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2"/>
  </p:notesMasterIdLst>
  <p:sldIdLst>
    <p:sldId id="396" r:id="rId2"/>
    <p:sldId id="388" r:id="rId3"/>
    <p:sldId id="300" r:id="rId4"/>
    <p:sldId id="387" r:id="rId5"/>
    <p:sldId id="301" r:id="rId6"/>
    <p:sldId id="302" r:id="rId7"/>
    <p:sldId id="304" r:id="rId8"/>
    <p:sldId id="303" r:id="rId9"/>
    <p:sldId id="392" r:id="rId10"/>
    <p:sldId id="305" r:id="rId11"/>
    <p:sldId id="306" r:id="rId12"/>
    <p:sldId id="307" r:id="rId13"/>
    <p:sldId id="378" r:id="rId14"/>
    <p:sldId id="308" r:id="rId15"/>
    <p:sldId id="309" r:id="rId16"/>
    <p:sldId id="379" r:id="rId17"/>
    <p:sldId id="354" r:id="rId18"/>
    <p:sldId id="355" r:id="rId19"/>
    <p:sldId id="356" r:id="rId20"/>
    <p:sldId id="357" r:id="rId21"/>
    <p:sldId id="358" r:id="rId22"/>
    <p:sldId id="380" r:id="rId23"/>
    <p:sldId id="311" r:id="rId24"/>
    <p:sldId id="386" r:id="rId25"/>
    <p:sldId id="312" r:id="rId26"/>
    <p:sldId id="313" r:id="rId27"/>
    <p:sldId id="314" r:id="rId28"/>
    <p:sldId id="393" r:id="rId29"/>
    <p:sldId id="383" r:id="rId30"/>
    <p:sldId id="315" r:id="rId31"/>
    <p:sldId id="389" r:id="rId32"/>
    <p:sldId id="316" r:id="rId33"/>
    <p:sldId id="394" r:id="rId34"/>
    <p:sldId id="319" r:id="rId35"/>
    <p:sldId id="395" r:id="rId36"/>
    <p:sldId id="320" r:id="rId37"/>
    <p:sldId id="323" r:id="rId38"/>
    <p:sldId id="324" r:id="rId39"/>
    <p:sldId id="321" r:id="rId40"/>
    <p:sldId id="322" r:id="rId41"/>
    <p:sldId id="371" r:id="rId42"/>
    <p:sldId id="325" r:id="rId43"/>
    <p:sldId id="326" r:id="rId44"/>
    <p:sldId id="328" r:id="rId45"/>
    <p:sldId id="390" r:id="rId46"/>
    <p:sldId id="330" r:id="rId47"/>
    <p:sldId id="359" r:id="rId48"/>
    <p:sldId id="384" r:id="rId49"/>
    <p:sldId id="329" r:id="rId50"/>
    <p:sldId id="331" r:id="rId51"/>
    <p:sldId id="332" r:id="rId52"/>
    <p:sldId id="333" r:id="rId53"/>
    <p:sldId id="334" r:id="rId54"/>
    <p:sldId id="335" r:id="rId55"/>
    <p:sldId id="376" r:id="rId56"/>
    <p:sldId id="336" r:id="rId57"/>
    <p:sldId id="385" r:id="rId58"/>
    <p:sldId id="337" r:id="rId59"/>
    <p:sldId id="372" r:id="rId60"/>
    <p:sldId id="391" r:id="rId6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FF00FF"/>
    <a:srgbClr val="9966FF"/>
    <a:srgbClr val="C286AE"/>
    <a:srgbClr val="CCCC00"/>
    <a:srgbClr val="FF66CC"/>
    <a:srgbClr val="FF9966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2086" autoAdjust="0"/>
    <p:restoredTop sz="90651" autoAdjust="0"/>
  </p:normalViewPr>
  <p:slideViewPr>
    <p:cSldViewPr>
      <p:cViewPr>
        <p:scale>
          <a:sx n="40" d="100"/>
          <a:sy n="40" d="100"/>
        </p:scale>
        <p:origin x="-52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E7B7A69F-5BE7-4F55-8783-AA28AE838593}" type="datetimeFigureOut">
              <a:rPr lang="ar-EG"/>
              <a:pPr>
                <a:defRPr/>
              </a:pPr>
              <a:t>21/04/1438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0E7D991-B94B-4FD6-98AF-F0B09E9A364B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8D9B8-0631-4A42-ADF2-5E19FA47C9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94D78-53D1-45B4-AAA7-3574E50847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77795-BBFA-4EC5-903E-600E5121F4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383F4-C271-4433-8D3F-093668529D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B202E-AC07-42B1-A303-40FF30805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F1A1-8510-486E-97AC-3D0075474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65088-4BAA-42A4-B4D7-44DEC2158B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CF9AC-61FD-4C50-A120-9371A45F0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435BB-A545-497C-B4DA-DF83081E5A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50C46-4F60-44D5-93AF-AC52AAC0C8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dirty="0" smtClean="0"/>
              <a:t>انقر فوق الرمز لإضافة صورة</a:t>
            </a:r>
            <a:endParaRPr lang="ar-EG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879B1-78BF-403B-BA5B-19CEBAB003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newsflash/>
    <p:sndAc>
      <p:stSnd>
        <p:snd r:embed="rId1" name="HARP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A43BFD2-7598-41B4-A4C4-C1D08FAE6B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  <p:sndAc>
      <p:stSnd>
        <p:snd r:embed="rId13" name="HARP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Arial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Arial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3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audio" Target="../media/audio3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54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7" Type="http://schemas.openxmlformats.org/officeDocument/2006/relationships/audio" Target="../media/audio6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8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9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4.wav"/><Relationship Id="rId5" Type="http://schemas.openxmlformats.org/officeDocument/2006/relationships/audio" Target="../media/audio73.wav"/><Relationship Id="rId4" Type="http://schemas.openxmlformats.org/officeDocument/2006/relationships/audio" Target="../media/audio7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5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7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81.wav"/><Relationship Id="rId4" Type="http://schemas.openxmlformats.org/officeDocument/2006/relationships/audio" Target="../media/audio5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9.wav"/><Relationship Id="rId5" Type="http://schemas.openxmlformats.org/officeDocument/2006/relationships/audio" Target="../media/audio88.wav"/><Relationship Id="rId4" Type="http://schemas.openxmlformats.org/officeDocument/2006/relationships/audio" Target="../media/audio87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3.wav"/><Relationship Id="rId5" Type="http://schemas.openxmlformats.org/officeDocument/2006/relationships/audio" Target="../media/audio92.wav"/><Relationship Id="rId4" Type="http://schemas.openxmlformats.org/officeDocument/2006/relationships/audio" Target="../media/audio9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4" Type="http://schemas.openxmlformats.org/officeDocument/2006/relationships/audio" Target="../media/audio9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99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0.wav"/><Relationship Id="rId7" Type="http://schemas.openxmlformats.org/officeDocument/2006/relationships/audio" Target="../media/audio10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5" Type="http://schemas.openxmlformats.org/officeDocument/2006/relationships/audio" Target="../media/audio102.wav"/><Relationship Id="rId4" Type="http://schemas.openxmlformats.org/officeDocument/2006/relationships/audio" Target="../media/audio10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5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1.wav"/><Relationship Id="rId3" Type="http://schemas.openxmlformats.org/officeDocument/2006/relationships/audio" Target="../media/audio106.wav"/><Relationship Id="rId7" Type="http://schemas.openxmlformats.org/officeDocument/2006/relationships/audio" Target="../media/audio1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5" Type="http://schemas.openxmlformats.org/officeDocument/2006/relationships/audio" Target="../media/audio108.wav"/><Relationship Id="rId4" Type="http://schemas.openxmlformats.org/officeDocument/2006/relationships/audio" Target="../media/audio107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3.wav"/><Relationship Id="rId4" Type="http://schemas.openxmlformats.org/officeDocument/2006/relationships/audio" Target="../media/audio11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5" Type="http://schemas.openxmlformats.org/officeDocument/2006/relationships/audio" Target="../media/audio114.wav"/><Relationship Id="rId4" Type="http://schemas.openxmlformats.org/officeDocument/2006/relationships/audio" Target="../media/audio26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0.wav"/><Relationship Id="rId3" Type="http://schemas.openxmlformats.org/officeDocument/2006/relationships/audio" Target="../media/audio116.wav"/><Relationship Id="rId7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9.wav"/><Relationship Id="rId5" Type="http://schemas.openxmlformats.org/officeDocument/2006/relationships/audio" Target="../media/audio118.wav"/><Relationship Id="rId4" Type="http://schemas.openxmlformats.org/officeDocument/2006/relationships/audio" Target="../media/audio117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3.wav"/><Relationship Id="rId5" Type="http://schemas.openxmlformats.org/officeDocument/2006/relationships/audio" Target="../media/audio122.wav"/><Relationship Id="rId4" Type="http://schemas.openxmlformats.org/officeDocument/2006/relationships/audio" Target="../media/audio12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6.wav"/><Relationship Id="rId4" Type="http://schemas.openxmlformats.org/officeDocument/2006/relationships/audio" Target="../media/audio125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8.wav"/><Relationship Id="rId4" Type="http://schemas.openxmlformats.org/officeDocument/2006/relationships/audio" Target="../media/audio12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1.wav"/><Relationship Id="rId5" Type="http://schemas.openxmlformats.org/officeDocument/2006/relationships/audio" Target="../media/audio73.wav"/><Relationship Id="rId4" Type="http://schemas.openxmlformats.org/officeDocument/2006/relationships/audio" Target="../media/audio130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714480" y="642918"/>
            <a:ext cx="60007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6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الفصل </a:t>
            </a:r>
            <a:r>
              <a:rPr lang="ar-EG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الثالث عشر</a:t>
            </a:r>
            <a:endParaRPr lang="ar-EG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0" y="3571876"/>
            <a:ext cx="9144000" cy="1500198"/>
          </a:xfrm>
          <a:prstGeom prst="rect">
            <a:avLst/>
          </a:prstGeom>
          <a:solidFill>
            <a:schemeClr val="bg1">
              <a:alpha val="31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2143108" y="3643314"/>
            <a:ext cx="5143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rtl="0"/>
            <a:r>
              <a:rPr lang="ar-EG" sz="8000" b="1" cap="all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</a:rPr>
              <a:t>موارد الأرض</a:t>
            </a: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ثالث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00 - hangup click of 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وارد 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642938" y="214313"/>
            <a:ext cx="7572375" cy="1714500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3" name="مخطط انسيابي: متعدد المستندات 2"/>
          <p:cNvSpPr/>
          <p:nvPr/>
        </p:nvSpPr>
        <p:spPr bwMode="auto">
          <a:xfrm>
            <a:off x="214313" y="2214563"/>
            <a:ext cx="8643937" cy="4214812"/>
          </a:xfrm>
          <a:prstGeom prst="flowChartMultidocumen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9220" name="مستطيل 3"/>
          <p:cNvSpPr>
            <a:spLocks noChangeArrowheads="1"/>
          </p:cNvSpPr>
          <p:nvPr/>
        </p:nvSpPr>
        <p:spPr bwMode="auto">
          <a:xfrm>
            <a:off x="857250" y="714375"/>
            <a:ext cx="7143750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/>
              <a:t>جميع المخلوقات تستخدم الموارد الطبيعية</a:t>
            </a:r>
            <a:endParaRPr lang="ar-EG" sz="3600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85750" y="3071810"/>
            <a:ext cx="72151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إن المواد المستخدمة في إنشاء المنازل متعددة، مثل الخشب، والزجاج، والحجارة، والبلاستيك. كما </a:t>
            </a:r>
            <a:r>
              <a:rPr lang="ar-EG" sz="4000" b="1" dirty="0" smtClean="0"/>
              <a:t>أن </a:t>
            </a:r>
            <a:r>
              <a:rPr lang="ar-EG" sz="4000" b="1" dirty="0"/>
              <a:t>الآلات المستخدمة في هذه العملية </a:t>
            </a:r>
            <a:r>
              <a:rPr lang="ar-EG" sz="4000" b="1" dirty="0" smtClean="0"/>
              <a:t>تستهلك الوقود.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ن المواد المستخدمة في إنش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571500" y="214313"/>
            <a:ext cx="7786688" cy="1571625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10243" name="مستطيل 2"/>
          <p:cNvSpPr>
            <a:spLocks noChangeArrowheads="1"/>
          </p:cNvSpPr>
          <p:nvPr/>
        </p:nvSpPr>
        <p:spPr bwMode="auto">
          <a:xfrm>
            <a:off x="857250" y="714375"/>
            <a:ext cx="7143750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 dirty="0">
                <a:solidFill>
                  <a:schemeClr val="bg1"/>
                </a:solidFill>
              </a:rPr>
              <a:t>جميع المخلوقات تستخدم الموارد الطبيعية</a:t>
            </a:r>
            <a:endParaRPr lang="ar-EG" sz="4000" dirty="0">
              <a:solidFill>
                <a:schemeClr val="bg1"/>
              </a:solidFill>
            </a:endParaRPr>
          </a:p>
        </p:txBody>
      </p:sp>
      <p:sp>
        <p:nvSpPr>
          <p:cNvPr id="4" name="مخطط انسيابي: متعدد المستندات 3"/>
          <p:cNvSpPr/>
          <p:nvPr/>
        </p:nvSpPr>
        <p:spPr bwMode="auto">
          <a:xfrm>
            <a:off x="357188" y="2286000"/>
            <a:ext cx="8501062" cy="4071938"/>
          </a:xfrm>
          <a:prstGeom prst="flowChartMultidocumen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00063" y="3160471"/>
            <a:ext cx="707233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 smtClean="0">
                <a:latin typeface="Calibri" pitchFamily="34" charset="0"/>
              </a:rPr>
              <a:t>ويجهَّز </a:t>
            </a:r>
            <a:r>
              <a:rPr lang="ar-EG" sz="4000" b="1" dirty="0">
                <a:latin typeface="Calibri" pitchFamily="34" charset="0"/>
              </a:rPr>
              <a:t>المنزل بمصادر الإضاءة الثابتة</a:t>
            </a:r>
            <a:r>
              <a:rPr lang="ar-EG" sz="4000" b="1" dirty="0" smtClean="0">
                <a:latin typeface="Calibri" pitchFamily="34" charset="0"/>
              </a:rPr>
              <a:t>، وحاميات </a:t>
            </a:r>
            <a:r>
              <a:rPr lang="ar-EG" sz="4000" b="1" dirty="0">
                <a:latin typeface="Calibri" pitchFamily="34" charset="0"/>
              </a:rPr>
              <a:t>النوافذ</a:t>
            </a:r>
            <a:r>
              <a:rPr lang="ar-EG" sz="4000" b="1" dirty="0" smtClean="0">
                <a:latin typeface="Calibri" pitchFamily="34" charset="0"/>
              </a:rPr>
              <a:t>، وأنابيب </a:t>
            </a:r>
            <a:r>
              <a:rPr lang="ar-EG" sz="4000" b="1" dirty="0">
                <a:latin typeface="Calibri" pitchFamily="34" charset="0"/>
              </a:rPr>
              <a:t>المياه والأسلاك الكهربائية، ويؤثث بعد الانتهاء من البناء بموارد </a:t>
            </a:r>
            <a:r>
              <a:rPr lang="ar-EG" sz="4000" b="1" dirty="0" smtClean="0">
                <a:latin typeface="Calibri" pitchFamily="34" charset="0"/>
              </a:rPr>
              <a:t>طبيعية </a:t>
            </a:r>
            <a:r>
              <a:rPr lang="ar-EG" sz="4000" b="1" dirty="0">
                <a:latin typeface="Calibri" pitchFamily="34" charset="0"/>
              </a:rPr>
              <a:t>أخرى. 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جهَّز المنزل بمصادر الإضاءة الثاب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2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571500" y="357188"/>
            <a:ext cx="7858125" cy="1500187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11267" name="مستطيل 2"/>
          <p:cNvSpPr>
            <a:spLocks noChangeArrowheads="1"/>
          </p:cNvSpPr>
          <p:nvPr/>
        </p:nvSpPr>
        <p:spPr bwMode="auto">
          <a:xfrm>
            <a:off x="857250" y="714375"/>
            <a:ext cx="7143750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>
                <a:solidFill>
                  <a:schemeClr val="bg1"/>
                </a:solidFill>
              </a:rPr>
              <a:t>جميع المخلوقات تستخدم الموارد الطبيعية</a:t>
            </a:r>
            <a:endParaRPr lang="ar-EG" sz="3600">
              <a:solidFill>
                <a:schemeClr val="bg1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 bwMode="auto">
          <a:xfrm>
            <a:off x="214313" y="2000250"/>
            <a:ext cx="8643937" cy="4597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71500" y="2244725"/>
            <a:ext cx="7961313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والآن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فكّرْ، 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هل هناك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مواردُ طبيعيةٌ كافيةٌ لتَـفِـيَ باحتياجاتِ بناءِ منزلٍ لكلِّ واحدٍ منَّا؟</a:t>
            </a:r>
          </a:p>
          <a:p>
            <a:pPr algn="ctr" rtl="0">
              <a:tabLst>
                <a:tab pos="711200" algn="l"/>
              </a:tabLst>
            </a:pP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رُبما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،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ولكنَّ الإنسانَ يستخدمُ المواردَ الطبيعيةَ لتَـلْبِيَةِ المزيدِ والمزيدِ 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من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احتياجاتِه 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الأخرى، ومنها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تأمينُ متطلباتِ الرفاهيةِ المختلفةِ. </a:t>
            </a:r>
            <a:endParaRPr lang="ar-EG" sz="44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الآن فكّرْ، هل هناك مواردُ طبيعيةٌ كافية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الآن فكّرْ، هل هناك مواردُ طبيعيةٌ كافية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241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571500" y="357188"/>
            <a:ext cx="7858125" cy="1500187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12291" name="مستطيل 2"/>
          <p:cNvSpPr>
            <a:spLocks noChangeArrowheads="1"/>
          </p:cNvSpPr>
          <p:nvPr/>
        </p:nvSpPr>
        <p:spPr bwMode="auto">
          <a:xfrm>
            <a:off x="857250" y="714375"/>
            <a:ext cx="7143750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 dirty="0">
                <a:solidFill>
                  <a:schemeClr val="bg1"/>
                </a:solidFill>
              </a:rPr>
              <a:t>جميع المخلوقات تستخدم الموارد الطبيعية</a:t>
            </a:r>
            <a:endParaRPr lang="ar-EG" sz="4000" dirty="0">
              <a:solidFill>
                <a:schemeClr val="bg1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 bwMode="auto">
          <a:xfrm>
            <a:off x="214313" y="2000250"/>
            <a:ext cx="8643937" cy="4597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596" y="2357430"/>
            <a:ext cx="81439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في حين أن المخلوقات الحية الأخرى مثل الحيوانات تستخدم الموارد الطبيعية لتأمين الغذاء والمأوى الضروريين لاستمرار حياتها فقط. </a:t>
            </a:r>
            <a:endParaRPr lang="ar-EG" sz="4000" b="1" dirty="0" smtClean="0">
              <a:latin typeface="Calibri" pitchFamily="34" charset="0"/>
            </a:endParaRPr>
          </a:p>
          <a:p>
            <a:pPr algn="justLow">
              <a:tabLst>
                <a:tab pos="711200" algn="l"/>
              </a:tabLst>
            </a:pPr>
            <a:r>
              <a:rPr lang="ar-EG" sz="4000" b="1" dirty="0" smtClean="0">
                <a:latin typeface="Calibri" pitchFamily="34" charset="0"/>
              </a:rPr>
              <a:t>فهل </a:t>
            </a:r>
            <a:r>
              <a:rPr lang="ar-EG" sz="4000" b="1" dirty="0">
                <a:latin typeface="Calibri" pitchFamily="34" charset="0"/>
              </a:rPr>
              <a:t>يمكن أن يؤدى استخدام الموارد الطبيعية إلى نفاذها؟ </a:t>
            </a:r>
            <a:r>
              <a:rPr lang="ar-EG" sz="4000" b="1" dirty="0" smtClean="0">
                <a:latin typeface="Calibri" pitchFamily="34" charset="0"/>
              </a:rPr>
              <a:t>ربما؛ </a:t>
            </a:r>
            <a:r>
              <a:rPr lang="ar-EG" sz="4000" b="1" dirty="0">
                <a:latin typeface="Calibri" pitchFamily="34" charset="0"/>
              </a:rPr>
              <a:t>فذلك أمر يعتمد على نوع المصدر الطبيعي.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حين أن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ريط منحني إلى الأسفل 1"/>
          <p:cNvSpPr>
            <a:spLocks noChangeArrowheads="1"/>
          </p:cNvSpPr>
          <p:nvPr/>
        </p:nvSpPr>
        <p:spPr bwMode="auto">
          <a:xfrm>
            <a:off x="0" y="571500"/>
            <a:ext cx="8786813" cy="1643063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214563" y="1220788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الموارد الطبيعية المتاحة </a:t>
            </a:r>
            <a:endParaRPr lang="ar-EG" sz="40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5" name="مستطيل ذو زوايا قطرية مخدوشة 4"/>
          <p:cNvSpPr/>
          <p:nvPr/>
        </p:nvSpPr>
        <p:spPr bwMode="auto">
          <a:xfrm>
            <a:off x="571500" y="2928938"/>
            <a:ext cx="8358188" cy="3500437"/>
          </a:xfrm>
          <a:prstGeom prst="snip2DiagRect">
            <a:avLst/>
          </a:prstGeom>
          <a:blipFill>
            <a:blip r:embed="rId7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85813" y="3605213"/>
            <a:ext cx="7929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3600" b="1" dirty="0" smtClean="0">
                <a:latin typeface="Calibri" pitchFamily="34" charset="0"/>
              </a:rPr>
              <a:t>تخيلْ </a:t>
            </a:r>
            <a:r>
              <a:rPr lang="ar-EG" sz="3600" b="1" dirty="0">
                <a:latin typeface="Calibri" pitchFamily="34" charset="0"/>
              </a:rPr>
              <a:t>أنك </a:t>
            </a:r>
            <a:r>
              <a:rPr lang="ar-EG" sz="3600" b="1" dirty="0" smtClean="0">
                <a:latin typeface="Calibri" pitchFamily="34" charset="0"/>
              </a:rPr>
              <a:t>ذاهبٌ </a:t>
            </a:r>
            <a:r>
              <a:rPr lang="ar-EG" sz="3600" b="1" dirty="0">
                <a:latin typeface="Calibri" pitchFamily="34" charset="0"/>
              </a:rPr>
              <a:t>في يوم ربيعي في رحلة على </a:t>
            </a:r>
            <a:r>
              <a:rPr lang="ar-EG" sz="3600" b="1" dirty="0" smtClean="0">
                <a:latin typeface="Calibri" pitchFamily="34" charset="0"/>
              </a:rPr>
              <a:t>دراجتِك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حديقةٍ </a:t>
            </a:r>
            <a:r>
              <a:rPr lang="ar-EG" sz="3600" b="1" dirty="0">
                <a:latin typeface="Calibri" pitchFamily="34" charset="0"/>
              </a:rPr>
              <a:t>عامة </a:t>
            </a:r>
            <a:r>
              <a:rPr lang="ar-EG" sz="3600" b="1" dirty="0" smtClean="0">
                <a:latin typeface="Calibri" pitchFamily="34" charset="0"/>
              </a:rPr>
              <a:t>كالمُـبَـيَّـنَةِ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الشكل4،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وجلستَ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العشبِ تراقبُ أشعةَ الشمسِ الجميلةَ، والأشجارَ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حولِك</a:t>
            </a:r>
            <a:r>
              <a:rPr lang="ar-EG" sz="3600" b="1" dirty="0">
                <a:latin typeface="Calibri" pitchFamily="34" charset="0"/>
              </a:rPr>
              <a:t>.	</a:t>
            </a:r>
            <a:r>
              <a:rPr lang="en-US" sz="3600" dirty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vig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الطبيعية المتا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00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خيلْ أنك ذاهبٌ في يوم ربيعي في رح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17" grpId="0"/>
      <p:bldP spid="92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حطة طرفية 3"/>
          <p:cNvSpPr>
            <a:spLocks noChangeArrowheads="1"/>
          </p:cNvSpPr>
          <p:nvPr/>
        </p:nvSpPr>
        <p:spPr bwMode="auto">
          <a:xfrm>
            <a:off x="5214942" y="2571744"/>
            <a:ext cx="3429000" cy="3500438"/>
          </a:xfrm>
          <a:prstGeom prst="flowChartTerminator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572130" y="2916232"/>
            <a:ext cx="278606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200" b="1" dirty="0" smtClean="0">
                <a:latin typeface="Calibri" pitchFamily="34" charset="0"/>
              </a:rPr>
              <a:t>توجد </a:t>
            </a:r>
            <a:r>
              <a:rPr lang="ar-EG" sz="3200" b="1" dirty="0">
                <a:latin typeface="Calibri" pitchFamily="34" charset="0"/>
              </a:rPr>
              <a:t>الموارد الطبيعية في كل </a:t>
            </a:r>
            <a:r>
              <a:rPr lang="ar-EG" sz="3200" b="1" dirty="0" smtClean="0">
                <a:latin typeface="Calibri" pitchFamily="34" charset="0"/>
              </a:rPr>
              <a:t>مكان؛ في وسط المدينة والحدائق العامة والمتنزهات.</a:t>
            </a:r>
            <a:endParaRPr lang="ar-EG" sz="3200" dirty="0">
              <a:latin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929058" y="714356"/>
            <a:ext cx="2009763" cy="928694"/>
            <a:chOff x="3357554" y="928670"/>
            <a:chExt cx="2938482" cy="1366846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3357554" y="928670"/>
              <a:ext cx="2938482" cy="1366846"/>
              <a:chOff x="3857620" y="928670"/>
              <a:chExt cx="2938482" cy="1366846"/>
            </a:xfrm>
          </p:grpSpPr>
          <p:sp>
            <p:nvSpPr>
              <p:cNvPr id="8" name="Rounded Rectangle 10"/>
              <p:cNvSpPr/>
              <p:nvPr/>
            </p:nvSpPr>
            <p:spPr>
              <a:xfrm>
                <a:off x="3857620" y="928670"/>
                <a:ext cx="2786082" cy="1214446"/>
              </a:xfrm>
              <a:prstGeom prst="roundRect">
                <a:avLst/>
              </a:prstGeom>
              <a:solidFill>
                <a:srgbClr val="00FF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ounded Rectangle 11"/>
              <p:cNvSpPr/>
              <p:nvPr/>
            </p:nvSpPr>
            <p:spPr>
              <a:xfrm>
                <a:off x="4010020" y="1081070"/>
                <a:ext cx="2786082" cy="1214446"/>
              </a:xfrm>
              <a:prstGeom prst="roundRect">
                <a:avLst/>
              </a:prstGeom>
              <a:solidFill>
                <a:srgbClr val="CCFF66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9"/>
            <p:cNvSpPr/>
            <p:nvPr/>
          </p:nvSpPr>
          <p:spPr>
            <a:xfrm>
              <a:off x="3599376" y="1244096"/>
              <a:ext cx="2653498" cy="104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EG" sz="4000" b="1" dirty="0" smtClean="0">
                  <a:solidFill>
                    <a:srgbClr val="00642D"/>
                  </a:solidFill>
                </a:rPr>
                <a:t>الشكل 4</a:t>
              </a:r>
              <a:endParaRPr lang="en-US" sz="4000" dirty="0">
                <a:solidFill>
                  <a:srgbClr val="00642D"/>
                </a:solidFill>
              </a:endParaRPr>
            </a:p>
          </p:txBody>
        </p:sp>
      </p:grp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t="4444"/>
          <a:stretch>
            <a:fillRect/>
          </a:stretch>
        </p:blipFill>
        <p:spPr bwMode="auto">
          <a:xfrm>
            <a:off x="649707" y="1928802"/>
            <a:ext cx="4565235" cy="37147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كل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وجد الموا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ريط منحني إلى الأسفل 1"/>
          <p:cNvSpPr>
            <a:spLocks noChangeArrowheads="1"/>
          </p:cNvSpPr>
          <p:nvPr/>
        </p:nvSpPr>
        <p:spPr bwMode="auto">
          <a:xfrm>
            <a:off x="214343" y="571500"/>
            <a:ext cx="8786813" cy="1643063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28906" y="1220788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>
                <a:latin typeface="Calibri" pitchFamily="34" charset="0"/>
              </a:rPr>
              <a:t>الموارد الطبيعية المتاحة </a:t>
            </a:r>
            <a:endParaRPr lang="ar-EG" sz="4000">
              <a:latin typeface="Arial" pitchFamily="34" charset="0"/>
            </a:endParaRPr>
          </a:p>
        </p:txBody>
      </p:sp>
      <p:sp>
        <p:nvSpPr>
          <p:cNvPr id="4" name="مستطيل ذو زوايا قطرية مخدوشة 4"/>
          <p:cNvSpPr/>
          <p:nvPr/>
        </p:nvSpPr>
        <p:spPr bwMode="auto">
          <a:xfrm>
            <a:off x="357158" y="2928938"/>
            <a:ext cx="8358188" cy="3500437"/>
          </a:xfrm>
          <a:prstGeom prst="snip2DiagRect">
            <a:avLst/>
          </a:prstGeom>
          <a:blipFill>
            <a:blip r:embed="rId5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1471" y="3789363"/>
            <a:ext cx="79295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إن أشعة الشمس والأشجار والماء جميعها موارد طبيعية، كما أنها تشترك في أمر </a:t>
            </a:r>
            <a:r>
              <a:rPr lang="ar-EG" sz="4000" b="1" dirty="0" smtClean="0">
                <a:latin typeface="Calibri" pitchFamily="34" charset="0"/>
              </a:rPr>
              <a:t>آخر؛ </a:t>
            </a:r>
            <a:r>
              <a:rPr lang="ar-EG" sz="4000" b="1" dirty="0">
                <a:latin typeface="Calibri" pitchFamily="34" charset="0"/>
              </a:rPr>
              <a:t>فجميعها لا </a:t>
            </a:r>
            <a:r>
              <a:rPr lang="ar-EG" sz="4000" b="1" dirty="0" smtClean="0">
                <a:latin typeface="Calibri" pitchFamily="34" charset="0"/>
              </a:rPr>
              <a:t>تنفد؛ </a:t>
            </a:r>
            <a:r>
              <a:rPr lang="ar-EG" sz="4000" b="1" dirty="0">
                <a:latin typeface="Calibri" pitchFamily="34" charset="0"/>
              </a:rPr>
              <a:t>لأنها موارد طبيعية متجددة.	</a:t>
            </a:r>
            <a:r>
              <a:rPr lang="en-US" sz="4000" dirty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00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ن أشعة الشمس والأشجار و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وسيلة شرح مع سهم إلى الأسفل 4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00FF"/>
          </a:solidFill>
          <a:ln w="76200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/>
              <a:t>تجربة </a:t>
            </a:r>
            <a:endParaRPr lang="ar-EG" sz="5400" dirty="0"/>
          </a:p>
        </p:txBody>
      </p:sp>
      <p:sp>
        <p:nvSpPr>
          <p:cNvPr id="7" name="مخطط انسيابي: مستند 6"/>
          <p:cNvSpPr>
            <a:spLocks noChangeArrowheads="1"/>
          </p:cNvSpPr>
          <p:nvPr/>
        </p:nvSpPr>
        <p:spPr bwMode="auto">
          <a:xfrm>
            <a:off x="2071688" y="3357563"/>
            <a:ext cx="5143500" cy="1285875"/>
          </a:xfrm>
          <a:prstGeom prst="flowChartDocument">
            <a:avLst/>
          </a:prstGeom>
          <a:solidFill>
            <a:schemeClr val="bg2"/>
          </a:solidFill>
          <a:ln w="76200" algn="ctr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143125" y="3484563"/>
            <a:ext cx="5072063" cy="76835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دراسة مغلف الهدايا</a:t>
            </a:r>
            <a:endParaRPr lang="ar-EG" sz="44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جر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MCHGUN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دراسة مغلف الهد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686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وسيلة شرح مع سهم إلى الأسفل 1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17411" name="مستطيل 2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/>
              <a:t>التجربة </a:t>
            </a:r>
            <a:endParaRPr lang="ar-EG" sz="5400"/>
          </a:p>
        </p:txBody>
      </p:sp>
      <p:sp>
        <p:nvSpPr>
          <p:cNvPr id="4" name="شارة رتبة 3"/>
          <p:cNvSpPr/>
          <p:nvPr/>
        </p:nvSpPr>
        <p:spPr bwMode="auto">
          <a:xfrm>
            <a:off x="928688" y="2357438"/>
            <a:ext cx="4071937" cy="1000125"/>
          </a:xfrm>
          <a:prstGeom prst="chevron">
            <a:avLst/>
          </a:prstGeom>
          <a:gradFill flip="none" rotWithShape="1">
            <a:gsLst>
              <a:gs pos="48000">
                <a:srgbClr val="FF33CC"/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071563" y="2500313"/>
            <a:ext cx="3571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 dirty="0"/>
              <a:t>الخطوات</a:t>
            </a:r>
            <a:endParaRPr lang="ar-EG" sz="4800" dirty="0"/>
          </a:p>
        </p:txBody>
      </p:sp>
      <p:sp>
        <p:nvSpPr>
          <p:cNvPr id="6" name="مخطط انسيابي: محطة طرفية 5"/>
          <p:cNvSpPr>
            <a:spLocks noChangeArrowheads="1"/>
          </p:cNvSpPr>
          <p:nvPr/>
        </p:nvSpPr>
        <p:spPr bwMode="auto">
          <a:xfrm>
            <a:off x="714375" y="3714750"/>
            <a:ext cx="7715250" cy="2928938"/>
          </a:xfrm>
          <a:prstGeom prst="flowChartTerminator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500188" y="4213225"/>
            <a:ext cx="6286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600" b="1" dirty="0" smtClean="0">
                <a:latin typeface="Calibri" pitchFamily="34" charset="0"/>
              </a:rPr>
              <a:t>1- سوف </a:t>
            </a:r>
            <a:r>
              <a:rPr lang="ar-EG" sz="3600" b="1" dirty="0">
                <a:latin typeface="Calibri" pitchFamily="34" charset="0"/>
              </a:rPr>
              <a:t>يعطيك معلمك </a:t>
            </a:r>
            <a:r>
              <a:rPr lang="ar-EG" sz="3600" b="1" dirty="0" smtClean="0">
                <a:latin typeface="Calibri" pitchFamily="34" charset="0"/>
              </a:rPr>
              <a:t>شيئًا </a:t>
            </a:r>
            <a:r>
              <a:rPr lang="ar-EG" sz="3600" b="1" dirty="0">
                <a:latin typeface="Calibri" pitchFamily="34" charset="0"/>
              </a:rPr>
              <a:t>ما لتغلفه. ناقش مع مجموعتك </a:t>
            </a:r>
            <a:r>
              <a:rPr lang="ar-EG" sz="3600" b="1" dirty="0" smtClean="0">
                <a:latin typeface="Calibri" pitchFamily="34" charset="0"/>
              </a:rPr>
              <a:t>الطرائق </a:t>
            </a:r>
            <a:r>
              <a:rPr lang="ar-EG" sz="3600" b="1" dirty="0">
                <a:latin typeface="Calibri" pitchFamily="34" charset="0"/>
              </a:rPr>
              <a:t>المختلفة والمواد التي </a:t>
            </a:r>
            <a:r>
              <a:rPr lang="ar-EG" sz="3600" b="1" dirty="0" smtClean="0">
                <a:latin typeface="Calibri" pitchFamily="34" charset="0"/>
              </a:rPr>
              <a:t>تُستخدم </a:t>
            </a:r>
            <a:r>
              <a:rPr lang="ar-EG" sz="3600" b="1" dirty="0">
                <a:latin typeface="Calibri" pitchFamily="34" charset="0"/>
              </a:rPr>
              <a:t>عادة في تغليفه.</a:t>
            </a:r>
            <a:endParaRPr lang="ar-EG" sz="36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at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وف يعطيك معلمك شيئ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675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وسيلة شرح مع سهم إلى الأسفل 1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18435" name="مستطيل 2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/>
              <a:t>التجربة </a:t>
            </a:r>
            <a:endParaRPr lang="ar-EG" sz="5400"/>
          </a:p>
        </p:txBody>
      </p:sp>
      <p:sp>
        <p:nvSpPr>
          <p:cNvPr id="4" name="شارة رتبة 3"/>
          <p:cNvSpPr/>
          <p:nvPr/>
        </p:nvSpPr>
        <p:spPr bwMode="auto">
          <a:xfrm>
            <a:off x="928688" y="2357438"/>
            <a:ext cx="4071937" cy="1000125"/>
          </a:xfrm>
          <a:prstGeom prst="chevron">
            <a:avLst/>
          </a:prstGeom>
          <a:gradFill>
            <a:gsLst>
              <a:gs pos="48000">
                <a:srgbClr val="FF33CC"/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18437" name="مستطيل 4"/>
          <p:cNvSpPr>
            <a:spLocks noChangeArrowheads="1"/>
          </p:cNvSpPr>
          <p:nvPr/>
        </p:nvSpPr>
        <p:spPr bwMode="auto">
          <a:xfrm>
            <a:off x="1071563" y="2500313"/>
            <a:ext cx="3571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/>
              <a:t>الخطوات</a:t>
            </a:r>
            <a:endParaRPr lang="ar-EG" sz="4800"/>
          </a:p>
        </p:txBody>
      </p:sp>
      <p:sp>
        <p:nvSpPr>
          <p:cNvPr id="6" name="مخطط انسيابي: محطة طرفية 5"/>
          <p:cNvSpPr>
            <a:spLocks noChangeArrowheads="1"/>
          </p:cNvSpPr>
          <p:nvPr/>
        </p:nvSpPr>
        <p:spPr bwMode="auto">
          <a:xfrm>
            <a:off x="571500" y="3714750"/>
            <a:ext cx="8215313" cy="2928938"/>
          </a:xfrm>
          <a:prstGeom prst="flowChartTerminator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928688" y="3973513"/>
            <a:ext cx="7286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600" b="1" dirty="0" smtClean="0">
                <a:latin typeface="Calibri" pitchFamily="34" charset="0"/>
              </a:rPr>
              <a:t>2- فكر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الطرائق </a:t>
            </a:r>
            <a:r>
              <a:rPr lang="ar-EG" sz="3600" b="1" dirty="0">
                <a:latin typeface="Calibri" pitchFamily="34" charset="0"/>
              </a:rPr>
              <a:t>المختلفة للقيام بذلك.         هل الأغلفة مادة عديمة </a:t>
            </a:r>
            <a:r>
              <a:rPr lang="ar-EG" sz="3600" b="1" dirty="0" smtClean="0">
                <a:latin typeface="Calibri" pitchFamily="34" charset="0"/>
              </a:rPr>
              <a:t>الفائدة؟ وهل </a:t>
            </a:r>
            <a:r>
              <a:rPr lang="ar-EG" sz="3600" b="1" dirty="0">
                <a:latin typeface="Calibri" pitchFamily="34" charset="0"/>
              </a:rPr>
              <a:t>يمكن استخدامها مرة أخرى</a:t>
            </a:r>
            <a:r>
              <a:rPr lang="ar-EG" sz="3600" b="1" dirty="0" smtClean="0">
                <a:latin typeface="Calibri" pitchFamily="34" charset="0"/>
              </a:rPr>
              <a:t>؟ وهل </a:t>
            </a:r>
            <a:r>
              <a:rPr lang="ar-EG" sz="3600" b="1" dirty="0">
                <a:latin typeface="Calibri" pitchFamily="34" charset="0"/>
              </a:rPr>
              <a:t>من السهل التخلص </a:t>
            </a:r>
            <a:r>
              <a:rPr lang="ar-EG" sz="3600" b="1" dirty="0" smtClean="0">
                <a:latin typeface="Calibri" pitchFamily="34" charset="0"/>
              </a:rPr>
              <a:t>منها؟</a:t>
            </a:r>
            <a:endParaRPr lang="ar-EG" sz="36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 في الطرائق المختلفة للقي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78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نجمة ذات 24 نقطة 7"/>
          <p:cNvSpPr>
            <a:spLocks noChangeArrowheads="1"/>
          </p:cNvSpPr>
          <p:nvPr/>
        </p:nvSpPr>
        <p:spPr bwMode="auto">
          <a:xfrm>
            <a:off x="1285875" y="714375"/>
            <a:ext cx="6929438" cy="1428750"/>
          </a:xfrm>
          <a:prstGeom prst="star24">
            <a:avLst>
              <a:gd name="adj" fmla="val 375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76200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071688" y="1000125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SA" sz="5400" b="1" dirty="0"/>
              <a:t>تابع </a:t>
            </a:r>
            <a:r>
              <a:rPr lang="ar-EG" sz="5400" b="1" dirty="0"/>
              <a:t>الدرس </a:t>
            </a:r>
            <a:r>
              <a:rPr lang="ar-EG" sz="5400" b="1" dirty="0" smtClean="0">
                <a:latin typeface="Calibri" pitchFamily="34" charset="0"/>
              </a:rPr>
              <a:t>الأول</a:t>
            </a:r>
            <a:r>
              <a:rPr lang="ar-EG" sz="5400" b="1" dirty="0" smtClean="0"/>
              <a:t> </a:t>
            </a:r>
            <a:endParaRPr lang="ar-EG" sz="5400" dirty="0"/>
          </a:p>
        </p:txBody>
      </p:sp>
      <p:sp>
        <p:nvSpPr>
          <p:cNvPr id="10" name="دبوس زينة 9"/>
          <p:cNvSpPr>
            <a:spLocks noChangeArrowheads="1"/>
          </p:cNvSpPr>
          <p:nvPr/>
        </p:nvSpPr>
        <p:spPr bwMode="auto">
          <a:xfrm>
            <a:off x="1857375" y="3357563"/>
            <a:ext cx="5786438" cy="1857375"/>
          </a:xfrm>
          <a:prstGeom prst="plaque">
            <a:avLst>
              <a:gd name="adj" fmla="val 16667"/>
            </a:avLst>
          </a:prstGeom>
          <a:solidFill>
            <a:srgbClr val="CCFF33"/>
          </a:solidFill>
          <a:ln w="57150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071688" y="3857625"/>
            <a:ext cx="5643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 dirty="0"/>
              <a:t>استخدام الموارد الطبيعية</a:t>
            </a:r>
            <a:endParaRPr lang="ar-EG" sz="48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3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3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3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ابع 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06 - 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ستخدام الموارد الطبيعي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وسيلة شرح مع سهم إلى الأسفل 1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19459" name="مستطيل 2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/>
              <a:t>التجربة </a:t>
            </a:r>
            <a:endParaRPr lang="ar-EG" sz="5400"/>
          </a:p>
        </p:txBody>
      </p:sp>
      <p:sp>
        <p:nvSpPr>
          <p:cNvPr id="4" name="شارة رتبة 3"/>
          <p:cNvSpPr/>
          <p:nvPr/>
        </p:nvSpPr>
        <p:spPr bwMode="auto">
          <a:xfrm>
            <a:off x="928688" y="2357438"/>
            <a:ext cx="4071937" cy="1000125"/>
          </a:xfrm>
          <a:prstGeom prst="chevron">
            <a:avLst/>
          </a:prstGeom>
          <a:gradFill>
            <a:gsLst>
              <a:gs pos="48000">
                <a:srgbClr val="FF33CC"/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19461" name="مستطيل 4"/>
          <p:cNvSpPr>
            <a:spLocks noChangeArrowheads="1"/>
          </p:cNvSpPr>
          <p:nvPr/>
        </p:nvSpPr>
        <p:spPr bwMode="auto">
          <a:xfrm>
            <a:off x="1071563" y="2500313"/>
            <a:ext cx="3571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/>
              <a:t>الخطوات</a:t>
            </a:r>
            <a:endParaRPr lang="ar-EG" sz="4800"/>
          </a:p>
        </p:txBody>
      </p:sp>
      <p:sp>
        <p:nvSpPr>
          <p:cNvPr id="6" name="مخطط انسيابي: محطة طرفية 5"/>
          <p:cNvSpPr>
            <a:spLocks noChangeArrowheads="1"/>
          </p:cNvSpPr>
          <p:nvPr/>
        </p:nvSpPr>
        <p:spPr bwMode="auto">
          <a:xfrm>
            <a:off x="428596" y="3714750"/>
            <a:ext cx="8215313" cy="2428875"/>
          </a:xfrm>
          <a:prstGeom prst="flowChartTerminator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857221" y="4043363"/>
            <a:ext cx="72151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600" b="1" dirty="0" smtClean="0">
                <a:latin typeface="Calibri" pitchFamily="34" charset="0"/>
              </a:rPr>
              <a:t>3- غلّف </a:t>
            </a:r>
            <a:r>
              <a:rPr lang="ar-EG" sz="3600" b="1" dirty="0">
                <a:latin typeface="Calibri" pitchFamily="34" charset="0"/>
              </a:rPr>
              <a:t>الشيء، ثم اكتب في دفتر العلوم الموارد الطبيعية التي استخدمتها في عملية التغليف هذه.</a:t>
            </a:r>
            <a:endParaRPr lang="ar-EG" sz="36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لّف الشيء، ثم اكتب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88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وسيلة شرح مع سهم إلى الأسفل 1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20483" name="مستطيل 2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/>
              <a:t>التجربة </a:t>
            </a:r>
            <a:endParaRPr lang="ar-EG" sz="5400"/>
          </a:p>
        </p:txBody>
      </p:sp>
      <p:sp>
        <p:nvSpPr>
          <p:cNvPr id="4" name="شارة رتبة 3"/>
          <p:cNvSpPr/>
          <p:nvPr/>
        </p:nvSpPr>
        <p:spPr bwMode="auto">
          <a:xfrm>
            <a:off x="642938" y="2428875"/>
            <a:ext cx="4071937" cy="1000125"/>
          </a:xfrm>
          <a:prstGeom prst="chevron">
            <a:avLst/>
          </a:prstGeom>
          <a:gradFill flip="none" rotWithShape="1">
            <a:gsLst>
              <a:gs pos="39000">
                <a:srgbClr val="FF00FF"/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071563" y="2514600"/>
            <a:ext cx="3429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5400" b="1" dirty="0">
                <a:latin typeface="Calibri" pitchFamily="34" charset="0"/>
              </a:rPr>
              <a:t>التحليل</a:t>
            </a:r>
            <a:endParaRPr lang="ar-EG" sz="5400" dirty="0">
              <a:latin typeface="Arial" pitchFamily="34" charset="0"/>
            </a:endParaRPr>
          </a:p>
        </p:txBody>
      </p:sp>
      <p:sp>
        <p:nvSpPr>
          <p:cNvPr id="6" name="موجة مزدوجة 5"/>
          <p:cNvSpPr>
            <a:spLocks noChangeArrowheads="1"/>
          </p:cNvSpPr>
          <p:nvPr/>
        </p:nvSpPr>
        <p:spPr bwMode="auto">
          <a:xfrm>
            <a:off x="928688" y="3714750"/>
            <a:ext cx="7286625" cy="2857500"/>
          </a:xfrm>
          <a:prstGeom prst="doubleWave">
            <a:avLst>
              <a:gd name="adj1" fmla="val 6250"/>
              <a:gd name="adj2" fmla="val 0"/>
            </a:avLst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116013" y="4149725"/>
            <a:ext cx="70723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1- ما المشكلات التي واجهتها أثناء استخدامك طريقة التغليف؟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vig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حل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شكلات التي واجهتها أثن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6561" grpId="0"/>
      <p:bldP spid="6" grpId="0" animBg="1"/>
      <p:bldP spid="665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وسيلة شرح مع سهم إلى الأسفل 1"/>
          <p:cNvSpPr>
            <a:spLocks noChangeArrowheads="1"/>
          </p:cNvSpPr>
          <p:nvPr/>
        </p:nvSpPr>
        <p:spPr bwMode="auto">
          <a:xfrm>
            <a:off x="2428875" y="642938"/>
            <a:ext cx="4357688" cy="1571625"/>
          </a:xfrm>
          <a:prstGeom prst="downArrowCallout">
            <a:avLst>
              <a:gd name="adj1" fmla="val 25006"/>
              <a:gd name="adj2" fmla="val 25006"/>
              <a:gd name="adj3" fmla="val 25000"/>
              <a:gd name="adj4" fmla="val 64977"/>
            </a:avLst>
          </a:prstGeom>
          <a:solidFill>
            <a:srgbClr val="FF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21507" name="مستطيل 2"/>
          <p:cNvSpPr>
            <a:spLocks noChangeArrowheads="1"/>
          </p:cNvSpPr>
          <p:nvPr/>
        </p:nvSpPr>
        <p:spPr bwMode="auto">
          <a:xfrm>
            <a:off x="2428875" y="71437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/>
              <a:t>التجربة </a:t>
            </a:r>
            <a:endParaRPr lang="ar-EG" sz="5400"/>
          </a:p>
        </p:txBody>
      </p:sp>
      <p:sp>
        <p:nvSpPr>
          <p:cNvPr id="4" name="شارة رتبة 3"/>
          <p:cNvSpPr/>
          <p:nvPr/>
        </p:nvSpPr>
        <p:spPr bwMode="auto">
          <a:xfrm>
            <a:off x="642938" y="2428875"/>
            <a:ext cx="4071937" cy="1000125"/>
          </a:xfrm>
          <a:prstGeom prst="chevron">
            <a:avLst/>
          </a:prstGeom>
          <a:gradFill flip="none" rotWithShape="1">
            <a:gsLst>
              <a:gs pos="39000">
                <a:srgbClr val="FF00FF"/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1071563" y="2514600"/>
            <a:ext cx="3429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5400" b="1">
                <a:latin typeface="Calibri" pitchFamily="34" charset="0"/>
              </a:rPr>
              <a:t>التحليل</a:t>
            </a:r>
            <a:endParaRPr lang="ar-EG" sz="5400">
              <a:latin typeface="Arial" pitchFamily="34" charset="0"/>
            </a:endParaRPr>
          </a:p>
        </p:txBody>
      </p:sp>
      <p:sp>
        <p:nvSpPr>
          <p:cNvPr id="6" name="موجة مزدوجة 5"/>
          <p:cNvSpPr>
            <a:spLocks noChangeArrowheads="1"/>
          </p:cNvSpPr>
          <p:nvPr/>
        </p:nvSpPr>
        <p:spPr bwMode="auto">
          <a:xfrm>
            <a:off x="928688" y="3714750"/>
            <a:ext cx="7286625" cy="2857500"/>
          </a:xfrm>
          <a:prstGeom prst="doubleWave">
            <a:avLst>
              <a:gd name="adj1" fmla="val 6250"/>
              <a:gd name="adj2" fmla="val 0"/>
            </a:avLst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42988" y="4149725"/>
            <a:ext cx="70723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2- لماذا تعتقد أن المادة التي استخدمتها في التغليف هي مادة جيدة؟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ماذا تعتقد أن المادة التي استخدم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/>
          <p:cNvSpPr/>
          <p:nvPr/>
        </p:nvSpPr>
        <p:spPr bwMode="auto">
          <a:xfrm>
            <a:off x="1000100" y="2071678"/>
            <a:ext cx="6858000" cy="2074874"/>
          </a:xfrm>
          <a:prstGeom prst="cloud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000225" y="2357427"/>
            <a:ext cx="49291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4800" b="1" dirty="0">
                <a:solidFill>
                  <a:schemeClr val="bg1"/>
                </a:solidFill>
              </a:rPr>
              <a:t>الموارد الطبيعية المتجددة</a:t>
            </a:r>
            <a:endParaRPr lang="ar-EG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الطبيعية ال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ستطيلة 3"/>
          <p:cNvSpPr/>
          <p:nvPr/>
        </p:nvSpPr>
        <p:spPr bwMode="auto">
          <a:xfrm>
            <a:off x="357158" y="1857364"/>
            <a:ext cx="8486796" cy="2857520"/>
          </a:xfrm>
          <a:prstGeom prst="wedgeRectCallou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00113" y="2274879"/>
            <a:ext cx="77755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711200" algn="l"/>
              </a:tabLst>
            </a:pPr>
            <a:r>
              <a:rPr lang="ar-EG" sz="4400" b="1" dirty="0" smtClean="0">
                <a:latin typeface="Calibri" pitchFamily="34" charset="0"/>
              </a:rPr>
              <a:t>تُسمَّى المواردُ </a:t>
            </a:r>
            <a:r>
              <a:rPr lang="ar-EG" sz="4400" b="1" dirty="0">
                <a:latin typeface="Calibri" pitchFamily="34" charset="0"/>
              </a:rPr>
              <a:t>التي يمكن </a:t>
            </a:r>
            <a:r>
              <a:rPr lang="ar-EG" sz="4400" b="1" dirty="0" smtClean="0">
                <a:latin typeface="Calibri" pitchFamily="34" charset="0"/>
              </a:rPr>
              <a:t>تعويضُها </a:t>
            </a:r>
            <a:r>
              <a:rPr lang="ar-EG" sz="4400" b="1" dirty="0">
                <a:latin typeface="Calibri" pitchFamily="34" charset="0"/>
              </a:rPr>
              <a:t>خلال 100عام أو أقل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الموارد </a:t>
            </a: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المتجددة</a:t>
            </a:r>
            <a:r>
              <a:rPr lang="ar-EG" sz="4400" b="1" dirty="0">
                <a:latin typeface="Calibri" pitchFamily="34" charset="0"/>
              </a:rPr>
              <a:t>. </a:t>
            </a:r>
            <a:endParaRPr lang="ar-EG" sz="44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سمى الموارد التي يمكن تعويض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ستطيلة 3"/>
          <p:cNvSpPr/>
          <p:nvPr/>
        </p:nvSpPr>
        <p:spPr bwMode="auto">
          <a:xfrm>
            <a:off x="357158" y="1428736"/>
            <a:ext cx="8486796" cy="3786214"/>
          </a:xfrm>
          <a:prstGeom prst="wedgeRectCallou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88" y="1594199"/>
            <a:ext cx="84296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فالطاقة الشمسية مورد متجدد يعطينا الطاقة كل يوم منذ ملايين السنين، وهى بذلك توفر الطاقة اللازمة لتقوم النباتات </a:t>
            </a:r>
            <a:r>
              <a:rPr lang="ar-EG" sz="4400" b="1" dirty="0" smtClean="0">
                <a:latin typeface="Calibri" pitchFamily="34" charset="0"/>
              </a:rPr>
              <a:t>بعملية </a:t>
            </a:r>
            <a:r>
              <a:rPr lang="ar-EG" sz="4400" b="1" dirty="0">
                <a:latin typeface="Calibri" pitchFamily="34" charset="0"/>
              </a:rPr>
              <a:t>البناء الضوئي، التي توفر بدورها الغذاء الذي يعتمد عليه الإنسان والحيوان.</a:t>
            </a:r>
            <a:r>
              <a:rPr lang="en-US" sz="4400" dirty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الطاقة الشمسية مورد متجدد يعطي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ستطيلة 3"/>
          <p:cNvSpPr/>
          <p:nvPr/>
        </p:nvSpPr>
        <p:spPr bwMode="auto">
          <a:xfrm>
            <a:off x="357158" y="1285860"/>
            <a:ext cx="8486796" cy="4214842"/>
          </a:xfrm>
          <a:prstGeom prst="wedgeRectCallou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428625" y="1714488"/>
            <a:ext cx="82867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</a:rPr>
              <a:t>هل استخدمت يومًا حاسبة تعمل بالطاقة الشمسية؟</a:t>
            </a:r>
          </a:p>
          <a:p>
            <a:pPr algn="ctr"/>
            <a:r>
              <a:rPr lang="ar-EG" sz="4400" b="1" dirty="0" smtClean="0"/>
              <a:t>تستخدم </a:t>
            </a:r>
            <a:r>
              <a:rPr lang="ar-EG" sz="4400" b="1" dirty="0"/>
              <a:t>هذه الآلات الطاقة الضوئية لإنتاج </a:t>
            </a:r>
            <a:r>
              <a:rPr lang="ar-EG" sz="4400" b="1" dirty="0" smtClean="0"/>
              <a:t>الطاقة الكهربائية </a:t>
            </a:r>
            <a:r>
              <a:rPr lang="ar-EG" sz="4400" b="1" dirty="0"/>
              <a:t>اللازمة للقيام بالعمليات </a:t>
            </a:r>
            <a:r>
              <a:rPr lang="ar-EG" sz="4400" b="1" dirty="0" smtClean="0"/>
              <a:t>الحسابية.</a:t>
            </a:r>
            <a:endParaRPr lang="ar-EG" sz="44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ل استخدمت يومّا حاس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ستطيلة 3"/>
          <p:cNvSpPr/>
          <p:nvPr/>
        </p:nvSpPr>
        <p:spPr bwMode="auto">
          <a:xfrm>
            <a:off x="214282" y="1500174"/>
            <a:ext cx="8643998" cy="3286148"/>
          </a:xfrm>
          <a:prstGeom prst="wedgeRectCallou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625" y="2000240"/>
            <a:ext cx="82867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الأشجار كذلك من الموارد </a:t>
            </a:r>
            <a:r>
              <a:rPr lang="ar-EG" sz="4400" b="1" dirty="0" smtClean="0">
                <a:latin typeface="Calibri" pitchFamily="34" charset="0"/>
              </a:rPr>
              <a:t>المتجددة؛ </a:t>
            </a:r>
            <a:r>
              <a:rPr lang="ar-EG" sz="4400" b="1" dirty="0">
                <a:latin typeface="Calibri" pitchFamily="34" charset="0"/>
              </a:rPr>
              <a:t>لأن معظمها سوف ينمو مرة أخرى بعد قطعه خلال أقل من 100 </a:t>
            </a:r>
            <a:r>
              <a:rPr lang="ar-EG" sz="4400" b="1" dirty="0" smtClean="0">
                <a:latin typeface="Calibri" pitchFamily="34" charset="0"/>
              </a:rPr>
              <a:t>عام. </a:t>
            </a:r>
            <a:endParaRPr lang="ar-EG" sz="44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شجار كذلك من الموارد المتجددة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ستطيلة 3"/>
          <p:cNvSpPr/>
          <p:nvPr/>
        </p:nvSpPr>
        <p:spPr bwMode="auto">
          <a:xfrm>
            <a:off x="214282" y="928670"/>
            <a:ext cx="8643998" cy="4929222"/>
          </a:xfrm>
          <a:prstGeom prst="wedgeRectCallou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625" y="1357298"/>
            <a:ext cx="82867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400" b="1" dirty="0" smtClean="0">
                <a:latin typeface="Calibri" pitchFamily="34" charset="0"/>
              </a:rPr>
              <a:t>يستخدم </a:t>
            </a:r>
            <a:r>
              <a:rPr lang="ar-EG" sz="4400" b="1" dirty="0">
                <a:latin typeface="Calibri" pitchFamily="34" charset="0"/>
              </a:rPr>
              <a:t>الناس الأشجار في بناء المنازل وصناعة الأثاث، كما أنها </a:t>
            </a:r>
            <a:r>
              <a:rPr lang="ar-EG" sz="4400" b="1" dirty="0" smtClean="0">
                <a:latin typeface="Calibri" pitchFamily="34" charset="0"/>
              </a:rPr>
              <a:t>تُحرق بوصفها وقودًا للحصول </a:t>
            </a:r>
            <a:r>
              <a:rPr lang="ar-EG" sz="4400" b="1" dirty="0">
                <a:latin typeface="Calibri" pitchFamily="34" charset="0"/>
              </a:rPr>
              <a:t>على الطاقة</a:t>
            </a:r>
            <a:r>
              <a:rPr lang="ar-EG" sz="4400" b="1" dirty="0" smtClean="0">
                <a:latin typeface="Calibri" pitchFamily="34" charset="0"/>
              </a:rPr>
              <a:t>.</a:t>
            </a:r>
          </a:p>
          <a:p>
            <a:pPr algn="justLow">
              <a:tabLst>
                <a:tab pos="711200" algn="l"/>
              </a:tabLst>
            </a:pPr>
            <a:r>
              <a:rPr lang="ar-EG" sz="4400" b="1" dirty="0" smtClean="0">
                <a:latin typeface="Calibri" pitchFamily="34" charset="0"/>
              </a:rPr>
              <a:t> </a:t>
            </a:r>
          </a:p>
          <a:p>
            <a:pPr algn="ctr">
              <a:tabLst>
                <a:tab pos="711200" algn="l"/>
              </a:tabLst>
            </a:pP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</a:rPr>
              <a:t>هل </a:t>
            </a: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تعرف استخدامات أخرى للخشب؟ </a:t>
            </a:r>
            <a:r>
              <a:rPr lang="ar-EG" sz="4400" b="1" dirty="0" smtClean="0">
                <a:latin typeface="Calibri" pitchFamily="34" charset="0"/>
              </a:rPr>
              <a:t/>
            </a:r>
            <a:br>
              <a:rPr lang="ar-EG" sz="4400" b="1" dirty="0" smtClean="0">
                <a:latin typeface="Calibri" pitchFamily="34" charset="0"/>
              </a:rPr>
            </a:br>
            <a:r>
              <a:rPr lang="ar-EG" sz="4400" b="1" dirty="0" smtClean="0">
                <a:latin typeface="Calibri" pitchFamily="34" charset="0"/>
              </a:rPr>
              <a:t>(</a:t>
            </a:r>
            <a:r>
              <a:rPr lang="ar-EG" sz="4400" b="1" dirty="0">
                <a:latin typeface="Calibri" pitchFamily="34" charset="0"/>
              </a:rPr>
              <a:t>انظر الشكل 5</a:t>
            </a:r>
            <a:r>
              <a:rPr lang="ar-EG" sz="4400" b="1" dirty="0" smtClean="0">
                <a:latin typeface="Calibri" pitchFamily="34" charset="0"/>
              </a:rPr>
              <a:t>).</a:t>
            </a:r>
            <a:endParaRPr lang="ar-EG" sz="44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ستخدم الناس الأشجار في بن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>
            <a:spLocks noChangeArrowheads="1"/>
          </p:cNvSpPr>
          <p:nvPr/>
        </p:nvSpPr>
        <p:spPr bwMode="auto">
          <a:xfrm>
            <a:off x="5786445" y="3000373"/>
            <a:ext cx="3108317" cy="36433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32657" y="3104280"/>
            <a:ext cx="295418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3200" b="1" dirty="0" smtClean="0">
                <a:latin typeface="Calibri" pitchFamily="34" charset="0"/>
              </a:rPr>
              <a:t>ضوء الشمس، </a:t>
            </a:r>
            <a:r>
              <a:rPr lang="ar-EG" sz="3200" b="1" dirty="0">
                <a:latin typeface="Calibri" pitchFamily="34" charset="0"/>
              </a:rPr>
              <a:t>والأشجار أمثلة على الموارد الطبيعية المتجددة. وكذلك الطوب الطيني المستخدم في بناء المنازل.</a:t>
            </a:r>
            <a:endParaRPr lang="ar-EG" sz="3200" dirty="0">
              <a:latin typeface="Arial" pitchFamily="34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285728"/>
            <a:ext cx="2009763" cy="928694"/>
            <a:chOff x="3357554" y="928670"/>
            <a:chExt cx="2938482" cy="1366846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3357554" y="928670"/>
              <a:ext cx="2938482" cy="1366846"/>
              <a:chOff x="3857620" y="928670"/>
              <a:chExt cx="2938482" cy="136684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3857620" y="928670"/>
                <a:ext cx="2786082" cy="1214446"/>
              </a:xfrm>
              <a:prstGeom prst="roundRect">
                <a:avLst/>
              </a:prstGeom>
              <a:solidFill>
                <a:srgbClr val="00FF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010020" y="1081070"/>
                <a:ext cx="2786082" cy="1214446"/>
              </a:xfrm>
              <a:prstGeom prst="roundRect">
                <a:avLst/>
              </a:prstGeom>
              <a:solidFill>
                <a:srgbClr val="CCFF66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599376" y="1244096"/>
              <a:ext cx="2653498" cy="104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EG" sz="4000" b="1" dirty="0" smtClean="0">
                  <a:solidFill>
                    <a:srgbClr val="00642D"/>
                  </a:solidFill>
                </a:rPr>
                <a:t>الشكل 5</a:t>
              </a:r>
              <a:endParaRPr lang="en-US" sz="4000" dirty="0">
                <a:solidFill>
                  <a:srgbClr val="00642D"/>
                </a:solidFill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265308" y="428604"/>
            <a:ext cx="7950030" cy="5572164"/>
            <a:chOff x="71406" y="71414"/>
            <a:chExt cx="7950030" cy="5572164"/>
          </a:xfrm>
        </p:grpSpPr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6" cstate="print">
              <a:lum contrast="20000"/>
            </a:blip>
            <a:srcRect l="52857" t="3829" b="69365"/>
            <a:stretch>
              <a:fillRect/>
            </a:stretch>
          </p:blipFill>
          <p:spPr bwMode="auto">
            <a:xfrm>
              <a:off x="4429124" y="71414"/>
              <a:ext cx="3592312" cy="228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 l="35714" t="31912" r="17143" b="34899"/>
            <a:stretch>
              <a:fillRect/>
            </a:stretch>
          </p:blipFill>
          <p:spPr bwMode="auto">
            <a:xfrm>
              <a:off x="1571604" y="1142983"/>
              <a:ext cx="3643338" cy="2870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 l="5714" t="66377" r="37143" b="1711"/>
            <a:stretch>
              <a:fillRect/>
            </a:stretch>
          </p:blipFill>
          <p:spPr bwMode="auto">
            <a:xfrm>
              <a:off x="71406" y="3071810"/>
              <a:ext cx="4114828" cy="25717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كل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87 - drum t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ضوء الشمس، والأشجار أمث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2 1"/>
          <p:cNvSpPr>
            <a:spLocks noChangeArrowheads="1"/>
          </p:cNvSpPr>
          <p:nvPr/>
        </p:nvSpPr>
        <p:spPr bwMode="auto">
          <a:xfrm>
            <a:off x="1143000" y="214313"/>
            <a:ext cx="7215188" cy="2286000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46001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13500000"/>
          </a:gra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000250" y="1000125"/>
            <a:ext cx="5072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>
                <a:solidFill>
                  <a:srgbClr val="C00000"/>
                </a:solidFill>
              </a:rPr>
              <a:t>موارد طبيعية أخرى</a:t>
            </a:r>
            <a:endParaRPr lang="ar-EG" sz="4400" dirty="0">
              <a:solidFill>
                <a:srgbClr val="C00000"/>
              </a:solidFill>
            </a:endParaRPr>
          </a:p>
        </p:txBody>
      </p:sp>
      <p:sp>
        <p:nvSpPr>
          <p:cNvPr id="4" name="ثماني 3"/>
          <p:cNvSpPr>
            <a:spLocks noChangeArrowheads="1"/>
          </p:cNvSpPr>
          <p:nvPr/>
        </p:nvSpPr>
        <p:spPr bwMode="auto">
          <a:xfrm>
            <a:off x="0" y="3000375"/>
            <a:ext cx="8715375" cy="34290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71525" y="3374785"/>
            <a:ext cx="75723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 dirty="0" smtClean="0"/>
              <a:t>الأشجارُ والنفطُ الخامُ والمعادنُ </a:t>
            </a:r>
            <a:r>
              <a:rPr lang="ar-EG" sz="4000" b="1" dirty="0"/>
              <a:t>التي </a:t>
            </a:r>
            <a:r>
              <a:rPr lang="ar-EG" sz="4000" b="1" dirty="0" smtClean="0"/>
              <a:t>تُستخلصُ </a:t>
            </a:r>
            <a:r>
              <a:rPr lang="ar-EG" sz="4000" b="1" dirty="0"/>
              <a:t>منها </a:t>
            </a:r>
            <a:r>
              <a:rPr lang="ar-EG" sz="4000" b="1" dirty="0" smtClean="0"/>
              <a:t>الفلزاتُ مواردُ طبيعيةٌ </a:t>
            </a:r>
            <a:r>
              <a:rPr lang="ar-EG" sz="4000" b="1" dirty="0"/>
              <a:t>تستخدم </a:t>
            </a:r>
            <a:r>
              <a:rPr lang="ar-EG" sz="4000" b="1" dirty="0" smtClean="0"/>
              <a:t>مباشرة </a:t>
            </a:r>
            <a:r>
              <a:rPr lang="ar-EG" sz="4000" b="1" dirty="0"/>
              <a:t>في صناعة مشغل الأقراص. </a:t>
            </a:r>
            <a:r>
              <a:rPr lang="ar-EG" sz="4000" b="1" dirty="0" smtClean="0"/>
              <a:t/>
            </a:r>
            <a:br>
              <a:rPr lang="ar-EG" sz="4000" b="1" dirty="0" smtClean="0"/>
            </a:br>
            <a:r>
              <a:rPr lang="ar-EG" sz="4000" b="1" dirty="0" smtClean="0"/>
              <a:t>فهل </a:t>
            </a:r>
            <a:r>
              <a:rPr lang="ar-EG" sz="4000" b="1" dirty="0"/>
              <a:t>هذا كل </a:t>
            </a:r>
            <a:r>
              <a:rPr lang="ar-EG" sz="4000" b="1" dirty="0" smtClean="0"/>
              <a:t>شيء؟ 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وارد طبيعي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شجارُ والنفطُ الخامُ والمعادنُ التي تُستخلص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جمة ذات 24 نقطة 1"/>
          <p:cNvSpPr>
            <a:spLocks noChangeArrowheads="1"/>
          </p:cNvSpPr>
          <p:nvPr/>
        </p:nvSpPr>
        <p:spPr bwMode="auto">
          <a:xfrm>
            <a:off x="3963988" y="765175"/>
            <a:ext cx="4929187" cy="1214438"/>
          </a:xfrm>
          <a:prstGeom prst="star24">
            <a:avLst>
              <a:gd name="adj" fmla="val 37500"/>
            </a:avLst>
          </a:prstGeom>
          <a:gradFill rotWithShape="0">
            <a:gsLst>
              <a:gs pos="0">
                <a:srgbClr val="0819FB"/>
              </a:gs>
              <a:gs pos="21001">
                <a:srgbClr val="0819FB"/>
              </a:gs>
              <a:gs pos="35001">
                <a:srgbClr val="1A8D48"/>
              </a:gs>
              <a:gs pos="44000">
                <a:srgbClr val="A603AB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35488" y="1035050"/>
            <a:ext cx="38576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ماذا قرأت؟  </a:t>
            </a:r>
            <a:endParaRPr lang="ar-EG" sz="4400" dirty="0">
              <a:latin typeface="Arial" pitchFamily="34" charset="0"/>
            </a:endParaRPr>
          </a:p>
        </p:txBody>
      </p:sp>
      <p:sp>
        <p:nvSpPr>
          <p:cNvPr id="5" name="تمرير عمودي 4"/>
          <p:cNvSpPr/>
          <p:nvPr/>
        </p:nvSpPr>
        <p:spPr bwMode="auto">
          <a:xfrm>
            <a:off x="177698" y="2264902"/>
            <a:ext cx="8215370" cy="2214578"/>
          </a:xfrm>
          <a:prstGeom prst="verticalScroll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2113" y="3008313"/>
            <a:ext cx="750093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لماذا تعد الشجرة </a:t>
            </a:r>
            <a:r>
              <a:rPr lang="ar-EG" sz="4400" b="1" dirty="0" smtClean="0">
                <a:latin typeface="Calibri" pitchFamily="34" charset="0"/>
              </a:rPr>
              <a:t>موردًا طبيعيًّا متجددًا؟</a:t>
            </a:r>
            <a:endParaRPr lang="ar-EG" sz="4400" dirty="0">
              <a:latin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7800" y="4695844"/>
            <a:ext cx="8786813" cy="1447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  <a:defRPr/>
            </a:pPr>
            <a:r>
              <a:rPr lang="ar-EG" sz="4400" b="1" dirty="0"/>
              <a:t>لأن معظم الأشجار تنمو وتقطع ثم تنمو مرة أخرى في أقل من مائة عام.</a:t>
            </a:r>
            <a:endParaRPr lang="ar-EG" sz="4400" b="1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قرأ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c_Checkpo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ماذا تعد الشجرة موردًا طبيعيًّا متجددًا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أن معظم الأشجار تنمو وتقط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49" grpId="0"/>
      <p:bldP spid="2050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2844" y="3857628"/>
            <a:ext cx="8858280" cy="1996274"/>
            <a:chOff x="714348" y="3286124"/>
            <a:chExt cx="5857916" cy="2571768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6" name="Oval 5"/>
            <p:cNvSpPr/>
            <p:nvPr/>
          </p:nvSpPr>
          <p:spPr>
            <a:xfrm>
              <a:off x="3643306" y="3286124"/>
              <a:ext cx="2643206" cy="785818"/>
            </a:xfrm>
            <a:prstGeom prst="ellipse">
              <a:avLst/>
            </a:prstGeom>
            <a:solidFill>
              <a:srgbClr val="D60093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endParaRPr>
            </a:p>
          </p:txBody>
        </p:sp>
        <p:grpSp>
          <p:nvGrpSpPr>
            <p:cNvPr id="7" name="Group 11"/>
            <p:cNvGrpSpPr/>
            <p:nvPr/>
          </p:nvGrpSpPr>
          <p:grpSpPr>
            <a:xfrm>
              <a:off x="714348" y="3643314"/>
              <a:ext cx="5857916" cy="2214578"/>
              <a:chOff x="714348" y="3643314"/>
              <a:chExt cx="5857916" cy="2214578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714348" y="3643314"/>
                <a:ext cx="5857916" cy="2214578"/>
              </a:xfrm>
              <a:prstGeom prst="wedgeRoundRectCallout">
                <a:avLst>
                  <a:gd name="adj1" fmla="val 38995"/>
                  <a:gd name="adj2" fmla="val -82174"/>
                  <a:gd name="adj3" fmla="val 16667"/>
                </a:avLst>
              </a:prstGeom>
              <a:gradFill flip="none" rotWithShape="1">
                <a:gsLst>
                  <a:gs pos="0">
                    <a:srgbClr val="66FF33"/>
                  </a:gs>
                  <a:gs pos="50000">
                    <a:schemeClr val="bg1"/>
                  </a:gs>
                  <a:gs pos="100000">
                    <a:srgbClr val="FFC000"/>
                  </a:gs>
                </a:gsLst>
                <a:lin ang="13500000" scaled="1"/>
                <a:tileRect/>
              </a:gradFill>
              <a:ln>
                <a:solidFill>
                  <a:schemeClr val="bg1"/>
                </a:solidFill>
              </a:ln>
              <a:effectLst>
                <a:reflection blurRad="6350" stA="50000" endA="300" endPos="5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6651" y="3837216"/>
                <a:ext cx="5586197" cy="712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2" name="سهم إلى اليسار 1"/>
          <p:cNvSpPr/>
          <p:nvPr/>
        </p:nvSpPr>
        <p:spPr bwMode="auto">
          <a:xfrm>
            <a:off x="4786314" y="142852"/>
            <a:ext cx="4000528" cy="1428760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تجربة عملية</a:t>
            </a:r>
            <a:endParaRPr lang="ar-EG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" name="مخطط انسيابي: تحضير 2"/>
          <p:cNvSpPr/>
          <p:nvPr/>
        </p:nvSpPr>
        <p:spPr bwMode="auto">
          <a:xfrm>
            <a:off x="142844" y="1785926"/>
            <a:ext cx="8858250" cy="1428760"/>
          </a:xfrm>
          <a:prstGeom prst="flowChartPreparation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002060"/>
                </a:solidFill>
                <a:latin typeface="Arial" charset="0"/>
                <a:cs typeface="+mn-cs"/>
              </a:rPr>
              <a:t>الموارد المتجددة</a:t>
            </a:r>
            <a:endParaRPr lang="ar-EG" sz="4800" dirty="0">
              <a:solidFill>
                <a:srgbClr val="002060"/>
              </a:solidFill>
              <a:latin typeface="Arial" charset="0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2938" y="4491038"/>
            <a:ext cx="7929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atin typeface="Calibri" pitchFamily="34" charset="0"/>
              </a:rPr>
              <a:t>ارجع إلى كراسة التجارب العملية.</a:t>
            </a:r>
            <a:endParaRPr lang="en-US" sz="4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جربة عم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ال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1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رجع إلى كراسة التجارب العم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 bwMode="auto">
          <a:xfrm>
            <a:off x="500064" y="1000108"/>
            <a:ext cx="8286778" cy="4500595"/>
          </a:xfrm>
          <a:prstGeom prst="doubleWave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71472" y="1847198"/>
            <a:ext cx="8072494" cy="25545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/>
              <a:t>الماء مصدر متجدد آخر. </a:t>
            </a:r>
            <a:endParaRPr lang="ar-EG" sz="4000" b="1" dirty="0" smtClean="0"/>
          </a:p>
          <a:p>
            <a:pPr algn="ctr">
              <a:defRPr/>
            </a:pPr>
            <a:endParaRPr lang="ar-EG" sz="4000" b="1" dirty="0" smtClean="0"/>
          </a:p>
          <a:p>
            <a:pPr algn="ctr">
              <a:defRPr/>
            </a:pPr>
            <a:r>
              <a:rPr lang="ar-EG" sz="4000" b="1" dirty="0" smtClean="0"/>
              <a:t>هل </a:t>
            </a:r>
            <a:r>
              <a:rPr lang="ar-EG" sz="4000" b="1" dirty="0"/>
              <a:t>تعلم أن الماء الذي نشربه موجود على الأرض منذ ملايين السنين</a:t>
            </a:r>
            <a:r>
              <a:rPr lang="ar-EG" sz="4000" b="1" dirty="0" smtClean="0"/>
              <a:t>؟</a:t>
            </a: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اء مصدر متجدد آ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وجة مزدوجة 1"/>
          <p:cNvSpPr/>
          <p:nvPr/>
        </p:nvSpPr>
        <p:spPr bwMode="auto">
          <a:xfrm>
            <a:off x="500064" y="1000108"/>
            <a:ext cx="8286778" cy="4500595"/>
          </a:xfrm>
          <a:prstGeom prst="doubleWave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71472" y="1687661"/>
            <a:ext cx="8072494" cy="31700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2060"/>
                </a:solidFill>
              </a:rPr>
              <a:t>إذ تُبخّر </a:t>
            </a:r>
            <a:r>
              <a:rPr lang="ar-EG" sz="4000" b="1" dirty="0">
                <a:solidFill>
                  <a:srgbClr val="002060"/>
                </a:solidFill>
              </a:rPr>
              <a:t>أشعة الشمس ماء البحار والأنهار والمحيطات، فيتصاعد البخار إلى الغلاف الجوى، ثم يتكاثف ليشكل الغيوم، ثم يتساقط على شكل مطر أو برد أو </a:t>
            </a:r>
            <a:r>
              <a:rPr lang="ar-EG" sz="4000" b="1" dirty="0" smtClean="0">
                <a:solidFill>
                  <a:srgbClr val="002060"/>
                </a:solidFill>
              </a:rPr>
              <a:t>ثلج، وتتكرر </a:t>
            </a:r>
            <a:r>
              <a:rPr lang="ar-EG" sz="4000" b="1" dirty="0">
                <a:solidFill>
                  <a:srgbClr val="002060"/>
                </a:solidFill>
              </a:rPr>
              <a:t>هذه العمليات </a:t>
            </a:r>
            <a:r>
              <a:rPr lang="ar-EG" sz="4000" b="1" dirty="0" smtClean="0">
                <a:solidFill>
                  <a:srgbClr val="002060"/>
                </a:solidFill>
              </a:rPr>
              <a:t>باستمرار.</a:t>
            </a:r>
            <a:endParaRPr lang="ar-EG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 تُبخّر أشعة الشمس ماء البح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 bwMode="auto">
          <a:xfrm>
            <a:off x="500064" y="1000108"/>
            <a:ext cx="8286778" cy="4500595"/>
          </a:xfrm>
          <a:prstGeom prst="doubleWave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857224" y="2357430"/>
            <a:ext cx="7500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ويعرف هذا بدورة الماء في الطبيعة، ومن خلال هذه الدورة </a:t>
            </a:r>
            <a:r>
              <a:rPr lang="ar-EG" sz="4000" b="1" dirty="0" smtClean="0">
                <a:latin typeface="Calibri" pitchFamily="34" charset="0"/>
              </a:rPr>
              <a:t>يُعاد </a:t>
            </a:r>
            <a:r>
              <a:rPr lang="ar-EG" sz="4000" b="1" dirty="0">
                <a:latin typeface="Calibri" pitchFamily="34" charset="0"/>
              </a:rPr>
              <a:t>استخدام الماء </a:t>
            </a:r>
            <a:r>
              <a:rPr lang="ar-EG" sz="4000" b="1" dirty="0" smtClean="0">
                <a:latin typeface="Calibri" pitchFamily="34" charset="0"/>
              </a:rPr>
              <a:t>مرات </a:t>
            </a:r>
            <a:r>
              <a:rPr lang="ar-EG" sz="4000" b="1" dirty="0">
                <a:latin typeface="Calibri" pitchFamily="34" charset="0"/>
              </a:rPr>
              <a:t>عديدة</a:t>
            </a:r>
            <a:r>
              <a:rPr lang="ar-EG" sz="4000" b="1" dirty="0" smtClean="0">
                <a:latin typeface="Calibri" pitchFamily="34" charset="0"/>
              </a:rPr>
              <a:t>.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عرف هذا بدورة الماء في الطبي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01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 bwMode="auto">
          <a:xfrm>
            <a:off x="500064" y="1000108"/>
            <a:ext cx="8286778" cy="4500595"/>
          </a:xfrm>
          <a:prstGeom prst="doubleWave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857224" y="2214554"/>
            <a:ext cx="7500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 eaLnBrk="0" hangingPunct="0">
              <a:tabLst>
                <a:tab pos="711200" algn="l"/>
              </a:tabLst>
            </a:pPr>
            <a:r>
              <a:rPr lang="ar-EG" sz="4000" b="1" dirty="0" smtClean="0">
                <a:latin typeface="Calibri" pitchFamily="34" charset="0"/>
              </a:rPr>
              <a:t>تُعد </a:t>
            </a:r>
            <a:r>
              <a:rPr lang="ar-EG" sz="4000" b="1" dirty="0">
                <a:latin typeface="Calibri" pitchFamily="34" charset="0"/>
              </a:rPr>
              <a:t>الرياح كذلك </a:t>
            </a:r>
            <a:r>
              <a:rPr lang="ar-EG" sz="4000" b="1" dirty="0" smtClean="0">
                <a:latin typeface="Calibri" pitchFamily="34" charset="0"/>
              </a:rPr>
              <a:t>مثالًا </a:t>
            </a:r>
            <a:r>
              <a:rPr lang="ar-EG" sz="4000" b="1" dirty="0">
                <a:latin typeface="Calibri" pitchFamily="34" charset="0"/>
              </a:rPr>
              <a:t>آخر على الموارد المتجددة، حيث </a:t>
            </a:r>
            <a:r>
              <a:rPr lang="ar-EG" sz="4000" b="1" dirty="0" smtClean="0">
                <a:latin typeface="Calibri" pitchFamily="34" charset="0"/>
              </a:rPr>
              <a:t>تُستخدم لدفْع </a:t>
            </a:r>
            <a:r>
              <a:rPr lang="ar-EG" sz="4000" b="1" dirty="0">
                <a:latin typeface="Calibri" pitchFamily="34" charset="0"/>
              </a:rPr>
              <a:t>القوارب الشراعية في عرض البحر.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ُعد الرياح كذلك مثالّا آ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01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 bwMode="auto">
          <a:xfrm>
            <a:off x="500064" y="1000108"/>
            <a:ext cx="8286778" cy="4500595"/>
          </a:xfrm>
          <a:prstGeom prst="doubleWave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642965" y="2357430"/>
            <a:ext cx="792956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كما أن </a:t>
            </a:r>
            <a:r>
              <a:rPr lang="ar-EG" sz="4000" b="1" dirty="0" smtClean="0">
                <a:latin typeface="Calibri" pitchFamily="34" charset="0"/>
              </a:rPr>
              <a:t>طاقة </a:t>
            </a:r>
            <a:r>
              <a:rPr lang="ar-EG" sz="4000" b="1" dirty="0">
                <a:latin typeface="Calibri" pitchFamily="34" charset="0"/>
              </a:rPr>
              <a:t>الرياح كانت تستخدم </a:t>
            </a:r>
            <a:r>
              <a:rPr lang="ar-EG" sz="4000" b="1" dirty="0" smtClean="0">
                <a:latin typeface="Calibri" pitchFamily="34" charset="0"/>
              </a:rPr>
              <a:t>قديمًا </a:t>
            </a:r>
            <a:r>
              <a:rPr lang="ar-EG" sz="4000" b="1" dirty="0">
                <a:latin typeface="Calibri" pitchFamily="34" charset="0"/>
              </a:rPr>
              <a:t>لتحريك طواحين الهواء لرفع الماء من الآبار الجوفية.                        أما اليوم، فتستخدم في توليد الكهرباء.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ما أن طاقة الرياح كانت تستخد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90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/>
          <p:cNvSpPr/>
          <p:nvPr/>
        </p:nvSpPr>
        <p:spPr bwMode="auto">
          <a:xfrm>
            <a:off x="928713" y="571500"/>
            <a:ext cx="7286625" cy="1714500"/>
          </a:xfrm>
          <a:prstGeom prst="cloud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143150" y="1071563"/>
            <a:ext cx="4643438" cy="64611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 dirty="0"/>
              <a:t>الموارد غير المتجددة</a:t>
            </a:r>
            <a:endParaRPr lang="ar-EG" sz="3600" dirty="0"/>
          </a:p>
        </p:txBody>
      </p:sp>
      <p:sp>
        <p:nvSpPr>
          <p:cNvPr id="4" name="مخطط انسيابي: معالجة معرّفة مسبقاً 3"/>
          <p:cNvSpPr/>
          <p:nvPr/>
        </p:nvSpPr>
        <p:spPr bwMode="auto">
          <a:xfrm>
            <a:off x="214313" y="2500313"/>
            <a:ext cx="8715375" cy="3429017"/>
          </a:xfrm>
          <a:prstGeom prst="flowChartPredefinedProcess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714373" y="2643182"/>
            <a:ext cx="785815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</a:rPr>
              <a:t>هل تلاحظ الفحم الحجري أو النفط الخام من بين مصادر الطاقة في </a:t>
            </a:r>
            <a:r>
              <a:rPr lang="ar-EG" sz="4000" b="1" dirty="0" smtClean="0">
                <a:solidFill>
                  <a:srgbClr val="C00000"/>
                </a:solidFill>
              </a:rPr>
              <a:t>الشكل6؟ </a:t>
            </a:r>
            <a:r>
              <a:rPr lang="ar-EG" sz="4000" b="1" dirty="0">
                <a:solidFill>
                  <a:srgbClr val="002060"/>
                </a:solidFill>
              </a:rPr>
              <a:t>على العكس من الموارد الطبيعية المتجددة يحتاج كل من الفحم والنفط إلى ملايين السنين حتى يتكون في باطن </a:t>
            </a:r>
            <a:r>
              <a:rPr lang="ar-EG" sz="4000" b="1" dirty="0" smtClean="0">
                <a:solidFill>
                  <a:srgbClr val="002060"/>
                </a:solidFill>
              </a:rPr>
              <a:t>الأرض؛ </a:t>
            </a:r>
            <a:r>
              <a:rPr lang="ar-EG" sz="4000" b="1" dirty="0">
                <a:solidFill>
                  <a:srgbClr val="002060"/>
                </a:solidFill>
              </a:rPr>
              <a:t>لذا فهي موارد طبيعية غير متجددة،</a:t>
            </a:r>
            <a:endParaRPr lang="ar-EG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غير ال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ل تلاحظ الفحم الحجري أو النف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عرّفة مسبقاً 3"/>
          <p:cNvSpPr/>
          <p:nvPr/>
        </p:nvSpPr>
        <p:spPr bwMode="auto">
          <a:xfrm>
            <a:off x="214313" y="2500313"/>
            <a:ext cx="8715375" cy="3286125"/>
          </a:xfrm>
          <a:prstGeom prst="flowChartPredefinedProcess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71500" y="2684463"/>
            <a:ext cx="792956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3600" b="1" dirty="0">
                <a:latin typeface="Calibri" pitchFamily="34" charset="0"/>
              </a:rPr>
              <a:t>فالموارد الطبيعية غير المتجددة </a:t>
            </a:r>
            <a:r>
              <a:rPr lang="ar-EG" sz="3600" b="1" dirty="0">
                <a:solidFill>
                  <a:srgbClr val="FF00FF"/>
                </a:solidFill>
                <a:latin typeface="Calibri" pitchFamily="34" charset="0"/>
              </a:rPr>
              <a:t>هي الموارد التي لا يمكن تعويضها </a:t>
            </a:r>
            <a:r>
              <a:rPr lang="ar-EG" sz="3600" b="1" dirty="0" smtClean="0">
                <a:solidFill>
                  <a:srgbClr val="FF00FF"/>
                </a:solidFill>
                <a:latin typeface="Calibri" pitchFamily="34" charset="0"/>
              </a:rPr>
              <a:t>طبيعيًّا </a:t>
            </a:r>
            <a:r>
              <a:rPr lang="ar-EG" sz="3600" b="1" dirty="0">
                <a:solidFill>
                  <a:srgbClr val="FF00FF"/>
                </a:solidFill>
                <a:latin typeface="Calibri" pitchFamily="34" charset="0"/>
              </a:rPr>
              <a:t>خلال 100 عام.                            على كل حال، فإن الفحم الحجري والنفط سوف </a:t>
            </a:r>
            <a:r>
              <a:rPr lang="ar-EG" sz="3600" b="1" dirty="0" err="1">
                <a:solidFill>
                  <a:srgbClr val="FF00FF"/>
                </a:solidFill>
                <a:latin typeface="Calibri" pitchFamily="34" charset="0"/>
              </a:rPr>
              <a:t>ينفدان</a:t>
            </a:r>
            <a:r>
              <a:rPr lang="ar-EG" sz="3600" b="1" dirty="0">
                <a:solidFill>
                  <a:srgbClr val="FF00FF"/>
                </a:solidFill>
                <a:latin typeface="Calibri" pitchFamily="34" charset="0"/>
              </a:rPr>
              <a:t>، ولن يبقى منهما شيء ما لم نستبدل </a:t>
            </a:r>
            <a:r>
              <a:rPr lang="ar-EG" sz="3600" b="1" dirty="0" err="1">
                <a:solidFill>
                  <a:srgbClr val="FF00FF"/>
                </a:solidFill>
                <a:latin typeface="Calibri" pitchFamily="34" charset="0"/>
              </a:rPr>
              <a:t>بهما</a:t>
            </a:r>
            <a:r>
              <a:rPr lang="ar-EG" sz="3600" b="1" dirty="0">
                <a:solidFill>
                  <a:srgbClr val="FF00FF"/>
                </a:solidFill>
                <a:latin typeface="Calibri" pitchFamily="34" charset="0"/>
              </a:rPr>
              <a:t> موارد طاقة أخرى، أو نقلل استهلاكنا من الطاقة.</a:t>
            </a:r>
            <a:endParaRPr lang="ar-EG" sz="3600" dirty="0">
              <a:solidFill>
                <a:srgbClr val="FF00FF"/>
              </a:solidFill>
              <a:latin typeface="Arial" pitchFamily="34" charset="0"/>
            </a:endParaRPr>
          </a:p>
        </p:txBody>
      </p:sp>
      <p:sp>
        <p:nvSpPr>
          <p:cNvPr id="5" name="سحابة 4"/>
          <p:cNvSpPr/>
          <p:nvPr/>
        </p:nvSpPr>
        <p:spPr bwMode="auto">
          <a:xfrm>
            <a:off x="1000151" y="571500"/>
            <a:ext cx="7286625" cy="1714500"/>
          </a:xfrm>
          <a:prstGeom prst="cloud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214588" y="1071563"/>
            <a:ext cx="4643438" cy="64611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 dirty="0"/>
              <a:t>الموارد غير المتجددة</a:t>
            </a:r>
            <a:endParaRPr lang="ar-EG" sz="36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الموارد الطبيعية غير المتجددة ه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5643570" y="0"/>
            <a:ext cx="3500430" cy="6643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endParaRPr lang="ar-EG"/>
          </a:p>
        </p:txBody>
      </p:sp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5827698" y="71414"/>
            <a:ext cx="3173458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711200" algn="l"/>
              </a:tabLst>
            </a:pPr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</a:rPr>
              <a:t>الشكل 6</a:t>
            </a:r>
          </a:p>
          <a:p>
            <a:pPr algn="ctr">
              <a:tabLst>
                <a:tab pos="711200" algn="l"/>
              </a:tabLst>
            </a:pPr>
            <a:r>
              <a:rPr lang="ar-EG" sz="3200" b="1" dirty="0" smtClean="0">
                <a:latin typeface="Calibri" pitchFamily="34" charset="0"/>
              </a:rPr>
              <a:t>كما </a:t>
            </a:r>
            <a:r>
              <a:rPr lang="ar-EG" sz="3200" b="1" dirty="0">
                <a:latin typeface="Calibri" pitchFamily="34" charset="0"/>
              </a:rPr>
              <a:t>تلاحظ في القطاع الدائري، فإن </a:t>
            </a:r>
            <a:r>
              <a:rPr lang="ar-EG" sz="3200" b="1" dirty="0" smtClean="0">
                <a:latin typeface="Calibri" pitchFamily="34" charset="0"/>
              </a:rPr>
              <a:t>39% </a:t>
            </a:r>
            <a:r>
              <a:rPr lang="ar-EG" sz="3200" b="1" dirty="0">
                <a:latin typeface="Calibri" pitchFamily="34" charset="0"/>
              </a:rPr>
              <a:t>من </a:t>
            </a:r>
            <a:r>
              <a:rPr lang="ar-EG" sz="3200" b="1" dirty="0" smtClean="0">
                <a:latin typeface="Calibri" pitchFamily="34" charset="0"/>
              </a:rPr>
              <a:t>حاجتنا إلى الطاقة يوفره النفط</a:t>
            </a:r>
            <a:r>
              <a:rPr lang="ar-EG" sz="3200" b="1" dirty="0">
                <a:latin typeface="Calibri" pitchFamily="34" charset="0"/>
              </a:rPr>
              <a:t>، و22</a:t>
            </a:r>
            <a:r>
              <a:rPr lang="ar-EG" sz="3200" b="1" dirty="0" smtClean="0">
                <a:latin typeface="Calibri" pitchFamily="34" charset="0"/>
              </a:rPr>
              <a:t>% منها يوفره الفحم</a:t>
            </a:r>
            <a:r>
              <a:rPr lang="ar-EG" sz="3200" b="1" dirty="0">
                <a:latin typeface="Calibri" pitchFamily="34" charset="0"/>
              </a:rPr>
              <a:t>.                            ويعتقد العلماء أن لدينا ما يكفى من الفحم </a:t>
            </a:r>
            <a:r>
              <a:rPr lang="ar-EG" sz="3200" b="1" dirty="0" smtClean="0">
                <a:latin typeface="Calibri" pitchFamily="34" charset="0"/>
              </a:rPr>
              <a:t>حتى 200عام. </a:t>
            </a:r>
            <a:r>
              <a:rPr lang="ar-EG" sz="3200" b="1" dirty="0">
                <a:latin typeface="Calibri" pitchFamily="34" charset="0"/>
              </a:rPr>
              <a:t>ولكن إذا بقينا نستخدم النفط بالنسبة الحالية نفسها فإنه سينفد خلال </a:t>
            </a:r>
            <a:endParaRPr lang="ar-SA" sz="3200" b="1" dirty="0" smtClean="0">
              <a:latin typeface="Calibri" pitchFamily="34" charset="0"/>
            </a:endParaRPr>
          </a:p>
          <a:p>
            <a:pPr algn="ctr">
              <a:tabLst>
                <a:tab pos="711200" algn="l"/>
              </a:tabLst>
            </a:pPr>
            <a:r>
              <a:rPr lang="ar-EG" sz="3200" b="1" dirty="0" smtClean="0">
                <a:latin typeface="Calibri" pitchFamily="34" charset="0"/>
              </a:rPr>
              <a:t>30-40 سنة.</a:t>
            </a:r>
            <a:endParaRPr lang="ar-EG" sz="3200" dirty="0">
              <a:latin typeface="Arial" pitchFamily="34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7114" t="13513" r="8313" b="4054"/>
          <a:stretch>
            <a:fillRect/>
          </a:stretch>
        </p:blipFill>
        <p:spPr bwMode="auto">
          <a:xfrm>
            <a:off x="1000100" y="0"/>
            <a:ext cx="4357718" cy="4357718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 t="75676" r="79421"/>
          <a:stretch>
            <a:fillRect/>
          </a:stretch>
        </p:blipFill>
        <p:spPr bwMode="auto">
          <a:xfrm>
            <a:off x="214282" y="4352114"/>
            <a:ext cx="2143108" cy="229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487 - drum t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88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كل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88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880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ما تلاحظ في القطا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806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2 1"/>
          <p:cNvSpPr>
            <a:spLocks noChangeArrowheads="1"/>
          </p:cNvSpPr>
          <p:nvPr/>
        </p:nvSpPr>
        <p:spPr bwMode="auto">
          <a:xfrm>
            <a:off x="1143000" y="214313"/>
            <a:ext cx="7215188" cy="2286000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46001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13500000"/>
          </a:gra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000250" y="1000125"/>
            <a:ext cx="5072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/>
              <a:t>موارد طبيعية أخرى</a:t>
            </a:r>
            <a:endParaRPr lang="ar-EG" sz="4400"/>
          </a:p>
        </p:txBody>
      </p:sp>
      <p:sp>
        <p:nvSpPr>
          <p:cNvPr id="4" name="ثماني 3"/>
          <p:cNvSpPr>
            <a:spLocks noChangeArrowheads="1"/>
          </p:cNvSpPr>
          <p:nvPr/>
        </p:nvSpPr>
        <p:spPr bwMode="auto">
          <a:xfrm>
            <a:off x="357158" y="3000375"/>
            <a:ext cx="8358217" cy="34290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71501" y="3633148"/>
            <a:ext cx="792958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4000" b="1" dirty="0" smtClean="0"/>
              <a:t>إن </a:t>
            </a:r>
            <a:r>
              <a:rPr lang="ar-EG" sz="4000" b="1" dirty="0"/>
              <a:t>قطع الأشجار، وحفر الآبار والمناجم، وعملية نقل الموارد الطبيعية إلى المصانع، كل ذلك يحتاج إلى الطاقة. 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ن قطع الأشجار، وحفر الآ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جسم مشطوف الحواف 1"/>
          <p:cNvSpPr/>
          <p:nvPr/>
        </p:nvSpPr>
        <p:spPr bwMode="auto">
          <a:xfrm>
            <a:off x="714348" y="1285860"/>
            <a:ext cx="7715304" cy="3643338"/>
          </a:xfrm>
          <a:prstGeom prst="bevel">
            <a:avLst/>
          </a:prstGeom>
          <a:gradFill flip="none" rotWithShape="1">
            <a:gsLst>
              <a:gs pos="44000">
                <a:srgbClr val="FF0000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sz="3200" dirty="0">
              <a:latin typeface="Times New Roman" charset="0"/>
              <a:cs typeface="+mn-cs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1214437" y="2376488"/>
            <a:ext cx="6786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800" b="1" dirty="0">
                <a:latin typeface="Calibri" pitchFamily="34" charset="0"/>
              </a:rPr>
              <a:t>أعمل قائمة ببعض موارد الطاقة التي تستخدمها في منزلك.</a:t>
            </a:r>
            <a:endParaRPr lang="ar-EG" sz="48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عمل قائمة ببعض موارد الطا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عرّفة مسبقاً 2"/>
          <p:cNvSpPr/>
          <p:nvPr/>
        </p:nvSpPr>
        <p:spPr bwMode="auto">
          <a:xfrm>
            <a:off x="642971" y="1857352"/>
            <a:ext cx="8215309" cy="3429017"/>
          </a:xfrm>
          <a:prstGeom prst="flowChartPredefinedProcess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7158" y="1357298"/>
            <a:ext cx="8282647" cy="34782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srgbClr val="008000"/>
                </a:solidFill>
              </a:rPr>
              <a:t>نستخدمُ الطاقةَ </a:t>
            </a:r>
            <a:r>
              <a:rPr lang="ar-EG" sz="4400" b="1" dirty="0">
                <a:solidFill>
                  <a:srgbClr val="008000"/>
                </a:solidFill>
              </a:rPr>
              <a:t>الكهربية التي يمكن </a:t>
            </a:r>
            <a:r>
              <a:rPr lang="ar-EG" sz="4400" b="1" dirty="0" smtClean="0">
                <a:solidFill>
                  <a:srgbClr val="008000"/>
                </a:solidFill>
              </a:rPr>
              <a:t>توليدُها </a:t>
            </a:r>
            <a:r>
              <a:rPr lang="ar-EG" sz="4400" b="1" dirty="0">
                <a:solidFill>
                  <a:srgbClr val="008000"/>
                </a:solidFill>
              </a:rPr>
              <a:t>من الخلايا </a:t>
            </a:r>
            <a:r>
              <a:rPr lang="ar-EG" sz="4400" b="1" dirty="0" smtClean="0">
                <a:solidFill>
                  <a:srgbClr val="008000"/>
                </a:solidFill>
              </a:rPr>
              <a:t>الضوئية.</a:t>
            </a:r>
            <a:br>
              <a:rPr lang="ar-EG" sz="4400" b="1" dirty="0" smtClean="0">
                <a:solidFill>
                  <a:srgbClr val="008000"/>
                </a:solidFill>
              </a:rPr>
            </a:br>
            <a:r>
              <a:rPr lang="ar-EG" sz="4400" b="1" dirty="0" smtClean="0">
                <a:solidFill>
                  <a:srgbClr val="008000"/>
                </a:solidFill>
              </a:rPr>
              <a:t>ويُستخدَم الغازُ </a:t>
            </a:r>
            <a:r>
              <a:rPr lang="ar-EG" sz="4400" b="1" dirty="0">
                <a:solidFill>
                  <a:srgbClr val="008000"/>
                </a:solidFill>
              </a:rPr>
              <a:t>الطبيعي في </a:t>
            </a:r>
            <a:r>
              <a:rPr lang="ar-EG" sz="4400" b="1" dirty="0" smtClean="0">
                <a:solidFill>
                  <a:srgbClr val="008000"/>
                </a:solidFill>
              </a:rPr>
              <a:t>التسخينِ والطبخ.</a:t>
            </a:r>
            <a:br>
              <a:rPr lang="ar-EG" sz="4400" b="1" dirty="0" smtClean="0">
                <a:solidFill>
                  <a:srgbClr val="008000"/>
                </a:solidFill>
              </a:rPr>
            </a:br>
            <a:r>
              <a:rPr lang="ar-EG" sz="4400" b="1" dirty="0" smtClean="0">
                <a:solidFill>
                  <a:srgbClr val="008000"/>
                </a:solidFill>
              </a:rPr>
              <a:t> </a:t>
            </a:r>
            <a:r>
              <a:rPr lang="ar-EG" sz="4400" b="1" dirty="0">
                <a:solidFill>
                  <a:srgbClr val="008000"/>
                </a:solidFill>
              </a:rPr>
              <a:t>وتستخدم الشمس في تدفئة المنزل وكذلك </a:t>
            </a:r>
            <a:r>
              <a:rPr lang="ar-EG" sz="4400" b="1" dirty="0" smtClean="0">
                <a:solidFill>
                  <a:srgbClr val="008000"/>
                </a:solidFill>
              </a:rPr>
              <a:t>تُستخدم </a:t>
            </a:r>
            <a:r>
              <a:rPr lang="ar-EG" sz="4400" b="1" dirty="0">
                <a:solidFill>
                  <a:srgbClr val="008000"/>
                </a:solidFill>
              </a:rPr>
              <a:t>الأخشاب في توليد الطاقة الحرارية.</a:t>
            </a:r>
            <a:endParaRPr lang="en-US" sz="4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ستخدمُ الطاقةَ الكهربية التي يمكن توليد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معة 1"/>
          <p:cNvSpPr/>
          <p:nvPr/>
        </p:nvSpPr>
        <p:spPr bwMode="auto">
          <a:xfrm>
            <a:off x="1571652" y="642918"/>
            <a:ext cx="5643562" cy="1357313"/>
          </a:xfrm>
          <a:prstGeom prst="teardrop">
            <a:avLst/>
          </a:prstGeom>
          <a:solidFill>
            <a:srgbClr val="00B0F0"/>
          </a:solidFill>
          <a:ln w="9525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714652" y="857231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/>
              <a:t>ماذا </a:t>
            </a:r>
            <a:r>
              <a:rPr lang="ar-EG" sz="5400" b="1" dirty="0" smtClean="0"/>
              <a:t>قرأت؟ </a:t>
            </a:r>
            <a:endParaRPr lang="ar-EG" sz="5400" dirty="0"/>
          </a:p>
        </p:txBody>
      </p:sp>
      <p:sp>
        <p:nvSpPr>
          <p:cNvPr id="4" name="مجسم مشطوف الحواف 3"/>
          <p:cNvSpPr/>
          <p:nvPr/>
        </p:nvSpPr>
        <p:spPr bwMode="auto">
          <a:xfrm>
            <a:off x="500089" y="2806681"/>
            <a:ext cx="7858125" cy="3429000"/>
          </a:xfrm>
          <a:prstGeom prst="beve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000152" y="3306743"/>
            <a:ext cx="6858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/>
              <a:t> ما الذي يجعل الموارد غير متجددة؟</a:t>
            </a:r>
            <a:endParaRPr lang="ar-EG" sz="4400" dirty="0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000152" y="4394181"/>
            <a:ext cx="6858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أنها لا </a:t>
            </a:r>
            <a:r>
              <a:rPr lang="ar-EG" sz="4400" b="1" dirty="0">
                <a:solidFill>
                  <a:srgbClr val="FF0000"/>
                </a:solidFill>
              </a:rPr>
              <a:t>يمكن </a:t>
            </a:r>
            <a:r>
              <a:rPr lang="ar-EG" sz="4400" b="1" dirty="0" smtClean="0">
                <a:solidFill>
                  <a:srgbClr val="FF0000"/>
                </a:solidFill>
              </a:rPr>
              <a:t>تعويضُها خلالَ 100عام</a:t>
            </a:r>
            <a:r>
              <a:rPr lang="ar-EG" sz="4400" b="1" dirty="0">
                <a:solidFill>
                  <a:srgbClr val="FF0000"/>
                </a:solidFill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3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3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قرأ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UMP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ذي يجعل الموارد غير متجددة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نها لا يمكن تعويضُها خلالَ 100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عرّفة مسبقاً 3"/>
          <p:cNvSpPr/>
          <p:nvPr/>
        </p:nvSpPr>
        <p:spPr bwMode="auto">
          <a:xfrm>
            <a:off x="428596" y="642918"/>
            <a:ext cx="8286747" cy="2786082"/>
          </a:xfrm>
          <a:prstGeom prst="flowChartPredefinedProcess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813745"/>
            <a:ext cx="82868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solidFill>
                  <a:srgbClr val="FF00FF"/>
                </a:solidFill>
                <a:latin typeface="Calibri" pitchFamily="34" charset="0"/>
              </a:rPr>
              <a:t>كما </a:t>
            </a:r>
            <a:r>
              <a:rPr lang="ar-EG" sz="4000" b="1" dirty="0" smtClean="0">
                <a:solidFill>
                  <a:srgbClr val="FF00FF"/>
                </a:solidFill>
                <a:latin typeface="Calibri" pitchFamily="34" charset="0"/>
              </a:rPr>
              <a:t>تلاحظُ أنَّ عمليةَ تكوُّنِ المواردِ غيرِ المتجددةِ بطيئةٌ، وتحتاجُ المواردُ غيرُ المتجددةِ </a:t>
            </a:r>
            <a:r>
              <a:rPr lang="ar-EG" sz="4000" b="1" dirty="0">
                <a:solidFill>
                  <a:srgbClr val="FF00FF"/>
                </a:solidFill>
                <a:latin typeface="Calibri" pitchFamily="34" charset="0"/>
              </a:rPr>
              <a:t>إلى </a:t>
            </a:r>
            <a:r>
              <a:rPr lang="ar-EG" sz="4000" b="1" dirty="0" smtClean="0">
                <a:solidFill>
                  <a:srgbClr val="FF00FF"/>
                </a:solidFill>
                <a:latin typeface="Calibri" pitchFamily="34" charset="0"/>
              </a:rPr>
              <a:t>وقتٍ طويلٍ لتتكوَّنَ مرةً أخرى؛ فعمليةُ تكوّنِها بطيئةٌ؛ </a:t>
            </a:r>
            <a:r>
              <a:rPr lang="ar-EG" sz="4000" b="1" dirty="0">
                <a:solidFill>
                  <a:srgbClr val="FF00FF"/>
                </a:solidFill>
                <a:latin typeface="Calibri" pitchFamily="34" charset="0"/>
              </a:rPr>
              <a:t>لذلك </a:t>
            </a:r>
            <a:r>
              <a:rPr lang="ar-EG" sz="4000" b="1" dirty="0" smtClean="0">
                <a:solidFill>
                  <a:srgbClr val="FF00FF"/>
                </a:solidFill>
                <a:latin typeface="Calibri" pitchFamily="34" charset="0"/>
              </a:rPr>
              <a:t>يجبُ استخدامُها بحكمةٍ.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596" y="4347528"/>
            <a:ext cx="8286808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يُظهرُ الشكل6 بصورةٍ تقريبيةٍ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ما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يحتاجُ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إليه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العالَم من الطاقةِ اليومَ.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فإذا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نفدت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مصادر النفط الخام، فكيف يكون شكل القطاع الدائري أعلاه؟</a:t>
            </a:r>
            <a:endParaRPr lang="ar-EG" sz="40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ما تلاحظُ أنَّ عمليةَ تكوُّنِ المواردِ غي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ُظهر الشكل6 بصورة تقريبية 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ُظهر الشكل6 بصورة تقريبية 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97" grpId="0" uiExpand="1" build="allAtOnce"/>
      <p:bldP spid="5" grpId="0" uiExpand="1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خدوشة 1"/>
          <p:cNvSpPr/>
          <p:nvPr/>
        </p:nvSpPr>
        <p:spPr bwMode="auto">
          <a:xfrm>
            <a:off x="214282" y="4143380"/>
            <a:ext cx="8640763" cy="2071702"/>
          </a:xfrm>
          <a:prstGeom prst="snip2Diag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857250" y="4116414"/>
            <a:ext cx="774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 ارجع إلى المواقع الإلكترونية عبر شبكة الإنترنت للحصول على معلومات حول المركبات التي تعمل بالكهرباء </a:t>
            </a:r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والبنزين.</a:t>
            </a:r>
            <a:endParaRPr lang="ar-EG" sz="40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" name="سهم للأسفل 4"/>
          <p:cNvSpPr>
            <a:spLocks noChangeArrowheads="1"/>
          </p:cNvSpPr>
          <p:nvPr/>
        </p:nvSpPr>
        <p:spPr bwMode="auto">
          <a:xfrm>
            <a:off x="2643174" y="2214554"/>
            <a:ext cx="6143625" cy="1500198"/>
          </a:xfrm>
          <a:prstGeom prst="downArrow">
            <a:avLst>
              <a:gd name="adj1" fmla="val 97519"/>
              <a:gd name="adj2" fmla="val 50000"/>
            </a:avLst>
          </a:prstGeom>
          <a:solidFill>
            <a:srgbClr val="FF0000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857488" y="2143116"/>
            <a:ext cx="54737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SA" sz="4000" b="1" dirty="0">
                <a:solidFill>
                  <a:schemeClr val="bg1"/>
                </a:solidFill>
              </a:rPr>
              <a:t>وسائل النقل المعتمدة على البنزين والكهرباء</a:t>
            </a:r>
            <a:endParaRPr lang="ar-EG" sz="4000" dirty="0">
              <a:solidFill>
                <a:schemeClr val="bg1"/>
              </a:solidFill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04795" y="428614"/>
            <a:ext cx="5510213" cy="1428750"/>
            <a:chOff x="3357554" y="928670"/>
            <a:chExt cx="2938482" cy="1366846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3357554" y="928670"/>
              <a:ext cx="2938482" cy="1366846"/>
              <a:chOff x="3857620" y="928670"/>
              <a:chExt cx="2938482" cy="1366846"/>
            </a:xfrm>
          </p:grpSpPr>
          <p:sp>
            <p:nvSpPr>
              <p:cNvPr id="10" name="Rounded Rectangle 10"/>
              <p:cNvSpPr/>
              <p:nvPr/>
            </p:nvSpPr>
            <p:spPr>
              <a:xfrm>
                <a:off x="3857620" y="928670"/>
                <a:ext cx="2786082" cy="1214446"/>
              </a:xfrm>
              <a:prstGeom prst="roundRect">
                <a:avLst/>
              </a:prstGeom>
              <a:solidFill>
                <a:srgbClr val="00FF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ounded Rectangle 11"/>
              <p:cNvSpPr/>
              <p:nvPr/>
            </p:nvSpPr>
            <p:spPr>
              <a:xfrm>
                <a:off x="4010020" y="1081070"/>
                <a:ext cx="2786082" cy="1214446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9"/>
            <p:cNvSpPr/>
            <p:nvPr/>
          </p:nvSpPr>
          <p:spPr>
            <a:xfrm>
              <a:off x="3599376" y="1403808"/>
              <a:ext cx="2653498" cy="618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EG" sz="3600" b="1" dirty="0" smtClean="0">
                  <a:solidFill>
                    <a:srgbClr val="FFFF00"/>
                  </a:solidFill>
                </a:rPr>
                <a:t>العلوم عبر المواقع الإلكترونية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عبر المواقع الإلكترو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سائل النقل المعتمدة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رجع إلى المواقع الإلكترو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/>
          <p:cNvSpPr/>
          <p:nvPr/>
        </p:nvSpPr>
        <p:spPr bwMode="auto">
          <a:xfrm>
            <a:off x="3929058" y="285728"/>
            <a:ext cx="4786329" cy="1857375"/>
          </a:xfrm>
          <a:prstGeom prst="cloud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latin typeface="Arial" charset="0"/>
              <a:cs typeface="+mn-cs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643454" y="714338"/>
            <a:ext cx="32146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711200" algn="l"/>
              </a:tabLst>
              <a:defRPr/>
            </a:pPr>
            <a:r>
              <a:rPr lang="ar-SA" sz="6000" b="1" dirty="0" smtClean="0">
                <a:solidFill>
                  <a:schemeClr val="bg1"/>
                </a:solidFill>
                <a:latin typeface="Calibri" pitchFamily="34" charset="0"/>
              </a:rPr>
              <a:t>نشاط</a:t>
            </a:r>
            <a:endParaRPr lang="ar-EG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مخطط انسيابي: تخزين بالوصول التسلسلي 3"/>
          <p:cNvSpPr/>
          <p:nvPr/>
        </p:nvSpPr>
        <p:spPr bwMode="auto">
          <a:xfrm>
            <a:off x="357158" y="2285992"/>
            <a:ext cx="8358246" cy="4214842"/>
          </a:xfrm>
          <a:prstGeom prst="flowChartMagneticTap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latin typeface="Arial" charset="0"/>
              <a:cs typeface="+mn-cs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000100" y="3234168"/>
            <a:ext cx="67865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400" b="1" dirty="0" smtClean="0">
                <a:solidFill>
                  <a:srgbClr val="FFFF00"/>
                </a:solidFill>
                <a:latin typeface="Calibri" pitchFamily="34" charset="0"/>
              </a:rPr>
              <a:t>فسر كيف تعمل السيارات المهجنة، وكيف تحافظ على البنزين مقارنة بالسيارات العادية؟</a:t>
            </a:r>
            <a:endParaRPr lang="ar-EG" sz="4400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65 - metallic chi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163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71 - arcade game mis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سر كيف تعمل السيارات المهج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تقاطع 4"/>
          <p:cNvSpPr/>
          <p:nvPr/>
        </p:nvSpPr>
        <p:spPr bwMode="auto">
          <a:xfrm>
            <a:off x="1571625" y="714375"/>
            <a:ext cx="5857875" cy="1357313"/>
          </a:xfrm>
          <a:prstGeom prst="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286000" y="1000125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/>
              <a:t>المحافظة على الموارد</a:t>
            </a:r>
            <a:endParaRPr lang="ar-EG" sz="4400" dirty="0"/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57218" y="2500306"/>
            <a:ext cx="8501062" cy="3929063"/>
          </a:xfrm>
          <a:prstGeom prst="rect">
            <a:avLst/>
          </a:prstGeom>
          <a:solidFill>
            <a:srgbClr val="C00000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28652" y="2571738"/>
            <a:ext cx="828678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هو التدرب على حماية الموارد الطبيعية والحفاظ عليها بحيث تبقى دائما متوافرة. </a:t>
            </a:r>
            <a:endParaRPr lang="ar-EG" sz="4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tabLst>
                <a:tab pos="711200" algn="l"/>
              </a:tabLst>
            </a:pPr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وكما </a:t>
            </a:r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ستتعلم فيما يلي، فإن كلا من الموارد المتجددة، مثل: الماء والهواء والغذاء، والموارد غير المتجددة، </a:t>
            </a:r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مثل: </a:t>
            </a:r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النفط والفحم الحجري، تحتاج إلى حمايتها والحفاظ عليها.   </a:t>
            </a:r>
            <a:endParaRPr lang="ar-EG" sz="40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حافظة على الموا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و التدرب على حماية الموارد الطبيعية  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9329" grpId="0" uiExpand="1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شكل بيضاوي 7"/>
          <p:cNvSpPr>
            <a:spLocks noChangeArrowheads="1"/>
          </p:cNvSpPr>
          <p:nvPr/>
        </p:nvSpPr>
        <p:spPr bwMode="auto">
          <a:xfrm>
            <a:off x="428653" y="404813"/>
            <a:ext cx="8215313" cy="576103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ar-EG" sz="4400" b="1" dirty="0">
                <a:solidFill>
                  <a:srgbClr val="C00000"/>
                </a:solidFill>
              </a:rPr>
              <a:t>ويوضح الشكل 7 إحدى الطرق التي يستخدمها الناس ليحافظوا على النفط. وقد نهانا الله في محكم تنزيله عن هدر الموارد التي سخرها لنا والإسراف فيها، فقال </a:t>
            </a:r>
            <a:r>
              <a:rPr lang="ar-EG" sz="4400" b="1" dirty="0" smtClean="0">
                <a:solidFill>
                  <a:srgbClr val="C00000"/>
                </a:solidFill>
              </a:rPr>
              <a:t>تعالى:</a:t>
            </a:r>
            <a:endParaRPr lang="ar-EG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وضح الشكل 7 إح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6"/>
          <p:cNvSpPr>
            <a:spLocks noChangeArrowheads="1"/>
          </p:cNvSpPr>
          <p:nvPr/>
        </p:nvSpPr>
        <p:spPr bwMode="auto">
          <a:xfrm>
            <a:off x="357158" y="1000109"/>
            <a:ext cx="8501063" cy="3857652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76200" algn="ctr">
            <a:solidFill>
              <a:schemeClr val="bg1"/>
            </a:solidFill>
            <a:round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  <p:txBody>
          <a:bodyPr/>
          <a:lstStyle/>
          <a:p>
            <a:pPr algn="ctr" rtl="0"/>
            <a:endParaRPr lang="ar-EG" sz="2800"/>
          </a:p>
        </p:txBody>
      </p:sp>
      <p:grpSp>
        <p:nvGrpSpPr>
          <p:cNvPr id="6" name="مجموعة 5"/>
          <p:cNvGrpSpPr/>
          <p:nvPr/>
        </p:nvGrpSpPr>
        <p:grpSpPr>
          <a:xfrm>
            <a:off x="642881" y="1571612"/>
            <a:ext cx="7929585" cy="2500330"/>
            <a:chOff x="0" y="2571744"/>
            <a:chExt cx="14582681" cy="2500330"/>
          </a:xfrm>
        </p:grpSpPr>
        <p:pic>
          <p:nvPicPr>
            <p:cNvPr id="44036" name="Picture 4"/>
            <p:cNvPicPr>
              <a:picLocks noChangeAspect="1" noChangeArrowheads="1"/>
            </p:cNvPicPr>
            <p:nvPr/>
          </p:nvPicPr>
          <p:blipFill>
            <a:blip r:embed="rId5">
              <a:lum contrast="30000"/>
            </a:blip>
            <a:srcRect t="32612" b="7488"/>
            <a:stretch>
              <a:fillRect/>
            </a:stretch>
          </p:blipFill>
          <p:spPr bwMode="auto">
            <a:xfrm>
              <a:off x="0" y="3357562"/>
              <a:ext cx="14582681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>
              <a:lum contrast="30000"/>
            </a:blip>
            <a:srcRect t="5158" r="33866" b="7488"/>
            <a:stretch>
              <a:fillRect/>
            </a:stretch>
          </p:blipFill>
          <p:spPr bwMode="auto">
            <a:xfrm>
              <a:off x="0" y="2571744"/>
              <a:ext cx="9644098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8"/>
          <a:srcRect l="2206" t="3125" r="2941" b="3125"/>
          <a:stretch>
            <a:fillRect/>
          </a:stretch>
        </p:blipFill>
        <p:spPr bwMode="auto">
          <a:xfrm>
            <a:off x="500034" y="1214422"/>
            <a:ext cx="8072494" cy="3879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مستدير الزوايا 2"/>
          <p:cNvSpPr>
            <a:spLocks noChangeArrowheads="1"/>
          </p:cNvSpPr>
          <p:nvPr/>
        </p:nvSpPr>
        <p:spPr bwMode="auto">
          <a:xfrm>
            <a:off x="395288" y="5186362"/>
            <a:ext cx="8316912" cy="1484312"/>
          </a:xfrm>
          <a:prstGeom prst="round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28596" y="5072074"/>
            <a:ext cx="8286808" cy="17366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200" b="1" dirty="0" smtClean="0">
                <a:latin typeface="Calibri" pitchFamily="34" charset="0"/>
              </a:rPr>
              <a:t>السيارات </a:t>
            </a:r>
            <a:r>
              <a:rPr lang="ar-EG" sz="3200" b="1" dirty="0">
                <a:latin typeface="Calibri" pitchFamily="34" charset="0"/>
              </a:rPr>
              <a:t>المعتمدة على </a:t>
            </a:r>
            <a:r>
              <a:rPr lang="ar-EG" sz="3200" b="1" dirty="0" smtClean="0">
                <a:latin typeface="Calibri" pitchFamily="34" charset="0"/>
              </a:rPr>
              <a:t>البنزين والكهرباء -كالتي </a:t>
            </a:r>
            <a:r>
              <a:rPr lang="ar-EG" sz="3200" b="1" dirty="0">
                <a:latin typeface="Calibri" pitchFamily="34" charset="0"/>
              </a:rPr>
              <a:t>في الشكل- تقلل من استخدام </a:t>
            </a:r>
            <a:r>
              <a:rPr lang="ar-EG" sz="3200" b="1" dirty="0" smtClean="0">
                <a:latin typeface="Calibri" pitchFamily="34" charset="0"/>
              </a:rPr>
              <a:t>البنزين؛ </a:t>
            </a:r>
            <a:r>
              <a:rPr lang="ar-EG" sz="3200" b="1" dirty="0">
                <a:latin typeface="Calibri" pitchFamily="34" charset="0"/>
              </a:rPr>
              <a:t>فهي تحتوى على </a:t>
            </a:r>
            <a:r>
              <a:rPr lang="ar-EG" sz="3200" b="1" dirty="0" smtClean="0">
                <a:latin typeface="Calibri" pitchFamily="34" charset="0"/>
              </a:rPr>
              <a:t>محركين: </a:t>
            </a:r>
            <a:r>
              <a:rPr lang="ar-EG" sz="3200" b="1" dirty="0">
                <a:latin typeface="Calibri" pitchFamily="34" charset="0"/>
              </a:rPr>
              <a:t>أحدهما يعمل بالبنزين، والآخر بالكهرباء.</a:t>
            </a:r>
            <a:endParaRPr lang="ar-EG" sz="3200" dirty="0">
              <a:latin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572264" y="357166"/>
            <a:ext cx="2009763" cy="928694"/>
            <a:chOff x="3357554" y="928670"/>
            <a:chExt cx="2938482" cy="1366846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3357554" y="928670"/>
              <a:ext cx="2938482" cy="1366846"/>
              <a:chOff x="3857620" y="928670"/>
              <a:chExt cx="2938482" cy="1366846"/>
            </a:xfrm>
          </p:grpSpPr>
          <p:sp>
            <p:nvSpPr>
              <p:cNvPr id="8" name="Rounded Rectangle 10"/>
              <p:cNvSpPr/>
              <p:nvPr/>
            </p:nvSpPr>
            <p:spPr>
              <a:xfrm>
                <a:off x="3857620" y="928670"/>
                <a:ext cx="2786082" cy="1214446"/>
              </a:xfrm>
              <a:prstGeom prst="roundRect">
                <a:avLst/>
              </a:prstGeom>
              <a:solidFill>
                <a:srgbClr val="00FF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ounded Rectangle 11"/>
              <p:cNvSpPr/>
              <p:nvPr/>
            </p:nvSpPr>
            <p:spPr>
              <a:xfrm>
                <a:off x="4010020" y="1081070"/>
                <a:ext cx="2786082" cy="1214446"/>
              </a:xfrm>
              <a:prstGeom prst="roundRect">
                <a:avLst/>
              </a:prstGeom>
              <a:solidFill>
                <a:srgbClr val="CCFF66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9"/>
            <p:cNvSpPr/>
            <p:nvPr/>
          </p:nvSpPr>
          <p:spPr>
            <a:xfrm>
              <a:off x="3599376" y="1244096"/>
              <a:ext cx="2653498" cy="104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EG" sz="4000" b="1" dirty="0" smtClean="0">
                  <a:solidFill>
                    <a:srgbClr val="00642D"/>
                  </a:solidFill>
                </a:rPr>
                <a:t>الشكل 7</a:t>
              </a:r>
              <a:endParaRPr lang="en-US" sz="4000" dirty="0">
                <a:solidFill>
                  <a:srgbClr val="00642D"/>
                </a:solidFill>
              </a:endParaRPr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786050" y="1785926"/>
            <a:ext cx="364333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tabLst>
                <a:tab pos="711200" algn="l"/>
              </a:tabLst>
            </a:pPr>
            <a:r>
              <a:rPr lang="ar-EG" b="1" dirty="0" smtClean="0">
                <a:latin typeface="Calibri" pitchFamily="34" charset="0"/>
              </a:rPr>
              <a:t>يطفأ محرك البنزين في أثناء حركة السيارة بسرعات منخفضة.</a:t>
            </a:r>
            <a:endParaRPr lang="ar-EG" dirty="0">
              <a:latin typeface="Arial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71604" y="4143380"/>
            <a:ext cx="464347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tabLst>
                <a:tab pos="711200" algn="l"/>
              </a:tabLst>
            </a:pPr>
            <a:r>
              <a:rPr lang="ar-EG" b="1" dirty="0" smtClean="0">
                <a:latin typeface="Calibri" pitchFamily="34" charset="0"/>
              </a:rPr>
              <a:t>يعمل محرك الكهرباء على دعم محرك البنزين عندما تصعد السيارة مرتفعًا أو تتسارع.</a:t>
            </a:r>
            <a:endParaRPr lang="ar-EG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كل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طفأ محرك البنزين في أثن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عمل محرك الكهرباء على دعم محر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487 - drum t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سيارات المعتمدة على البنزين والكهرب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26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انفجار 2 1"/>
          <p:cNvSpPr>
            <a:spLocks noChangeArrowheads="1"/>
          </p:cNvSpPr>
          <p:nvPr/>
        </p:nvSpPr>
        <p:spPr bwMode="auto">
          <a:xfrm>
            <a:off x="1143000" y="214313"/>
            <a:ext cx="7215188" cy="2286000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46001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13500000"/>
          </a:gra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5123" name="مستطيل 2"/>
          <p:cNvSpPr>
            <a:spLocks noChangeArrowheads="1"/>
          </p:cNvSpPr>
          <p:nvPr/>
        </p:nvSpPr>
        <p:spPr bwMode="auto">
          <a:xfrm>
            <a:off x="2000250" y="1000125"/>
            <a:ext cx="5072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/>
              <a:t>موارد طبيعية أخرى</a:t>
            </a:r>
            <a:endParaRPr lang="ar-EG" sz="4400"/>
          </a:p>
        </p:txBody>
      </p:sp>
      <p:sp>
        <p:nvSpPr>
          <p:cNvPr id="4" name="ثماني 3"/>
          <p:cNvSpPr>
            <a:spLocks noChangeArrowheads="1"/>
          </p:cNvSpPr>
          <p:nvPr/>
        </p:nvSpPr>
        <p:spPr bwMode="auto">
          <a:xfrm>
            <a:off x="214313" y="3000375"/>
            <a:ext cx="8715375" cy="2714625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642938" y="3406775"/>
            <a:ext cx="800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كما </a:t>
            </a:r>
            <a:r>
              <a:rPr lang="ar-EG" sz="4000" b="1" dirty="0" smtClean="0">
                <a:latin typeface="Calibri" pitchFamily="34" charset="0"/>
              </a:rPr>
              <a:t>أنَّ عمليةَ إنتاجِ عُـلَبِ الورقِ المقوَّى </a:t>
            </a:r>
            <a:r>
              <a:rPr lang="ar-EG" sz="4000" b="1" dirty="0">
                <a:latin typeface="Calibri" pitchFamily="34" charset="0"/>
              </a:rPr>
              <a:t>أو </a:t>
            </a:r>
            <a:r>
              <a:rPr lang="ar-EG" sz="4000" b="1" dirty="0" smtClean="0">
                <a:latin typeface="Calibri" pitchFamily="34" charset="0"/>
              </a:rPr>
              <a:t>البلاستيكِ </a:t>
            </a:r>
            <a:r>
              <a:rPr lang="ar-EG" sz="4000" b="1" dirty="0">
                <a:latin typeface="Calibri" pitchFamily="34" charset="0"/>
              </a:rPr>
              <a:t>أو </a:t>
            </a:r>
            <a:r>
              <a:rPr lang="ar-EG" sz="4000" b="1" dirty="0" smtClean="0">
                <a:latin typeface="Calibri" pitchFamily="34" charset="0"/>
              </a:rPr>
              <a:t>الأسلاكِ والبراغِي تحتاجُ  </a:t>
            </a:r>
            <a:r>
              <a:rPr lang="ar-EG" sz="4000" b="1" dirty="0">
                <a:latin typeface="Calibri" pitchFamily="34" charset="0"/>
              </a:rPr>
              <a:t>بدورها إلى الطاقة، فما </a:t>
            </a:r>
            <a:r>
              <a:rPr lang="ar-EG" sz="4000" b="1" dirty="0" smtClean="0">
                <a:latin typeface="Calibri" pitchFamily="34" charset="0"/>
              </a:rPr>
              <a:t>مصادرُ </a:t>
            </a:r>
            <a:r>
              <a:rPr lang="ar-EG" sz="4000" b="1" dirty="0">
                <a:latin typeface="Calibri" pitchFamily="34" charset="0"/>
              </a:rPr>
              <a:t>هذه </a:t>
            </a:r>
            <a:r>
              <a:rPr lang="ar-EG" sz="4000" b="1" dirty="0" smtClean="0">
                <a:latin typeface="Calibri" pitchFamily="34" charset="0"/>
              </a:rPr>
              <a:t>الطاقةِ؟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ما أنَّ عمليةَ إنتاجِ عُـلَبِ الورقِ المقوّ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4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ع سهم إلى الأسفل 1"/>
          <p:cNvSpPr>
            <a:spLocks noChangeArrowheads="1"/>
          </p:cNvSpPr>
          <p:nvPr/>
        </p:nvSpPr>
        <p:spPr bwMode="auto">
          <a:xfrm>
            <a:off x="1456881" y="1857364"/>
            <a:ext cx="6072212" cy="2714637"/>
          </a:xfrm>
          <a:prstGeom prst="downArrowCallout">
            <a:avLst>
              <a:gd name="adj1" fmla="val 25018"/>
              <a:gd name="adj2" fmla="val 25000"/>
              <a:gd name="adj3" fmla="val 25000"/>
              <a:gd name="adj4" fmla="val 64977"/>
            </a:avLst>
          </a:prstGeom>
          <a:gradFill rotWithShape="1">
            <a:gsLst>
              <a:gs pos="0">
                <a:srgbClr val="5E1F8D"/>
              </a:gs>
              <a:gs pos="50000">
                <a:srgbClr val="5E1F8D"/>
              </a:gs>
              <a:gs pos="78999">
                <a:srgbClr val="FF66CC"/>
              </a:gs>
              <a:gs pos="100000">
                <a:srgbClr val="7128A8"/>
              </a:gs>
            </a:gsLst>
            <a:path path="rect">
              <a:fillToRect l="100000" t="10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 sz="4000"/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1428728" y="2035252"/>
            <a:ext cx="62432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6600" b="1" dirty="0">
                <a:solidFill>
                  <a:schemeClr val="bg1"/>
                </a:solidFill>
                <a:latin typeface="Calibri" pitchFamily="34" charset="0"/>
              </a:rPr>
              <a:t>مراجعة الدرس الأول</a:t>
            </a:r>
            <a:endParaRPr lang="ar-EG" sz="66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3" decel="100000"/>
                                        <p:tgtEl>
                                          <p:spTgt spid="98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3" decel="100000"/>
                                        <p:tgtEl>
                                          <p:spTgt spid="983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3" fill="hold"/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830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بطاقة 1"/>
          <p:cNvSpPr/>
          <p:nvPr/>
        </p:nvSpPr>
        <p:spPr bwMode="auto">
          <a:xfrm>
            <a:off x="857250" y="2492374"/>
            <a:ext cx="7286625" cy="4079897"/>
          </a:xfrm>
          <a:prstGeom prst="flowChartPunchedCar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sz="2800" dirty="0">
              <a:solidFill>
                <a:schemeClr val="tx1"/>
              </a:solidFill>
            </a:endParaRPr>
          </a:p>
        </p:txBody>
      </p:sp>
      <p:sp>
        <p:nvSpPr>
          <p:cNvPr id="3" name="انفجار 2 2"/>
          <p:cNvSpPr>
            <a:spLocks noChangeArrowheads="1"/>
          </p:cNvSpPr>
          <p:nvPr/>
        </p:nvSpPr>
        <p:spPr bwMode="auto">
          <a:xfrm>
            <a:off x="3357563" y="1357298"/>
            <a:ext cx="5786437" cy="1893886"/>
          </a:xfrm>
          <a:prstGeom prst="irregularSeal2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 sz="3200"/>
          </a:p>
        </p:txBody>
      </p:sp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4214810" y="1714488"/>
            <a:ext cx="4071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3600" b="1" dirty="0">
                <a:latin typeface="Calibri" pitchFamily="34" charset="0"/>
              </a:rPr>
              <a:t> مشكلات في الغابات </a:t>
            </a:r>
            <a:r>
              <a:rPr lang="ar-EG" sz="3600" b="1" dirty="0" smtClean="0">
                <a:latin typeface="Calibri" pitchFamily="34" charset="0"/>
              </a:rPr>
              <a:t>المطيرة</a:t>
            </a:r>
            <a:endParaRPr lang="ar-EG" sz="3600" dirty="0">
              <a:latin typeface="Arial" pitchFamily="34" charset="0"/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928688" y="3259297"/>
            <a:ext cx="71437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buFontTx/>
              <a:buChar char="•"/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يتم قطع أشجار الغابات المطيرة بمعدل سريع </a:t>
            </a:r>
            <a:r>
              <a:rPr lang="ar-EG" sz="4000" b="1" dirty="0" smtClean="0">
                <a:latin typeface="Calibri" pitchFamily="34" charset="0"/>
              </a:rPr>
              <a:t>جدًّا</a:t>
            </a:r>
            <a:r>
              <a:rPr lang="ar-EG" sz="4000" b="1" dirty="0">
                <a:latin typeface="Calibri" pitchFamily="34" charset="0"/>
              </a:rPr>
              <a:t>.</a:t>
            </a:r>
            <a:endParaRPr lang="en-US" sz="4000" dirty="0">
              <a:latin typeface="Arial" pitchFamily="34" charset="0"/>
            </a:endParaRPr>
          </a:p>
          <a:p>
            <a:pPr algn="justLow" eaLnBrk="0" hangingPunct="0">
              <a:buFontTx/>
              <a:buChar char="•"/>
              <a:tabLst>
                <a:tab pos="711200" algn="l"/>
              </a:tabLst>
            </a:pP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إزالةُ الغاباتِ المطيرةِ يسببُ انقراضَ الكثيرِ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من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الأنواعِ  البريةِ، والقضاءَ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على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النباتاتِ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التي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يمكنُ أنْ تزوِّدَنا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بالأدوية.</a:t>
            </a:r>
            <a:endParaRPr lang="ar-EG" sz="40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8" name="سهم إلى اليمين 7"/>
          <p:cNvSpPr>
            <a:spLocks noChangeArrowheads="1"/>
          </p:cNvSpPr>
          <p:nvPr/>
        </p:nvSpPr>
        <p:spPr bwMode="auto">
          <a:xfrm>
            <a:off x="428625" y="785813"/>
            <a:ext cx="3143250" cy="142875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4313" y="1157288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الخلاصة 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لاص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شكلات في الغابات المطي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تم قطع أشجار الغابات المطي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زالةُ الغاباتِ المطيرةِ يسببُ انقراضَ الكثي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7281" grpId="0"/>
      <p:bldP spid="97282" grpId="0" uiExpand="1" build="allAtOnce"/>
      <p:bldP spid="8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سهم إلى اليمين 1"/>
          <p:cNvSpPr>
            <a:spLocks noChangeArrowheads="1"/>
          </p:cNvSpPr>
          <p:nvPr/>
        </p:nvSpPr>
        <p:spPr bwMode="auto">
          <a:xfrm>
            <a:off x="428625" y="714375"/>
            <a:ext cx="3143250" cy="142875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1047750"/>
            <a:ext cx="321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>
                <a:latin typeface="Calibri" pitchFamily="34" charset="0"/>
              </a:rPr>
              <a:t>الخلاصة </a:t>
            </a:r>
            <a:endParaRPr lang="ar-EG" sz="4000">
              <a:latin typeface="Arial" pitchFamily="34" charset="0"/>
            </a:endParaRPr>
          </a:p>
        </p:txBody>
      </p:sp>
      <p:sp>
        <p:nvSpPr>
          <p:cNvPr id="4" name="مخطط انسيابي: بطاقة 3"/>
          <p:cNvSpPr/>
          <p:nvPr/>
        </p:nvSpPr>
        <p:spPr bwMode="auto">
          <a:xfrm>
            <a:off x="857250" y="2351088"/>
            <a:ext cx="7286625" cy="3578225"/>
          </a:xfrm>
          <a:prstGeom prst="flowChartPunchedCar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انفجار 2 4"/>
          <p:cNvSpPr>
            <a:spLocks noChangeArrowheads="1"/>
          </p:cNvSpPr>
          <p:nvPr/>
        </p:nvSpPr>
        <p:spPr bwMode="auto">
          <a:xfrm>
            <a:off x="3357563" y="1268413"/>
            <a:ext cx="5786437" cy="1741487"/>
          </a:xfrm>
          <a:prstGeom prst="irregularSeal2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995738" y="1773238"/>
            <a:ext cx="4286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الموارد الطبيعية</a:t>
            </a:r>
            <a:endParaRPr lang="ar-EG" sz="4400" dirty="0">
              <a:latin typeface="Arial" pitchFamily="34" charset="0"/>
            </a:endParaRP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000125" y="3408363"/>
            <a:ext cx="700087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buFontTx/>
              <a:buChar char="•"/>
              <a:tabLst>
                <a:tab pos="711200" algn="l"/>
              </a:tabLst>
            </a:pPr>
            <a:r>
              <a:rPr lang="ar-EG" sz="4400" b="1" dirty="0">
                <a:latin typeface="Calibri" pitchFamily="34" charset="0"/>
              </a:rPr>
              <a:t>تشتمل الموارد الطبيعية على كل شيء تحتاج إليه المخلوقات الحية للاستمرار في الحياة.</a:t>
            </a:r>
            <a:endParaRPr lang="ar-EG" sz="44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الطبيع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شتمل الموارد الطبيعية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6257" grpId="0"/>
      <p:bldP spid="9625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سهم إلى اليمين 1"/>
          <p:cNvSpPr>
            <a:spLocks noChangeArrowheads="1"/>
          </p:cNvSpPr>
          <p:nvPr/>
        </p:nvSpPr>
        <p:spPr bwMode="auto">
          <a:xfrm>
            <a:off x="428625" y="714375"/>
            <a:ext cx="3143250" cy="142875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1047750"/>
            <a:ext cx="321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>
                <a:latin typeface="Calibri" pitchFamily="34" charset="0"/>
              </a:rPr>
              <a:t>الخلاصة </a:t>
            </a:r>
            <a:endParaRPr lang="ar-EG" sz="4000">
              <a:latin typeface="Arial" pitchFamily="34" charset="0"/>
            </a:endParaRPr>
          </a:p>
        </p:txBody>
      </p:sp>
      <p:sp>
        <p:nvSpPr>
          <p:cNvPr id="4" name="مخطط انسيابي: بطاقة 3"/>
          <p:cNvSpPr/>
          <p:nvPr/>
        </p:nvSpPr>
        <p:spPr bwMode="auto">
          <a:xfrm>
            <a:off x="857250" y="2349500"/>
            <a:ext cx="7286625" cy="3579813"/>
          </a:xfrm>
          <a:prstGeom prst="flowChartPunchedCar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" name="انفجار 2 5"/>
          <p:cNvSpPr>
            <a:spLocks noChangeArrowheads="1"/>
          </p:cNvSpPr>
          <p:nvPr/>
        </p:nvSpPr>
        <p:spPr bwMode="auto">
          <a:xfrm>
            <a:off x="3779838" y="836613"/>
            <a:ext cx="5997575" cy="2068512"/>
          </a:xfrm>
          <a:prstGeom prst="irregularSeal2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785813" y="3071813"/>
            <a:ext cx="735806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الموارد المتجددة يمكن تجددها خلال 100سنه أو أقل.</a:t>
            </a:r>
          </a:p>
          <a:p>
            <a:pPr eaLnBrk="0" hangingPunct="0">
              <a:buFont typeface="Arial" pitchFamily="34" charset="0"/>
              <a:buChar char="•"/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تحتاج الموارد غير المتجددة إلى أكثر من 100عام لتتجدد.</a:t>
            </a:r>
            <a:r>
              <a:rPr lang="en-US" sz="4000" dirty="0">
                <a:latin typeface="Arial" pitchFamily="34" charset="0"/>
              </a:rPr>
              <a:t> </a:t>
            </a: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4500563" y="1341438"/>
            <a:ext cx="39592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الموارد الطبيعية المتاحة 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الطبيعية المتا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وارد المتجددة يمكن تجدد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تاج الموارد غير المتجددة إلى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5233" grpId="0" uiExpand="1" build="allAtOnce"/>
      <p:bldP spid="9523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خطط انسيابي: معالجة معرّفة مسبقاً 6"/>
          <p:cNvSpPr/>
          <p:nvPr/>
        </p:nvSpPr>
        <p:spPr bwMode="auto">
          <a:xfrm>
            <a:off x="428596" y="3714752"/>
            <a:ext cx="8215309" cy="2786063"/>
          </a:xfrm>
          <a:prstGeom prst="flowChartPredefined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2" name="مخطط انسيابي: رابط خارج الصفحة 1"/>
          <p:cNvSpPr>
            <a:spLocks noChangeArrowheads="1"/>
          </p:cNvSpPr>
          <p:nvPr/>
        </p:nvSpPr>
        <p:spPr bwMode="auto">
          <a:xfrm>
            <a:off x="2428875" y="500063"/>
            <a:ext cx="4714875" cy="1071562"/>
          </a:xfrm>
          <a:prstGeom prst="flowChartOffpageConnector">
            <a:avLst/>
          </a:prstGeom>
          <a:gradFill rotWithShape="0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2714625" y="595313"/>
            <a:ext cx="43576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SA" sz="4800" b="1" dirty="0">
                <a:solidFill>
                  <a:srgbClr val="FFFF00"/>
                </a:solidFill>
                <a:latin typeface="Calibri" pitchFamily="34" charset="0"/>
              </a:rPr>
              <a:t>ا</a:t>
            </a:r>
            <a:r>
              <a:rPr lang="ar-EG" sz="4800" b="1" dirty="0" err="1">
                <a:solidFill>
                  <a:srgbClr val="FFFF00"/>
                </a:solidFill>
                <a:latin typeface="Calibri" pitchFamily="34" charset="0"/>
              </a:rPr>
              <a:t>ختبر</a:t>
            </a:r>
            <a:r>
              <a:rPr lang="ar-EG" sz="4800" b="1" dirty="0">
                <a:solidFill>
                  <a:srgbClr val="FFFF00"/>
                </a:solidFill>
                <a:latin typeface="Calibri" pitchFamily="34" charset="0"/>
              </a:rPr>
              <a:t> نفسك</a:t>
            </a:r>
            <a:endParaRPr lang="ar-EG" sz="48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" name="مخطط انسيابي: تحضير 3"/>
          <p:cNvSpPr>
            <a:spLocks noChangeArrowheads="1"/>
          </p:cNvSpPr>
          <p:nvPr/>
        </p:nvSpPr>
        <p:spPr bwMode="auto">
          <a:xfrm>
            <a:off x="428625" y="2071678"/>
            <a:ext cx="8286750" cy="1273178"/>
          </a:xfrm>
          <a:prstGeom prst="flowChartPreparation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endParaRPr lang="ar-EG" sz="3600"/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857224" y="2357430"/>
            <a:ext cx="6786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4000" b="1" dirty="0" smtClean="0">
                <a:latin typeface="Calibri" pitchFamily="34" charset="0"/>
              </a:rPr>
              <a:t>1- </a:t>
            </a:r>
            <a:r>
              <a:rPr lang="ar-EG" sz="4000" b="1" dirty="0" smtClean="0">
                <a:solidFill>
                  <a:srgbClr val="0070C0"/>
                </a:solidFill>
                <a:latin typeface="Calibri" pitchFamily="34" charset="0"/>
              </a:rPr>
              <a:t>عدد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بعض الموارد </a:t>
            </a:r>
            <a:r>
              <a:rPr lang="ar-EG" sz="4000" b="1" dirty="0" smtClean="0">
                <a:latin typeface="Calibri" pitchFamily="34" charset="0"/>
              </a:rPr>
              <a:t>الطبيعية.</a:t>
            </a:r>
            <a:endParaRPr lang="en-US" sz="4000" dirty="0">
              <a:latin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00166" y="3931042"/>
            <a:ext cx="60722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 smtClean="0">
                <a:solidFill>
                  <a:srgbClr val="008000"/>
                </a:solidFill>
              </a:rPr>
              <a:t>الماء والتربة والهواء والأشجار والذهب والألمونيوم والنفط والفحم الحجري والغاز الطبيعي والمحاصيل الزراعية وضوء الشمس.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ر نفس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بعض الموارد الطبيع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اء والتربة والهواء والأشج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4209" grpId="0"/>
      <p:bldP spid="4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28597" y="857232"/>
            <a:ext cx="8355042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Low" eaLnBrk="0" hangingPunct="0">
              <a:tabLst>
                <a:tab pos="711200" algn="l"/>
              </a:tabLst>
              <a:defRPr/>
            </a:pPr>
            <a:r>
              <a:rPr lang="ar-EG" sz="4000" b="1" dirty="0" smtClean="0">
                <a:latin typeface="Calibri" pitchFamily="34" charset="0"/>
              </a:rPr>
              <a:t>2- </a:t>
            </a:r>
            <a:r>
              <a:rPr lang="ar-EG" sz="4000" b="1" dirty="0" smtClean="0">
                <a:solidFill>
                  <a:srgbClr val="0070C0"/>
                </a:solidFill>
                <a:latin typeface="Calibri" pitchFamily="34" charset="0"/>
              </a:rPr>
              <a:t>صَـنِّـف</a:t>
            </a:r>
            <a:r>
              <a:rPr lang="ar-EG" sz="4000" b="1" dirty="0" smtClean="0">
                <a:latin typeface="Calibri" pitchFamily="34" charset="0"/>
              </a:rPr>
              <a:t> المواردَ في القائمة التي حصَلْتَ عليها من إجابةِ السؤالِ أعلاه إلى متجددةٍ وغيرِ متجددةٍ.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وفسِّرْ لماذا؟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0" y="3500438"/>
            <a:ext cx="91440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0070C0"/>
                </a:solidFill>
              </a:rPr>
              <a:t>الموارد المتجددة هي: </a:t>
            </a:r>
            <a:endParaRPr lang="ar-EG" sz="36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الماء، الهواء، ضوء الشمس، الأشجار، </a:t>
            </a:r>
            <a:r>
              <a:rPr lang="ar-EG" sz="3600" b="1" dirty="0">
                <a:solidFill>
                  <a:srgbClr val="C00000"/>
                </a:solidFill>
              </a:rPr>
              <a:t>المحاصيل الزراعية.</a:t>
            </a:r>
            <a:endParaRPr lang="en-US" sz="36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ar-EG" sz="3600" b="1" dirty="0">
                <a:solidFill>
                  <a:srgbClr val="0070C0"/>
                </a:solidFill>
              </a:rPr>
              <a:t>الموارد </a:t>
            </a:r>
            <a:r>
              <a:rPr lang="ar-EG" sz="3600" b="1" dirty="0" smtClean="0">
                <a:solidFill>
                  <a:srgbClr val="0070C0"/>
                </a:solidFill>
              </a:rPr>
              <a:t>غير المتجددة </a:t>
            </a:r>
            <a:r>
              <a:rPr lang="ar-EG" sz="3600" b="1" dirty="0">
                <a:solidFill>
                  <a:srgbClr val="0070C0"/>
                </a:solidFill>
              </a:rPr>
              <a:t>هي</a:t>
            </a:r>
            <a:r>
              <a:rPr lang="ar-EG" sz="3600" b="1" dirty="0" smtClean="0">
                <a:solidFill>
                  <a:srgbClr val="0070C0"/>
                </a:solidFill>
              </a:rPr>
              <a:t>:</a:t>
            </a:r>
          </a:p>
          <a:p>
            <a:pPr algn="ctr">
              <a:defRPr/>
            </a:pPr>
            <a:r>
              <a:rPr lang="ar-EG" sz="3600" b="1" dirty="0" smtClean="0">
                <a:solidFill>
                  <a:srgbClr val="0070C0"/>
                </a:solidFill>
              </a:rPr>
              <a:t> </a:t>
            </a:r>
            <a:r>
              <a:rPr lang="ar-EG" sz="3600" b="1" dirty="0" smtClean="0">
                <a:solidFill>
                  <a:srgbClr val="C00000"/>
                </a:solidFill>
              </a:rPr>
              <a:t>التربة، والذهب، </a:t>
            </a:r>
            <a:r>
              <a:rPr lang="ar-EG" sz="3600" b="1" dirty="0" err="1" smtClean="0">
                <a:solidFill>
                  <a:srgbClr val="C00000"/>
                </a:solidFill>
              </a:rPr>
              <a:t>والألومنيوم</a:t>
            </a:r>
            <a:r>
              <a:rPr lang="ar-EG" sz="3600" b="1" dirty="0" smtClean="0">
                <a:solidFill>
                  <a:srgbClr val="C00000"/>
                </a:solidFill>
              </a:rPr>
              <a:t>، والنفط، </a:t>
            </a:r>
            <a:r>
              <a:rPr lang="ar-EG" sz="3600" b="1" dirty="0">
                <a:solidFill>
                  <a:srgbClr val="C00000"/>
                </a:solidFill>
              </a:rPr>
              <a:t>والفحم </a:t>
            </a:r>
            <a:r>
              <a:rPr lang="ar-EG" sz="3600" b="1" dirty="0" smtClean="0">
                <a:solidFill>
                  <a:srgbClr val="C00000"/>
                </a:solidFill>
              </a:rPr>
              <a:t>الحجري، </a:t>
            </a:r>
            <a:r>
              <a:rPr lang="ar-EG" sz="3600" b="1" dirty="0">
                <a:solidFill>
                  <a:srgbClr val="C00000"/>
                </a:solidFill>
              </a:rPr>
              <a:t>والغاز الطبيعي.</a:t>
            </a:r>
            <a:endParaRPr lang="ar-EG" sz="3600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َـنِّـف المواردَ في القائمة التي حصَلْت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وارد المتجددة ه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وارد الغير متجددة ه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4" grpId="0" uiExpand="1" build="allAtOnce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>
            <a:spLocks noChangeArrowheads="1"/>
          </p:cNvSpPr>
          <p:nvPr/>
        </p:nvSpPr>
        <p:spPr bwMode="auto">
          <a:xfrm>
            <a:off x="395288" y="1214422"/>
            <a:ext cx="8388350" cy="430372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endParaRPr lang="ar-EG"/>
          </a:p>
        </p:txBody>
      </p:sp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682625" y="1647810"/>
            <a:ext cx="78835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711200" algn="l"/>
              </a:tabLst>
            </a:pPr>
            <a:r>
              <a:rPr lang="ar-EG" sz="4000" b="1" dirty="0" smtClean="0">
                <a:latin typeface="Calibri" pitchFamily="34" charset="0"/>
              </a:rPr>
              <a:t>3- </a:t>
            </a:r>
            <a:r>
              <a:rPr lang="ar-EG" sz="4000" b="1" dirty="0" smtClean="0">
                <a:solidFill>
                  <a:srgbClr val="0070C0"/>
                </a:solidFill>
                <a:latin typeface="Calibri" pitchFamily="34" charset="0"/>
              </a:rPr>
              <a:t>صف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كيف يستخدم الأرنب الموارد الطبيعية للمحافظة على بقائه </a:t>
            </a:r>
            <a:r>
              <a:rPr lang="ar-EG" sz="4000" b="1" dirty="0" smtClean="0">
                <a:latin typeface="Calibri" pitchFamily="34" charset="0"/>
              </a:rPr>
              <a:t>حيًّا؟</a:t>
            </a:r>
            <a:endParaRPr lang="ar-EG" sz="4000" b="1" dirty="0">
              <a:latin typeface="Calibri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57224" y="3347396"/>
            <a:ext cx="7572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 smtClean="0">
                <a:solidFill>
                  <a:srgbClr val="0070C0"/>
                </a:solidFill>
              </a:rPr>
              <a:t>يستخدم الأرنب الماء للشرب كما يتغذى على الأعشاب والنباتات ويستخدم الجحور في الأرض كمأوى ولتخزين الطعام.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93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ف كيف يستخدم الأرنب الموارد الطبيع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تخدم الأرنب الماء للشرب ك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1214422"/>
            <a:ext cx="8677275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Low" eaLnBrk="0" hangingPunct="0">
              <a:tabLst>
                <a:tab pos="711200" algn="l"/>
              </a:tabLst>
              <a:defRPr/>
            </a:pPr>
            <a:r>
              <a:rPr lang="ar-EG" sz="4000" b="1" dirty="0" smtClean="0">
                <a:solidFill>
                  <a:srgbClr val="FFFF00"/>
                </a:solidFill>
                <a:latin typeface="Calibri" pitchFamily="34" charset="0"/>
              </a:rPr>
              <a:t>4- التفكير الناقد</a:t>
            </a:r>
            <a:r>
              <a:rPr lang="ar-SA" sz="4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endParaRPr lang="ar-EG" sz="4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justLow" eaLnBrk="0" hangingPunct="0">
              <a:tabLst>
                <a:tab pos="711200" algn="l"/>
              </a:tabLst>
              <a:defRPr/>
            </a:pPr>
            <a:r>
              <a:rPr lang="ar-EG" sz="4000" b="1" dirty="0" smtClean="0">
                <a:latin typeface="Calibri" pitchFamily="34" charset="0"/>
              </a:rPr>
              <a:t>هل </a:t>
            </a:r>
            <a:r>
              <a:rPr lang="ar-EG" sz="4000" b="1" dirty="0">
                <a:latin typeface="Calibri" pitchFamily="34" charset="0"/>
              </a:rPr>
              <a:t>الغابات المطيرة متجددة أم لا؟ فسر إجابتك</a:t>
            </a:r>
            <a:r>
              <a:rPr lang="ar-EG" sz="4000" b="1" dirty="0" smtClean="0">
                <a:latin typeface="Calibri" pitchFamily="34" charset="0"/>
              </a:rPr>
              <a:t>.</a:t>
            </a:r>
            <a:endParaRPr lang="ar-EG" sz="4000" b="1" dirty="0">
              <a:latin typeface="Calibri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00034" y="3357562"/>
            <a:ext cx="814391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tabLst>
                <a:tab pos="711200" algn="l"/>
              </a:tabLst>
              <a:defRPr/>
            </a:pPr>
            <a:r>
              <a:rPr lang="ar-EG" sz="3600" b="1" dirty="0">
                <a:solidFill>
                  <a:schemeClr val="accent2">
                    <a:lumMod val="75000"/>
                  </a:schemeClr>
                </a:solidFill>
              </a:rPr>
              <a:t>الشجرة الواحدة في الغابة </a:t>
            </a:r>
            <a:r>
              <a:rPr lang="ar-EG" sz="3600" b="1" dirty="0" smtClean="0">
                <a:solidFill>
                  <a:schemeClr val="accent2">
                    <a:lumMod val="75000"/>
                  </a:schemeClr>
                </a:solidFill>
              </a:rPr>
              <a:t>المطيرة </a:t>
            </a:r>
            <a:r>
              <a:rPr lang="ar-EG" sz="3600" b="1" dirty="0">
                <a:solidFill>
                  <a:schemeClr val="accent2">
                    <a:lumMod val="75000"/>
                  </a:schemeClr>
                </a:solidFill>
              </a:rPr>
              <a:t>تعد </a:t>
            </a:r>
            <a:r>
              <a:rPr lang="ar-EG" sz="3600" b="1" dirty="0" smtClean="0">
                <a:solidFill>
                  <a:schemeClr val="accent2">
                    <a:lumMod val="75000"/>
                  </a:schemeClr>
                </a:solidFill>
              </a:rPr>
              <a:t>مصدرًا متجددًا؛ </a:t>
            </a:r>
            <a:r>
              <a:rPr lang="ar-EG" sz="3600" b="1" dirty="0">
                <a:solidFill>
                  <a:schemeClr val="accent2">
                    <a:lumMod val="75000"/>
                  </a:schemeClr>
                </a:solidFill>
              </a:rPr>
              <a:t>لأنه يمكن غرس شجرة مكانها من </a:t>
            </a:r>
            <a:r>
              <a:rPr lang="ar-EG" sz="3600" b="1" dirty="0" smtClean="0">
                <a:solidFill>
                  <a:schemeClr val="accent2">
                    <a:lumMod val="75000"/>
                  </a:schemeClr>
                </a:solidFill>
              </a:rPr>
              <a:t>جديد، </a:t>
            </a:r>
            <a:r>
              <a:rPr lang="ar-EG" sz="3600" b="1" dirty="0">
                <a:solidFill>
                  <a:schemeClr val="accent2">
                    <a:lumMod val="75000"/>
                  </a:schemeClr>
                </a:solidFill>
              </a:rPr>
              <a:t>أما الغابة ككل فتعد مصدرا غير </a:t>
            </a:r>
            <a:r>
              <a:rPr lang="ar-EG" sz="3600" b="1" dirty="0" smtClean="0">
                <a:solidFill>
                  <a:schemeClr val="accent2">
                    <a:lumMod val="75000"/>
                  </a:schemeClr>
                </a:solidFill>
              </a:rPr>
              <a:t>متجدد؛ </a:t>
            </a:r>
            <a:r>
              <a:rPr lang="ar-EG" sz="3600" b="1" dirty="0">
                <a:solidFill>
                  <a:schemeClr val="accent2">
                    <a:lumMod val="75000"/>
                  </a:schemeClr>
                </a:solidFill>
              </a:rPr>
              <a:t>لأن إعادتها إلى ما كانت عليه يحتاج إلى أكثر من 100عام.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جرة الواحدة في الغابة المط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قرص ممغنط 1"/>
          <p:cNvSpPr>
            <a:spLocks noChangeArrowheads="1"/>
          </p:cNvSpPr>
          <p:nvPr/>
        </p:nvSpPr>
        <p:spPr bwMode="auto">
          <a:xfrm>
            <a:off x="1428771" y="285750"/>
            <a:ext cx="6215063" cy="1428750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endParaRPr lang="ar-EG"/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2214598" y="785813"/>
            <a:ext cx="4500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800" b="1" dirty="0">
                <a:latin typeface="Calibri" pitchFamily="34" charset="0"/>
              </a:rPr>
              <a:t>تطبيق المهارات</a:t>
            </a:r>
            <a:endParaRPr lang="ar-EG" sz="4800" dirty="0">
              <a:latin typeface="Arial" pitchFamily="34" charset="0"/>
            </a:endParaRPr>
          </a:p>
        </p:txBody>
      </p:sp>
      <p:sp>
        <p:nvSpPr>
          <p:cNvPr id="4" name="مخطط انسيابي: متعدد المستندات 3"/>
          <p:cNvSpPr>
            <a:spLocks noChangeArrowheads="1"/>
          </p:cNvSpPr>
          <p:nvPr/>
        </p:nvSpPr>
        <p:spPr bwMode="auto">
          <a:xfrm>
            <a:off x="214313" y="2214563"/>
            <a:ext cx="8643937" cy="4143375"/>
          </a:xfrm>
          <a:prstGeom prst="flowChartMultidocument">
            <a:avLst/>
          </a:prstGeom>
          <a:solidFill>
            <a:srgbClr val="FF9966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642938" y="3159125"/>
            <a:ext cx="6643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tabLst>
                <a:tab pos="711200" algn="l"/>
              </a:tabLst>
            </a:pPr>
            <a:r>
              <a:rPr lang="ar-EG" sz="3600" b="1" dirty="0" smtClean="0">
                <a:latin typeface="Calibri" pitchFamily="34" charset="0"/>
              </a:rPr>
              <a:t>5- 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تتبع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مراحل تحويل غصن شجرة إلى عصا مضرب معروضة في واجهة متجر، وصف جميع أشكال الطاقة، وعمليات التغليف اللازمة لتحويله إلى منتج تجارى.</a:t>
            </a:r>
            <a:endParaRPr lang="ar-EG" sz="36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طبيق المه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تبع مراحل تحويل غصن شج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161" grpId="0"/>
      <p:bldP spid="4" grpId="0" animBg="1"/>
      <p:bldP spid="9216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عرّفة مسبقاً 2"/>
          <p:cNvSpPr/>
          <p:nvPr/>
        </p:nvSpPr>
        <p:spPr bwMode="auto">
          <a:xfrm>
            <a:off x="642971" y="1285860"/>
            <a:ext cx="8215309" cy="3429017"/>
          </a:xfrm>
          <a:prstGeom prst="flowChartPredefinedProcess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rtl="0">
              <a:defRPr/>
            </a:pP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57224" y="1485501"/>
            <a:ext cx="7786742" cy="3477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chemeClr val="accent2">
                    <a:lumMod val="75000"/>
                  </a:schemeClr>
                </a:solidFill>
              </a:rPr>
              <a:t>تنمو الشجرة ثم تقطع ويقسم خشبها إلى قطع ثم تشكل القطع الخشبية إلى عصا مضرب ثم تصبغ عصا المضرب وتدهن وتشحن ثم ترسل إلى المحلات حيث يجري عرضها وبيعها.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مو الشجرة ثم تقطع ويقسم خش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انفجار 2 1"/>
          <p:cNvSpPr>
            <a:spLocks noChangeArrowheads="1"/>
          </p:cNvSpPr>
          <p:nvPr/>
        </p:nvSpPr>
        <p:spPr bwMode="auto">
          <a:xfrm>
            <a:off x="1143000" y="214313"/>
            <a:ext cx="7215188" cy="2286000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46001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13500000"/>
          </a:gra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6147" name="مستطيل 2"/>
          <p:cNvSpPr>
            <a:spLocks noChangeArrowheads="1"/>
          </p:cNvSpPr>
          <p:nvPr/>
        </p:nvSpPr>
        <p:spPr bwMode="auto">
          <a:xfrm>
            <a:off x="2000250" y="1000125"/>
            <a:ext cx="5072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/>
              <a:t>موارد طبيعية أخرى</a:t>
            </a:r>
            <a:endParaRPr lang="ar-EG" sz="4400"/>
          </a:p>
        </p:txBody>
      </p:sp>
      <p:sp>
        <p:nvSpPr>
          <p:cNvPr id="4" name="ثماني 3"/>
          <p:cNvSpPr>
            <a:spLocks noChangeArrowheads="1"/>
          </p:cNvSpPr>
          <p:nvPr/>
        </p:nvSpPr>
        <p:spPr bwMode="auto">
          <a:xfrm>
            <a:off x="428625" y="3071813"/>
            <a:ext cx="8286779" cy="3429021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42910" y="3259297"/>
            <a:ext cx="781687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4000" b="1" dirty="0"/>
              <a:t>إذا كانت </a:t>
            </a:r>
            <a:r>
              <a:rPr lang="ar-EG" sz="4000" b="1" dirty="0" smtClean="0"/>
              <a:t>إجابتُـكَ: المواردَ الطبيعيةَ، </a:t>
            </a:r>
            <a:br>
              <a:rPr lang="ar-EG" sz="4000" b="1" dirty="0" smtClean="0"/>
            </a:br>
            <a:r>
              <a:rPr lang="ar-EG" sz="4000" b="1" dirty="0" smtClean="0"/>
              <a:t>فهذا صحيحٌ. فالشاحناتُ </a:t>
            </a:r>
            <a:r>
              <a:rPr lang="ar-EG" sz="4000" b="1" dirty="0"/>
              <a:t>التي </a:t>
            </a:r>
            <a:r>
              <a:rPr lang="ar-EG" sz="4000" b="1" dirty="0" smtClean="0"/>
              <a:t>تنقلُ الموادَّ </a:t>
            </a:r>
            <a:r>
              <a:rPr lang="ar-EG" sz="4000" b="1" dirty="0"/>
              <a:t>(</a:t>
            </a:r>
            <a:r>
              <a:rPr lang="ar-EG" sz="4000" b="1" dirty="0" smtClean="0"/>
              <a:t>المواردَ الطبيعيةَ) الضروريةَ لتصنيعِ المُشغِّـلِ </a:t>
            </a:r>
            <a:r>
              <a:rPr lang="ar-EG" sz="4000" b="1" dirty="0"/>
              <a:t>إلى </a:t>
            </a:r>
            <a:r>
              <a:rPr lang="ar-EG" sz="4000" b="1" dirty="0" smtClean="0"/>
              <a:t>المصانعِ، تحتاجُ </a:t>
            </a:r>
            <a:r>
              <a:rPr lang="ar-EG" sz="4000" b="1" dirty="0"/>
              <a:t>إلى </a:t>
            </a:r>
            <a:r>
              <a:rPr lang="ar-EG" sz="4000" b="1" dirty="0" smtClean="0"/>
              <a:t>البنزينِ </a:t>
            </a:r>
            <a:r>
              <a:rPr lang="ar-EG" sz="4000" b="1" dirty="0"/>
              <a:t>أو </a:t>
            </a:r>
            <a:r>
              <a:rPr lang="ar-EG" sz="4000" b="1" dirty="0" err="1" smtClean="0"/>
              <a:t>الديزلِ</a:t>
            </a:r>
            <a:r>
              <a:rPr lang="ar-EG" sz="4000" b="1" dirty="0" smtClean="0"/>
              <a:t>، </a:t>
            </a:r>
            <a:r>
              <a:rPr lang="ar-EG" sz="4000" b="1" dirty="0"/>
              <a:t>وهما من </a:t>
            </a:r>
            <a:r>
              <a:rPr lang="ar-EG" sz="4000" b="1" dirty="0" smtClean="0"/>
              <a:t>مشتقاتِ النفطِ الخامِ. 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ت إجابتُـك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4313" y="142875"/>
            <a:ext cx="8715375" cy="6572250"/>
            <a:chOff x="142876" y="142852"/>
            <a:chExt cx="8715404" cy="6572296"/>
          </a:xfrm>
        </p:grpSpPr>
        <p:sp>
          <p:nvSpPr>
            <p:cNvPr id="3" name="Rectangle 2"/>
            <p:cNvSpPr/>
            <p:nvPr/>
          </p:nvSpPr>
          <p:spPr>
            <a:xfrm>
              <a:off x="142876" y="2357430"/>
              <a:ext cx="3857620" cy="43577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endParaRPr lang="ar-EG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42876" y="142852"/>
              <a:ext cx="3857620" cy="4357718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endParaRPr lang="ar-EG"/>
            </a:p>
          </p:txBody>
        </p:sp>
        <p:sp>
          <p:nvSpPr>
            <p:cNvPr id="5" name="L-Shape 4"/>
            <p:cNvSpPr/>
            <p:nvPr/>
          </p:nvSpPr>
          <p:spPr>
            <a:xfrm flipH="1">
              <a:off x="7000892" y="1500174"/>
              <a:ext cx="1857388" cy="5214974"/>
            </a:xfrm>
            <a:prstGeom prst="corner">
              <a:avLst/>
            </a:prstGeom>
            <a:solidFill>
              <a:srgbClr val="993366"/>
            </a:soli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endParaRPr lang="ar-EG"/>
            </a:p>
          </p:txBody>
        </p:sp>
        <p:sp>
          <p:nvSpPr>
            <p:cNvPr id="6" name="Teardrop 5"/>
            <p:cNvSpPr/>
            <p:nvPr/>
          </p:nvSpPr>
          <p:spPr>
            <a:xfrm>
              <a:off x="6429388" y="285728"/>
              <a:ext cx="2428892" cy="1857388"/>
            </a:xfrm>
            <a:prstGeom prst="teardrop">
              <a:avLst/>
            </a:prstGeom>
            <a:solidFill>
              <a:srgbClr val="FF3300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endParaRPr lang="ar-EG"/>
            </a:p>
          </p:txBody>
        </p:sp>
        <p:sp>
          <p:nvSpPr>
            <p:cNvPr id="7" name="Round Single Corner Rectangle 6"/>
            <p:cNvSpPr/>
            <p:nvPr/>
          </p:nvSpPr>
          <p:spPr>
            <a:xfrm>
              <a:off x="357158" y="285728"/>
              <a:ext cx="8358246" cy="6286520"/>
            </a:xfrm>
            <a:prstGeom prst="round1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endParaRPr lang="ar-EG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57500" y="571500"/>
            <a:ext cx="5510213" cy="1428750"/>
            <a:chOff x="3357554" y="928670"/>
            <a:chExt cx="2938482" cy="1366846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3357554" y="928670"/>
              <a:ext cx="2938482" cy="1366846"/>
              <a:chOff x="3857620" y="928670"/>
              <a:chExt cx="2938482" cy="136684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3857620" y="928670"/>
                <a:ext cx="2786082" cy="1214446"/>
              </a:xfrm>
              <a:prstGeom prst="roundRect">
                <a:avLst/>
              </a:prstGeom>
              <a:solidFill>
                <a:srgbClr val="00FF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010020" y="1081070"/>
                <a:ext cx="2786082" cy="1214446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599376" y="1403808"/>
              <a:ext cx="2653498" cy="618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EG" sz="3600" b="1" dirty="0" smtClean="0">
                  <a:solidFill>
                    <a:srgbClr val="FFFF00"/>
                  </a:solidFill>
                </a:rPr>
                <a:t>العلوم عبر المواقع الإلكترونية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7250" y="2813163"/>
            <a:ext cx="757240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لمزيد من الاختبارات القصيرة ارجع إلى الموقع الإلكتروني: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785918" y="4214818"/>
            <a:ext cx="5699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0000FF"/>
                </a:solidFill>
              </a:rPr>
              <a:t>www.obeikaneducation.com</a:t>
            </a:r>
            <a:endParaRPr lang="ar-EG" sz="36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عبر المواقع الإلكترو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مزيد من الاختبارات القصيرة ارج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انفجار 2 1"/>
          <p:cNvSpPr>
            <a:spLocks noChangeArrowheads="1"/>
          </p:cNvSpPr>
          <p:nvPr/>
        </p:nvSpPr>
        <p:spPr bwMode="auto">
          <a:xfrm>
            <a:off x="1143000" y="214313"/>
            <a:ext cx="7215188" cy="2286000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46001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13500000"/>
          </a:gra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7171" name="مستطيل 2"/>
          <p:cNvSpPr>
            <a:spLocks noChangeArrowheads="1"/>
          </p:cNvSpPr>
          <p:nvPr/>
        </p:nvSpPr>
        <p:spPr bwMode="auto">
          <a:xfrm>
            <a:off x="2000250" y="1000125"/>
            <a:ext cx="5072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/>
              <a:t>موارد طبيعية أخرى</a:t>
            </a:r>
            <a:endParaRPr lang="ar-EG" sz="4400"/>
          </a:p>
        </p:txBody>
      </p:sp>
      <p:sp>
        <p:nvSpPr>
          <p:cNvPr id="4" name="ثماني 3"/>
          <p:cNvSpPr>
            <a:spLocks noChangeArrowheads="1"/>
          </p:cNvSpPr>
          <p:nvPr/>
        </p:nvSpPr>
        <p:spPr bwMode="auto">
          <a:xfrm>
            <a:off x="214313" y="3071813"/>
            <a:ext cx="8715375" cy="3000375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714348" y="3268663"/>
            <a:ext cx="77866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ar-EG" sz="4000" b="1" dirty="0">
                <a:latin typeface="Calibri" pitchFamily="34" charset="0"/>
              </a:rPr>
              <a:t>والكهرباء التي تشغل الآلات المستعملة في تصنيع المشغل ربما تولد من حرق الفحم الحجري، وهو كذلك مورد طبيعي آخر يستخرج من باطن الأرض، وهو بذلك يشبه النفط الخام.</a:t>
            </a:r>
            <a:endParaRPr lang="ar-EG" sz="4000" dirty="0">
              <a:latin typeface="Arial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الكهرباء التي تشغل الآ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73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285750" y="285750"/>
            <a:ext cx="8215313" cy="1785938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857250" y="857250"/>
            <a:ext cx="7143750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000" b="1" dirty="0">
                <a:solidFill>
                  <a:schemeClr val="bg1"/>
                </a:solidFill>
              </a:rPr>
              <a:t>جميع المخلوقات تستخدم الموارد الطبيعية</a:t>
            </a:r>
            <a:endParaRPr lang="ar-EG" sz="4000" dirty="0">
              <a:solidFill>
                <a:schemeClr val="bg1"/>
              </a:solidFill>
            </a:endParaRPr>
          </a:p>
        </p:txBody>
      </p:sp>
      <p:sp>
        <p:nvSpPr>
          <p:cNvPr id="4" name="مخطط انسيابي: متعدد المستندات 3"/>
          <p:cNvSpPr/>
          <p:nvPr/>
        </p:nvSpPr>
        <p:spPr bwMode="auto">
          <a:xfrm>
            <a:off x="285750" y="2428875"/>
            <a:ext cx="8429625" cy="4214813"/>
          </a:xfrm>
          <a:prstGeom prst="flowChartMultidocumen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714375" y="3490272"/>
            <a:ext cx="6643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مثلما رأينا في الفقرة السابقة، يحتاج صنع مشغل الأقراص المدمجة الواحد إلى موارد طبيعية مختلفة.                                                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_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ميع المخلوقات تستخدم الموارد الطبيع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ثلما رأينا في الفقرة ال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ضلع اثنا عشري 1"/>
          <p:cNvSpPr/>
          <p:nvPr/>
        </p:nvSpPr>
        <p:spPr bwMode="auto">
          <a:xfrm>
            <a:off x="285750" y="285750"/>
            <a:ext cx="8215313" cy="1785938"/>
          </a:xfrm>
          <a:prstGeom prst="dodecag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>
              <a:defRPr/>
            </a:pPr>
            <a:endParaRPr lang="ar-EG" dirty="0">
              <a:latin typeface="Times New Roman" charset="0"/>
              <a:cs typeface="+mn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857250" y="857250"/>
            <a:ext cx="7143750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/>
              <a:t>جميع المخلوقات تستخدم الموارد الطبيعية</a:t>
            </a:r>
            <a:endParaRPr lang="ar-EG" sz="3600"/>
          </a:p>
        </p:txBody>
      </p:sp>
      <p:sp>
        <p:nvSpPr>
          <p:cNvPr id="4" name="مخطط انسيابي: متعدد المستندات 3"/>
          <p:cNvSpPr/>
          <p:nvPr/>
        </p:nvSpPr>
        <p:spPr bwMode="auto">
          <a:xfrm>
            <a:off x="285750" y="2428875"/>
            <a:ext cx="8429625" cy="4214813"/>
          </a:xfrm>
          <a:prstGeom prst="flowChartMultidocumen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714375" y="3490272"/>
            <a:ext cx="6643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/>
              <a:t>فكر </a:t>
            </a:r>
            <a:r>
              <a:rPr lang="ar-EG" sz="4000" b="1" dirty="0"/>
              <a:t>في جميع الموارد الطبيعية التي تستخدم في </a:t>
            </a:r>
            <a:r>
              <a:rPr lang="ar-EG" sz="4000" b="1" dirty="0" smtClean="0"/>
              <a:t>صنع </a:t>
            </a:r>
            <a:r>
              <a:rPr lang="ar-EG" sz="4000" b="1" dirty="0"/>
              <a:t>شيء أكبر، كبناء منزل أو برج </a:t>
            </a:r>
            <a:r>
              <a:rPr lang="ar-EG" sz="4000" b="1" dirty="0" smtClean="0"/>
              <a:t>سكنى.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HAR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_Wood_D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 في جميع الموارد الطبيع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boldlime">
  <a:themeElements>
    <a:clrScheme name="سمة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سمة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boldlime</Template>
  <TotalTime>6083</TotalTime>
  <Words>1477</Words>
  <Application>Microsoft Office PowerPoint</Application>
  <PresentationFormat>عرض على الشاشة (3:4)‏</PresentationFormat>
  <Paragraphs>133</Paragraphs>
  <Slides>60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1" baseType="lpstr">
      <vt:lpstr>boldlime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1م - الفصل الثالث عشر</dc:title>
  <dc:subject>تابع الدرس الأول - استخدام الموارد الطبيعية</dc:subject>
  <dc:creator>أ/بندر الحازمي</dc:creator>
  <cp:keywords>حقيبة إنجاز المعلم والمعلمة</cp:keywords>
  <cp:lastModifiedBy>Alforsan</cp:lastModifiedBy>
  <cp:revision>276</cp:revision>
  <dcterms:created xsi:type="dcterms:W3CDTF">2010-01-12T10:46:47Z</dcterms:created>
  <dcterms:modified xsi:type="dcterms:W3CDTF">2017-01-20T03:54:33Z</dcterms:modified>
</cp:coreProperties>
</file>