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rtl="1" latinLnBrk="0">
      <a:defRPr sz="2600">
        <a:latin typeface="+mj-lt"/>
        <a:ea typeface="+mj-ea"/>
        <a:cs typeface="+mj-cs"/>
        <a:sym typeface="Arial"/>
      </a:defRPr>
    </a:lvl1pPr>
    <a:lvl2pPr indent="228600" defTabSz="1828800" rtl="1" latinLnBrk="0">
      <a:defRPr sz="2600">
        <a:latin typeface="+mj-lt"/>
        <a:ea typeface="+mj-ea"/>
        <a:cs typeface="+mj-cs"/>
        <a:sym typeface="Arial"/>
      </a:defRPr>
    </a:lvl2pPr>
    <a:lvl3pPr indent="457200" defTabSz="1828800" rtl="1" latinLnBrk="0">
      <a:defRPr sz="2600">
        <a:latin typeface="+mj-lt"/>
        <a:ea typeface="+mj-ea"/>
        <a:cs typeface="+mj-cs"/>
        <a:sym typeface="Arial"/>
      </a:defRPr>
    </a:lvl3pPr>
    <a:lvl4pPr indent="685800" defTabSz="1828800" rtl="1" latinLnBrk="0">
      <a:defRPr sz="2600">
        <a:latin typeface="+mj-lt"/>
        <a:ea typeface="+mj-ea"/>
        <a:cs typeface="+mj-cs"/>
        <a:sym typeface="Arial"/>
      </a:defRPr>
    </a:lvl4pPr>
    <a:lvl5pPr indent="914400" defTabSz="1828800" rtl="1" latinLnBrk="0">
      <a:defRPr sz="2600">
        <a:latin typeface="+mj-lt"/>
        <a:ea typeface="+mj-ea"/>
        <a:cs typeface="+mj-cs"/>
        <a:sym typeface="Arial"/>
      </a:defRPr>
    </a:lvl5pPr>
    <a:lvl6pPr indent="1143000" defTabSz="1828800" rtl="1" latinLnBrk="0">
      <a:defRPr sz="2600">
        <a:latin typeface="+mj-lt"/>
        <a:ea typeface="+mj-ea"/>
        <a:cs typeface="+mj-cs"/>
        <a:sym typeface="Arial"/>
      </a:defRPr>
    </a:lvl6pPr>
    <a:lvl7pPr indent="1371600" defTabSz="1828800" rtl="1" latinLnBrk="0">
      <a:defRPr sz="2600">
        <a:latin typeface="+mj-lt"/>
        <a:ea typeface="+mj-ea"/>
        <a:cs typeface="+mj-cs"/>
        <a:sym typeface="Arial"/>
      </a:defRPr>
    </a:lvl7pPr>
    <a:lvl8pPr indent="1600200" defTabSz="1828800" rtl="1" latinLnBrk="0">
      <a:defRPr sz="2600">
        <a:latin typeface="+mj-lt"/>
        <a:ea typeface="+mj-ea"/>
        <a:cs typeface="+mj-cs"/>
        <a:sym typeface="Arial"/>
      </a:defRPr>
    </a:lvl8pPr>
    <a:lvl9pPr indent="1828800" defTabSz="1828800" rtl="1" latinLnBrk="0">
      <a:defRPr sz="2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20835310" y="12066794"/>
            <a:ext cx="2946896" cy="1056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20561290" y="1765501"/>
            <a:ext cx="3415623" cy="260330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570892" y="447353"/>
            <a:ext cx="23171633" cy="12618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584110" y="12326430"/>
            <a:ext cx="2927565" cy="648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4033.png" descr="IMG_4033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0" t="5589" r="0" b="5589"/>
          <a:stretch>
            <a:fillRect/>
          </a:stretch>
        </p:blipFill>
        <p:spPr>
          <a:xfrm>
            <a:off x="572804" y="7589075"/>
            <a:ext cx="5674528" cy="45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531452" y="487653"/>
            <a:ext cx="23158176" cy="1255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553579" y="453787"/>
            <a:ext cx="23138525" cy="12534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719475" y="453787"/>
            <a:ext cx="23138525" cy="12534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611879" y="465195"/>
            <a:ext cx="23160241" cy="12506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631583" y="465195"/>
            <a:ext cx="23171633" cy="12605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-1" y="-1"/>
            <a:ext cx="24384001" cy="13716001"/>
            <a:chOff x="0" y="0"/>
            <a:chExt cx="24384000" cy="137160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31199" y="662200"/>
              <a:ext cx="10202934" cy="44025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/>
            <p:nvPr/>
          </p:nvSpPr>
          <p:spPr>
            <a:xfrm>
              <a:off x="1018450" y="5716121"/>
              <a:ext cx="177301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99" tIns="91399" rIns="91399" bIns="91399" numCol="1" anchor="t">
              <a:spAutoFit/>
            </a:bodyPr>
            <a:lstStyle/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58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52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84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3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20846733" y="11377716"/>
              <a:ext cx="2990401" cy="25801"/>
            </a:xfrm>
            <a:prstGeom prst="line">
              <a:avLst/>
            </a:prstGeom>
            <a:noFill/>
            <a:ln w="635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965115" y="11824613"/>
              <a:ext cx="1426465" cy="1275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528857" y="11833596"/>
              <a:ext cx="1417321" cy="125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083430" y="11811138"/>
              <a:ext cx="1225297" cy="1248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438100" y="11833598"/>
              <a:ext cx="1399033" cy="12038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/>
            <p:nvPr/>
          </p:nvSpPr>
          <p:spPr>
            <a:xfrm>
              <a:off x="14145000" y="9626750"/>
              <a:ext cx="9831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t">
              <a:spAutoFit/>
            </a:bodyPr>
            <a:lstStyle>
              <a:lvl1pPr algn="r" rtl="0">
                <a:defRPr b="1" sz="4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01600" dist="254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11785600" y="12296085"/>
            <a:ext cx="5689600" cy="833230"/>
          </a:xfrm>
          <a:prstGeom prst="rect">
            <a:avLst/>
          </a:prstGeom>
          <a:ln w="3175">
            <a:miter lim="400000"/>
          </a:ln>
        </p:spPr>
        <p:txBody>
          <a:bodyPr wrap="none" lIns="243799" tIns="243799" rIns="243799" bIns="243799" anchor="ctr">
            <a:spAutoFit/>
          </a:bodyPr>
          <a:lstStyle>
            <a:lvl1pPr algn="r">
              <a:defRPr sz="24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382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12954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7526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22098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6670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31242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5814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40386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4958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9.png"/><Relationship Id="rId5" Type="http://schemas.openxmlformats.org/officeDocument/2006/relationships/slide" Target="slide6.xml"/><Relationship Id="rId6" Type="http://schemas.openxmlformats.org/officeDocument/2006/relationships/slide" Target="slide12.xml"/><Relationship Id="rId7" Type="http://schemas.openxmlformats.org/officeDocument/2006/relationships/slide" Target="slide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slide" Target="slide3.xml"/><Relationship Id="rId8" Type="http://schemas.openxmlformats.org/officeDocument/2006/relationships/slide" Target="slide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6.xml"/><Relationship Id="rId7" Type="http://schemas.openxmlformats.org/officeDocument/2006/relationships/image" Target="../media/image2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slide" Target="slide2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" Target="slide1.xml"/><Relationship Id="rId7" Type="http://schemas.openxmlformats.org/officeDocument/2006/relationships/slide" Target="slide3.xml"/><Relationship Id="rId8" Type="http://schemas.openxmlformats.org/officeDocument/2006/relationships/slide" Target="slide6.xml"/><Relationship Id="rId9" Type="http://schemas.openxmlformats.org/officeDocument/2006/relationships/slide" Target="slide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slide" Target="slide3.xml"/><Relationship Id="rId8" Type="http://schemas.openxmlformats.org/officeDocument/2006/relationships/slide" Target="slide6.xml"/><Relationship Id="rId9" Type="http://schemas.openxmlformats.org/officeDocument/2006/relationships/slide" Target="slide9.xml"/><Relationship Id="rId10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4.png"/><Relationship Id="rId6" Type="http://schemas.openxmlformats.org/officeDocument/2006/relationships/slide" Target="slide6.xml"/><Relationship Id="rId7" Type="http://schemas.openxmlformats.org/officeDocument/2006/relationships/slide" Target="slide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5.png"/><Relationship Id="rId6" Type="http://schemas.openxmlformats.org/officeDocument/2006/relationships/slide" Target="slide6.xml"/><Relationship Id="rId7" Type="http://schemas.openxmlformats.org/officeDocument/2006/relationships/slide" Target="slide9.xml"/><Relationship Id="rId8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17.png"/><Relationship Id="rId7" Type="http://schemas.openxmlformats.org/officeDocument/2006/relationships/slide" Target="slide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8.png"/><Relationship Id="rId6" Type="http://schemas.openxmlformats.org/officeDocument/2006/relationships/slide" Target="slide3.xml"/><Relationship Id="rId7" Type="http://schemas.openxmlformats.org/officeDocument/2006/relationships/slide" Target="slide9.xml"/><Relationship Id="rId8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9.xml"/><Relationship Id="rId7" Type="http://schemas.openxmlformats.org/officeDocument/2006/relationships/image" Target="../media/image1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20.png"/><Relationship Id="rId7" Type="http://schemas.openxmlformats.org/officeDocument/2006/relationships/slide" Target="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10527549" y="3224850"/>
            <a:ext cx="12275402" cy="8866200"/>
          </a:xfrm>
          <a:prstGeom prst="roundRect">
            <a:avLst>
              <a:gd name="adj" fmla="val 9327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1597793" y="2826287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1796717" y="2977089"/>
            <a:ext cx="6500401" cy="1456802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1586693" y="5378687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1785617" y="5529490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1597793" y="7931087"/>
            <a:ext cx="6920402" cy="1790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1796717" y="8081889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1597793" y="10483488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1796717" y="10634289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8032219" y="8815592"/>
            <a:ext cx="2523739" cy="3370633"/>
            <a:chOff x="0" y="0"/>
            <a:chExt cx="2523738" cy="3370632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361954" y="183247"/>
              <a:ext cx="1799831" cy="300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224168" y="195790"/>
              <a:ext cx="2077162" cy="2959064"/>
              <a:chOff x="0" y="0"/>
              <a:chExt cx="2077161" cy="295906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131036" y="1607475"/>
                <a:ext cx="1426764" cy="1184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168716" y="1530513"/>
                <a:ext cx="700921" cy="1179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398302" y="170973"/>
                <a:ext cx="1412100" cy="2174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632802" y="167749"/>
                <a:ext cx="926107" cy="218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622668" y="177380"/>
                <a:ext cx="1412100" cy="510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482089" y="2550501"/>
                <a:ext cx="456135" cy="228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492782" y="628929"/>
                <a:ext cx="1462861" cy="344446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416274" y="282111"/>
              <a:ext cx="1703814" cy="283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٣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23227" y="932303"/>
            <a:ext cx="13024228" cy="12373019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5042046" y="3266271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٣٦"/>
          <p:cNvSpPr/>
          <p:nvPr/>
        </p:nvSpPr>
        <p:spPr>
          <a:xfrm>
            <a:off x="3377257" y="10828704"/>
            <a:ext cx="3136538" cy="1173063"/>
          </a:xfrm>
          <a:prstGeom prst="roundRect">
            <a:avLst>
              <a:gd name="adj" fmla="val 20927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٣٦ </a:t>
            </a:r>
          </a:p>
        </p:txBody>
      </p:sp>
      <p:sp>
        <p:nvSpPr>
          <p:cNvPr id="227" name="الحصة"/>
          <p:cNvSpPr/>
          <p:nvPr/>
        </p:nvSpPr>
        <p:spPr>
          <a:xfrm>
            <a:off x="4892064" y="5822745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4745299" y="8451454"/>
            <a:ext cx="3136539" cy="793553"/>
          </a:xfrm>
          <a:prstGeom prst="roundRect">
            <a:avLst>
              <a:gd name="adj" fmla="val 30936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سابع : النسبة والتناسب"/>
          <p:cNvSpPr txBox="1"/>
          <p:nvPr>
            <p:ph type="body" sz="quarter" idx="1"/>
          </p:nvPr>
        </p:nvSpPr>
        <p:spPr>
          <a:xfrm>
            <a:off x="11004442" y="8069189"/>
            <a:ext cx="11685359" cy="2003314"/>
          </a:xfrm>
          <a:prstGeom prst="rect">
            <a:avLst/>
          </a:prstGeom>
          <a:effectLst/>
        </p:spPr>
        <p:txBody>
          <a:bodyPr lIns="121919" tIns="121919" rIns="121919" bIns="121919" anchor="ctr"/>
          <a:lstStyle>
            <a:lvl1pPr marL="0" indent="0" algn="ctr" defTabSz="2438400">
              <a:lnSpc>
                <a:spcPct val="90000"/>
              </a:lnSpc>
              <a:spcBef>
                <a:spcPts val="2600"/>
              </a:spcBef>
              <a:buClrTx/>
              <a:buSzTx/>
              <a:buFontTx/>
              <a:buNone/>
              <a:defRPr sz="43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السابع : النسبة والتناسب</a:t>
            </a:r>
          </a:p>
        </p:txBody>
      </p:sp>
      <p:sp>
        <p:nvSpPr>
          <p:cNvPr id="230" name="٧-٥ خطة حل المسألة البحث عن نمط"/>
          <p:cNvSpPr txBox="1"/>
          <p:nvPr/>
        </p:nvSpPr>
        <p:spPr>
          <a:xfrm>
            <a:off x="11446481" y="9698263"/>
            <a:ext cx="11243320" cy="1664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/>
          <a:p>
            <a:pPr algn="ctr" defTabSz="2438400" rtl="0">
              <a:lnSpc>
                <a:spcPct val="90000"/>
              </a:lnSpc>
              <a:spcBef>
                <a:spcPts val="2600"/>
              </a:spcBef>
              <a:defRPr sz="44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٧-٥</a:t>
            </a:r>
            <a:r>
              <a:t> خطة حل المسألة البحث عن نمط</a:t>
            </a:r>
          </a:p>
        </p:txBody>
      </p:sp>
      <p:sp>
        <p:nvSpPr>
          <p:cNvPr id="231" name="مسألة ٤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232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3" name="المنزل"/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34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  <p:bldP build="whole" bldLvl="1" animBg="1" rev="0" advAuto="0" spid="23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550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548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546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7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9" name="٨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561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551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9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552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3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4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5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6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7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8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60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63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64" name="Google Shape;145;p11"/>
          <p:cNvSpPr txBox="1"/>
          <p:nvPr/>
        </p:nvSpPr>
        <p:spPr>
          <a:xfrm>
            <a:off x="21280189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198993">
              <a:lnSpc>
                <a:spcPct val="115000"/>
              </a:lnSpc>
              <a:spcBef>
                <a:spcPts val="3800"/>
              </a:spcBef>
              <a:defRPr b="1" sz="706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65" name="مستطيل"/>
          <p:cNvSpPr/>
          <p:nvPr/>
        </p:nvSpPr>
        <p:spPr>
          <a:xfrm>
            <a:off x="21427515" y="10391496"/>
            <a:ext cx="1562437" cy="1298491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66" name="Google Shape;145;p11"/>
          <p:cNvSpPr txBox="1"/>
          <p:nvPr/>
        </p:nvSpPr>
        <p:spPr>
          <a:xfrm>
            <a:off x="21229389" y="9885957"/>
            <a:ext cx="1992406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58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579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567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78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568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76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569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0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1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2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3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4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5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7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80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58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83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84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585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18247977" y="3691360"/>
            <a:ext cx="2830408" cy="1218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6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18081417" y="7359743"/>
            <a:ext cx="2474017" cy="998766"/>
          </a:xfrm>
          <a:prstGeom prst="rect">
            <a:avLst/>
          </a:prstGeom>
          <a:ln w="12700">
            <a:miter lim="400000"/>
          </a:ln>
        </p:spPr>
      </p:pic>
      <p:sp>
        <p:nvSpPr>
          <p:cNvPr id="587" name="أعداد بنمط معين"/>
          <p:cNvSpPr txBox="1"/>
          <p:nvPr/>
        </p:nvSpPr>
        <p:spPr>
          <a:xfrm>
            <a:off x="11961031" y="3897565"/>
            <a:ext cx="5493927" cy="1325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marL="601578" indent="-601578" algn="r">
              <a:buSzPct val="48000"/>
              <a:buBlip>
                <a:blip r:embed="rId6"/>
              </a:buBlip>
              <a:defRPr sz="6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أعداد بنمط معين</a:t>
            </a:r>
          </a:p>
        </p:txBody>
      </p:sp>
      <p:sp>
        <p:nvSpPr>
          <p:cNvPr id="588" name="وصف النمط ثم إيجاد الأعداد الثلاثة التالية"/>
          <p:cNvSpPr txBox="1"/>
          <p:nvPr/>
        </p:nvSpPr>
        <p:spPr>
          <a:xfrm>
            <a:off x="6513794" y="7359743"/>
            <a:ext cx="11567624" cy="1325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ctr">
              <a:defRPr sz="6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وصف النمط ثم إيجاد الأعداد الثلاثة التالية</a:t>
            </a:r>
          </a:p>
        </p:txBody>
      </p:sp>
      <p:sp>
        <p:nvSpPr>
          <p:cNvPr id="589" name="نستخدم خطة البحث عن نمط"/>
          <p:cNvSpPr txBox="1"/>
          <p:nvPr/>
        </p:nvSpPr>
        <p:spPr>
          <a:xfrm>
            <a:off x="10815649" y="10334625"/>
            <a:ext cx="9726885" cy="13512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sz="61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نستخدم خطة البحث عن نمط </a:t>
            </a:r>
          </a:p>
        </p:txBody>
      </p:sp>
      <p:sp>
        <p:nvSpPr>
          <p:cNvPr id="590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91" name="مسألة ٤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1" grpId="5"/>
      <p:bldP build="whole" bldLvl="1" animBg="1" rev="0" advAuto="0" spid="565" grpId="3"/>
      <p:bldP build="whole" bldLvl="1" animBg="1" rev="0" advAuto="0" spid="566" grpId="4"/>
      <p:bldP build="whole" bldLvl="1" animBg="1" rev="0" advAuto="0" spid="564" grpId="2"/>
      <p:bldP build="whole" bldLvl="1" animBg="1" rev="0" advAuto="0" spid="56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597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595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593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4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6" name="٨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608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598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06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599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0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1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2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3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4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5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7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10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611" name="Google Shape;145;p11"/>
          <p:cNvSpPr txBox="1"/>
          <p:nvPr/>
        </p:nvSpPr>
        <p:spPr>
          <a:xfrm>
            <a:off x="21415657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b="1" sz="7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12" name="مستطيل"/>
          <p:cNvSpPr/>
          <p:nvPr/>
        </p:nvSpPr>
        <p:spPr>
          <a:xfrm>
            <a:off x="21419889" y="10461887"/>
            <a:ext cx="1562437" cy="1298491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613" name="Google Shape;145;p11"/>
          <p:cNvSpPr txBox="1"/>
          <p:nvPr/>
        </p:nvSpPr>
        <p:spPr>
          <a:xfrm>
            <a:off x="21314057" y="10457653"/>
            <a:ext cx="1789355" cy="13069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151703">
              <a:lnSpc>
                <a:spcPct val="115000"/>
              </a:lnSpc>
              <a:spcBef>
                <a:spcPts val="3700"/>
              </a:spcBef>
              <a:defRPr b="1" sz="509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14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15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16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617" name="مسألة  ٣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18" name="مسألة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pic>
        <p:nvPicPr>
          <p:cNvPr id="619" name="IMG_9062.png" descr="IMG_9062.png"/>
          <p:cNvPicPr>
            <a:picLocks noChangeAspect="1"/>
          </p:cNvPicPr>
          <p:nvPr/>
        </p:nvPicPr>
        <p:blipFill>
          <a:blip r:embed="rId7">
            <a:extLst/>
          </a:blip>
          <a:srcRect l="24449" t="45604" r="7334" b="25559"/>
          <a:stretch>
            <a:fillRect/>
          </a:stretch>
        </p:blipFill>
        <p:spPr>
          <a:xfrm>
            <a:off x="3637117" y="5109435"/>
            <a:ext cx="15499910" cy="3218418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بملاحظة الأعداد في النمط نجد أنها تزداد بمقدار متغير وهو عبارة عن الزيادة السابقة +1…"/>
          <p:cNvSpPr txBox="1"/>
          <p:nvPr/>
        </p:nvSpPr>
        <p:spPr>
          <a:xfrm>
            <a:off x="4440496" y="3586355"/>
            <a:ext cx="16706920" cy="19590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/>
          <a:p>
            <a:pPr algn="r" rtl="0">
              <a:lnSpc>
                <a:spcPct val="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بملاحظة الأعداد في النمط نجد أنها تزداد بمقدار متغير وهو عبارة عن الزيادة السابقة +1</a:t>
            </a:r>
          </a:p>
          <a:p>
            <a:pPr algn="r" rtl="0">
              <a:lnSpc>
                <a:spcPct val="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إذن نكمل الأعداد الثلاثة التالية كما يلي :</a:t>
            </a:r>
          </a:p>
        </p:txBody>
      </p:sp>
      <p:sp>
        <p:nvSpPr>
          <p:cNvPr id="621" name="إذن الأعداد الثلاثة التالية هي:  ٢٨ ، ٣٦ ، ٤٥"/>
          <p:cNvSpPr txBox="1"/>
          <p:nvPr/>
        </p:nvSpPr>
        <p:spPr>
          <a:xfrm>
            <a:off x="11151372" y="8327694"/>
            <a:ext cx="8670896" cy="74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lnSpc>
                <a:spcPct val="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إذن الأعداد الثلاثة التالية هي:  ٢٨ ، ٣٦ ، ٤٥ </a:t>
            </a:r>
          </a:p>
        </p:txBody>
      </p:sp>
      <p:sp>
        <p:nvSpPr>
          <p:cNvPr id="622" name="بمراجعة الحل نجد الإجابة صحيحة"/>
          <p:cNvSpPr txBox="1"/>
          <p:nvPr/>
        </p:nvSpPr>
        <p:spPr>
          <a:xfrm>
            <a:off x="14081782" y="10738456"/>
            <a:ext cx="6980633" cy="7453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بمراجعة الحل نجد الإجابة صحيحة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0" grpId="1"/>
      <p:bldP build="whole" bldLvl="1" animBg="1" rev="0" advAuto="0" spid="611" grpId="2"/>
      <p:bldP build="whole" bldLvl="1" animBg="1" rev="0" advAuto="0" spid="612" grpId="3"/>
      <p:bldP build="whole" bldLvl="1" animBg="1" rev="0" advAuto="0" spid="613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19123266" y="829408"/>
            <a:ext cx="4696463" cy="22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625" name="إنّ النجاح هو محصِّلة اجتهادات صغيرة تتراكم يوماً بعد يوم."/>
          <p:cNvSpPr txBox="1"/>
          <p:nvPr/>
        </p:nvSpPr>
        <p:spPr>
          <a:xfrm>
            <a:off x="9391569" y="9855557"/>
            <a:ext cx="12464338" cy="2987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6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26" name="ختاماً"/>
          <p:cNvSpPr txBox="1"/>
          <p:nvPr/>
        </p:nvSpPr>
        <p:spPr>
          <a:xfrm>
            <a:off x="18812248" y="8243503"/>
            <a:ext cx="4645305" cy="3088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108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627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628" name="IMG_3107.png" descr="IMG_3107.png"/>
          <p:cNvPicPr>
            <a:picLocks noChangeAspect="1"/>
          </p:cNvPicPr>
          <p:nvPr/>
        </p:nvPicPr>
        <p:blipFill>
          <a:blip r:embed="rId4">
            <a:extLst/>
          </a:blip>
          <a:srcRect l="65604" t="66240" r="3567" b="0"/>
          <a:stretch>
            <a:fillRect/>
          </a:stretch>
        </p:blipFill>
        <p:spPr>
          <a:xfrm>
            <a:off x="5924491" y="9038533"/>
            <a:ext cx="3830268" cy="40496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4" name="تجميع"/>
          <p:cNvGrpSpPr/>
          <p:nvPr/>
        </p:nvGrpSpPr>
        <p:grpSpPr>
          <a:xfrm>
            <a:off x="3948259" y="5105387"/>
            <a:ext cx="6920405" cy="2460217"/>
            <a:chOff x="0" y="0"/>
            <a:chExt cx="6920403" cy="2460216"/>
          </a:xfrm>
        </p:grpSpPr>
        <p:sp>
          <p:nvSpPr>
            <p:cNvPr id="629" name="Google Shape;167;p9"/>
            <p:cNvSpPr/>
            <p:nvPr/>
          </p:nvSpPr>
          <p:spPr>
            <a:xfrm>
              <a:off x="0" y="169333"/>
              <a:ext cx="6920404" cy="178649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91437" tIns="91437" rIns="91437" bIns="91437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33" name="تجميع"/>
            <p:cNvGrpSpPr/>
            <p:nvPr/>
          </p:nvGrpSpPr>
          <p:grpSpPr>
            <a:xfrm>
              <a:off x="210000" y="0"/>
              <a:ext cx="6500403" cy="2460217"/>
              <a:chOff x="0" y="0"/>
              <a:chExt cx="6500402" cy="2460216"/>
            </a:xfrm>
          </p:grpSpPr>
          <p:sp>
            <p:nvSpPr>
              <p:cNvPr id="630" name="Google Shape;168;p9"/>
              <p:cNvSpPr/>
              <p:nvPr/>
            </p:nvSpPr>
            <p:spPr>
              <a:xfrm>
                <a:off x="0" y="358653"/>
                <a:ext cx="6500403" cy="1453625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31" name="التاريخ"/>
              <p:cNvSpPr/>
              <p:nvPr/>
            </p:nvSpPr>
            <p:spPr>
              <a:xfrm>
                <a:off x="3317074" y="1047256"/>
                <a:ext cx="299304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4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32" name="Google Shape;1337;p51"/>
              <p:cNvSpPr txBox="1"/>
              <p:nvPr/>
            </p:nvSpPr>
            <p:spPr>
              <a:xfrm>
                <a:off x="623896" y="0"/>
                <a:ext cx="3072670" cy="246021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rmAutofit fontScale="100000" lnSpcReduction="0"/>
              </a:bodyPr>
              <a:lstStyle>
                <a:lvl1pPr algn="ctr" defTabSz="1487423">
                  <a:defRPr sz="11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٣٦</a:t>
                </a:r>
              </a:p>
            </p:txBody>
          </p:sp>
        </p:grpSp>
      </p:grpSp>
      <p:sp>
        <p:nvSpPr>
          <p:cNvPr id="635" name="سهم: لليسار واليمين والأعلى 52"/>
          <p:cNvSpPr/>
          <p:nvPr/>
        </p:nvSpPr>
        <p:spPr>
          <a:xfrm>
            <a:off x="11128505" y="4550833"/>
            <a:ext cx="3209143" cy="2460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 w="25400">
            <a:solidFill>
              <a:srgbClr val="FC9790"/>
            </a:solidFill>
          </a:ln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p:spPr>
        <p:txBody>
          <a:bodyPr lIns="91437" tIns="91437" rIns="91437" bIns="91437" anchor="ctr"/>
          <a:lstStyle/>
          <a:p>
            <a:pPr rtl="0">
              <a:defRPr/>
            </a:pPr>
          </a:p>
        </p:txBody>
      </p:sp>
      <p:grpSp>
        <p:nvGrpSpPr>
          <p:cNvPr id="642" name="تجميع"/>
          <p:cNvGrpSpPr/>
          <p:nvPr/>
        </p:nvGrpSpPr>
        <p:grpSpPr>
          <a:xfrm>
            <a:off x="14597488" y="5110868"/>
            <a:ext cx="6920404" cy="2460217"/>
            <a:chOff x="0" y="-99913"/>
            <a:chExt cx="6920403" cy="2460216"/>
          </a:xfrm>
        </p:grpSpPr>
        <p:grpSp>
          <p:nvGrpSpPr>
            <p:cNvPr id="638" name="تجميع"/>
            <p:cNvGrpSpPr/>
            <p:nvPr/>
          </p:nvGrpSpPr>
          <p:grpSpPr>
            <a:xfrm>
              <a:off x="0" y="208578"/>
              <a:ext cx="6920404" cy="1786497"/>
              <a:chOff x="0" y="0"/>
              <a:chExt cx="6920403" cy="1786495"/>
            </a:xfrm>
          </p:grpSpPr>
          <p:sp>
            <p:nvSpPr>
              <p:cNvPr id="636" name="Google Shape;167;p9"/>
              <p:cNvSpPr/>
              <p:nvPr/>
            </p:nvSpPr>
            <p:spPr>
              <a:xfrm>
                <a:off x="0" y="0"/>
                <a:ext cx="6920404" cy="178649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37" name="Google Shape;168;p9"/>
              <p:cNvSpPr/>
              <p:nvPr/>
            </p:nvSpPr>
            <p:spPr>
              <a:xfrm>
                <a:off x="210000" y="166435"/>
                <a:ext cx="6500403" cy="1453626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41" name="تجميع"/>
            <p:cNvGrpSpPr/>
            <p:nvPr/>
          </p:nvGrpSpPr>
          <p:grpSpPr>
            <a:xfrm>
              <a:off x="846864" y="-99914"/>
              <a:ext cx="5606386" cy="2460217"/>
              <a:chOff x="0" y="0"/>
              <a:chExt cx="5606384" cy="2460216"/>
            </a:xfrm>
          </p:grpSpPr>
          <p:sp>
            <p:nvSpPr>
              <p:cNvPr id="639" name="التاريخ"/>
              <p:cNvSpPr/>
              <p:nvPr/>
            </p:nvSpPr>
            <p:spPr>
              <a:xfrm>
                <a:off x="2613336" y="1230108"/>
                <a:ext cx="299304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50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640" name="Google Shape;1337;p51"/>
              <p:cNvSpPr txBox="1"/>
              <p:nvPr/>
            </p:nvSpPr>
            <p:spPr>
              <a:xfrm>
                <a:off x="0" y="0"/>
                <a:ext cx="3072670" cy="246021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rmAutofit fontScale="100000" lnSpcReduction="0"/>
              </a:bodyPr>
              <a:lstStyle>
                <a:lvl1pPr algn="ctr" defTabSz="1294058">
                  <a:defRPr sz="9744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٩ ، ١١</a:t>
                </a:r>
              </a:p>
            </p:txBody>
          </p:sp>
        </p:grpSp>
      </p:grpSp>
      <p:grpSp>
        <p:nvGrpSpPr>
          <p:cNvPr id="649" name="تجميع"/>
          <p:cNvGrpSpPr/>
          <p:nvPr/>
        </p:nvGrpSpPr>
        <p:grpSpPr>
          <a:xfrm>
            <a:off x="8933436" y="1933779"/>
            <a:ext cx="6336484" cy="2057169"/>
            <a:chOff x="0" y="0"/>
            <a:chExt cx="6336483" cy="2057168"/>
          </a:xfrm>
        </p:grpSpPr>
        <p:grpSp>
          <p:nvGrpSpPr>
            <p:cNvPr id="647" name="تجميع"/>
            <p:cNvGrpSpPr/>
            <p:nvPr/>
          </p:nvGrpSpPr>
          <p:grpSpPr>
            <a:xfrm>
              <a:off x="-1" y="640673"/>
              <a:ext cx="6336485" cy="1416496"/>
              <a:chOff x="0" y="297134"/>
              <a:chExt cx="6336483" cy="1416494"/>
            </a:xfrm>
          </p:grpSpPr>
          <p:grpSp>
            <p:nvGrpSpPr>
              <p:cNvPr id="645" name="تجميع"/>
              <p:cNvGrpSpPr/>
              <p:nvPr/>
            </p:nvGrpSpPr>
            <p:grpSpPr>
              <a:xfrm>
                <a:off x="861344" y="297134"/>
                <a:ext cx="5475140" cy="1416496"/>
                <a:chOff x="0" y="0"/>
                <a:chExt cx="5475138" cy="1416494"/>
              </a:xfrm>
            </p:grpSpPr>
            <p:sp>
              <p:nvSpPr>
                <p:cNvPr id="643" name="Google Shape;717;p19"/>
                <p:cNvSpPr/>
                <p:nvPr/>
              </p:nvSpPr>
              <p:spPr>
                <a:xfrm>
                  <a:off x="0" y="-1"/>
                  <a:ext cx="5475139" cy="14164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91437" tIns="91437" rIns="91437" bIns="91437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4" name="Google Shape;718;p19"/>
                <p:cNvSpPr/>
                <p:nvPr/>
              </p:nvSpPr>
              <p:spPr>
                <a:xfrm>
                  <a:off x="166141" y="131963"/>
                  <a:ext cx="5142854" cy="1152567"/>
                </a:xfrm>
                <a:prstGeom prst="roundRect">
                  <a:avLst>
                    <a:gd name="adj" fmla="val 50000"/>
                  </a:avLst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7" tIns="91437" rIns="91437" bIns="91437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46" name="الواجب"/>
              <p:cNvSpPr/>
              <p:nvPr/>
            </p:nvSpPr>
            <p:spPr>
              <a:xfrm>
                <a:off x="0" y="895350"/>
                <a:ext cx="609843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92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648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4127741" y="0"/>
              <a:ext cx="2208241" cy="1897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0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651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52" name="مسألة ٤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653" name="مسألة ٨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5" grpId="3"/>
      <p:bldP build="whole" bldLvl="1" animBg="1" rev="0" advAuto="0" spid="624" grpId="1"/>
      <p:bldP build="whole" bldLvl="1" animBg="1" rev="0" advAuto="0" spid="62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5022" y="5079162"/>
            <a:ext cx="13422983" cy="7919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5478.png" descr="IMG_5478.png"/>
          <p:cNvPicPr>
            <a:picLocks noChangeAspect="1"/>
          </p:cNvPicPr>
          <p:nvPr/>
        </p:nvPicPr>
        <p:blipFill>
          <a:blip r:embed="rId3">
            <a:extLst/>
          </a:blip>
          <a:srcRect l="33979" t="12295" r="0" b="40273"/>
          <a:stretch>
            <a:fillRect/>
          </a:stretch>
        </p:blipFill>
        <p:spPr>
          <a:xfrm>
            <a:off x="7340228" y="1887137"/>
            <a:ext cx="8393817" cy="17188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17692656" y="2812730"/>
            <a:ext cx="5725607" cy="2266433"/>
            <a:chOff x="0" y="0"/>
            <a:chExt cx="5725605" cy="226643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718892"/>
              <a:ext cx="4257174" cy="1408389"/>
              <a:chOff x="0" y="0"/>
              <a:chExt cx="4257173" cy="1408387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4257174" cy="1408388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16219" y="71288"/>
                <a:ext cx="4224736" cy="1265812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3696416" y="-1"/>
              <a:ext cx="2029190" cy="2266434"/>
              <a:chOff x="0" y="0"/>
              <a:chExt cx="2029189" cy="226643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431948" y="160710"/>
                <a:ext cx="1165293" cy="1945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161959" y="150509"/>
                <a:ext cx="1710977" cy="1956143"/>
                <a:chOff x="0" y="0"/>
                <a:chExt cx="1710975" cy="1956142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133911" y="1000640"/>
                  <a:ext cx="923752" cy="7667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183328" y="890216"/>
                  <a:ext cx="453809" cy="763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481458" y="148767"/>
                  <a:ext cx="914258" cy="1407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633036" y="144959"/>
                  <a:ext cx="599605" cy="14153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779830" y="220777"/>
                  <a:ext cx="914258" cy="330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275105" y="1571433"/>
                  <a:ext cx="295323" cy="148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627541" y="481998"/>
                  <a:ext cx="947124" cy="2230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464116" y="225510"/>
                <a:ext cx="1103127" cy="1835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326642" y="895458"/>
              <a:ext cx="3922758" cy="1054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3123331" y="3587831"/>
            <a:ext cx="14423998" cy="1129745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6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57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258" name="مسألة ٤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259" name="مسألة ٨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  <p:pic>
        <p:nvPicPr>
          <p:cNvPr id="260" name="IMG_9775.png" descr="IMG_977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440495" y="3491543"/>
            <a:ext cx="12648035" cy="1587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1"/>
      <p:bldP build="whole" bldLvl="1" animBg="1" rev="0" advAuto="0" spid="253" grpId="2"/>
      <p:bldP build="whole" bldLvl="1" animBg="1" rev="0" advAuto="0" spid="236" grpId="4"/>
      <p:bldP build="whole" bldLvl="1" animBg="1" rev="0" advAuto="0" spid="25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274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262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263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1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264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5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6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2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5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1" name="تجميع"/>
          <p:cNvGrpSpPr/>
          <p:nvPr/>
        </p:nvGrpSpPr>
        <p:grpSpPr>
          <a:xfrm>
            <a:off x="20085863" y="2460095"/>
            <a:ext cx="3136538" cy="1846001"/>
            <a:chOff x="0" y="0"/>
            <a:chExt cx="3136537" cy="1845999"/>
          </a:xfrm>
        </p:grpSpPr>
        <p:grpSp>
          <p:nvGrpSpPr>
            <p:cNvPr id="279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277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٣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297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282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5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288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283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4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5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6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1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289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0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4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292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3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6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9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9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301" name="IMG_9052.png" descr="IMG_9052.png"/>
          <p:cNvPicPr>
            <a:picLocks noChangeAspect="1"/>
          </p:cNvPicPr>
          <p:nvPr/>
        </p:nvPicPr>
        <p:blipFill>
          <a:blip r:embed="rId5">
            <a:extLst/>
          </a:blip>
          <a:srcRect l="0" t="5107" r="21166" b="0"/>
          <a:stretch>
            <a:fillRect/>
          </a:stretch>
        </p:blipFill>
        <p:spPr>
          <a:xfrm>
            <a:off x="5816569" y="2917460"/>
            <a:ext cx="14426219" cy="781377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مسألة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303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1"/>
      <p:bldP build="whole" bldLvl="1" animBg="1" rev="0" advAuto="0" spid="27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تجميع"/>
          <p:cNvGrpSpPr/>
          <p:nvPr/>
        </p:nvGrpSpPr>
        <p:grpSpPr>
          <a:xfrm>
            <a:off x="20234602" y="1640970"/>
            <a:ext cx="3332401" cy="2071131"/>
            <a:chOff x="0" y="0"/>
            <a:chExt cx="3332400" cy="2071130"/>
          </a:xfrm>
        </p:grpSpPr>
        <p:grpSp>
          <p:nvGrpSpPr>
            <p:cNvPr id="309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307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305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6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08" name="٣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320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310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18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311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2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3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9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2" name="مستطيل"/>
          <p:cNvSpPr/>
          <p:nvPr/>
        </p:nvSpPr>
        <p:spPr>
          <a:xfrm>
            <a:off x="21085717" y="3851800"/>
            <a:ext cx="1562437" cy="5205567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23" name="Google Shape;145;p11"/>
          <p:cNvSpPr txBox="1"/>
          <p:nvPr/>
        </p:nvSpPr>
        <p:spPr>
          <a:xfrm>
            <a:off x="20938391" y="5119444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24" name="مستطيل"/>
          <p:cNvSpPr/>
          <p:nvPr/>
        </p:nvSpPr>
        <p:spPr>
          <a:xfrm>
            <a:off x="21026759" y="10461374"/>
            <a:ext cx="1562437" cy="153349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25" name="Google Shape;145;p11"/>
          <p:cNvSpPr txBox="1"/>
          <p:nvPr/>
        </p:nvSpPr>
        <p:spPr>
          <a:xfrm>
            <a:off x="20837469" y="10567181"/>
            <a:ext cx="2058931" cy="13556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269928">
              <a:lnSpc>
                <a:spcPct val="115000"/>
              </a:lnSpc>
              <a:spcBef>
                <a:spcPts val="3900"/>
              </a:spcBef>
              <a:defRPr sz="5568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338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326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7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327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5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328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9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0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1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6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9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34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7865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344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17979156" y="3410844"/>
            <a:ext cx="3045984" cy="1310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18317705" y="7307789"/>
            <a:ext cx="2662448" cy="1074837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نستخدم خطة البحث عن نمط وإنشاء جدول"/>
          <p:cNvSpPr txBox="1"/>
          <p:nvPr/>
        </p:nvSpPr>
        <p:spPr>
          <a:xfrm>
            <a:off x="10815649" y="10294488"/>
            <a:ext cx="9726885" cy="1135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sz="50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نستخدم خطة البحث عن نمط وإنشاء جدول</a:t>
            </a:r>
          </a:p>
        </p:txBody>
      </p:sp>
      <p:sp>
        <p:nvSpPr>
          <p:cNvPr id="347" name="مسألة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348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  <p:sp>
        <p:nvSpPr>
          <p:cNvPr id="349" name="تأخذ سعاد كل عيد ٢٠ ريال + ريال عن كل سنة من عمرها…"/>
          <p:cNvSpPr txBox="1"/>
          <p:nvPr/>
        </p:nvSpPr>
        <p:spPr>
          <a:xfrm>
            <a:off x="3864035" y="3536694"/>
            <a:ext cx="14054723" cy="29641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marL="431800" indent="-431800" algn="r" rtl="0">
              <a:buSzPct val="47000"/>
              <a:buBlip>
                <a:blip r:embed="rId8"/>
              </a:buBlip>
              <a:defRPr sz="49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‏تأخذ سعاد كل عيد ٢٠ ريال + ريال عن كل سنة من عمرها</a:t>
            </a:r>
          </a:p>
          <a:p>
            <a:pPr marL="431800" indent="-431800" algn="r" rtl="0">
              <a:buSzPct val="47000"/>
              <a:buBlip>
                <a:blip r:embed="rId8"/>
              </a:buBlip>
              <a:defRPr sz="49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تأخذ ماجدة كل عيد ١٠ ريال + ٢ ريال عن كل سنة من عمرها</a:t>
            </a:r>
          </a:p>
          <a:p>
            <a:pPr marL="431800" indent="-431800" algn="r" rtl="0">
              <a:buSzPct val="47000"/>
              <a:buBlip>
                <a:blip r:embed="rId8"/>
              </a:buBlip>
              <a:defRPr sz="49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عمر سعاد في عام ١٤٢٩ هـ هو ١٠ سنوات ، وعمر ماجدة ٨ سنوات</a:t>
            </a:r>
          </a:p>
        </p:txBody>
      </p:sp>
      <p:sp>
        <p:nvSpPr>
          <p:cNvPr id="350" name="العام الذي تأخذ فيه كل من سعاد وماجدة المبلغ نفسه ؟"/>
          <p:cNvSpPr txBox="1"/>
          <p:nvPr/>
        </p:nvSpPr>
        <p:spPr>
          <a:xfrm>
            <a:off x="6942833" y="7368058"/>
            <a:ext cx="10975925" cy="11099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sz="49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العام الذي تأخذ فيه كل من سعاد وماجدة المبلغ نفسه 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5" grpId="4"/>
      <p:bldP build="whole" bldLvl="1" animBg="1" rev="0" advAuto="0" spid="324" grpId="3"/>
      <p:bldP build="whole" bldLvl="1" animBg="1" rev="0" advAuto="0" spid="323" grpId="2"/>
      <p:bldP build="whole" bldLvl="1" animBg="1" rev="0" advAuto="0" spid="322" grpId="1"/>
      <p:bldP build="whole" bldLvl="1" animBg="1" rev="0" advAuto="0" spid="340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تجميع"/>
          <p:cNvGrpSpPr/>
          <p:nvPr/>
        </p:nvGrpSpPr>
        <p:grpSpPr>
          <a:xfrm>
            <a:off x="20313265" y="1620229"/>
            <a:ext cx="3332401" cy="2071132"/>
            <a:chOff x="0" y="0"/>
            <a:chExt cx="3332400" cy="2071130"/>
          </a:xfrm>
        </p:grpSpPr>
        <p:grpSp>
          <p:nvGrpSpPr>
            <p:cNvPr id="356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354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352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3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5" name="٣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367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357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5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358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9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0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1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6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69" name="مستطيل"/>
          <p:cNvSpPr/>
          <p:nvPr/>
        </p:nvSpPr>
        <p:spPr>
          <a:xfrm>
            <a:off x="21119583" y="3900559"/>
            <a:ext cx="1562437" cy="5205567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70" name="Google Shape;145;p11"/>
          <p:cNvSpPr txBox="1"/>
          <p:nvPr/>
        </p:nvSpPr>
        <p:spPr>
          <a:xfrm>
            <a:off x="20972257" y="5158170"/>
            <a:ext cx="1857088" cy="22486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71" name="مستطيل"/>
          <p:cNvSpPr/>
          <p:nvPr/>
        </p:nvSpPr>
        <p:spPr>
          <a:xfrm>
            <a:off x="21014190" y="10134368"/>
            <a:ext cx="1615890" cy="1664731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72" name="Google Shape;145;p11"/>
          <p:cNvSpPr txBox="1"/>
          <p:nvPr/>
        </p:nvSpPr>
        <p:spPr>
          <a:xfrm>
            <a:off x="20814926" y="10255705"/>
            <a:ext cx="2014419" cy="14220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sz="5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7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376" name="مسألة ٤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377" name="مسألة 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  <p:sp>
        <p:nvSpPr>
          <p:cNvPr id="378" name="في عام ١٤٣٩هـ تأخذ…"/>
          <p:cNvSpPr txBox="1"/>
          <p:nvPr/>
        </p:nvSpPr>
        <p:spPr>
          <a:xfrm>
            <a:off x="733167" y="3691360"/>
            <a:ext cx="19957161" cy="51955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algn="r" rtl="0">
              <a:lnSpc>
                <a:spcPct val="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في عام ١٤٣٩هـ تأخذ</a:t>
            </a:r>
          </a:p>
          <a:p>
            <a:pPr algn="r" rtl="0">
              <a:lnSpc>
                <a:spcPct val="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سعاد ۲۰ + ۱۰ = ۳۰ ريالاً </a:t>
            </a:r>
          </a:p>
          <a:p>
            <a:pPr algn="r" rtl="0">
              <a:lnSpc>
                <a:spcPct val="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ماجدة ١٠ + ١٦ = ٢٦ ريالاً</a:t>
            </a:r>
          </a:p>
          <a:p>
            <a:pPr algn="r" rtl="0">
              <a:lnSpc>
                <a:spcPct val="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نلاحظ أن المبالغ تزداد وفق نمط معين وهو زيادة ريال واحد لدى سعاد وزيادة ريالين لدى </a:t>
            </a:r>
          </a:p>
          <a:p>
            <a:pPr algn="r" rtl="0">
              <a:lnSpc>
                <a:spcPct val="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ماجدة في كل سنة وهكذا نكمل الجدول</a:t>
            </a:r>
          </a:p>
          <a:p>
            <a:pPr algn="r" rtl="0">
              <a:lnSpc>
                <a:spcPct val="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50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إذن تأخذ كل منهما المبلغ نفسه في عام ١٤٤٣ هـ</a:t>
            </a:r>
          </a:p>
        </p:txBody>
      </p:sp>
      <p:pic>
        <p:nvPicPr>
          <p:cNvPr id="379" name="IMG_9819.jpeg" descr="IMG_9819.jpeg"/>
          <p:cNvPicPr>
            <a:picLocks noChangeAspect="1"/>
          </p:cNvPicPr>
          <p:nvPr/>
        </p:nvPicPr>
        <p:blipFill>
          <a:blip r:embed="rId7">
            <a:extLst/>
          </a:blip>
          <a:srcRect l="1263" t="14226" r="1263" b="14226"/>
          <a:stretch>
            <a:fillRect/>
          </a:stretch>
        </p:blipFill>
        <p:spPr>
          <a:xfrm>
            <a:off x="3286418" y="2662145"/>
            <a:ext cx="11077912" cy="341442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380" name="بمراجعة الحل نجد الإجابة صحيحة"/>
          <p:cNvSpPr txBox="1"/>
          <p:nvPr/>
        </p:nvSpPr>
        <p:spPr>
          <a:xfrm>
            <a:off x="13332634" y="10803686"/>
            <a:ext cx="6980633" cy="74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بمراجعة الحل نجد الإجابة صحيحة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2" grpId="4"/>
      <p:bldP build="whole" bldLvl="1" animBg="1" rev="0" advAuto="0" spid="369" grpId="1"/>
      <p:bldP build="whole" bldLvl="1" animBg="1" rev="0" advAuto="0" spid="371" grpId="3"/>
      <p:bldP build="whole" bldLvl="1" animBg="1" rev="0" advAuto="0" spid="37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تجميع"/>
          <p:cNvGrpSpPr/>
          <p:nvPr/>
        </p:nvGrpSpPr>
        <p:grpSpPr>
          <a:xfrm>
            <a:off x="20621019" y="2115150"/>
            <a:ext cx="3136539" cy="1846000"/>
            <a:chOff x="0" y="0"/>
            <a:chExt cx="3136537" cy="1845999"/>
          </a:xfrm>
        </p:grpSpPr>
        <p:grpSp>
          <p:nvGrpSpPr>
            <p:cNvPr id="384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382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3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5" name="٤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402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387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00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393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388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9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0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1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2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6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394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5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9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397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8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01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1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415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403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4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404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12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405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6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7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8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9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0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1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13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16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1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1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2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421" name="مسألة  ٣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pic>
        <p:nvPicPr>
          <p:cNvPr id="422" name="IMG_9053.png" descr="IMG_9053.png"/>
          <p:cNvPicPr>
            <a:picLocks noChangeAspect="1"/>
          </p:cNvPicPr>
          <p:nvPr/>
        </p:nvPicPr>
        <p:blipFill>
          <a:blip r:embed="rId6">
            <a:extLst/>
          </a:blip>
          <a:srcRect l="0" t="0" r="19925" b="0"/>
          <a:stretch>
            <a:fillRect/>
          </a:stretch>
        </p:blipFill>
        <p:spPr>
          <a:xfrm>
            <a:off x="6272797" y="2421239"/>
            <a:ext cx="14348293" cy="7211910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7" grpId="2"/>
      <p:bldP build="whole" bldLvl="1" animBg="1" rev="0" advAuto="0" spid="38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429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427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425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6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8" name="٤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440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430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8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431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2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5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6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7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39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42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43" name="Google Shape;145;p11"/>
          <p:cNvSpPr txBox="1"/>
          <p:nvPr/>
        </p:nvSpPr>
        <p:spPr>
          <a:xfrm>
            <a:off x="21280189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44" name="مستطيل"/>
          <p:cNvSpPr/>
          <p:nvPr/>
        </p:nvSpPr>
        <p:spPr>
          <a:xfrm>
            <a:off x="21427515" y="10009081"/>
            <a:ext cx="1562437" cy="1635101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45" name="Google Shape;145;p11"/>
          <p:cNvSpPr txBox="1"/>
          <p:nvPr/>
        </p:nvSpPr>
        <p:spPr>
          <a:xfrm>
            <a:off x="21280189" y="9750490"/>
            <a:ext cx="1992406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5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6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458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446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7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447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5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448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9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3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4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6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9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46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6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464" name="IMG_4861.png" descr="IMG_4861.png"/>
          <p:cNvPicPr>
            <a:picLocks noChangeAspect="1"/>
          </p:cNvPicPr>
          <p:nvPr/>
        </p:nvPicPr>
        <p:blipFill>
          <a:blip r:embed="rId5">
            <a:extLst/>
          </a:blip>
          <a:srcRect l="80526" t="0" r="0" b="67174"/>
          <a:stretch>
            <a:fillRect/>
          </a:stretch>
        </p:blipFill>
        <p:spPr>
          <a:xfrm>
            <a:off x="17429074" y="3253103"/>
            <a:ext cx="3389736" cy="1574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G_4861.png" descr="IMG_4861.png"/>
          <p:cNvPicPr>
            <a:picLocks noChangeAspect="1"/>
          </p:cNvPicPr>
          <p:nvPr/>
        </p:nvPicPr>
        <p:blipFill>
          <a:blip r:embed="rId5">
            <a:extLst/>
          </a:blip>
          <a:srcRect l="82184" t="72187" r="0" b="0"/>
          <a:stretch>
            <a:fillRect/>
          </a:stretch>
        </p:blipFill>
        <p:spPr>
          <a:xfrm>
            <a:off x="17717602" y="6858000"/>
            <a:ext cx="3101215" cy="1333956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نستخدم خطة البحث عن نمط"/>
          <p:cNvSpPr txBox="1"/>
          <p:nvPr/>
        </p:nvSpPr>
        <p:spPr>
          <a:xfrm>
            <a:off x="10815649" y="10199158"/>
            <a:ext cx="9726885" cy="13512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sz="61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lvl1pPr>
          </a:lstStyle>
          <a:p>
            <a:pPr rtl="0">
              <a:defRPr/>
            </a:pPr>
            <a:r>
              <a:t>نستخدم خطة البحث عن نمط</a:t>
            </a:r>
          </a:p>
        </p:txBody>
      </p:sp>
      <p:sp>
        <p:nvSpPr>
          <p:cNvPr id="467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468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  <p:sp>
        <p:nvSpPr>
          <p:cNvPr id="469" name="أشكال بنمط معين"/>
          <p:cNvSpPr txBox="1"/>
          <p:nvPr/>
        </p:nvSpPr>
        <p:spPr>
          <a:xfrm>
            <a:off x="12839392" y="3813322"/>
            <a:ext cx="4589683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marL="501315" indent="-501315" algn="r">
              <a:lnSpc>
                <a:spcPct val="50000"/>
              </a:lnSpc>
              <a:buSzPct val="60000"/>
              <a:buBlip>
                <a:blip r:embed="rId8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أشكال بنمط معين</a:t>
            </a:r>
          </a:p>
        </p:txBody>
      </p:sp>
      <p:sp>
        <p:nvSpPr>
          <p:cNvPr id="470" name="إكمال الشكلين التاليين في النمط"/>
          <p:cNvSpPr txBox="1"/>
          <p:nvPr/>
        </p:nvSpPr>
        <p:spPr>
          <a:xfrm>
            <a:off x="10401749" y="7149659"/>
            <a:ext cx="7315854" cy="12925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lnSpc>
                <a:spcPct val="50000"/>
              </a:lnSpc>
              <a:defRPr b="1" sz="51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إكمال الشكلين التاليين في النمط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0" grpId="5"/>
      <p:bldP build="whole" bldLvl="1" animBg="1" rev="0" advAuto="0" spid="445" grpId="4"/>
      <p:bldP build="whole" bldLvl="1" animBg="1" rev="0" advAuto="0" spid="442" grpId="1"/>
      <p:bldP build="whole" bldLvl="1" animBg="1" rev="0" advAuto="0" spid="444" grpId="3"/>
      <p:bldP build="whole" bldLvl="1" animBg="1" rev="0" advAuto="0" spid="44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476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474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472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3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5" name="٤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487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477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5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478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0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1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2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3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4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6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89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90" name="Google Shape;145;p11"/>
          <p:cNvSpPr txBox="1"/>
          <p:nvPr/>
        </p:nvSpPr>
        <p:spPr>
          <a:xfrm>
            <a:off x="21415657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b="1" sz="7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91" name="مستطيل"/>
          <p:cNvSpPr/>
          <p:nvPr/>
        </p:nvSpPr>
        <p:spPr>
          <a:xfrm>
            <a:off x="21302301" y="10556447"/>
            <a:ext cx="1562437" cy="1635100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92" name="Google Shape;145;p11"/>
          <p:cNvSpPr txBox="1"/>
          <p:nvPr/>
        </p:nvSpPr>
        <p:spPr>
          <a:xfrm>
            <a:off x="21188917" y="10737224"/>
            <a:ext cx="1992406" cy="1273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9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44784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496" name="مسألة  ٣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497" name="مسألة 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 </a:t>
            </a:r>
          </a:p>
        </p:txBody>
      </p:sp>
      <p:pic>
        <p:nvPicPr>
          <p:cNvPr id="498" name="IMG_9059.png" descr="IMG_9059.png"/>
          <p:cNvPicPr>
            <a:picLocks noChangeAspect="1"/>
          </p:cNvPicPr>
          <p:nvPr/>
        </p:nvPicPr>
        <p:blipFill>
          <a:blip r:embed="rId7">
            <a:extLst/>
          </a:blip>
          <a:srcRect l="3148" t="51748" r="50000" b="22444"/>
          <a:stretch>
            <a:fillRect/>
          </a:stretch>
        </p:blipFill>
        <p:spPr>
          <a:xfrm>
            <a:off x="1416277" y="3038149"/>
            <a:ext cx="9839266" cy="3206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IMG_9059.png" descr="IMG_9059.png"/>
          <p:cNvPicPr>
            <a:picLocks noChangeAspect="1"/>
          </p:cNvPicPr>
          <p:nvPr/>
        </p:nvPicPr>
        <p:blipFill>
          <a:blip r:embed="rId7">
            <a:extLst/>
          </a:blip>
          <a:srcRect l="14597" t="33270" r="62708" b="52241"/>
          <a:stretch>
            <a:fillRect/>
          </a:stretch>
        </p:blipFill>
        <p:spPr>
          <a:xfrm>
            <a:off x="4942183" y="6395797"/>
            <a:ext cx="4766078" cy="1800287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نلاحظ أن الأشكال مكونة من دوائر تتناقص وفق النمط التالي : الشكل الثاني ينقص عن الأول بمقدار ٥ دوائر والثالث عن الثاني بمقدار ٤ دوائر ، إذن لا بد أن ينقص الشكل الثالث بمقدار ٣ دوائر والرابع بدائرتين وبذلك نكمل الشكلين التاليين في النمط"/>
          <p:cNvSpPr txBox="1"/>
          <p:nvPr/>
        </p:nvSpPr>
        <p:spPr>
          <a:xfrm>
            <a:off x="9708256" y="3356796"/>
            <a:ext cx="11224318" cy="4877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algn="r" rtl="0">
              <a:lnSpc>
                <a:spcPct val="125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125000"/>
              </a:lnSpc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نلاحظ أن الأشكال مكونة من دوائر تتناقص وفق النمط التالي : الشكل الثاني ينقص عن الأول بمقدار ٥ دوائر والثالث عن الثاني بمقدار ٤ دوائر ، إذن لا بد أن ينقص الشكل الثالث بمقدار ٣ دوائر والرابع بدائرتين وبذلك نكمل الشكلين التاليين في النمط</a:t>
            </a:r>
          </a:p>
        </p:txBody>
      </p:sp>
      <p:sp>
        <p:nvSpPr>
          <p:cNvPr id="501" name="بمراجعة الحل نجد الإجابة صحيحة"/>
          <p:cNvSpPr txBox="1"/>
          <p:nvPr/>
        </p:nvSpPr>
        <p:spPr>
          <a:xfrm>
            <a:off x="13561902" y="11001321"/>
            <a:ext cx="6980633" cy="74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b="1" sz="44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بمراجعة الحل نجد الإجابة صحيحة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9" grpId="1"/>
      <p:bldP build="whole" bldLvl="1" animBg="1" rev="0" advAuto="0" spid="491" grpId="3"/>
      <p:bldP build="whole" bldLvl="1" animBg="1" rev="0" advAuto="0" spid="492" grpId="4"/>
      <p:bldP build="whole" bldLvl="1" animBg="1" rev="0" advAuto="0" spid="49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503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6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509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504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7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8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2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510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1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5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513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4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7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23" name="تجميع"/>
          <p:cNvGrpSpPr/>
          <p:nvPr/>
        </p:nvGrpSpPr>
        <p:grpSpPr>
          <a:xfrm>
            <a:off x="20652515" y="2115150"/>
            <a:ext cx="3136539" cy="1846000"/>
            <a:chOff x="0" y="0"/>
            <a:chExt cx="3136537" cy="1845999"/>
          </a:xfrm>
        </p:grpSpPr>
        <p:grpSp>
          <p:nvGrpSpPr>
            <p:cNvPr id="521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519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0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22" name="٨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grpSp>
        <p:nvGrpSpPr>
          <p:cNvPr id="53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536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524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5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525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3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526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7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8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0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1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2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4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37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3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4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4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542" name="مسألة  ٣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pic>
        <p:nvPicPr>
          <p:cNvPr id="543" name="IMG_9054.png" descr="IMG_9054.png"/>
          <p:cNvPicPr>
            <a:picLocks noChangeAspect="1"/>
          </p:cNvPicPr>
          <p:nvPr/>
        </p:nvPicPr>
        <p:blipFill>
          <a:blip r:embed="rId6">
            <a:extLst/>
          </a:blip>
          <a:srcRect l="8274" t="16653" r="7418" b="0"/>
          <a:stretch>
            <a:fillRect/>
          </a:stretch>
        </p:blipFill>
        <p:spPr>
          <a:xfrm>
            <a:off x="4874953" y="2085976"/>
            <a:ext cx="16357425" cy="5264482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مسألة ٤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3" grpId="1"/>
      <p:bldP build="whole" bldLvl="1" animBg="1" rev="0" advAuto="0" spid="538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