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9" r:id="rId4"/>
    <p:sldId id="261" r:id="rId5"/>
    <p:sldId id="267" r:id="rId6"/>
    <p:sldId id="268" r:id="rId7"/>
    <p:sldId id="273" r:id="rId8"/>
    <p:sldId id="272" r:id="rId9"/>
    <p:sldId id="27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96"/>
    <a:srgbClr val="883994"/>
    <a:srgbClr val="624097"/>
    <a:srgbClr val="9704C7"/>
    <a:srgbClr val="CC00FF"/>
    <a:srgbClr val="E6DA61"/>
    <a:srgbClr val="9900CC"/>
    <a:srgbClr val="9966FF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10/07/44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microsoft.com/office/2007/relationships/hdphoto" Target="../media/hdphoto2.wdp"/><Relationship Id="rId12" Type="http://schemas.openxmlformats.org/officeDocument/2006/relationships/image" Target="../media/image8.emf"/><Relationship Id="rId17" Type="http://schemas.microsoft.com/office/2007/relationships/hdphoto" Target="../media/hdphoto6.wdp"/><Relationship Id="rId2" Type="http://schemas.openxmlformats.org/officeDocument/2006/relationships/image" Target="../media/image5.emf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emf"/><Relationship Id="rId18" Type="http://schemas.openxmlformats.org/officeDocument/2006/relationships/image" Target="../media/image20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1.png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openxmlformats.org/officeDocument/2006/relationships/image" Target="../media/image17.emf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7.wdp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jpeg"/><Relationship Id="rId3" Type="http://schemas.openxmlformats.org/officeDocument/2006/relationships/image" Target="../media/image22.emf"/><Relationship Id="rId7" Type="http://schemas.microsoft.com/office/2007/relationships/hdphoto" Target="../media/hdphoto2.wdp"/><Relationship Id="rId12" Type="http://schemas.openxmlformats.org/officeDocument/2006/relationships/image" Target="../media/image23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emf"/><Relationship Id="rId7" Type="http://schemas.microsoft.com/office/2007/relationships/hdphoto" Target="../media/hdphoto2.wdp"/><Relationship Id="rId12" Type="http://schemas.openxmlformats.org/officeDocument/2006/relationships/image" Target="../media/image27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7.jpeg"/><Relationship Id="rId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emf"/><Relationship Id="rId5" Type="http://schemas.microsoft.com/office/2007/relationships/hdphoto" Target="../media/hdphoto2.wdp"/><Relationship Id="rId10" Type="http://schemas.openxmlformats.org/officeDocument/2006/relationships/image" Target="../media/image32.emf"/><Relationship Id="rId4" Type="http://schemas.openxmlformats.org/officeDocument/2006/relationships/image" Target="../media/image2.png"/><Relationship Id="rId9" Type="http://schemas.microsoft.com/office/2007/relationships/hdphoto" Target="../media/hdphoto7.wdp"/><Relationship Id="rId1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11.wdp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619529" y="1871668"/>
            <a:ext cx="9223940" cy="39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28" y="4000237"/>
            <a:ext cx="2580096" cy="220336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104" y="4026492"/>
            <a:ext cx="2523898" cy="215085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8105007" y="1430758"/>
            <a:ext cx="1126539" cy="3468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أستعد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878499" y="2736714"/>
            <a:ext cx="19958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النماذج وطرائق أخرى لأجد ناتج القسمة 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610556" y="1547662"/>
            <a:ext cx="544793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لوحة الرموز المجاورة تبين عدد الطلاب وعدد الزيارات للمتحف ، إذا كان عدد الطلاب الذين قاموا بزيارة المتحف مرتين أو أكثر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طالباً ، فكم (     ) سأرسمها لأمثل عدد الطلاب في الصف ؟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95998" y="4169476"/>
            <a:ext cx="2187044" cy="830997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لذا فإنني سأرسم </a:t>
            </a:r>
            <a:r>
              <a:rPr lang="ku-Arab-IQ" sz="2400" b="1" dirty="0" smtClean="0">
                <a:solidFill>
                  <a:srgbClr val="C00000"/>
                </a:solidFill>
              </a:rPr>
              <a:t>٤ (    ) </a:t>
            </a:r>
            <a:r>
              <a:rPr lang="ar-SA" sz="2400" b="1" dirty="0" smtClean="0">
                <a:solidFill>
                  <a:srgbClr val="C00000"/>
                </a:solidFill>
              </a:rPr>
              <a:t>في هذا الصف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413738" y="3145516"/>
            <a:ext cx="3907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أستعمل الحقائق المترابطة لأجد ناتج القسمة</a:t>
            </a:r>
            <a:r>
              <a:rPr lang="ku-Arab-IQ" sz="2000" b="1" dirty="0" smtClean="0">
                <a:solidFill>
                  <a:srgbClr val="00B050"/>
                </a:solidFill>
              </a:rPr>
              <a:t>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312251" y="3590837"/>
            <a:ext cx="51601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أقسم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طالباً مجموعات متساوية في كل منها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طلاب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317150" y="6170103"/>
            <a:ext cx="2069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447" y="1417345"/>
            <a:ext cx="2024860" cy="197818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5677" y="4029203"/>
            <a:ext cx="1541044" cy="109395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5"/>
          <a:srcRect l="10753" r="15086" b="3234"/>
          <a:stretch/>
        </p:blipFill>
        <p:spPr>
          <a:xfrm>
            <a:off x="2957124" y="2312704"/>
            <a:ext cx="389566" cy="434943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49478" y="6170103"/>
            <a:ext cx="2069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5"/>
          <a:srcRect l="10753" r="15086" b="3234"/>
          <a:stretch/>
        </p:blipFill>
        <p:spPr>
          <a:xfrm>
            <a:off x="2130448" y="4576182"/>
            <a:ext cx="344668" cy="384815"/>
          </a:xfrm>
          <a:prstGeom prst="rect">
            <a:avLst/>
          </a:prstGeom>
        </p:spPr>
      </p:pic>
      <p:cxnSp>
        <p:nvCxnSpPr>
          <p:cNvPr id="44" name="رابط كسهم مستقيم 43"/>
          <p:cNvCxnSpPr/>
          <p:nvPr/>
        </p:nvCxnSpPr>
        <p:spPr>
          <a:xfrm flipH="1" flipV="1">
            <a:off x="1218003" y="2887434"/>
            <a:ext cx="16437" cy="12820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صورة 2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72" b="99599" l="400" r="9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89" y="2400254"/>
            <a:ext cx="1354179" cy="13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30" grpId="0" animBg="1"/>
      <p:bldP spid="32" grpId="0"/>
      <p:bldP spid="34" grpId="0"/>
      <p:bldP spid="36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2674700" y="1964257"/>
            <a:ext cx="65598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التربية الفنية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عملت علياء و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من صديقاتها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٢٧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نجمة ورقية. إذا وزعت بينهن بالتساوي ، فكم نجمة تأخذ كل واحدة منهن ؟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17" name="مخطط انسيابي: محطة طرفية 116"/>
          <p:cNvSpPr/>
          <p:nvPr/>
        </p:nvSpPr>
        <p:spPr>
          <a:xfrm>
            <a:off x="9064861" y="1443920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118" name="صورة 1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68" y="1441082"/>
            <a:ext cx="444457" cy="444457"/>
          </a:xfrm>
          <a:prstGeom prst="rect">
            <a:avLst/>
          </a:prstGeom>
        </p:spPr>
      </p:pic>
      <p:sp>
        <p:nvSpPr>
          <p:cNvPr id="120" name="مخطط انسيابي: محطة طرفية 11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65372" y="2979030"/>
            <a:ext cx="49064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لمعرفة عدد النجوم أجد ناتج قسمة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٢٧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أو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559038" y="5366574"/>
            <a:ext cx="24547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= 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 flipH="1" flipV="1">
            <a:off x="7811585" y="4322799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flipH="1" flipV="1">
            <a:off x="6443170" y="4320394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3015244" y="3915232"/>
            <a:ext cx="1717738" cy="92333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أطرح العدد </a:t>
            </a:r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ثلاث مرات للوصول  إلى الصفر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874113" y="6049827"/>
            <a:ext cx="5908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 كل واحدة منهن ستأخذ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نجوم ورقية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23104" y="2239390"/>
            <a:ext cx="1909200" cy="24444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586659" y="1525445"/>
            <a:ext cx="23994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أستعمل الطرح المتكرر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5972" y="2949832"/>
            <a:ext cx="1027846" cy="48538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3082" y="3676991"/>
            <a:ext cx="517995" cy="1536947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6643" y="3628929"/>
            <a:ext cx="517858" cy="1564604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22521" y="3632944"/>
            <a:ext cx="530998" cy="1487906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2521" y="5213938"/>
            <a:ext cx="877683" cy="707787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2307" r="9594"/>
          <a:stretch/>
        </p:blipFill>
        <p:spPr>
          <a:xfrm>
            <a:off x="395552" y="1511637"/>
            <a:ext cx="2115628" cy="38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5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814" y="3244920"/>
            <a:ext cx="5036550" cy="244353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75" y="2251284"/>
            <a:ext cx="10268401" cy="6272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98393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3050930" y="1348600"/>
            <a:ext cx="7485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أستعمل الحقائق المترابطة </a:t>
            </a:r>
            <a:r>
              <a:rPr lang="ar-SA" sz="2400" b="1" dirty="0"/>
              <a:t>أو الطرح المتكرر لأجد </a:t>
            </a:r>
            <a:r>
              <a:rPr lang="ar-SA" sz="2400" b="1" dirty="0" smtClean="0"/>
              <a:t>ناتج القسمة : 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017534" y="2312435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١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661167" y="1936899"/>
            <a:ext cx="4935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4575476" y="2301476"/>
            <a:ext cx="696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٢</a:t>
            </a:r>
            <a:endParaRPr lang="ar-SA" sz="2800" dirty="0"/>
          </a:p>
        </p:txBody>
      </p:sp>
      <p:sp>
        <p:nvSpPr>
          <p:cNvPr id="47" name="مستطيل 46"/>
          <p:cNvSpPr/>
          <p:nvPr/>
        </p:nvSpPr>
        <p:spPr>
          <a:xfrm>
            <a:off x="6573710" y="5539308"/>
            <a:ext cx="321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٩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= 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أعمال فنية </a:t>
            </a:r>
            <a:endParaRPr lang="ar-SA" sz="28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4230089" y="3465834"/>
            <a:ext cx="1239999" cy="860137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58038" y="4466690"/>
            <a:ext cx="40281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كيف تساعدني حقائق الضرب على التأكد من صحة ناتج القسمة ؟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44" grpId="0"/>
      <p:bldP spid="4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19" y="3331879"/>
            <a:ext cx="10345801" cy="216633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83" y="2257452"/>
            <a:ext cx="10786593" cy="65988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963008" y="1357287"/>
            <a:ext cx="75518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/>
              <a:t>أستعمل الحقائق المترابطة أو الطرح المتكرر لأجد ناتج القسمة : </a:t>
            </a: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9009941" y="2325786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٢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182989" y="2324162"/>
            <a:ext cx="696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٣</a:t>
            </a:r>
            <a:endParaRPr lang="ar-SA" sz="28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946435" y="1951133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397907" y="1891199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949070" y="5001369"/>
            <a:ext cx="492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9681327" y="4348194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605949" y="4358293"/>
            <a:ext cx="5315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86475" y="4984259"/>
            <a:ext cx="424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006752" y="4984259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1816796" y="435829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73" y="2073347"/>
            <a:ext cx="5073912" cy="331500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3017485" y="1357287"/>
            <a:ext cx="74973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/>
              <a:t>أستعمل الحقائق المترابطة أو الطرح المتكرر </a:t>
            </a:r>
            <a:r>
              <a:rPr lang="ar-SA" sz="2000" b="1" dirty="0" smtClean="0"/>
              <a:t>لأجد </a:t>
            </a:r>
            <a:r>
              <a:rPr lang="ar-SA" sz="2000" b="1" dirty="0"/>
              <a:t>ناتج القسمة : 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709" y="2881612"/>
            <a:ext cx="5337094" cy="1744611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355699" y="5414747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٨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= 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هدايا</a:t>
            </a:r>
            <a:endParaRPr lang="ar-SA" sz="2800" dirty="0"/>
          </a:p>
        </p:txBody>
      </p:sp>
      <p:sp>
        <p:nvSpPr>
          <p:cNvPr id="31" name="مستطيل 30"/>
          <p:cNvSpPr/>
          <p:nvPr/>
        </p:nvSpPr>
        <p:spPr>
          <a:xfrm>
            <a:off x="827623" y="4715587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٥٤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٣٦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= 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علبة متبقية</a:t>
            </a:r>
            <a:endParaRPr lang="ar-SA" sz="2800" dirty="0"/>
          </a:p>
        </p:txBody>
      </p:sp>
      <p:sp>
        <p:nvSpPr>
          <p:cNvPr id="32" name="مستطيل 31"/>
          <p:cNvSpPr/>
          <p:nvPr/>
        </p:nvSpPr>
        <p:spPr>
          <a:xfrm>
            <a:off x="1608285" y="5328171"/>
            <a:ext cx="277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٩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= 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صندوق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3010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/>
          <a:stretch/>
        </p:blipFill>
        <p:spPr>
          <a:xfrm>
            <a:off x="-3045" y="2090931"/>
            <a:ext cx="10605834" cy="394386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3017485" y="1357287"/>
            <a:ext cx="74973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/>
              <a:t>أستعمل الحقائق المترابطة أو الطرح المتكرر </a:t>
            </a:r>
            <a:r>
              <a:rPr lang="ar-SA" sz="2000" b="1" dirty="0" smtClean="0"/>
              <a:t>لأجد </a:t>
            </a:r>
            <a:r>
              <a:rPr lang="ar-SA" sz="2000" b="1" dirty="0"/>
              <a:t>ناتج القسمة : 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9575014" y="1981871"/>
            <a:ext cx="1717137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٩ </a:t>
            </a:r>
            <a:r>
              <a:rPr lang="ar-SA" sz="2000" b="1" dirty="0" smtClean="0">
                <a:solidFill>
                  <a:srgbClr val="00B050"/>
                </a:solidFill>
              </a:rPr>
              <a:t>× </a:t>
            </a:r>
            <a:r>
              <a:rPr lang="ku-Arab-IQ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٣</a:t>
            </a:r>
            <a:r>
              <a:rPr lang="ku-Arab-IQ" sz="2000" b="1" dirty="0" smtClean="0">
                <a:solidFill>
                  <a:srgbClr val="00B050"/>
                </a:solidFill>
              </a:rPr>
              <a:t> = ٢٧ </a:t>
            </a:r>
            <a:r>
              <a:rPr lang="ar-SA" sz="2000" b="1" dirty="0" smtClean="0">
                <a:solidFill>
                  <a:srgbClr val="00B050"/>
                </a:solidFill>
              </a:rPr>
              <a:t>ريال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5780013" y="4629138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مسبحة</a:t>
            </a:r>
            <a:endParaRPr lang="ar-SA" sz="2800" dirty="0"/>
          </a:p>
        </p:txBody>
      </p:sp>
      <p:sp>
        <p:nvSpPr>
          <p:cNvPr id="32" name="مستطيل 31"/>
          <p:cNvSpPr/>
          <p:nvPr/>
        </p:nvSpPr>
        <p:spPr>
          <a:xfrm>
            <a:off x="6871699" y="5939411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٥٠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= ٧٥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</a:t>
            </a:r>
            <a:endParaRPr lang="ar-SA" sz="24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0" b="100000" l="20927" r="79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2436" r="20940" b="2692"/>
          <a:stretch/>
        </p:blipFill>
        <p:spPr>
          <a:xfrm>
            <a:off x="9575014" y="2409491"/>
            <a:ext cx="2217308" cy="3188205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9572635" y="1972396"/>
            <a:ext cx="1717138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٩ </a:t>
            </a:r>
            <a:r>
              <a:rPr lang="ar-SA" sz="2000" b="1" dirty="0" smtClean="0">
                <a:solidFill>
                  <a:srgbClr val="00B050"/>
                </a:solidFill>
              </a:rPr>
              <a:t>× </a:t>
            </a:r>
            <a:r>
              <a:rPr lang="ku-Arab-IQ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٨</a:t>
            </a:r>
            <a:r>
              <a:rPr lang="ku-Arab-IQ" sz="2000" b="1" dirty="0" smtClean="0">
                <a:solidFill>
                  <a:srgbClr val="00B050"/>
                </a:solidFill>
              </a:rPr>
              <a:t> = ٧٢ </a:t>
            </a:r>
            <a:r>
              <a:rPr lang="ar-SA" sz="2000" b="1" dirty="0" smtClean="0">
                <a:solidFill>
                  <a:srgbClr val="00B050"/>
                </a:solidFill>
              </a:rPr>
              <a:t>ريال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855836" y="5979812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لا يمكنهم شراء مسبحة وقلم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714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2" grpId="0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9601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/>
          <a:srcRect t="8311"/>
          <a:stretch/>
        </p:blipFill>
        <p:spPr>
          <a:xfrm>
            <a:off x="4256493" y="1181636"/>
            <a:ext cx="5230412" cy="80307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732090" y="5118938"/>
            <a:ext cx="775481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اشترى خالد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علب عصير ، فإذا دفع للبائع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ريالاً ، فما ثمن العلبة الواحدة ؟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035314" y="2802616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= ٨٠ </a:t>
            </a:r>
            <a:endParaRPr lang="ar-SA" sz="28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25" y="2119182"/>
            <a:ext cx="9968498" cy="54062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1349" y="4346227"/>
            <a:ext cx="8713574" cy="58001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17" b="93172" l="9880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1" y="1492175"/>
            <a:ext cx="2293641" cy="2915282"/>
          </a:xfrm>
          <a:prstGeom prst="rect">
            <a:avLst/>
          </a:prstGeom>
        </p:spPr>
      </p:pic>
      <p:sp>
        <p:nvSpPr>
          <p:cNvPr id="23" name="مستطيل 22"/>
          <p:cNvSpPr/>
          <p:nvPr/>
        </p:nvSpPr>
        <p:spPr>
          <a:xfrm>
            <a:off x="5035314" y="3386351"/>
            <a:ext cx="2098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= ١٠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5120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05" y="939740"/>
            <a:ext cx="9236401" cy="511513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80809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٩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8496818" y="3971586"/>
            <a:ext cx="1440102" cy="4152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4202723" y="3998463"/>
            <a:ext cx="1490361" cy="4152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535" l="16533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15368" b="7692"/>
          <a:stretch/>
        </p:blipFill>
        <p:spPr>
          <a:xfrm>
            <a:off x="1412824" y="3927624"/>
            <a:ext cx="1820786" cy="28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444</Words>
  <Application>Microsoft Office PowerPoint</Application>
  <PresentationFormat>شاشة عريضة</PresentationFormat>
  <Paragraphs>81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162</cp:revision>
  <dcterms:created xsi:type="dcterms:W3CDTF">2022-12-02T21:48:32Z</dcterms:created>
  <dcterms:modified xsi:type="dcterms:W3CDTF">2023-01-31T12:08:44Z</dcterms:modified>
</cp:coreProperties>
</file>