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6" r:id="rId2"/>
    <p:sldId id="288" r:id="rId3"/>
    <p:sldId id="289" r:id="rId4"/>
    <p:sldId id="279" r:id="rId5"/>
    <p:sldId id="281" r:id="rId6"/>
    <p:sldId id="290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3994"/>
    <a:srgbClr val="F4E869"/>
    <a:srgbClr val="FF3300"/>
    <a:srgbClr val="E6DA61"/>
    <a:srgbClr val="654090"/>
    <a:srgbClr val="624097"/>
    <a:srgbClr val="9704C7"/>
    <a:srgbClr val="CC00FF"/>
    <a:srgbClr val="9900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emf"/><Relationship Id="rId5" Type="http://schemas.microsoft.com/office/2007/relationships/hdphoto" Target="../media/hdphoto2.wdp"/><Relationship Id="rId10" Type="http://schemas.openxmlformats.org/officeDocument/2006/relationships/image" Target="../media/image11.emf"/><Relationship Id="rId4" Type="http://schemas.openxmlformats.org/officeDocument/2006/relationships/image" Target="../media/image3.png"/><Relationship Id="rId9" Type="http://schemas.openxmlformats.org/officeDocument/2006/relationships/image" Target="../media/image10.emf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0.emf"/><Relationship Id="rId3" Type="http://schemas.openxmlformats.org/officeDocument/2006/relationships/image" Target="../media/image17.emf"/><Relationship Id="rId7" Type="http://schemas.microsoft.com/office/2007/relationships/hdphoto" Target="../media/hdphoto2.wdp"/><Relationship Id="rId12" Type="http://schemas.openxmlformats.org/officeDocument/2006/relationships/image" Target="../media/image19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8.jpe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5.emf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2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3.emf"/><Relationship Id="rId5" Type="http://schemas.openxmlformats.org/officeDocument/2006/relationships/image" Target="../media/image3.png"/><Relationship Id="rId10" Type="http://schemas.openxmlformats.org/officeDocument/2006/relationships/image" Target="../media/image22.jpe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9.emf"/><Relationship Id="rId5" Type="http://schemas.microsoft.com/office/2007/relationships/hdphoto" Target="../media/hdphoto2.wdp"/><Relationship Id="rId10" Type="http://schemas.openxmlformats.org/officeDocument/2006/relationships/image" Target="../media/image28.emf"/><Relationship Id="rId4" Type="http://schemas.openxmlformats.org/officeDocument/2006/relationships/image" Target="../media/image3.png"/><Relationship Id="rId9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r="24595"/>
          <a:stretch/>
        </p:blipFill>
        <p:spPr>
          <a:xfrm>
            <a:off x="952973" y="1399143"/>
            <a:ext cx="2522658" cy="174340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rgbClr val="E6DA61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0" y="6377724"/>
            <a:ext cx="8124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١٠٢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2289063" y="438803"/>
            <a:ext cx="44693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مع الصفر وعلى الواحد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10296002" y="2264035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9593927" y="2681814"/>
            <a:ext cx="225274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أستعمل قواعد القسمة للقسمة مع الصفر وعلى الواحد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292070" y="1814930"/>
            <a:ext cx="49572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عندي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لعب ، وأريد أن أحفظها في صناديق يسع كل منها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لعب ، فكم صندوقاً أحتاج ؟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مخطط انسيابي: محطة طرفية 4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٧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7" name="مخطط انسيابي: محطة طرفية 56"/>
          <p:cNvSpPr/>
          <p:nvPr/>
        </p:nvSpPr>
        <p:spPr>
          <a:xfrm>
            <a:off x="8105007" y="1434675"/>
            <a:ext cx="1126539" cy="346832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أستعد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2286697" y="2879354"/>
            <a:ext cx="64961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883994"/>
                </a:solidFill>
              </a:rPr>
              <a:t>أستعمل قطع العد وأكون مجموعات متساوية في كل منها </a:t>
            </a:r>
            <a:r>
              <a:rPr lang="ku-Arab-IQ" sz="2400" b="1" dirty="0" smtClean="0">
                <a:solidFill>
                  <a:srgbClr val="883994"/>
                </a:solidFill>
              </a:rPr>
              <a:t>٣ </a:t>
            </a:r>
            <a:r>
              <a:rPr lang="ar-SA" sz="2400" b="1" dirty="0" smtClean="0">
                <a:solidFill>
                  <a:srgbClr val="883994"/>
                </a:solidFill>
              </a:rPr>
              <a:t>قطع </a:t>
            </a:r>
            <a:endParaRPr lang="ar-SA" sz="2400" b="1" dirty="0">
              <a:solidFill>
                <a:srgbClr val="883994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1340055" y="4871386"/>
            <a:ext cx="63673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توجد مجموعة واحدة بها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قطع،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لذا أحتاج إلى صندوق واحد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4772700" y="5847269"/>
            <a:ext cx="20649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لذا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= ٣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2"/>
          <a:srcRect l="50605"/>
          <a:stretch/>
        </p:blipFill>
        <p:spPr>
          <a:xfrm>
            <a:off x="4795218" y="3635004"/>
            <a:ext cx="1950981" cy="1019988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12"/>
          <a:srcRect l="1806" t="13680" r="52927" b="15005"/>
          <a:stretch/>
        </p:blipFill>
        <p:spPr>
          <a:xfrm>
            <a:off x="2685679" y="3722280"/>
            <a:ext cx="1840799" cy="748919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70892" y="5472461"/>
            <a:ext cx="1144234" cy="818829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550" b="95687" l="12141" r="86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898" r="13633" b="3846"/>
          <a:stretch/>
        </p:blipFill>
        <p:spPr>
          <a:xfrm>
            <a:off x="7533044" y="3332690"/>
            <a:ext cx="2817653" cy="3455798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7729285" y="3391950"/>
            <a:ext cx="2503469" cy="1077218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B050"/>
                </a:solidFill>
              </a:rPr>
              <a:t>هناك قواعد يمكنني </a:t>
            </a:r>
            <a:r>
              <a:rPr lang="ar-SA" sz="2000" b="1" dirty="0" smtClean="0">
                <a:solidFill>
                  <a:srgbClr val="00B050"/>
                </a:solidFill>
              </a:rPr>
              <a:t>أن </a:t>
            </a:r>
            <a:r>
              <a:rPr lang="ar-SA" sz="2000" b="1" dirty="0" smtClean="0">
                <a:solidFill>
                  <a:srgbClr val="00B050"/>
                </a:solidFill>
              </a:rPr>
              <a:t>استعملها عندما يكون المقسوم عليه </a:t>
            </a:r>
            <a:r>
              <a:rPr lang="ku-Arab-IQ" sz="2000" b="1" dirty="0" smtClean="0">
                <a:solidFill>
                  <a:srgbClr val="00B050"/>
                </a:solidFill>
              </a:rPr>
              <a:t>٠ </a:t>
            </a:r>
            <a:r>
              <a:rPr lang="ar-SA" sz="2000" b="1" dirty="0" smtClean="0">
                <a:solidFill>
                  <a:srgbClr val="00B050"/>
                </a:solidFill>
              </a:rPr>
              <a:t>أو </a:t>
            </a:r>
            <a:r>
              <a:rPr lang="ku-Arab-IQ" sz="2000" b="1" dirty="0" smtClean="0">
                <a:solidFill>
                  <a:srgbClr val="00B050"/>
                </a:solidFill>
              </a:rPr>
              <a:t>١</a:t>
            </a:r>
            <a:r>
              <a:rPr lang="ku-Arab-IQ" sz="2400" b="1" dirty="0" smtClean="0">
                <a:solidFill>
                  <a:srgbClr val="00B050"/>
                </a:solidFill>
              </a:rPr>
              <a:t> </a:t>
            </a:r>
            <a:endParaRPr lang="ar-SA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7" grpId="0" animBg="1"/>
      <p:bldP spid="26" grpId="0"/>
      <p:bldP spid="30" grpId="0"/>
      <p:bldP spid="3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86765" y="6371258"/>
            <a:ext cx="6427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١٠٢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</a:t>
            </a:r>
            <a:r>
              <a:rPr lang="ku-Arab-IQ" sz="2000" b="1" dirty="0" smtClean="0">
                <a:solidFill>
                  <a:srgbClr val="883994"/>
                </a:solidFill>
              </a:rPr>
              <a:t>٧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2" name="مستطيل 51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2289063" y="438803"/>
            <a:ext cx="44693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مع الصفر وعلى الواحد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032" y="1404775"/>
            <a:ext cx="6450001" cy="16878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0"/>
          <a:srcRect t="451" b="7696"/>
          <a:stretch/>
        </p:blipFill>
        <p:spPr>
          <a:xfrm>
            <a:off x="4345398" y="3315714"/>
            <a:ext cx="6424201" cy="1336432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1"/>
          <a:srcRect t="2488"/>
          <a:stretch/>
        </p:blipFill>
        <p:spPr>
          <a:xfrm>
            <a:off x="1311619" y="4849663"/>
            <a:ext cx="6424201" cy="177192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779" y="3143422"/>
            <a:ext cx="1101584" cy="162896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" t="4615" r="6029" b="11667"/>
          <a:stretch/>
        </p:blipFill>
        <p:spPr>
          <a:xfrm>
            <a:off x="7872104" y="1096103"/>
            <a:ext cx="1424354" cy="2044183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6"/>
          <a:stretch/>
        </p:blipFill>
        <p:spPr>
          <a:xfrm>
            <a:off x="7921191" y="4746686"/>
            <a:ext cx="1420858" cy="201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883" y="4064470"/>
            <a:ext cx="4858751" cy="165863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54" y="2015211"/>
            <a:ext cx="9992944" cy="68239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8" y="6381599"/>
            <a:ext cx="6427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١٠٣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21" y="1223516"/>
            <a:ext cx="650277" cy="650277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7939453" y="1348600"/>
            <a:ext cx="259706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أتــأكــد: أجد ناتج القسمة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</a:t>
            </a:r>
            <a:r>
              <a:rPr lang="ku-Arab-IQ" sz="2000" b="1" dirty="0" smtClean="0">
                <a:solidFill>
                  <a:srgbClr val="883994"/>
                </a:solidFill>
              </a:rPr>
              <a:t>٧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626410" y="1652309"/>
            <a:ext cx="334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9" name="مربع نص 108"/>
          <p:cNvSpPr txBox="1"/>
          <p:nvPr/>
        </p:nvSpPr>
        <p:spPr>
          <a:xfrm>
            <a:off x="8917974" y="2047026"/>
            <a:ext cx="9576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0" name="مربع نص 109"/>
          <p:cNvSpPr txBox="1"/>
          <p:nvPr/>
        </p:nvSpPr>
        <p:spPr>
          <a:xfrm>
            <a:off x="1459356" y="2741037"/>
            <a:ext cx="334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6088020" y="2051609"/>
            <a:ext cx="9546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5" b="14979"/>
          <a:stretch/>
        </p:blipFill>
        <p:spPr>
          <a:xfrm>
            <a:off x="4421049" y="4181188"/>
            <a:ext cx="1239999" cy="860137"/>
          </a:xfrm>
          <a:prstGeom prst="rect">
            <a:avLst/>
          </a:prstGeom>
        </p:spPr>
      </p:pic>
      <p:sp>
        <p:nvSpPr>
          <p:cNvPr id="51" name="مربع نص 50"/>
          <p:cNvSpPr txBox="1"/>
          <p:nvPr/>
        </p:nvSpPr>
        <p:spPr>
          <a:xfrm>
            <a:off x="534475" y="5127208"/>
            <a:ext cx="459214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أتحدث :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هل يمكنني قسمة أي عدد على الصفر ؟ وهل يمكنني قسمة الصفر على أي عدد غير الصفر ؟ أوضح ذلك </a:t>
            </a:r>
            <a:endParaRPr lang="ar-S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مستطيل 51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/>
          <p:cNvSpPr txBox="1"/>
          <p:nvPr/>
        </p:nvSpPr>
        <p:spPr>
          <a:xfrm>
            <a:off x="7598645" y="5863285"/>
            <a:ext cx="24108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مقعد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289063" y="438803"/>
            <a:ext cx="44693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مع الصفر وعلى الواحد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226" y="3095289"/>
            <a:ext cx="10110673" cy="614999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3233946" y="2044653"/>
            <a:ext cx="9546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8804089" y="3166017"/>
            <a:ext cx="9546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5840743" y="3161641"/>
            <a:ext cx="9546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4421049" y="2766886"/>
            <a:ext cx="334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1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9" grpId="0"/>
      <p:bldP spid="110" grpId="0"/>
      <p:bldP spid="47" grpId="0"/>
      <p:bldP spid="51" grpId="0"/>
      <p:bldP spid="3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35" y="2117862"/>
            <a:ext cx="10412906" cy="62376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99171" y="6389421"/>
            <a:ext cx="6779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١٠٣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</a:t>
            </a:r>
            <a:r>
              <a:rPr lang="ku-Arab-IQ" sz="2000" b="1" dirty="0" smtClean="0">
                <a:solidFill>
                  <a:srgbClr val="883994"/>
                </a:solidFill>
              </a:rPr>
              <a:t>٧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6673362" y="1401151"/>
            <a:ext cx="38514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</a:t>
            </a:r>
            <a:r>
              <a:rPr lang="ar-SA" sz="2000" b="1" dirty="0" smtClean="0">
                <a:solidFill>
                  <a:srgbClr val="002060"/>
                </a:solidFill>
              </a:rPr>
              <a:t>: </a:t>
            </a:r>
            <a:r>
              <a:rPr lang="ar-SA" sz="2000" b="1" dirty="0">
                <a:solidFill>
                  <a:schemeClr val="bg2">
                    <a:lumMod val="25000"/>
                  </a:schemeClr>
                </a:solidFill>
              </a:rPr>
              <a:t>أجد ناتج القسمة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845" y="1265097"/>
            <a:ext cx="621509" cy="621509"/>
          </a:xfrm>
          <a:prstGeom prst="rect">
            <a:avLst/>
          </a:prstGeom>
        </p:spPr>
      </p:pic>
      <p:sp>
        <p:nvSpPr>
          <p:cNvPr id="46" name="مربع نص 45"/>
          <p:cNvSpPr txBox="1"/>
          <p:nvPr/>
        </p:nvSpPr>
        <p:spPr>
          <a:xfrm>
            <a:off x="9161511" y="2174559"/>
            <a:ext cx="7666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391191" y="2174559"/>
            <a:ext cx="7981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10332159" y="2858340"/>
            <a:ext cx="3853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5865409" y="2827393"/>
            <a:ext cx="3586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41"/>
          <p:cNvSpPr txBox="1"/>
          <p:nvPr/>
        </p:nvSpPr>
        <p:spPr>
          <a:xfrm>
            <a:off x="7066936" y="6104156"/>
            <a:ext cx="26478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طالب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2289063" y="438803"/>
            <a:ext cx="44693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مع الصفر وعلى الواحد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318370" y="2174559"/>
            <a:ext cx="7093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645" y="3214511"/>
            <a:ext cx="10772193" cy="668809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1363491" y="2889118"/>
            <a:ext cx="3586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94643" y="3931767"/>
            <a:ext cx="2922364" cy="44731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1515" y="4531599"/>
            <a:ext cx="4537678" cy="157891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9780" y="4470565"/>
            <a:ext cx="4913427" cy="2054857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1506111" y="6063757"/>
            <a:ext cx="21912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كوب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42" grpId="0"/>
      <p:bldP spid="25" grpId="0"/>
      <p:bldP spid="27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0" y="6389421"/>
            <a:ext cx="7516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١٠٣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</a:t>
            </a:r>
            <a:r>
              <a:rPr lang="ku-Arab-IQ" sz="2000" b="1" dirty="0" smtClean="0">
                <a:solidFill>
                  <a:srgbClr val="883994"/>
                </a:solidFill>
              </a:rPr>
              <a:t>٧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9"/>
          <a:srcRect l="22410" b="67065"/>
          <a:stretch/>
        </p:blipFill>
        <p:spPr>
          <a:xfrm>
            <a:off x="2275845" y="1303621"/>
            <a:ext cx="7051937" cy="842037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466719" y="3212325"/>
            <a:ext cx="833984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إجابة ممكنة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مع ميساء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كرات ، إذا وزعتها على صديقاتها الخمس بالتساوي فكم كرة تأخذ كل واحدة منهن ؟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1024550" y="5260858"/>
            <a:ext cx="90217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إجابة ممكنة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أضع العدد في مجموعة واحدة لذا فناتج القسمة يساوي المقسوم ، أو أضع العدد الكلي في مجموعات مكونة من عنصر واحد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2289063" y="438803"/>
            <a:ext cx="44693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مع الصفر وعلى الواحد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8434" y="2165356"/>
            <a:ext cx="8874162" cy="101945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4188" y="4275442"/>
            <a:ext cx="8186791" cy="64079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288" b="91693" l="50958" r="93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14" t="18975" r="5812" b="8334"/>
          <a:stretch/>
        </p:blipFill>
        <p:spPr>
          <a:xfrm>
            <a:off x="10117487" y="1159718"/>
            <a:ext cx="1570029" cy="25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9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0" y="6389421"/>
            <a:ext cx="7516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١٠٤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</a:t>
            </a:r>
            <a:r>
              <a:rPr lang="ku-Arab-IQ" sz="2000" b="1" dirty="0" smtClean="0">
                <a:solidFill>
                  <a:srgbClr val="883994"/>
                </a:solidFill>
              </a:rPr>
              <a:t>٧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/>
          <p:cNvSpPr txBox="1"/>
          <p:nvPr/>
        </p:nvSpPr>
        <p:spPr>
          <a:xfrm>
            <a:off x="2289063" y="438803"/>
            <a:ext cx="44693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مع الصفر وعلى الواحد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8871" y="2247148"/>
            <a:ext cx="9470963" cy="404856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21" b="89701" l="1278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57" t="30670" r="14610" b="8824"/>
          <a:stretch/>
        </p:blipFill>
        <p:spPr>
          <a:xfrm>
            <a:off x="6438764" y="1290475"/>
            <a:ext cx="1658951" cy="1502744"/>
          </a:xfrm>
          <a:prstGeom prst="rect">
            <a:avLst/>
          </a:prstGeom>
        </p:spPr>
      </p:pic>
      <p:sp>
        <p:nvSpPr>
          <p:cNvPr id="12" name="مستطيل مستدير الزوايا 11"/>
          <p:cNvSpPr/>
          <p:nvPr/>
        </p:nvSpPr>
        <p:spPr>
          <a:xfrm>
            <a:off x="9143999" y="5547946"/>
            <a:ext cx="801713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4804371" y="5073162"/>
            <a:ext cx="801713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92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277</Words>
  <Application>Microsoft Office PowerPoint</Application>
  <PresentationFormat>شاشة عريضة</PresentationFormat>
  <Paragraphs>54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264</cp:revision>
  <dcterms:created xsi:type="dcterms:W3CDTF">2022-12-02T21:48:32Z</dcterms:created>
  <dcterms:modified xsi:type="dcterms:W3CDTF">2023-01-23T02:46:41Z</dcterms:modified>
</cp:coreProperties>
</file>