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8"/>
  </p:notesMasterIdLst>
  <p:sldIdLst>
    <p:sldId id="257" r:id="rId2"/>
    <p:sldId id="323" r:id="rId3"/>
    <p:sldId id="263" r:id="rId4"/>
    <p:sldId id="325" r:id="rId5"/>
    <p:sldId id="329" r:id="rId6"/>
    <p:sldId id="327" r:id="rId7"/>
    <p:sldId id="331" r:id="rId8"/>
    <p:sldId id="332" r:id="rId9"/>
    <p:sldId id="333" r:id="rId10"/>
    <p:sldId id="330" r:id="rId11"/>
    <p:sldId id="334" r:id="rId12"/>
    <p:sldId id="336" r:id="rId13"/>
    <p:sldId id="337" r:id="rId14"/>
    <p:sldId id="335" r:id="rId15"/>
    <p:sldId id="338" r:id="rId16"/>
    <p:sldId id="341" r:id="rId17"/>
    <p:sldId id="339" r:id="rId18"/>
    <p:sldId id="342" r:id="rId19"/>
    <p:sldId id="345" r:id="rId20"/>
    <p:sldId id="350" r:id="rId21"/>
    <p:sldId id="347" r:id="rId22"/>
    <p:sldId id="348" r:id="rId23"/>
    <p:sldId id="349" r:id="rId24"/>
    <p:sldId id="344" r:id="rId25"/>
    <p:sldId id="258" r:id="rId26"/>
    <p:sldId id="317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496"/>
    <a:srgbClr val="FFBDB4"/>
    <a:srgbClr val="DFB96C"/>
    <a:srgbClr val="A47C73"/>
    <a:srgbClr val="C495C7"/>
    <a:srgbClr val="FDB056"/>
    <a:srgbClr val="F6F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نمط ذو نسُق 2 - تميي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11" autoAdjust="0"/>
    <p:restoredTop sz="85034" autoAdjust="0"/>
  </p:normalViewPr>
  <p:slideViewPr>
    <p:cSldViewPr snapToGrid="0">
      <p:cViewPr varScale="1">
        <p:scale>
          <a:sx n="83" d="100"/>
          <a:sy n="83" d="100"/>
        </p:scale>
        <p:origin x="30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6FF5147-67C5-437C-869D-3655CDFC566F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A89FFD7-92A7-4169-A6FC-AE9A07A7E9C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142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8dabb7758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8dabb7758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9FFD7-92A7-4169-A6FC-AE9A07A7E9C2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560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94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1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16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53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56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8e76636638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18e76636638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9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9FFD7-92A7-4169-A6FC-AE9A07A7E9C2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807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8e7663663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8e7663663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41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355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2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9FFD7-92A7-4169-A6FC-AE9A07A7E9C2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61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250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9FFD7-92A7-4169-A6FC-AE9A07A7E9C2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80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841567" y="1445496"/>
            <a:ext cx="6509200" cy="335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289667" y="4978145"/>
            <a:ext cx="5613200" cy="5436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868049" y="105534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65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9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hasCustomPrompt="1"/>
          </p:nvPr>
        </p:nvSpPr>
        <p:spPr>
          <a:xfrm>
            <a:off x="1582803" y="1554800"/>
            <a:ext cx="186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807733" y="2867101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2" hasCustomPrompt="1"/>
          </p:nvPr>
        </p:nvSpPr>
        <p:spPr>
          <a:xfrm>
            <a:off x="5164469" y="1554800"/>
            <a:ext cx="186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3"/>
          </p:nvPr>
        </p:nvSpPr>
        <p:spPr>
          <a:xfrm>
            <a:off x="4389400" y="2867101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8746136" y="1554800"/>
            <a:ext cx="186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7971067" y="2867101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 hasCustomPrompt="1"/>
          </p:nvPr>
        </p:nvSpPr>
        <p:spPr>
          <a:xfrm>
            <a:off x="1582803" y="3940664"/>
            <a:ext cx="186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807733" y="5281401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 hasCustomPrompt="1"/>
          </p:nvPr>
        </p:nvSpPr>
        <p:spPr>
          <a:xfrm>
            <a:off x="5164469" y="3940664"/>
            <a:ext cx="186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4389400" y="5281401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6136" y="3940664"/>
            <a:ext cx="186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4"/>
          </p:nvPr>
        </p:nvSpPr>
        <p:spPr>
          <a:xfrm>
            <a:off x="7971067" y="5281401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6"/>
          </p:nvPr>
        </p:nvSpPr>
        <p:spPr>
          <a:xfrm>
            <a:off x="807733" y="2268987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7"/>
          </p:nvPr>
        </p:nvSpPr>
        <p:spPr>
          <a:xfrm>
            <a:off x="4389400" y="2268987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8"/>
          </p:nvPr>
        </p:nvSpPr>
        <p:spPr>
          <a:xfrm>
            <a:off x="7971067" y="2268987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9"/>
          </p:nvPr>
        </p:nvSpPr>
        <p:spPr>
          <a:xfrm>
            <a:off x="807733" y="4677217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20"/>
          </p:nvPr>
        </p:nvSpPr>
        <p:spPr>
          <a:xfrm>
            <a:off x="4389400" y="4677217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21"/>
          </p:nvPr>
        </p:nvSpPr>
        <p:spPr>
          <a:xfrm>
            <a:off x="7971067" y="4677217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/>
          <p:nvPr/>
        </p:nvSpPr>
        <p:spPr>
          <a:xfrm>
            <a:off x="116616" y="1356967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3"/>
          <p:cNvSpPr/>
          <p:nvPr/>
        </p:nvSpPr>
        <p:spPr>
          <a:xfrm>
            <a:off x="11486634" y="3680366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3"/>
          <p:cNvSpPr/>
          <p:nvPr/>
        </p:nvSpPr>
        <p:spPr>
          <a:xfrm>
            <a:off x="11117633" y="1536567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3"/>
          <p:cNvSpPr/>
          <p:nvPr/>
        </p:nvSpPr>
        <p:spPr>
          <a:xfrm rot="1520602">
            <a:off x="7553599" y="6365253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204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4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4"/>
          <p:cNvSpPr/>
          <p:nvPr/>
        </p:nvSpPr>
        <p:spPr>
          <a:xfrm rot="1520602">
            <a:off x="8165132" y="6506907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 rot="-1032307">
            <a:off x="9392243" y="-71479"/>
            <a:ext cx="957707" cy="60778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4"/>
          <p:cNvSpPr/>
          <p:nvPr/>
        </p:nvSpPr>
        <p:spPr>
          <a:xfrm rot="1612300">
            <a:off x="-127749" y="2686215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4"/>
          <p:cNvSpPr/>
          <p:nvPr/>
        </p:nvSpPr>
        <p:spPr>
          <a:xfrm rot="7255458">
            <a:off x="1338649" y="571318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4"/>
          <p:cNvSpPr/>
          <p:nvPr/>
        </p:nvSpPr>
        <p:spPr>
          <a:xfrm>
            <a:off x="11026929" y="1165172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4"/>
          <p:cNvSpPr/>
          <p:nvPr/>
        </p:nvSpPr>
        <p:spPr>
          <a:xfrm rot="873609">
            <a:off x="1562019" y="6304399"/>
            <a:ext cx="802443" cy="625815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3645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5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5"/>
          <p:cNvSpPr/>
          <p:nvPr/>
        </p:nvSpPr>
        <p:spPr>
          <a:xfrm rot="-1246377">
            <a:off x="1336769" y="-44571"/>
            <a:ext cx="957775" cy="607827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5"/>
          <p:cNvSpPr/>
          <p:nvPr/>
        </p:nvSpPr>
        <p:spPr>
          <a:xfrm>
            <a:off x="11520801" y="3056433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5"/>
          <p:cNvSpPr/>
          <p:nvPr/>
        </p:nvSpPr>
        <p:spPr>
          <a:xfrm rot="5172631">
            <a:off x="2877077" y="6252393"/>
            <a:ext cx="887028" cy="886457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5"/>
          <p:cNvSpPr/>
          <p:nvPr/>
        </p:nvSpPr>
        <p:spPr>
          <a:xfrm rot="2291383">
            <a:off x="9695438" y="6655104"/>
            <a:ext cx="1339844" cy="439744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5"/>
          <p:cNvSpPr/>
          <p:nvPr/>
        </p:nvSpPr>
        <p:spPr>
          <a:xfrm rot="7255458">
            <a:off x="804011" y="1134736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5"/>
          <p:cNvSpPr/>
          <p:nvPr/>
        </p:nvSpPr>
        <p:spPr>
          <a:xfrm>
            <a:off x="11238517" y="1176500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4405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6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6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6"/>
          <p:cNvSpPr/>
          <p:nvPr/>
        </p:nvSpPr>
        <p:spPr>
          <a:xfrm rot="-1520602" flipH="1">
            <a:off x="3892432" y="6410274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/>
          <p:nvPr/>
        </p:nvSpPr>
        <p:spPr>
          <a:xfrm>
            <a:off x="-239551" y="4190083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6"/>
          <p:cNvSpPr/>
          <p:nvPr/>
        </p:nvSpPr>
        <p:spPr>
          <a:xfrm rot="6228068">
            <a:off x="10932786" y="407275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6"/>
          <p:cNvSpPr/>
          <p:nvPr/>
        </p:nvSpPr>
        <p:spPr>
          <a:xfrm rot="7255458">
            <a:off x="7710977" y="5943469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/>
          <p:nvPr/>
        </p:nvSpPr>
        <p:spPr>
          <a:xfrm>
            <a:off x="11146833" y="2470400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6"/>
          <p:cNvSpPr/>
          <p:nvPr/>
        </p:nvSpPr>
        <p:spPr>
          <a:xfrm rot="5400000">
            <a:off x="11186055" y="4755599"/>
            <a:ext cx="687317" cy="765727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3756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7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7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1"/>
          </p:nvPr>
        </p:nvSpPr>
        <p:spPr>
          <a:xfrm>
            <a:off x="1133351" y="3442284"/>
            <a:ext cx="4183600" cy="13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1133351" y="1843484"/>
            <a:ext cx="4183600" cy="1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/>
          <p:nvPr/>
        </p:nvSpPr>
        <p:spPr>
          <a:xfrm rot="2256349">
            <a:off x="2966846" y="6236435"/>
            <a:ext cx="1339849" cy="439747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7"/>
          <p:cNvSpPr/>
          <p:nvPr/>
        </p:nvSpPr>
        <p:spPr>
          <a:xfrm>
            <a:off x="11520801" y="1843499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7"/>
          <p:cNvSpPr/>
          <p:nvPr/>
        </p:nvSpPr>
        <p:spPr>
          <a:xfrm rot="6228068">
            <a:off x="9229920" y="6135475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7"/>
          <p:cNvSpPr/>
          <p:nvPr/>
        </p:nvSpPr>
        <p:spPr>
          <a:xfrm rot="1612300">
            <a:off x="206218" y="1265948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7805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8"/>
          <p:cNvSpPr txBox="1">
            <a:spLocks noGrp="1"/>
          </p:cNvSpPr>
          <p:nvPr>
            <p:ph type="title"/>
          </p:nvPr>
        </p:nvSpPr>
        <p:spPr>
          <a:xfrm>
            <a:off x="1366033" y="439011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subTitle" idx="1"/>
          </p:nvPr>
        </p:nvSpPr>
        <p:spPr>
          <a:xfrm>
            <a:off x="1366033" y="1758684"/>
            <a:ext cx="9460000" cy="23204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8" name="Google Shape;178;p18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8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8"/>
          <p:cNvSpPr/>
          <p:nvPr/>
        </p:nvSpPr>
        <p:spPr>
          <a:xfrm rot="-1612300" flipH="1">
            <a:off x="6072993" y="113981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8"/>
          <p:cNvSpPr/>
          <p:nvPr/>
        </p:nvSpPr>
        <p:spPr>
          <a:xfrm rot="-1520602" flipH="1">
            <a:off x="1957635" y="6034107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343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9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9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1"/>
          </p:nvPr>
        </p:nvSpPr>
        <p:spPr>
          <a:xfrm>
            <a:off x="6563400" y="4265351"/>
            <a:ext cx="4330400" cy="1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title"/>
          </p:nvPr>
        </p:nvSpPr>
        <p:spPr>
          <a:xfrm>
            <a:off x="6563400" y="1245851"/>
            <a:ext cx="4330400" cy="2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9"/>
          <p:cNvSpPr>
            <a:spLocks noGrp="1"/>
          </p:cNvSpPr>
          <p:nvPr>
            <p:ph type="pic" idx="2"/>
          </p:nvPr>
        </p:nvSpPr>
        <p:spPr>
          <a:xfrm>
            <a:off x="1298184" y="1316367"/>
            <a:ext cx="4225200" cy="422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9" name="Google Shape;189;p19"/>
          <p:cNvSpPr/>
          <p:nvPr/>
        </p:nvSpPr>
        <p:spPr>
          <a:xfrm rot="-6228068" flipH="1">
            <a:off x="9661481" y="6135475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9"/>
          <p:cNvSpPr/>
          <p:nvPr/>
        </p:nvSpPr>
        <p:spPr>
          <a:xfrm rot="-1612300" flipH="1">
            <a:off x="11289960" y="2417081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9"/>
          <p:cNvSpPr/>
          <p:nvPr/>
        </p:nvSpPr>
        <p:spPr>
          <a:xfrm flipH="1">
            <a:off x="11040932" y="4526633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22205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0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0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1"/>
          </p:nvPr>
        </p:nvSpPr>
        <p:spPr>
          <a:xfrm>
            <a:off x="1957400" y="4438433"/>
            <a:ext cx="3404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subTitle" idx="2"/>
          </p:nvPr>
        </p:nvSpPr>
        <p:spPr>
          <a:xfrm>
            <a:off x="6830600" y="4438433"/>
            <a:ext cx="3404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0"/>
          <p:cNvSpPr txBox="1">
            <a:spLocks noGrp="1"/>
          </p:cNvSpPr>
          <p:nvPr>
            <p:ph type="subTitle" idx="3"/>
          </p:nvPr>
        </p:nvSpPr>
        <p:spPr>
          <a:xfrm>
            <a:off x="1957400" y="5069533"/>
            <a:ext cx="3404000" cy="8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subTitle" idx="4"/>
          </p:nvPr>
        </p:nvSpPr>
        <p:spPr>
          <a:xfrm>
            <a:off x="6830600" y="5069533"/>
            <a:ext cx="3404000" cy="8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/>
          <p:nvPr/>
        </p:nvSpPr>
        <p:spPr>
          <a:xfrm rot="1520602">
            <a:off x="10690199" y="6126274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0"/>
          <p:cNvSpPr/>
          <p:nvPr/>
        </p:nvSpPr>
        <p:spPr>
          <a:xfrm>
            <a:off x="10121700" y="525533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0"/>
          <p:cNvSpPr/>
          <p:nvPr/>
        </p:nvSpPr>
        <p:spPr>
          <a:xfrm>
            <a:off x="5361400" y="6002669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0"/>
          <p:cNvSpPr/>
          <p:nvPr/>
        </p:nvSpPr>
        <p:spPr>
          <a:xfrm rot="6228068">
            <a:off x="143086" y="5162742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0"/>
          <p:cNvSpPr/>
          <p:nvPr/>
        </p:nvSpPr>
        <p:spPr>
          <a:xfrm>
            <a:off x="11089133" y="4100967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3722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1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1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1"/>
          </p:nvPr>
        </p:nvSpPr>
        <p:spPr>
          <a:xfrm>
            <a:off x="960000" y="3158872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2"/>
          </p:nvPr>
        </p:nvSpPr>
        <p:spPr>
          <a:xfrm>
            <a:off x="960000" y="3877116"/>
            <a:ext cx="3115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3"/>
          </p:nvPr>
        </p:nvSpPr>
        <p:spPr>
          <a:xfrm>
            <a:off x="4538400" y="3877116"/>
            <a:ext cx="3115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4"/>
          </p:nvPr>
        </p:nvSpPr>
        <p:spPr>
          <a:xfrm>
            <a:off x="8116800" y="3877116"/>
            <a:ext cx="3115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subTitle" idx="5"/>
          </p:nvPr>
        </p:nvSpPr>
        <p:spPr>
          <a:xfrm>
            <a:off x="4538400" y="3158872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6"/>
          </p:nvPr>
        </p:nvSpPr>
        <p:spPr>
          <a:xfrm>
            <a:off x="8116800" y="3158872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/>
          <p:nvPr/>
        </p:nvSpPr>
        <p:spPr>
          <a:xfrm rot="1520602">
            <a:off x="10151332" y="6034107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1"/>
          <p:cNvSpPr/>
          <p:nvPr/>
        </p:nvSpPr>
        <p:spPr>
          <a:xfrm rot="7255458">
            <a:off x="9773644" y="6002669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1"/>
          <p:cNvSpPr/>
          <p:nvPr/>
        </p:nvSpPr>
        <p:spPr>
          <a:xfrm rot="887853">
            <a:off x="5568703" y="5855089"/>
            <a:ext cx="687303" cy="76571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170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89200" y="3301988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658533" y="1543988"/>
            <a:ext cx="2874800" cy="17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874000" y="4626733"/>
            <a:ext cx="6444000" cy="5780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4378449" y="214801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236401" y="3550232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 rot="1520602">
            <a:off x="5558365" y="6220074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1823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2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2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2"/>
          <p:cNvSpPr txBox="1">
            <a:spLocks noGrp="1"/>
          </p:cNvSpPr>
          <p:nvPr>
            <p:ph type="subTitle" idx="1"/>
          </p:nvPr>
        </p:nvSpPr>
        <p:spPr>
          <a:xfrm>
            <a:off x="2429400" y="2152933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subTitle" idx="2"/>
          </p:nvPr>
        </p:nvSpPr>
        <p:spPr>
          <a:xfrm>
            <a:off x="2429400" y="2814933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3"/>
          </p:nvPr>
        </p:nvSpPr>
        <p:spPr>
          <a:xfrm>
            <a:off x="7609636" y="2814933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4"/>
          </p:nvPr>
        </p:nvSpPr>
        <p:spPr>
          <a:xfrm>
            <a:off x="2429400" y="4668167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5"/>
          </p:nvPr>
        </p:nvSpPr>
        <p:spPr>
          <a:xfrm>
            <a:off x="7609636" y="4668167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6"/>
          </p:nvPr>
        </p:nvSpPr>
        <p:spPr>
          <a:xfrm>
            <a:off x="2429400" y="4006167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subTitle" idx="7"/>
          </p:nvPr>
        </p:nvSpPr>
        <p:spPr>
          <a:xfrm>
            <a:off x="7609633" y="2152933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8"/>
          </p:nvPr>
        </p:nvSpPr>
        <p:spPr>
          <a:xfrm>
            <a:off x="7609633" y="4006167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3" name="Google Shape;233;p22"/>
          <p:cNvSpPr/>
          <p:nvPr/>
        </p:nvSpPr>
        <p:spPr>
          <a:xfrm rot="2269399">
            <a:off x="10681327" y="5789154"/>
            <a:ext cx="1339824" cy="439737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2"/>
          <p:cNvSpPr/>
          <p:nvPr/>
        </p:nvSpPr>
        <p:spPr>
          <a:xfrm>
            <a:off x="3541216" y="6144667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2"/>
          <p:cNvSpPr/>
          <p:nvPr/>
        </p:nvSpPr>
        <p:spPr>
          <a:xfrm>
            <a:off x="11040933" y="1558984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2"/>
          <p:cNvSpPr/>
          <p:nvPr/>
        </p:nvSpPr>
        <p:spPr>
          <a:xfrm>
            <a:off x="11306333" y="2288336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2"/>
          <p:cNvSpPr/>
          <p:nvPr/>
        </p:nvSpPr>
        <p:spPr>
          <a:xfrm rot="6228068">
            <a:off x="10907686" y="404909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7291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3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3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1"/>
          </p:nvPr>
        </p:nvSpPr>
        <p:spPr>
          <a:xfrm>
            <a:off x="1181768" y="2975779"/>
            <a:ext cx="2670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ubTitle" idx="2"/>
          </p:nvPr>
        </p:nvSpPr>
        <p:spPr>
          <a:xfrm>
            <a:off x="4760600" y="2975779"/>
            <a:ext cx="2670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3"/>
          <p:cNvSpPr txBox="1">
            <a:spLocks noGrp="1"/>
          </p:cNvSpPr>
          <p:nvPr>
            <p:ph type="subTitle" idx="3"/>
          </p:nvPr>
        </p:nvSpPr>
        <p:spPr>
          <a:xfrm>
            <a:off x="8342267" y="2975779"/>
            <a:ext cx="266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4"/>
          </p:nvPr>
        </p:nvSpPr>
        <p:spPr>
          <a:xfrm>
            <a:off x="1181768" y="5250240"/>
            <a:ext cx="2670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5"/>
          </p:nvPr>
        </p:nvSpPr>
        <p:spPr>
          <a:xfrm>
            <a:off x="4760600" y="5250240"/>
            <a:ext cx="2670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6"/>
          </p:nvPr>
        </p:nvSpPr>
        <p:spPr>
          <a:xfrm>
            <a:off x="8342267" y="5250240"/>
            <a:ext cx="266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7"/>
          </p:nvPr>
        </p:nvSpPr>
        <p:spPr>
          <a:xfrm>
            <a:off x="1176167" y="2369432"/>
            <a:ext cx="2670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8"/>
          </p:nvPr>
        </p:nvSpPr>
        <p:spPr>
          <a:xfrm>
            <a:off x="4760600" y="2369432"/>
            <a:ext cx="2670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subTitle" idx="9"/>
          </p:nvPr>
        </p:nvSpPr>
        <p:spPr>
          <a:xfrm>
            <a:off x="8347856" y="2369432"/>
            <a:ext cx="2665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13"/>
          </p:nvPr>
        </p:nvSpPr>
        <p:spPr>
          <a:xfrm>
            <a:off x="1176167" y="4638003"/>
            <a:ext cx="2670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14"/>
          </p:nvPr>
        </p:nvSpPr>
        <p:spPr>
          <a:xfrm>
            <a:off x="4760600" y="4638003"/>
            <a:ext cx="2670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15"/>
          </p:nvPr>
        </p:nvSpPr>
        <p:spPr>
          <a:xfrm>
            <a:off x="8347856" y="4638003"/>
            <a:ext cx="2665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/>
          <p:nvPr/>
        </p:nvSpPr>
        <p:spPr>
          <a:xfrm>
            <a:off x="11520801" y="1643766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3"/>
          <p:cNvSpPr/>
          <p:nvPr/>
        </p:nvSpPr>
        <p:spPr>
          <a:xfrm>
            <a:off x="11040933" y="3948167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23"/>
          <p:cNvSpPr/>
          <p:nvPr/>
        </p:nvSpPr>
        <p:spPr>
          <a:xfrm>
            <a:off x="7877367" y="6002669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3"/>
          <p:cNvSpPr/>
          <p:nvPr/>
        </p:nvSpPr>
        <p:spPr>
          <a:xfrm rot="1612300">
            <a:off x="279685" y="2342165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4106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4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4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4"/>
          <p:cNvSpPr txBox="1">
            <a:spLocks noGrp="1"/>
          </p:cNvSpPr>
          <p:nvPr>
            <p:ph type="title" hasCustomPrompt="1"/>
          </p:nvPr>
        </p:nvSpPr>
        <p:spPr>
          <a:xfrm>
            <a:off x="1276733" y="5225871"/>
            <a:ext cx="2174400" cy="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4" name="Google Shape;264;p24"/>
          <p:cNvSpPr txBox="1">
            <a:spLocks noGrp="1"/>
          </p:cNvSpPr>
          <p:nvPr>
            <p:ph type="subTitle" idx="1"/>
          </p:nvPr>
        </p:nvSpPr>
        <p:spPr>
          <a:xfrm>
            <a:off x="1276733" y="4088997"/>
            <a:ext cx="2174400" cy="10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4"/>
          <p:cNvSpPr txBox="1">
            <a:spLocks noGrp="1"/>
          </p:cNvSpPr>
          <p:nvPr>
            <p:ph type="title" idx="2" hasCustomPrompt="1"/>
          </p:nvPr>
        </p:nvSpPr>
        <p:spPr>
          <a:xfrm>
            <a:off x="3770133" y="5225876"/>
            <a:ext cx="2174400" cy="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6" name="Google Shape;266;p24"/>
          <p:cNvSpPr txBox="1">
            <a:spLocks noGrp="1"/>
          </p:cNvSpPr>
          <p:nvPr>
            <p:ph type="subTitle" idx="3"/>
          </p:nvPr>
        </p:nvSpPr>
        <p:spPr>
          <a:xfrm>
            <a:off x="3770133" y="4089008"/>
            <a:ext cx="2174400" cy="10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4"/>
          <p:cNvSpPr txBox="1">
            <a:spLocks noGrp="1"/>
          </p:cNvSpPr>
          <p:nvPr>
            <p:ph type="title" idx="4" hasCustomPrompt="1"/>
          </p:nvPr>
        </p:nvSpPr>
        <p:spPr>
          <a:xfrm>
            <a:off x="6263533" y="5225867"/>
            <a:ext cx="2174400" cy="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8" name="Google Shape;268;p24"/>
          <p:cNvSpPr txBox="1">
            <a:spLocks noGrp="1"/>
          </p:cNvSpPr>
          <p:nvPr>
            <p:ph type="subTitle" idx="5"/>
          </p:nvPr>
        </p:nvSpPr>
        <p:spPr>
          <a:xfrm>
            <a:off x="6263533" y="4088989"/>
            <a:ext cx="2174400" cy="10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4"/>
          <p:cNvSpPr txBox="1">
            <a:spLocks noGrp="1"/>
          </p:cNvSpPr>
          <p:nvPr>
            <p:ph type="title" idx="6" hasCustomPrompt="1"/>
          </p:nvPr>
        </p:nvSpPr>
        <p:spPr>
          <a:xfrm>
            <a:off x="8756933" y="5225867"/>
            <a:ext cx="2174400" cy="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7"/>
          </p:nvPr>
        </p:nvSpPr>
        <p:spPr>
          <a:xfrm>
            <a:off x="8756933" y="4088989"/>
            <a:ext cx="2174400" cy="10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4"/>
          <p:cNvSpPr txBox="1">
            <a:spLocks noGrp="1"/>
          </p:cNvSpPr>
          <p:nvPr>
            <p:ph type="title" idx="8"/>
          </p:nvPr>
        </p:nvSpPr>
        <p:spPr>
          <a:xfrm>
            <a:off x="1276733" y="3583167"/>
            <a:ext cx="21744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title" idx="9"/>
          </p:nvPr>
        </p:nvSpPr>
        <p:spPr>
          <a:xfrm>
            <a:off x="3770133" y="3583167"/>
            <a:ext cx="21744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idx="13"/>
          </p:nvPr>
        </p:nvSpPr>
        <p:spPr>
          <a:xfrm>
            <a:off x="6263533" y="3583167"/>
            <a:ext cx="21744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274" name="Google Shape;274;p24"/>
          <p:cNvSpPr txBox="1">
            <a:spLocks noGrp="1"/>
          </p:cNvSpPr>
          <p:nvPr>
            <p:ph type="title" idx="14"/>
          </p:nvPr>
        </p:nvSpPr>
        <p:spPr>
          <a:xfrm>
            <a:off x="8756933" y="3583167"/>
            <a:ext cx="21744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4"/>
          <p:cNvSpPr/>
          <p:nvPr/>
        </p:nvSpPr>
        <p:spPr>
          <a:xfrm rot="7242173">
            <a:off x="11480686" y="2896948"/>
            <a:ext cx="887037" cy="886467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4"/>
          <p:cNvSpPr/>
          <p:nvPr/>
        </p:nvSpPr>
        <p:spPr>
          <a:xfrm>
            <a:off x="11040933" y="981367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24"/>
          <p:cNvSpPr/>
          <p:nvPr/>
        </p:nvSpPr>
        <p:spPr>
          <a:xfrm>
            <a:off x="11089133" y="4244136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4"/>
          <p:cNvSpPr/>
          <p:nvPr/>
        </p:nvSpPr>
        <p:spPr>
          <a:xfrm>
            <a:off x="155267" y="4672333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24"/>
          <p:cNvSpPr/>
          <p:nvPr/>
        </p:nvSpPr>
        <p:spPr>
          <a:xfrm rot="1612300">
            <a:off x="328685" y="981348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755867" y="3241200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8163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5"/>
          <p:cNvSpPr txBox="1">
            <a:spLocks noGrp="1"/>
          </p:cNvSpPr>
          <p:nvPr>
            <p:ph type="ctrTitle"/>
          </p:nvPr>
        </p:nvSpPr>
        <p:spPr>
          <a:xfrm>
            <a:off x="3239900" y="991067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subTitle" idx="1"/>
          </p:nvPr>
        </p:nvSpPr>
        <p:spPr>
          <a:xfrm>
            <a:off x="3233400" y="2219867"/>
            <a:ext cx="5725200" cy="1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6" name="Google Shape;286;p25"/>
          <p:cNvSpPr/>
          <p:nvPr/>
        </p:nvSpPr>
        <p:spPr>
          <a:xfrm>
            <a:off x="10823301" y="1752499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5"/>
          <p:cNvSpPr/>
          <p:nvPr/>
        </p:nvSpPr>
        <p:spPr>
          <a:xfrm>
            <a:off x="9411067" y="525533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5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5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5"/>
          <p:cNvSpPr/>
          <p:nvPr/>
        </p:nvSpPr>
        <p:spPr>
          <a:xfrm rot="1520602">
            <a:off x="10151332" y="6034107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5"/>
          <p:cNvSpPr txBox="1"/>
          <p:nvPr/>
        </p:nvSpPr>
        <p:spPr>
          <a:xfrm>
            <a:off x="2867133" y="4960133"/>
            <a:ext cx="6457600" cy="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CREDITS: This presentation template was created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and includes icons by</a:t>
            </a:r>
            <a:r>
              <a:rPr lang="en" sz="13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infographics &amp; images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153636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6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6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849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7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7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590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1671367"/>
            <a:ext cx="10272000" cy="42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★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11439306" y="2652299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883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5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543133" y="3055267"/>
            <a:ext cx="4232400" cy="6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6416384" y="3055267"/>
            <a:ext cx="4232400" cy="6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543133" y="3577033"/>
            <a:ext cx="42324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416384" y="3577033"/>
            <a:ext cx="42324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/>
          <p:nvPr/>
        </p:nvSpPr>
        <p:spPr>
          <a:xfrm rot="1520602">
            <a:off x="-217135" y="661774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5"/>
          <p:cNvSpPr/>
          <p:nvPr/>
        </p:nvSpPr>
        <p:spPr>
          <a:xfrm rot="6228068">
            <a:off x="6063053" y="5841775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 rot="1612300">
            <a:off x="11085118" y="1624665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>
            <a:off x="755867" y="5245400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424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6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1520602">
            <a:off x="5158465" y="6588802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/>
          <p:nvPr/>
        </p:nvSpPr>
        <p:spPr>
          <a:xfrm>
            <a:off x="10990449" y="671267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6"/>
          <p:cNvSpPr/>
          <p:nvPr/>
        </p:nvSpPr>
        <p:spPr>
          <a:xfrm>
            <a:off x="11232000" y="1613033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6"/>
          <p:cNvSpPr/>
          <p:nvPr/>
        </p:nvSpPr>
        <p:spPr>
          <a:xfrm rot="7255458">
            <a:off x="724077" y="833169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6"/>
          <p:cNvSpPr/>
          <p:nvPr/>
        </p:nvSpPr>
        <p:spPr>
          <a:xfrm>
            <a:off x="11075133" y="5720103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6"/>
          <p:cNvSpPr/>
          <p:nvPr/>
        </p:nvSpPr>
        <p:spPr>
          <a:xfrm rot="1612300">
            <a:off x="-104782" y="4154732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351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7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7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087717" y="1218300"/>
            <a:ext cx="5119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1087717" y="2817300"/>
            <a:ext cx="5119200" cy="2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★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7"/>
          <p:cNvSpPr>
            <a:spLocks noGrp="1"/>
          </p:cNvSpPr>
          <p:nvPr>
            <p:ph type="pic" idx="2"/>
          </p:nvPr>
        </p:nvSpPr>
        <p:spPr>
          <a:xfrm>
            <a:off x="6879151" y="1316367"/>
            <a:ext cx="4225200" cy="422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3" name="Google Shape;63;p7"/>
          <p:cNvSpPr/>
          <p:nvPr/>
        </p:nvSpPr>
        <p:spPr>
          <a:xfrm>
            <a:off x="1477983" y="214801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rot="1520602">
            <a:off x="11133999" y="5905307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377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8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7269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2456533" y="2962033"/>
            <a:ext cx="7279200" cy="22424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9"/>
          <p:cNvSpPr/>
          <p:nvPr/>
        </p:nvSpPr>
        <p:spPr>
          <a:xfrm rot="-1520602" flipH="1">
            <a:off x="2654532" y="6152674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9"/>
          <p:cNvSpPr/>
          <p:nvPr/>
        </p:nvSpPr>
        <p:spPr>
          <a:xfrm>
            <a:off x="8520401" y="6232166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9"/>
          <p:cNvSpPr/>
          <p:nvPr/>
        </p:nvSpPr>
        <p:spPr>
          <a:xfrm>
            <a:off x="11177284" y="514166"/>
            <a:ext cx="687317" cy="765727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9"/>
          <p:cNvSpPr/>
          <p:nvPr/>
        </p:nvSpPr>
        <p:spPr>
          <a:xfrm>
            <a:off x="5052483" y="259567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9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9"/>
          <p:cNvSpPr txBox="1">
            <a:spLocks noGrp="1"/>
          </p:cNvSpPr>
          <p:nvPr>
            <p:ph type="title"/>
          </p:nvPr>
        </p:nvSpPr>
        <p:spPr>
          <a:xfrm>
            <a:off x="2759600" y="1653584"/>
            <a:ext cx="66728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31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52781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133">
                <a:highlight>
                  <a:schemeClr val="accent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6" name="Google Shape;96;p11"/>
          <p:cNvSpPr txBox="1">
            <a:spLocks noGrp="1"/>
          </p:cNvSpPr>
          <p:nvPr>
            <p:ph type="subTitle" idx="1"/>
          </p:nvPr>
        </p:nvSpPr>
        <p:spPr>
          <a:xfrm>
            <a:off x="2691200" y="4695784"/>
            <a:ext cx="6809600" cy="6344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1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1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1"/>
          <p:cNvSpPr txBox="1">
            <a:spLocks noGrp="1"/>
          </p:cNvSpPr>
          <p:nvPr>
            <p:ph type="title" idx="2"/>
          </p:nvPr>
        </p:nvSpPr>
        <p:spPr>
          <a:xfrm>
            <a:off x="2649400" y="3827017"/>
            <a:ext cx="6893200" cy="7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00" name="Google Shape;100;p11"/>
          <p:cNvSpPr/>
          <p:nvPr/>
        </p:nvSpPr>
        <p:spPr>
          <a:xfrm>
            <a:off x="7929233" y="525533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11"/>
          <p:cNvSpPr/>
          <p:nvPr/>
        </p:nvSpPr>
        <p:spPr>
          <a:xfrm>
            <a:off x="5293333" y="6002669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1"/>
          <p:cNvSpPr/>
          <p:nvPr/>
        </p:nvSpPr>
        <p:spPr>
          <a:xfrm>
            <a:off x="11040933" y="2518233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5492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19036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4.gif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4.gif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4.gif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11" Type="http://schemas.openxmlformats.org/officeDocument/2006/relationships/image" Target="../media/image32.gif"/><Relationship Id="rId5" Type="http://schemas.openxmlformats.org/officeDocument/2006/relationships/image" Target="../media/image28.png"/><Relationship Id="rId10" Type="http://schemas.openxmlformats.org/officeDocument/2006/relationships/image" Target="../media/image31.gif"/><Relationship Id="rId4" Type="http://schemas.microsoft.com/office/2007/relationships/hdphoto" Target="../media/hdphoto4.wdp"/><Relationship Id="rId9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34.gif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26.gif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31.gif"/><Relationship Id="rId4" Type="http://schemas.openxmlformats.org/officeDocument/2006/relationships/image" Target="../media/image1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gif"/><Relationship Id="rId5" Type="http://schemas.openxmlformats.org/officeDocument/2006/relationships/image" Target="../media/image8.png"/><Relationship Id="rId4" Type="http://schemas.openxmlformats.org/officeDocument/2006/relationships/image" Target="../media/image1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fatimahalsubeie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hyperlink" Target="https://www.refaheducation.com/ar" TargetMode="External"/><Relationship Id="rId4" Type="http://schemas.openxmlformats.org/officeDocument/2006/relationships/hyperlink" Target="https://linktr.ee/Refa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>
            <a:spLocks noGrp="1"/>
          </p:cNvSpPr>
          <p:nvPr>
            <p:ph type="ctrTitle"/>
          </p:nvPr>
        </p:nvSpPr>
        <p:spPr>
          <a:xfrm>
            <a:off x="1482704" y="945602"/>
            <a:ext cx="8546700" cy="335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ar-SA" b="1" dirty="0">
                <a:highlight>
                  <a:schemeClr val="accent2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 – 1 </a:t>
            </a:r>
            <a:br>
              <a:rPr lang="ar-SA" b="1" dirty="0">
                <a:solidFill>
                  <a:schemeClr val="l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النسبة المئوية من عدد</a:t>
            </a:r>
            <a:endParaRPr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1" name="Google Shape;311;p31"/>
          <p:cNvSpPr txBox="1">
            <a:spLocks noGrp="1"/>
          </p:cNvSpPr>
          <p:nvPr>
            <p:ph type="subTitle" idx="1"/>
          </p:nvPr>
        </p:nvSpPr>
        <p:spPr>
          <a:xfrm>
            <a:off x="1920906" y="5378972"/>
            <a:ext cx="2584288" cy="54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أ / فاطمه السبيعي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2" name="Google Shape;312;p31"/>
          <p:cNvSpPr/>
          <p:nvPr/>
        </p:nvSpPr>
        <p:spPr>
          <a:xfrm rot="1520602">
            <a:off x="10151332" y="6034107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31"/>
          <p:cNvSpPr/>
          <p:nvPr/>
        </p:nvSpPr>
        <p:spPr>
          <a:xfrm>
            <a:off x="10168201" y="1819566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31"/>
          <p:cNvSpPr/>
          <p:nvPr/>
        </p:nvSpPr>
        <p:spPr>
          <a:xfrm rot="6228068">
            <a:off x="685120" y="4693566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15;p31"/>
          <p:cNvSpPr/>
          <p:nvPr/>
        </p:nvSpPr>
        <p:spPr>
          <a:xfrm rot="1612300">
            <a:off x="867518" y="1498615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16;p31"/>
          <p:cNvSpPr/>
          <p:nvPr/>
        </p:nvSpPr>
        <p:spPr>
          <a:xfrm>
            <a:off x="11089133" y="4100967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31"/>
          <p:cNvSpPr/>
          <p:nvPr/>
        </p:nvSpPr>
        <p:spPr>
          <a:xfrm>
            <a:off x="10595251" y="3788484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31"/>
          <p:cNvSpPr/>
          <p:nvPr/>
        </p:nvSpPr>
        <p:spPr>
          <a:xfrm>
            <a:off x="10748451" y="4542567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19;p31"/>
          <p:cNvSpPr/>
          <p:nvPr/>
        </p:nvSpPr>
        <p:spPr>
          <a:xfrm rot="7255458">
            <a:off x="1970077" y="926569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31"/>
          <p:cNvSpPr/>
          <p:nvPr/>
        </p:nvSpPr>
        <p:spPr>
          <a:xfrm>
            <a:off x="1525733" y="4306200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21;p31"/>
          <p:cNvSpPr/>
          <p:nvPr/>
        </p:nvSpPr>
        <p:spPr>
          <a:xfrm rot="7255458">
            <a:off x="2589149" y="1266085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22;p31"/>
          <p:cNvSpPr/>
          <p:nvPr/>
        </p:nvSpPr>
        <p:spPr>
          <a:xfrm>
            <a:off x="8125200" y="622200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31"/>
          <p:cNvSpPr/>
          <p:nvPr/>
        </p:nvSpPr>
        <p:spPr>
          <a:xfrm>
            <a:off x="5158633" y="5860669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9C1E3EA-E88F-BCDC-5E7B-BDADC283DFE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663" y="68077"/>
            <a:ext cx="1000491" cy="100049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047F84-654F-C05D-8BA8-77056CE6F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" y="5852512"/>
            <a:ext cx="1193141" cy="100548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FD85049-F42D-D022-D51D-0A290894D3FC}"/>
              </a:ext>
            </a:extLst>
          </p:cNvPr>
          <p:cNvSpPr txBox="1"/>
          <p:nvPr/>
        </p:nvSpPr>
        <p:spPr>
          <a:xfrm>
            <a:off x="10595251" y="5332985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/>
      <p:bldP spid="311" grpId="0" uiExpand="1" build="p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F37479AC-1B75-787E-4E04-9FFC361308C3}"/>
              </a:ext>
            </a:extLst>
          </p:cNvPr>
          <p:cNvSpPr/>
          <p:nvPr/>
        </p:nvSpPr>
        <p:spPr>
          <a:xfrm>
            <a:off x="4191000" y="2270760"/>
            <a:ext cx="3230880" cy="1485900"/>
          </a:xfrm>
          <a:prstGeom prst="rect">
            <a:avLst/>
          </a:prstGeom>
          <a:solidFill>
            <a:srgbClr val="F6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E99CDF89-02D0-164D-FDA4-CDBF78E493D2}"/>
              </a:ext>
            </a:extLst>
          </p:cNvPr>
          <p:cNvSpPr/>
          <p:nvPr/>
        </p:nvSpPr>
        <p:spPr>
          <a:xfrm>
            <a:off x="3703320" y="980537"/>
            <a:ext cx="3230880" cy="1485900"/>
          </a:xfrm>
          <a:prstGeom prst="rect">
            <a:avLst/>
          </a:prstGeom>
          <a:solidFill>
            <a:srgbClr val="F6F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218" name="Picture 2" descr="محمد بن سلمان يتبرع بـ 6 ملايين ريال لدعم الجمعيات الخيرية">
            <a:extLst>
              <a:ext uri="{FF2B5EF4-FFF2-40B4-BE49-F238E27FC236}">
                <a16:creationId xmlns:a16="http://schemas.microsoft.com/office/drawing/2014/main" id="{0D403F95-D613-E374-BA4F-A33743DFD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" b="46318"/>
          <a:stretch/>
        </p:blipFill>
        <p:spPr bwMode="auto">
          <a:xfrm>
            <a:off x="881441" y="924608"/>
            <a:ext cx="6243076" cy="500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99255895-06FE-F853-6B75-72CA101E3E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94" t="10161" r="26736" b="10889"/>
          <a:stretch/>
        </p:blipFill>
        <p:spPr>
          <a:xfrm>
            <a:off x="7314834" y="710027"/>
            <a:ext cx="2233026" cy="2425187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B7F175AA-78F6-9F40-208A-75466979D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300" y="1576228"/>
            <a:ext cx="2026920" cy="1960245"/>
          </a:xfrm>
          <a:prstGeom prst="rect">
            <a:avLst/>
          </a:prstGeom>
        </p:spPr>
      </p:pic>
      <p:pic>
        <p:nvPicPr>
          <p:cNvPr id="9220" name="Picture 4" descr="جمعية البر الخيرية بالأمواه">
            <a:extLst>
              <a:ext uri="{FF2B5EF4-FFF2-40B4-BE49-F238E27FC236}">
                <a16:creationId xmlns:a16="http://schemas.microsoft.com/office/drawing/2014/main" id="{EDA4AE61-3D81-C950-1FC9-262506550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80" y="3563584"/>
            <a:ext cx="3718926" cy="2740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0415EE1-C473-068B-046E-7A118704C349}"/>
              </a:ext>
            </a:extLst>
          </p:cNvPr>
          <p:cNvSpPr txBox="1"/>
          <p:nvPr/>
        </p:nvSpPr>
        <p:spPr>
          <a:xfrm>
            <a:off x="11140806" y="5471726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68823AC-5F91-A274-E288-7646E2E1C44D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AADAC45-EED2-D5BD-5886-11EA81BBDE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5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17973" y="605560"/>
            <a:ext cx="1179467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9180663" y="833518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1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225045" y="54864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b="1" kern="0" dirty="0">
                <a:highlight>
                  <a:srgbClr val="FDB0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إيجاد النسبة المئوية من عدد :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AF8C494-D499-D66B-FED2-69A290B104CC}"/>
              </a:ext>
            </a:extLst>
          </p:cNvPr>
          <p:cNvSpPr txBox="1"/>
          <p:nvPr/>
        </p:nvSpPr>
        <p:spPr>
          <a:xfrm>
            <a:off x="3783534" y="1306491"/>
            <a:ext cx="4262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استعمال النسب المئوية أقل من 100%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A3B35B6-F412-E10E-8D67-32427D61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13" y="3532279"/>
            <a:ext cx="3817627" cy="257945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31" y="2376669"/>
            <a:ext cx="2673193" cy="988397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D48803FE-FDB7-2CAD-2D02-EDD2EBFE89B1}"/>
              </a:ext>
            </a:extLst>
          </p:cNvPr>
          <p:cNvSpPr txBox="1">
            <a:spLocks/>
          </p:cNvSpPr>
          <p:nvPr/>
        </p:nvSpPr>
        <p:spPr>
          <a:xfrm>
            <a:off x="6104196" y="2472050"/>
            <a:ext cx="261962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اكتب النسبة المئوية على هيئة كسر اعتيادي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A9609F5E-833A-DC00-8165-384F6304B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951" y="3532279"/>
            <a:ext cx="3817627" cy="257945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88D81AF-8531-8492-E806-E586D0C00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10" y="2379643"/>
            <a:ext cx="2673193" cy="988397"/>
          </a:xfrm>
          <a:prstGeom prst="rect">
            <a:avLst/>
          </a:prstGeom>
        </p:spPr>
      </p:pic>
      <p:sp>
        <p:nvSpPr>
          <p:cNvPr id="18" name="عنوان 1">
            <a:extLst>
              <a:ext uri="{FF2B5EF4-FFF2-40B4-BE49-F238E27FC236}">
                <a16:creationId xmlns:a16="http://schemas.microsoft.com/office/drawing/2014/main" id="{EAB8BFD7-8B2F-589A-D968-B71B939A2457}"/>
              </a:ext>
            </a:extLst>
          </p:cNvPr>
          <p:cNvSpPr txBox="1">
            <a:spLocks/>
          </p:cNvSpPr>
          <p:nvPr/>
        </p:nvSpPr>
        <p:spPr>
          <a:xfrm>
            <a:off x="1801375" y="2474988"/>
            <a:ext cx="261962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اكتب النسبة المئوية على هيئة كسر عشري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4773C50-07F8-E4BF-A496-ADC867A1AE06}"/>
              </a:ext>
            </a:extLst>
          </p:cNvPr>
          <p:cNvSpPr txBox="1"/>
          <p:nvPr/>
        </p:nvSpPr>
        <p:spPr>
          <a:xfrm>
            <a:off x="7363173" y="4017988"/>
            <a:ext cx="9693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5٪ =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66093EC0-6324-C500-6257-6EFA5D916A0B}"/>
              </a:ext>
            </a:extLst>
          </p:cNvPr>
          <p:cNvGrpSpPr/>
          <p:nvPr/>
        </p:nvGrpSpPr>
        <p:grpSpPr>
          <a:xfrm>
            <a:off x="6380522" y="3766778"/>
            <a:ext cx="988408" cy="1032019"/>
            <a:chOff x="5872829" y="4057042"/>
            <a:chExt cx="720080" cy="1032019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BB1FA8D8-E879-EE38-F3C7-90B79C550A37}"/>
                </a:ext>
              </a:extLst>
            </p:cNvPr>
            <p:cNvSpPr txBox="1"/>
            <p:nvPr/>
          </p:nvSpPr>
          <p:spPr>
            <a:xfrm>
              <a:off x="5980701" y="4057042"/>
              <a:ext cx="50405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D64D59E7-C97A-C704-4530-99A9015E562F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24" name="رابط مستقيم 23">
              <a:extLst>
                <a:ext uri="{FF2B5EF4-FFF2-40B4-BE49-F238E27FC236}">
                  <a16:creationId xmlns:a16="http://schemas.microsoft.com/office/drawing/2014/main" id="{2380A5D2-6743-CB47-A8E8-977A553AA564}"/>
                </a:ext>
              </a:extLst>
            </p:cNvPr>
            <p:cNvCxnSpPr/>
            <p:nvPr/>
          </p:nvCxnSpPr>
          <p:spPr>
            <a:xfrm flipH="1">
              <a:off x="6052757" y="4567067"/>
              <a:ext cx="43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7A78A92-7543-4C2B-68C6-D618D9BC2597}"/>
              </a:ext>
            </a:extLst>
          </p:cNvPr>
          <p:cNvGrpSpPr/>
          <p:nvPr/>
        </p:nvGrpSpPr>
        <p:grpSpPr>
          <a:xfrm>
            <a:off x="6237019" y="4693630"/>
            <a:ext cx="2342457" cy="1472060"/>
            <a:chOff x="5951175" y="3919497"/>
            <a:chExt cx="2132956" cy="1472060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C7D975C8-3A50-A0C5-BD98-304A84588FF5}"/>
                </a:ext>
              </a:extLst>
            </p:cNvPr>
            <p:cNvSpPr txBox="1"/>
            <p:nvPr/>
          </p:nvSpPr>
          <p:spPr>
            <a:xfrm>
              <a:off x="5951175" y="4172979"/>
              <a:ext cx="1416393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× 300 =</a:t>
              </a:r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CD6DEF03-7D02-1D46-F700-15D30381A6B0}"/>
                </a:ext>
              </a:extLst>
            </p:cNvPr>
            <p:cNvGrpSpPr/>
            <p:nvPr/>
          </p:nvGrpSpPr>
          <p:grpSpPr>
            <a:xfrm>
              <a:off x="7299982" y="3919497"/>
              <a:ext cx="784149" cy="1472060"/>
              <a:chOff x="5913163" y="4088296"/>
              <a:chExt cx="784149" cy="1472060"/>
            </a:xfrm>
          </p:grpSpPr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01A845B5-B5E8-57D3-F086-918F8CEAAFD1}"/>
                  </a:ext>
                </a:extLst>
              </p:cNvPr>
              <p:cNvSpPr txBox="1"/>
              <p:nvPr/>
            </p:nvSpPr>
            <p:spPr>
              <a:xfrm>
                <a:off x="6001399" y="4088296"/>
                <a:ext cx="504056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D88BB339-7341-FB9D-498D-708B86C5943F}"/>
                  </a:ext>
                </a:extLst>
              </p:cNvPr>
              <p:cNvSpPr txBox="1"/>
              <p:nvPr/>
            </p:nvSpPr>
            <p:spPr>
              <a:xfrm>
                <a:off x="5913163" y="4483138"/>
                <a:ext cx="784149" cy="107721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</a:p>
            </p:txBody>
          </p:sp>
          <p:cxnSp>
            <p:nvCxnSpPr>
              <p:cNvPr id="30" name="رابط مستقيم 29">
                <a:extLst>
                  <a:ext uri="{FF2B5EF4-FFF2-40B4-BE49-F238E27FC236}">
                    <a16:creationId xmlns:a16="http://schemas.microsoft.com/office/drawing/2014/main" id="{FC140AC5-33E4-4AE6-F5A4-604A929EE388}"/>
                  </a:ext>
                </a:extLst>
              </p:cNvPr>
              <p:cNvCxnSpPr/>
              <p:nvPr/>
            </p:nvCxnSpPr>
            <p:spPr>
              <a:xfrm flipH="1">
                <a:off x="6052757" y="4567067"/>
                <a:ext cx="432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3CC8EDF-7C55-9CF5-4DE9-5CD208C4973F}"/>
              </a:ext>
            </a:extLst>
          </p:cNvPr>
          <p:cNvSpPr txBox="1"/>
          <p:nvPr/>
        </p:nvSpPr>
        <p:spPr>
          <a:xfrm>
            <a:off x="5713918" y="4962084"/>
            <a:ext cx="6721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6B2D2B5C-4A30-28A8-9323-6D9F107AB5F2}"/>
              </a:ext>
            </a:extLst>
          </p:cNvPr>
          <p:cNvSpPr txBox="1"/>
          <p:nvPr/>
        </p:nvSpPr>
        <p:spPr>
          <a:xfrm>
            <a:off x="2919222" y="4066607"/>
            <a:ext cx="11894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5٪ =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81A0E48-19E2-E322-85F2-9EE390A88AEC}"/>
              </a:ext>
            </a:extLst>
          </p:cNvPr>
          <p:cNvSpPr txBox="1"/>
          <p:nvPr/>
        </p:nvSpPr>
        <p:spPr>
          <a:xfrm>
            <a:off x="1869043" y="5002711"/>
            <a:ext cx="2604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0,05 × 300 =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19243E05-6B58-CD6B-F36F-C71C0BB532C2}"/>
              </a:ext>
            </a:extLst>
          </p:cNvPr>
          <p:cNvSpPr txBox="1"/>
          <p:nvPr/>
        </p:nvSpPr>
        <p:spPr>
          <a:xfrm>
            <a:off x="1383701" y="5005724"/>
            <a:ext cx="82482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2F372EE-85EB-17D9-5205-A3B1827B62C2}"/>
              </a:ext>
            </a:extLst>
          </p:cNvPr>
          <p:cNvSpPr txBox="1"/>
          <p:nvPr/>
        </p:nvSpPr>
        <p:spPr>
          <a:xfrm>
            <a:off x="2319806" y="4054675"/>
            <a:ext cx="11015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0,05</a:t>
            </a: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539583" y="1062370"/>
            <a:ext cx="2148840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accent6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القراءة المبصرة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9E679B7-1C7F-3282-A90F-85C7B89C069A}"/>
              </a:ext>
            </a:extLst>
          </p:cNvPr>
          <p:cNvSpPr txBox="1"/>
          <p:nvPr/>
        </p:nvSpPr>
        <p:spPr>
          <a:xfrm>
            <a:off x="9520472" y="2316785"/>
            <a:ext cx="1941083" cy="1384995"/>
          </a:xfrm>
          <a:custGeom>
            <a:avLst/>
            <a:gdLst>
              <a:gd name="connsiteX0" fmla="*/ 0 w 1941083"/>
              <a:gd name="connsiteY0" fmla="*/ 0 h 1384995"/>
              <a:gd name="connsiteX1" fmla="*/ 647028 w 1941083"/>
              <a:gd name="connsiteY1" fmla="*/ 0 h 1384995"/>
              <a:gd name="connsiteX2" fmla="*/ 1313466 w 1941083"/>
              <a:gd name="connsiteY2" fmla="*/ 0 h 1384995"/>
              <a:gd name="connsiteX3" fmla="*/ 1941083 w 1941083"/>
              <a:gd name="connsiteY3" fmla="*/ 0 h 1384995"/>
              <a:gd name="connsiteX4" fmla="*/ 1941083 w 1941083"/>
              <a:gd name="connsiteY4" fmla="*/ 692498 h 1384995"/>
              <a:gd name="connsiteX5" fmla="*/ 1941083 w 1941083"/>
              <a:gd name="connsiteY5" fmla="*/ 1384995 h 1384995"/>
              <a:gd name="connsiteX6" fmla="*/ 1332877 w 1941083"/>
              <a:gd name="connsiteY6" fmla="*/ 1384995 h 1384995"/>
              <a:gd name="connsiteX7" fmla="*/ 744082 w 1941083"/>
              <a:gd name="connsiteY7" fmla="*/ 1384995 h 1384995"/>
              <a:gd name="connsiteX8" fmla="*/ 0 w 1941083"/>
              <a:gd name="connsiteY8" fmla="*/ 1384995 h 1384995"/>
              <a:gd name="connsiteX9" fmla="*/ 0 w 1941083"/>
              <a:gd name="connsiteY9" fmla="*/ 692498 h 1384995"/>
              <a:gd name="connsiteX10" fmla="*/ 0 w 1941083"/>
              <a:gd name="connsiteY10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1083" h="1384995" fill="none" extrusionOk="0">
                <a:moveTo>
                  <a:pt x="0" y="0"/>
                </a:moveTo>
                <a:cubicBezTo>
                  <a:pt x="227859" y="26482"/>
                  <a:pt x="443744" y="18551"/>
                  <a:pt x="647028" y="0"/>
                </a:cubicBezTo>
                <a:cubicBezTo>
                  <a:pt x="850312" y="-18551"/>
                  <a:pt x="1143581" y="4909"/>
                  <a:pt x="1313466" y="0"/>
                </a:cubicBezTo>
                <a:cubicBezTo>
                  <a:pt x="1483351" y="-4909"/>
                  <a:pt x="1651778" y="-16672"/>
                  <a:pt x="1941083" y="0"/>
                </a:cubicBezTo>
                <a:cubicBezTo>
                  <a:pt x="1942227" y="301930"/>
                  <a:pt x="1946682" y="368850"/>
                  <a:pt x="1941083" y="692498"/>
                </a:cubicBezTo>
                <a:cubicBezTo>
                  <a:pt x="1935484" y="1016146"/>
                  <a:pt x="1963817" y="1219799"/>
                  <a:pt x="1941083" y="1384995"/>
                </a:cubicBezTo>
                <a:cubicBezTo>
                  <a:pt x="1644346" y="1387578"/>
                  <a:pt x="1516775" y="1384987"/>
                  <a:pt x="1332877" y="1384995"/>
                </a:cubicBezTo>
                <a:cubicBezTo>
                  <a:pt x="1148979" y="1385003"/>
                  <a:pt x="990304" y="1374158"/>
                  <a:pt x="744082" y="1384995"/>
                </a:cubicBezTo>
                <a:cubicBezTo>
                  <a:pt x="497861" y="1395832"/>
                  <a:pt x="306908" y="1416655"/>
                  <a:pt x="0" y="1384995"/>
                </a:cubicBezTo>
                <a:cubicBezTo>
                  <a:pt x="-1276" y="1139837"/>
                  <a:pt x="-8555" y="1020059"/>
                  <a:pt x="0" y="692498"/>
                </a:cubicBezTo>
                <a:cubicBezTo>
                  <a:pt x="8555" y="364937"/>
                  <a:pt x="4442" y="221944"/>
                  <a:pt x="0" y="0"/>
                </a:cubicBezTo>
                <a:close/>
              </a:path>
              <a:path w="1941083" h="1384995" stroke="0" extrusionOk="0">
                <a:moveTo>
                  <a:pt x="0" y="0"/>
                </a:moveTo>
                <a:cubicBezTo>
                  <a:pt x="212431" y="4017"/>
                  <a:pt x="461113" y="31744"/>
                  <a:pt x="647028" y="0"/>
                </a:cubicBezTo>
                <a:cubicBezTo>
                  <a:pt x="832943" y="-31744"/>
                  <a:pt x="989719" y="28162"/>
                  <a:pt x="1313466" y="0"/>
                </a:cubicBezTo>
                <a:cubicBezTo>
                  <a:pt x="1637213" y="-28162"/>
                  <a:pt x="1666097" y="1702"/>
                  <a:pt x="1941083" y="0"/>
                </a:cubicBezTo>
                <a:cubicBezTo>
                  <a:pt x="1966575" y="330508"/>
                  <a:pt x="1945977" y="552776"/>
                  <a:pt x="1941083" y="706347"/>
                </a:cubicBezTo>
                <a:cubicBezTo>
                  <a:pt x="1936189" y="859918"/>
                  <a:pt x="1941318" y="1228896"/>
                  <a:pt x="1941083" y="1384995"/>
                </a:cubicBezTo>
                <a:cubicBezTo>
                  <a:pt x="1765711" y="1356536"/>
                  <a:pt x="1598943" y="1404768"/>
                  <a:pt x="1332877" y="1384995"/>
                </a:cubicBezTo>
                <a:cubicBezTo>
                  <a:pt x="1066811" y="1365222"/>
                  <a:pt x="802166" y="1417105"/>
                  <a:pt x="647028" y="1384995"/>
                </a:cubicBezTo>
                <a:cubicBezTo>
                  <a:pt x="491890" y="1352885"/>
                  <a:pt x="148428" y="1379308"/>
                  <a:pt x="0" y="1384995"/>
                </a:cubicBezTo>
                <a:cubicBezTo>
                  <a:pt x="18126" y="1118926"/>
                  <a:pt x="-2238" y="1014456"/>
                  <a:pt x="0" y="664798"/>
                </a:cubicBezTo>
                <a:cubicBezTo>
                  <a:pt x="2238" y="315140"/>
                  <a:pt x="-19109" y="175897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rgbClr val="FDB056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أوجد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5٪ من 300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18">
            <a:extLst>
              <a:ext uri="{FF2B5EF4-FFF2-40B4-BE49-F238E27FC236}">
                <a16:creationId xmlns:a16="http://schemas.microsoft.com/office/drawing/2014/main" id="{2E324A3F-64A3-AA11-5C7F-4600A4E3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778" y="4174234"/>
            <a:ext cx="1225226" cy="12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8E8C17A-A20A-6E0A-28BC-ADDF0D6B3655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7D26626-9261-491C-6910-BC4E852E9129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E8B6E87-5729-029F-09AE-CD2F0EDA0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25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75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25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5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8" grpId="0"/>
      <p:bldP spid="20" grpId="0"/>
      <p:bldP spid="31" grpId="0"/>
      <p:bldP spid="32" grpId="0"/>
      <p:bldP spid="33" grpId="0"/>
      <p:bldP spid="34" grpId="0"/>
      <p:bldP spid="35" grpId="0"/>
      <p:bldP spid="36" grpId="0" animBg="1"/>
      <p:bldP spid="38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41005" y="559170"/>
            <a:ext cx="1179467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8590929" y="835589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40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225045" y="54864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تحقق من فهمك</a:t>
            </a:r>
            <a:r>
              <a:rPr kumimoji="0" lang="ar-SA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AF8C494-D499-D66B-FED2-69A290B104CC}"/>
              </a:ext>
            </a:extLst>
          </p:cNvPr>
          <p:cNvSpPr txBox="1"/>
          <p:nvPr/>
        </p:nvSpPr>
        <p:spPr>
          <a:xfrm>
            <a:off x="3783534" y="1306491"/>
            <a:ext cx="4262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highlight>
                  <a:srgbClr val="C495C7"/>
                </a:highlight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استعمال النسب المئوية أقل من 100%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A3B35B6-F412-E10E-8D67-32427D61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13" y="3532279"/>
            <a:ext cx="3817627" cy="257945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31" y="2376669"/>
            <a:ext cx="2673193" cy="988397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D48803FE-FDB7-2CAD-2D02-EDD2EBFE89B1}"/>
              </a:ext>
            </a:extLst>
          </p:cNvPr>
          <p:cNvSpPr txBox="1">
            <a:spLocks/>
          </p:cNvSpPr>
          <p:nvPr/>
        </p:nvSpPr>
        <p:spPr>
          <a:xfrm>
            <a:off x="6104196" y="2472050"/>
            <a:ext cx="261962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اكتب النسبة المئوية على هيئة كسر اعتيادي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A9609F5E-833A-DC00-8165-384F6304B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951" y="3532279"/>
            <a:ext cx="3817627" cy="257945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88D81AF-8531-8492-E806-E586D0C00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10" y="2379643"/>
            <a:ext cx="2673193" cy="988397"/>
          </a:xfrm>
          <a:prstGeom prst="rect">
            <a:avLst/>
          </a:prstGeom>
        </p:spPr>
      </p:pic>
      <p:sp>
        <p:nvSpPr>
          <p:cNvPr id="18" name="عنوان 1">
            <a:extLst>
              <a:ext uri="{FF2B5EF4-FFF2-40B4-BE49-F238E27FC236}">
                <a16:creationId xmlns:a16="http://schemas.microsoft.com/office/drawing/2014/main" id="{EAB8BFD7-8B2F-589A-D968-B71B939A2457}"/>
              </a:ext>
            </a:extLst>
          </p:cNvPr>
          <p:cNvSpPr txBox="1">
            <a:spLocks/>
          </p:cNvSpPr>
          <p:nvPr/>
        </p:nvSpPr>
        <p:spPr>
          <a:xfrm>
            <a:off x="1801375" y="2474988"/>
            <a:ext cx="261962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اكتب النسبة المئوية على هيئة كسر عشري</a:t>
            </a: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539583" y="1062370"/>
            <a:ext cx="2148840" cy="534748"/>
          </a:xfrm>
          <a:prstGeom prst="rect">
            <a:avLst/>
          </a:prstGeom>
          <a:ln>
            <a:solidFill>
              <a:srgbClr val="FFBDB4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التعلم الفردي 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9E679B7-1C7F-3282-A90F-85C7B89C069A}"/>
              </a:ext>
            </a:extLst>
          </p:cNvPr>
          <p:cNvSpPr txBox="1"/>
          <p:nvPr/>
        </p:nvSpPr>
        <p:spPr>
          <a:xfrm>
            <a:off x="9520472" y="2316785"/>
            <a:ext cx="1941083" cy="1384995"/>
          </a:xfrm>
          <a:custGeom>
            <a:avLst/>
            <a:gdLst>
              <a:gd name="connsiteX0" fmla="*/ 0 w 1941083"/>
              <a:gd name="connsiteY0" fmla="*/ 0 h 1384995"/>
              <a:gd name="connsiteX1" fmla="*/ 647028 w 1941083"/>
              <a:gd name="connsiteY1" fmla="*/ 0 h 1384995"/>
              <a:gd name="connsiteX2" fmla="*/ 1313466 w 1941083"/>
              <a:gd name="connsiteY2" fmla="*/ 0 h 1384995"/>
              <a:gd name="connsiteX3" fmla="*/ 1941083 w 1941083"/>
              <a:gd name="connsiteY3" fmla="*/ 0 h 1384995"/>
              <a:gd name="connsiteX4" fmla="*/ 1941083 w 1941083"/>
              <a:gd name="connsiteY4" fmla="*/ 692498 h 1384995"/>
              <a:gd name="connsiteX5" fmla="*/ 1941083 w 1941083"/>
              <a:gd name="connsiteY5" fmla="*/ 1384995 h 1384995"/>
              <a:gd name="connsiteX6" fmla="*/ 1332877 w 1941083"/>
              <a:gd name="connsiteY6" fmla="*/ 1384995 h 1384995"/>
              <a:gd name="connsiteX7" fmla="*/ 744082 w 1941083"/>
              <a:gd name="connsiteY7" fmla="*/ 1384995 h 1384995"/>
              <a:gd name="connsiteX8" fmla="*/ 0 w 1941083"/>
              <a:gd name="connsiteY8" fmla="*/ 1384995 h 1384995"/>
              <a:gd name="connsiteX9" fmla="*/ 0 w 1941083"/>
              <a:gd name="connsiteY9" fmla="*/ 692498 h 1384995"/>
              <a:gd name="connsiteX10" fmla="*/ 0 w 1941083"/>
              <a:gd name="connsiteY10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1083" h="1384995" fill="none" extrusionOk="0">
                <a:moveTo>
                  <a:pt x="0" y="0"/>
                </a:moveTo>
                <a:cubicBezTo>
                  <a:pt x="227859" y="26482"/>
                  <a:pt x="443744" y="18551"/>
                  <a:pt x="647028" y="0"/>
                </a:cubicBezTo>
                <a:cubicBezTo>
                  <a:pt x="850312" y="-18551"/>
                  <a:pt x="1143581" y="4909"/>
                  <a:pt x="1313466" y="0"/>
                </a:cubicBezTo>
                <a:cubicBezTo>
                  <a:pt x="1483351" y="-4909"/>
                  <a:pt x="1651778" y="-16672"/>
                  <a:pt x="1941083" y="0"/>
                </a:cubicBezTo>
                <a:cubicBezTo>
                  <a:pt x="1942227" y="301930"/>
                  <a:pt x="1946682" y="368850"/>
                  <a:pt x="1941083" y="692498"/>
                </a:cubicBezTo>
                <a:cubicBezTo>
                  <a:pt x="1935484" y="1016146"/>
                  <a:pt x="1963817" y="1219799"/>
                  <a:pt x="1941083" y="1384995"/>
                </a:cubicBezTo>
                <a:cubicBezTo>
                  <a:pt x="1644346" y="1387578"/>
                  <a:pt x="1516775" y="1384987"/>
                  <a:pt x="1332877" y="1384995"/>
                </a:cubicBezTo>
                <a:cubicBezTo>
                  <a:pt x="1148979" y="1385003"/>
                  <a:pt x="990304" y="1374158"/>
                  <a:pt x="744082" y="1384995"/>
                </a:cubicBezTo>
                <a:cubicBezTo>
                  <a:pt x="497861" y="1395832"/>
                  <a:pt x="306908" y="1416655"/>
                  <a:pt x="0" y="1384995"/>
                </a:cubicBezTo>
                <a:cubicBezTo>
                  <a:pt x="-1276" y="1139837"/>
                  <a:pt x="-8555" y="1020059"/>
                  <a:pt x="0" y="692498"/>
                </a:cubicBezTo>
                <a:cubicBezTo>
                  <a:pt x="8555" y="364937"/>
                  <a:pt x="4442" y="221944"/>
                  <a:pt x="0" y="0"/>
                </a:cubicBezTo>
                <a:close/>
              </a:path>
              <a:path w="1941083" h="1384995" stroke="0" extrusionOk="0">
                <a:moveTo>
                  <a:pt x="0" y="0"/>
                </a:moveTo>
                <a:cubicBezTo>
                  <a:pt x="212431" y="4017"/>
                  <a:pt x="461113" y="31744"/>
                  <a:pt x="647028" y="0"/>
                </a:cubicBezTo>
                <a:cubicBezTo>
                  <a:pt x="832943" y="-31744"/>
                  <a:pt x="989719" y="28162"/>
                  <a:pt x="1313466" y="0"/>
                </a:cubicBezTo>
                <a:cubicBezTo>
                  <a:pt x="1637213" y="-28162"/>
                  <a:pt x="1666097" y="1702"/>
                  <a:pt x="1941083" y="0"/>
                </a:cubicBezTo>
                <a:cubicBezTo>
                  <a:pt x="1966575" y="330508"/>
                  <a:pt x="1945977" y="552776"/>
                  <a:pt x="1941083" y="706347"/>
                </a:cubicBezTo>
                <a:cubicBezTo>
                  <a:pt x="1936189" y="859918"/>
                  <a:pt x="1941318" y="1228896"/>
                  <a:pt x="1941083" y="1384995"/>
                </a:cubicBezTo>
                <a:cubicBezTo>
                  <a:pt x="1765711" y="1356536"/>
                  <a:pt x="1598943" y="1404768"/>
                  <a:pt x="1332877" y="1384995"/>
                </a:cubicBezTo>
                <a:cubicBezTo>
                  <a:pt x="1066811" y="1365222"/>
                  <a:pt x="802166" y="1417105"/>
                  <a:pt x="647028" y="1384995"/>
                </a:cubicBezTo>
                <a:cubicBezTo>
                  <a:pt x="491890" y="1352885"/>
                  <a:pt x="148428" y="1379308"/>
                  <a:pt x="0" y="1384995"/>
                </a:cubicBezTo>
                <a:cubicBezTo>
                  <a:pt x="18126" y="1118926"/>
                  <a:pt x="-2238" y="1014456"/>
                  <a:pt x="0" y="664798"/>
                </a:cubicBezTo>
                <a:cubicBezTo>
                  <a:pt x="2238" y="315140"/>
                  <a:pt x="-19109" y="175897"/>
                  <a:pt x="0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أوجد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40٪ من 70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BE416855-DEDD-A10F-82C0-8B3BF0BEB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875" y="4252986"/>
            <a:ext cx="1522851" cy="152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88D9CACC-A84A-1AF3-27E1-7696C092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904" y="979221"/>
            <a:ext cx="1404303" cy="14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47C9E6-F856-8DFC-F17A-EC3994DEA448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3BBC1FF-E719-8E3D-DC4B-13C74A1C71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8" grpId="0"/>
      <p:bldP spid="36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41005" y="670268"/>
            <a:ext cx="1179467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8590929" y="835589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ب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225045" y="54864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تحقق من فهمك :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AF8C494-D499-D66B-FED2-69A290B104CC}"/>
              </a:ext>
            </a:extLst>
          </p:cNvPr>
          <p:cNvSpPr txBox="1"/>
          <p:nvPr/>
        </p:nvSpPr>
        <p:spPr>
          <a:xfrm>
            <a:off x="3783534" y="1306491"/>
            <a:ext cx="4262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highlight>
                  <a:srgbClr val="C495C7"/>
                </a:highlight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استعمال النسب المئوية أقل من 100%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A3B35B6-F412-E10E-8D67-32427D61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13" y="3532279"/>
            <a:ext cx="3817627" cy="257945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31" y="2376669"/>
            <a:ext cx="2673193" cy="988397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D48803FE-FDB7-2CAD-2D02-EDD2EBFE89B1}"/>
              </a:ext>
            </a:extLst>
          </p:cNvPr>
          <p:cNvSpPr txBox="1">
            <a:spLocks/>
          </p:cNvSpPr>
          <p:nvPr/>
        </p:nvSpPr>
        <p:spPr>
          <a:xfrm>
            <a:off x="6104196" y="2472050"/>
            <a:ext cx="261962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اكتب النسبة المئوية على هيئة كسر اعتيادي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A9609F5E-833A-DC00-8165-384F6304B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951" y="3532279"/>
            <a:ext cx="3817627" cy="257945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88D81AF-8531-8492-E806-E586D0C00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10" y="2379643"/>
            <a:ext cx="2673193" cy="988397"/>
          </a:xfrm>
          <a:prstGeom prst="rect">
            <a:avLst/>
          </a:prstGeom>
        </p:spPr>
      </p:pic>
      <p:sp>
        <p:nvSpPr>
          <p:cNvPr id="18" name="عنوان 1">
            <a:extLst>
              <a:ext uri="{FF2B5EF4-FFF2-40B4-BE49-F238E27FC236}">
                <a16:creationId xmlns:a16="http://schemas.microsoft.com/office/drawing/2014/main" id="{EAB8BFD7-8B2F-589A-D968-B71B939A2457}"/>
              </a:ext>
            </a:extLst>
          </p:cNvPr>
          <p:cNvSpPr txBox="1">
            <a:spLocks/>
          </p:cNvSpPr>
          <p:nvPr/>
        </p:nvSpPr>
        <p:spPr>
          <a:xfrm>
            <a:off x="1801375" y="2474988"/>
            <a:ext cx="261962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اكتب النسبة المئوية على هيئة كسر عشري</a:t>
            </a: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539583" y="1062370"/>
            <a:ext cx="2148840" cy="534748"/>
          </a:xfrm>
          <a:prstGeom prst="rect">
            <a:avLst/>
          </a:prstGeom>
          <a:ln>
            <a:solidFill>
              <a:srgbClr val="FFBDB4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التعلم الفردي 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9E679B7-1C7F-3282-A90F-85C7B89C069A}"/>
              </a:ext>
            </a:extLst>
          </p:cNvPr>
          <p:cNvSpPr txBox="1"/>
          <p:nvPr/>
        </p:nvSpPr>
        <p:spPr>
          <a:xfrm>
            <a:off x="9520472" y="2316785"/>
            <a:ext cx="1941083" cy="1384995"/>
          </a:xfrm>
          <a:custGeom>
            <a:avLst/>
            <a:gdLst>
              <a:gd name="connsiteX0" fmla="*/ 0 w 1941083"/>
              <a:gd name="connsiteY0" fmla="*/ 0 h 1384995"/>
              <a:gd name="connsiteX1" fmla="*/ 647028 w 1941083"/>
              <a:gd name="connsiteY1" fmla="*/ 0 h 1384995"/>
              <a:gd name="connsiteX2" fmla="*/ 1313466 w 1941083"/>
              <a:gd name="connsiteY2" fmla="*/ 0 h 1384995"/>
              <a:gd name="connsiteX3" fmla="*/ 1941083 w 1941083"/>
              <a:gd name="connsiteY3" fmla="*/ 0 h 1384995"/>
              <a:gd name="connsiteX4" fmla="*/ 1941083 w 1941083"/>
              <a:gd name="connsiteY4" fmla="*/ 692498 h 1384995"/>
              <a:gd name="connsiteX5" fmla="*/ 1941083 w 1941083"/>
              <a:gd name="connsiteY5" fmla="*/ 1384995 h 1384995"/>
              <a:gd name="connsiteX6" fmla="*/ 1332877 w 1941083"/>
              <a:gd name="connsiteY6" fmla="*/ 1384995 h 1384995"/>
              <a:gd name="connsiteX7" fmla="*/ 744082 w 1941083"/>
              <a:gd name="connsiteY7" fmla="*/ 1384995 h 1384995"/>
              <a:gd name="connsiteX8" fmla="*/ 0 w 1941083"/>
              <a:gd name="connsiteY8" fmla="*/ 1384995 h 1384995"/>
              <a:gd name="connsiteX9" fmla="*/ 0 w 1941083"/>
              <a:gd name="connsiteY9" fmla="*/ 692498 h 1384995"/>
              <a:gd name="connsiteX10" fmla="*/ 0 w 1941083"/>
              <a:gd name="connsiteY10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1083" h="1384995" fill="none" extrusionOk="0">
                <a:moveTo>
                  <a:pt x="0" y="0"/>
                </a:moveTo>
                <a:cubicBezTo>
                  <a:pt x="227859" y="26482"/>
                  <a:pt x="443744" y="18551"/>
                  <a:pt x="647028" y="0"/>
                </a:cubicBezTo>
                <a:cubicBezTo>
                  <a:pt x="850312" y="-18551"/>
                  <a:pt x="1143581" y="4909"/>
                  <a:pt x="1313466" y="0"/>
                </a:cubicBezTo>
                <a:cubicBezTo>
                  <a:pt x="1483351" y="-4909"/>
                  <a:pt x="1651778" y="-16672"/>
                  <a:pt x="1941083" y="0"/>
                </a:cubicBezTo>
                <a:cubicBezTo>
                  <a:pt x="1942227" y="301930"/>
                  <a:pt x="1946682" y="368850"/>
                  <a:pt x="1941083" y="692498"/>
                </a:cubicBezTo>
                <a:cubicBezTo>
                  <a:pt x="1935484" y="1016146"/>
                  <a:pt x="1963817" y="1219799"/>
                  <a:pt x="1941083" y="1384995"/>
                </a:cubicBezTo>
                <a:cubicBezTo>
                  <a:pt x="1644346" y="1387578"/>
                  <a:pt x="1516775" y="1384987"/>
                  <a:pt x="1332877" y="1384995"/>
                </a:cubicBezTo>
                <a:cubicBezTo>
                  <a:pt x="1148979" y="1385003"/>
                  <a:pt x="990304" y="1374158"/>
                  <a:pt x="744082" y="1384995"/>
                </a:cubicBezTo>
                <a:cubicBezTo>
                  <a:pt x="497861" y="1395832"/>
                  <a:pt x="306908" y="1416655"/>
                  <a:pt x="0" y="1384995"/>
                </a:cubicBezTo>
                <a:cubicBezTo>
                  <a:pt x="-1276" y="1139837"/>
                  <a:pt x="-8555" y="1020059"/>
                  <a:pt x="0" y="692498"/>
                </a:cubicBezTo>
                <a:cubicBezTo>
                  <a:pt x="8555" y="364937"/>
                  <a:pt x="4442" y="221944"/>
                  <a:pt x="0" y="0"/>
                </a:cubicBezTo>
                <a:close/>
              </a:path>
              <a:path w="1941083" h="1384995" stroke="0" extrusionOk="0">
                <a:moveTo>
                  <a:pt x="0" y="0"/>
                </a:moveTo>
                <a:cubicBezTo>
                  <a:pt x="212431" y="4017"/>
                  <a:pt x="461113" y="31744"/>
                  <a:pt x="647028" y="0"/>
                </a:cubicBezTo>
                <a:cubicBezTo>
                  <a:pt x="832943" y="-31744"/>
                  <a:pt x="989719" y="28162"/>
                  <a:pt x="1313466" y="0"/>
                </a:cubicBezTo>
                <a:cubicBezTo>
                  <a:pt x="1637213" y="-28162"/>
                  <a:pt x="1666097" y="1702"/>
                  <a:pt x="1941083" y="0"/>
                </a:cubicBezTo>
                <a:cubicBezTo>
                  <a:pt x="1966575" y="330508"/>
                  <a:pt x="1945977" y="552776"/>
                  <a:pt x="1941083" y="706347"/>
                </a:cubicBezTo>
                <a:cubicBezTo>
                  <a:pt x="1936189" y="859918"/>
                  <a:pt x="1941318" y="1228896"/>
                  <a:pt x="1941083" y="1384995"/>
                </a:cubicBezTo>
                <a:cubicBezTo>
                  <a:pt x="1765711" y="1356536"/>
                  <a:pt x="1598943" y="1404768"/>
                  <a:pt x="1332877" y="1384995"/>
                </a:cubicBezTo>
                <a:cubicBezTo>
                  <a:pt x="1066811" y="1365222"/>
                  <a:pt x="802166" y="1417105"/>
                  <a:pt x="647028" y="1384995"/>
                </a:cubicBezTo>
                <a:cubicBezTo>
                  <a:pt x="491890" y="1352885"/>
                  <a:pt x="148428" y="1379308"/>
                  <a:pt x="0" y="1384995"/>
                </a:cubicBezTo>
                <a:cubicBezTo>
                  <a:pt x="18126" y="1118926"/>
                  <a:pt x="-2238" y="1014456"/>
                  <a:pt x="0" y="664798"/>
                </a:cubicBezTo>
                <a:cubicBezTo>
                  <a:pt x="2238" y="315140"/>
                  <a:pt x="-19109" y="175897"/>
                  <a:pt x="0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أوجد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15٪ من 100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BE416855-DEDD-A10F-82C0-8B3BF0BEB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875" y="4252986"/>
            <a:ext cx="1522851" cy="152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88D9CACC-A84A-1AF3-27E1-7696C092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904" y="979221"/>
            <a:ext cx="1404303" cy="14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7086B6E-1E61-9002-C8B6-6DB6689E5ABD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84F79F9-C6F0-6300-4299-32F8E3BF54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7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8" grpId="0"/>
      <p:bldP spid="36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17973" y="605560"/>
            <a:ext cx="1179467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9180663" y="833518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2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225045" y="54864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إيجاد النسبة المئوية من عدد :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AF8C494-D499-D66B-FED2-69A290B104CC}"/>
              </a:ext>
            </a:extLst>
          </p:cNvPr>
          <p:cNvSpPr txBox="1"/>
          <p:nvPr/>
        </p:nvSpPr>
        <p:spPr>
          <a:xfrm>
            <a:off x="3783534" y="1306491"/>
            <a:ext cx="4262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استعمال النسب المئوية أكبر من 100%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A3B35B6-F412-E10E-8D67-32427D61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13" y="3532279"/>
            <a:ext cx="3817627" cy="257945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31" y="2376669"/>
            <a:ext cx="2673193" cy="988397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D48803FE-FDB7-2CAD-2D02-EDD2EBFE89B1}"/>
              </a:ext>
            </a:extLst>
          </p:cNvPr>
          <p:cNvSpPr txBox="1">
            <a:spLocks/>
          </p:cNvSpPr>
          <p:nvPr/>
        </p:nvSpPr>
        <p:spPr>
          <a:xfrm>
            <a:off x="6104196" y="2472050"/>
            <a:ext cx="261962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اكتب النسبة المئوية على هيئة كسر اعتيادي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A9609F5E-833A-DC00-8165-384F6304B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951" y="3532279"/>
            <a:ext cx="3817627" cy="257945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88D81AF-8531-8492-E806-E586D0C00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10" y="2379643"/>
            <a:ext cx="2673193" cy="988397"/>
          </a:xfrm>
          <a:prstGeom prst="rect">
            <a:avLst/>
          </a:prstGeom>
        </p:spPr>
      </p:pic>
      <p:sp>
        <p:nvSpPr>
          <p:cNvPr id="18" name="عنوان 1">
            <a:extLst>
              <a:ext uri="{FF2B5EF4-FFF2-40B4-BE49-F238E27FC236}">
                <a16:creationId xmlns:a16="http://schemas.microsoft.com/office/drawing/2014/main" id="{EAB8BFD7-8B2F-589A-D968-B71B939A2457}"/>
              </a:ext>
            </a:extLst>
          </p:cNvPr>
          <p:cNvSpPr txBox="1">
            <a:spLocks/>
          </p:cNvSpPr>
          <p:nvPr/>
        </p:nvSpPr>
        <p:spPr>
          <a:xfrm>
            <a:off x="1801375" y="2474988"/>
            <a:ext cx="261962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اكتب النسبة المئوية على هيئة كسر عشري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4773C50-07F8-E4BF-A496-ADC867A1AE06}"/>
              </a:ext>
            </a:extLst>
          </p:cNvPr>
          <p:cNvSpPr txBox="1"/>
          <p:nvPr/>
        </p:nvSpPr>
        <p:spPr>
          <a:xfrm>
            <a:off x="7363173" y="4017988"/>
            <a:ext cx="14795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120٪ =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66093EC0-6324-C500-6257-6EFA5D916A0B}"/>
              </a:ext>
            </a:extLst>
          </p:cNvPr>
          <p:cNvGrpSpPr/>
          <p:nvPr/>
        </p:nvGrpSpPr>
        <p:grpSpPr>
          <a:xfrm>
            <a:off x="6380522" y="3726685"/>
            <a:ext cx="988408" cy="1072112"/>
            <a:chOff x="5872829" y="4016949"/>
            <a:chExt cx="720080" cy="1072112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BB1FA8D8-E879-EE38-F3C7-90B79C550A37}"/>
                </a:ext>
              </a:extLst>
            </p:cNvPr>
            <p:cNvSpPr txBox="1"/>
            <p:nvPr/>
          </p:nvSpPr>
          <p:spPr>
            <a:xfrm>
              <a:off x="5874786" y="4016949"/>
              <a:ext cx="71616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3C9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120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D64D59E7-C97A-C704-4530-99A9015E562F}"/>
                </a:ext>
              </a:extLst>
            </p:cNvPr>
            <p:cNvSpPr txBox="1"/>
            <p:nvPr/>
          </p:nvSpPr>
          <p:spPr>
            <a:xfrm>
              <a:off x="5872829" y="4504286"/>
              <a:ext cx="7200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3C9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24" name="رابط مستقيم 23">
              <a:extLst>
                <a:ext uri="{FF2B5EF4-FFF2-40B4-BE49-F238E27FC236}">
                  <a16:creationId xmlns:a16="http://schemas.microsoft.com/office/drawing/2014/main" id="{2380A5D2-6743-CB47-A8E8-977A553AA564}"/>
                </a:ext>
              </a:extLst>
            </p:cNvPr>
            <p:cNvCxnSpPr/>
            <p:nvPr/>
          </p:nvCxnSpPr>
          <p:spPr>
            <a:xfrm flipH="1">
              <a:off x="6052757" y="4567067"/>
              <a:ext cx="43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7A78A92-7543-4C2B-68C6-D618D9BC2597}"/>
              </a:ext>
            </a:extLst>
          </p:cNvPr>
          <p:cNvGrpSpPr/>
          <p:nvPr/>
        </p:nvGrpSpPr>
        <p:grpSpPr>
          <a:xfrm>
            <a:off x="6237019" y="4600770"/>
            <a:ext cx="2342457" cy="1072477"/>
            <a:chOff x="5951175" y="3826637"/>
            <a:chExt cx="2132956" cy="1072477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C7D975C8-3A50-A0C5-BD98-304A84588FF5}"/>
                </a:ext>
              </a:extLst>
            </p:cNvPr>
            <p:cNvSpPr txBox="1"/>
            <p:nvPr/>
          </p:nvSpPr>
          <p:spPr>
            <a:xfrm>
              <a:off x="5951175" y="4172979"/>
              <a:ext cx="1416393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3C9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×  75  =</a:t>
              </a:r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CD6DEF03-7D02-1D46-F700-15D30381A6B0}"/>
                </a:ext>
              </a:extLst>
            </p:cNvPr>
            <p:cNvGrpSpPr/>
            <p:nvPr/>
          </p:nvGrpSpPr>
          <p:grpSpPr>
            <a:xfrm>
              <a:off x="7263501" y="3826637"/>
              <a:ext cx="820630" cy="1072477"/>
              <a:chOff x="5876682" y="3995436"/>
              <a:chExt cx="820630" cy="1072477"/>
            </a:xfrm>
          </p:grpSpPr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01A845B5-B5E8-57D3-F086-918F8CEAAFD1}"/>
                  </a:ext>
                </a:extLst>
              </p:cNvPr>
              <p:cNvSpPr txBox="1"/>
              <p:nvPr/>
            </p:nvSpPr>
            <p:spPr>
              <a:xfrm>
                <a:off x="5876682" y="3995436"/>
                <a:ext cx="78414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3C9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12</a:t>
                </a: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D88BB339-7341-FB9D-498D-708B86C5943F}"/>
                  </a:ext>
                </a:extLst>
              </p:cNvPr>
              <p:cNvSpPr txBox="1"/>
              <p:nvPr/>
            </p:nvSpPr>
            <p:spPr>
              <a:xfrm>
                <a:off x="5913163" y="4483138"/>
                <a:ext cx="78414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3C9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10</a:t>
                </a:r>
              </a:p>
            </p:txBody>
          </p:sp>
          <p:cxnSp>
            <p:nvCxnSpPr>
              <p:cNvPr id="30" name="رابط مستقيم 29">
                <a:extLst>
                  <a:ext uri="{FF2B5EF4-FFF2-40B4-BE49-F238E27FC236}">
                    <a16:creationId xmlns:a16="http://schemas.microsoft.com/office/drawing/2014/main" id="{FC140AC5-33E4-4AE6-F5A4-604A929EE388}"/>
                  </a:ext>
                </a:extLst>
              </p:cNvPr>
              <p:cNvCxnSpPr/>
              <p:nvPr/>
            </p:nvCxnSpPr>
            <p:spPr>
              <a:xfrm flipH="1">
                <a:off x="6052757" y="4567067"/>
                <a:ext cx="432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3CC8EDF-7C55-9CF5-4DE9-5CD208C4973F}"/>
              </a:ext>
            </a:extLst>
          </p:cNvPr>
          <p:cNvSpPr txBox="1"/>
          <p:nvPr/>
        </p:nvSpPr>
        <p:spPr>
          <a:xfrm>
            <a:off x="5713918" y="4962084"/>
            <a:ext cx="6721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6B2D2B5C-4A30-28A8-9323-6D9F107AB5F2}"/>
              </a:ext>
            </a:extLst>
          </p:cNvPr>
          <p:cNvSpPr txBox="1"/>
          <p:nvPr/>
        </p:nvSpPr>
        <p:spPr>
          <a:xfrm>
            <a:off x="2919222" y="4066607"/>
            <a:ext cx="181231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120٪ =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81A0E48-19E2-E322-85F2-9EE390A88AEC}"/>
              </a:ext>
            </a:extLst>
          </p:cNvPr>
          <p:cNvSpPr txBox="1"/>
          <p:nvPr/>
        </p:nvSpPr>
        <p:spPr>
          <a:xfrm>
            <a:off x="1869043" y="5002711"/>
            <a:ext cx="2604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1.2 × 75  =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19243E05-6B58-CD6B-F36F-C71C0BB532C2}"/>
              </a:ext>
            </a:extLst>
          </p:cNvPr>
          <p:cNvSpPr txBox="1"/>
          <p:nvPr/>
        </p:nvSpPr>
        <p:spPr>
          <a:xfrm>
            <a:off x="1828979" y="4984623"/>
            <a:ext cx="82482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2F372EE-85EB-17D9-5205-A3B1827B62C2}"/>
              </a:ext>
            </a:extLst>
          </p:cNvPr>
          <p:cNvSpPr txBox="1"/>
          <p:nvPr/>
        </p:nvSpPr>
        <p:spPr>
          <a:xfrm>
            <a:off x="2319806" y="4054675"/>
            <a:ext cx="11015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1.20</a:t>
            </a: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539583" y="1062370"/>
            <a:ext cx="2148840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القراءة المبصرة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9E679B7-1C7F-3282-A90F-85C7B89C069A}"/>
              </a:ext>
            </a:extLst>
          </p:cNvPr>
          <p:cNvSpPr txBox="1"/>
          <p:nvPr/>
        </p:nvSpPr>
        <p:spPr>
          <a:xfrm>
            <a:off x="9520472" y="2316785"/>
            <a:ext cx="1941083" cy="1200329"/>
          </a:xfrm>
          <a:custGeom>
            <a:avLst/>
            <a:gdLst>
              <a:gd name="connsiteX0" fmla="*/ 0 w 1941083"/>
              <a:gd name="connsiteY0" fmla="*/ 0 h 1200329"/>
              <a:gd name="connsiteX1" fmla="*/ 647028 w 1941083"/>
              <a:gd name="connsiteY1" fmla="*/ 0 h 1200329"/>
              <a:gd name="connsiteX2" fmla="*/ 1313466 w 1941083"/>
              <a:gd name="connsiteY2" fmla="*/ 0 h 1200329"/>
              <a:gd name="connsiteX3" fmla="*/ 1941083 w 1941083"/>
              <a:gd name="connsiteY3" fmla="*/ 0 h 1200329"/>
              <a:gd name="connsiteX4" fmla="*/ 1941083 w 1941083"/>
              <a:gd name="connsiteY4" fmla="*/ 600165 h 1200329"/>
              <a:gd name="connsiteX5" fmla="*/ 1941083 w 1941083"/>
              <a:gd name="connsiteY5" fmla="*/ 1200329 h 1200329"/>
              <a:gd name="connsiteX6" fmla="*/ 1332877 w 1941083"/>
              <a:gd name="connsiteY6" fmla="*/ 1200329 h 1200329"/>
              <a:gd name="connsiteX7" fmla="*/ 744082 w 1941083"/>
              <a:gd name="connsiteY7" fmla="*/ 1200329 h 1200329"/>
              <a:gd name="connsiteX8" fmla="*/ 0 w 1941083"/>
              <a:gd name="connsiteY8" fmla="*/ 1200329 h 1200329"/>
              <a:gd name="connsiteX9" fmla="*/ 0 w 1941083"/>
              <a:gd name="connsiteY9" fmla="*/ 600165 h 1200329"/>
              <a:gd name="connsiteX10" fmla="*/ 0 w 1941083"/>
              <a:gd name="connsiteY1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1083" h="1200329" fill="none" extrusionOk="0">
                <a:moveTo>
                  <a:pt x="0" y="0"/>
                </a:moveTo>
                <a:cubicBezTo>
                  <a:pt x="227859" y="26482"/>
                  <a:pt x="443744" y="18551"/>
                  <a:pt x="647028" y="0"/>
                </a:cubicBezTo>
                <a:cubicBezTo>
                  <a:pt x="850312" y="-18551"/>
                  <a:pt x="1143581" y="4909"/>
                  <a:pt x="1313466" y="0"/>
                </a:cubicBezTo>
                <a:cubicBezTo>
                  <a:pt x="1483351" y="-4909"/>
                  <a:pt x="1651778" y="-16672"/>
                  <a:pt x="1941083" y="0"/>
                </a:cubicBezTo>
                <a:cubicBezTo>
                  <a:pt x="1951650" y="129940"/>
                  <a:pt x="1955930" y="471467"/>
                  <a:pt x="1941083" y="600165"/>
                </a:cubicBezTo>
                <a:cubicBezTo>
                  <a:pt x="1926236" y="728863"/>
                  <a:pt x="1926650" y="996572"/>
                  <a:pt x="1941083" y="1200329"/>
                </a:cubicBezTo>
                <a:cubicBezTo>
                  <a:pt x="1644346" y="1202912"/>
                  <a:pt x="1516775" y="1200321"/>
                  <a:pt x="1332877" y="1200329"/>
                </a:cubicBezTo>
                <a:cubicBezTo>
                  <a:pt x="1148979" y="1200337"/>
                  <a:pt x="990304" y="1189492"/>
                  <a:pt x="744082" y="1200329"/>
                </a:cubicBezTo>
                <a:cubicBezTo>
                  <a:pt x="497861" y="1211166"/>
                  <a:pt x="306908" y="1231989"/>
                  <a:pt x="0" y="1200329"/>
                </a:cubicBezTo>
                <a:cubicBezTo>
                  <a:pt x="21839" y="1002116"/>
                  <a:pt x="5421" y="869958"/>
                  <a:pt x="0" y="600165"/>
                </a:cubicBezTo>
                <a:cubicBezTo>
                  <a:pt x="-5421" y="330372"/>
                  <a:pt x="-5145" y="136648"/>
                  <a:pt x="0" y="0"/>
                </a:cubicBezTo>
                <a:close/>
              </a:path>
              <a:path w="1941083" h="1200329" stroke="0" extrusionOk="0">
                <a:moveTo>
                  <a:pt x="0" y="0"/>
                </a:moveTo>
                <a:cubicBezTo>
                  <a:pt x="212431" y="4017"/>
                  <a:pt x="461113" y="31744"/>
                  <a:pt x="647028" y="0"/>
                </a:cubicBezTo>
                <a:cubicBezTo>
                  <a:pt x="832943" y="-31744"/>
                  <a:pt x="989719" y="28162"/>
                  <a:pt x="1313466" y="0"/>
                </a:cubicBezTo>
                <a:cubicBezTo>
                  <a:pt x="1637213" y="-28162"/>
                  <a:pt x="1666097" y="1702"/>
                  <a:pt x="1941083" y="0"/>
                </a:cubicBezTo>
                <a:cubicBezTo>
                  <a:pt x="1913763" y="152454"/>
                  <a:pt x="1951569" y="334721"/>
                  <a:pt x="1941083" y="612168"/>
                </a:cubicBezTo>
                <a:cubicBezTo>
                  <a:pt x="1930597" y="889615"/>
                  <a:pt x="1960432" y="994867"/>
                  <a:pt x="1941083" y="1200329"/>
                </a:cubicBezTo>
                <a:cubicBezTo>
                  <a:pt x="1765711" y="1171870"/>
                  <a:pt x="1598943" y="1220102"/>
                  <a:pt x="1332877" y="1200329"/>
                </a:cubicBezTo>
                <a:cubicBezTo>
                  <a:pt x="1066811" y="1180556"/>
                  <a:pt x="802166" y="1232439"/>
                  <a:pt x="647028" y="1200329"/>
                </a:cubicBezTo>
                <a:cubicBezTo>
                  <a:pt x="491890" y="1168219"/>
                  <a:pt x="148428" y="1194642"/>
                  <a:pt x="0" y="1200329"/>
                </a:cubicBezTo>
                <a:cubicBezTo>
                  <a:pt x="-1821" y="1069132"/>
                  <a:pt x="-11994" y="867346"/>
                  <a:pt x="0" y="576158"/>
                </a:cubicBezTo>
                <a:cubicBezTo>
                  <a:pt x="11994" y="284970"/>
                  <a:pt x="26819" y="225914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rgbClr val="FDB056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أوجد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120٪ من </a:t>
            </a: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</a:t>
            </a:r>
            <a:endParaRPr kumimoji="0" lang="ar-S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9" name="Picture 18">
            <a:extLst>
              <a:ext uri="{FF2B5EF4-FFF2-40B4-BE49-F238E27FC236}">
                <a16:creationId xmlns:a16="http://schemas.microsoft.com/office/drawing/2014/main" id="{2E324A3F-64A3-AA11-5C7F-4600A4E3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778" y="4174234"/>
            <a:ext cx="1225226" cy="12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97ECCD8-4DAD-CC32-B8C6-2E6045B6E4F7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D2B3F86-145B-AB7F-0289-77EDD706F54B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1ECAD40-6940-3A0E-7407-4AC6FE18F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0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25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75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25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5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8" grpId="0"/>
      <p:bldP spid="20" grpId="0"/>
      <p:bldP spid="31" grpId="0"/>
      <p:bldP spid="32" grpId="0"/>
      <p:bldP spid="33" grpId="0"/>
      <p:bldP spid="34" grpId="0"/>
      <p:bldP spid="35" grpId="0"/>
      <p:bldP spid="36" grpId="0" animBg="1"/>
      <p:bldP spid="38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41005" y="670268"/>
            <a:ext cx="1179467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8590929" y="835589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40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225045" y="54864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تحقق من فهمك :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AF8C494-D499-D66B-FED2-69A290B104CC}"/>
              </a:ext>
            </a:extLst>
          </p:cNvPr>
          <p:cNvSpPr txBox="1"/>
          <p:nvPr/>
        </p:nvSpPr>
        <p:spPr>
          <a:xfrm>
            <a:off x="3571324" y="1366285"/>
            <a:ext cx="4557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highlight>
                  <a:srgbClr val="C495C7"/>
                </a:highlight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استعمال النسب المئوية أكبر  من 100%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A3B35B6-F412-E10E-8D67-32427D61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13" y="3532279"/>
            <a:ext cx="3817627" cy="257945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31" y="2376669"/>
            <a:ext cx="2673193" cy="988397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D48803FE-FDB7-2CAD-2D02-EDD2EBFE89B1}"/>
              </a:ext>
            </a:extLst>
          </p:cNvPr>
          <p:cNvSpPr txBox="1">
            <a:spLocks/>
          </p:cNvSpPr>
          <p:nvPr/>
        </p:nvSpPr>
        <p:spPr>
          <a:xfrm>
            <a:off x="6104196" y="2472050"/>
            <a:ext cx="261962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اكتب النسبة المئوية على هيئة كسر اعتيادي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A9609F5E-833A-DC00-8165-384F6304B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951" y="3532279"/>
            <a:ext cx="3817627" cy="257945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88D81AF-8531-8492-E806-E586D0C00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10" y="2379643"/>
            <a:ext cx="2673193" cy="988397"/>
          </a:xfrm>
          <a:prstGeom prst="rect">
            <a:avLst/>
          </a:prstGeom>
        </p:spPr>
      </p:pic>
      <p:sp>
        <p:nvSpPr>
          <p:cNvPr id="18" name="عنوان 1">
            <a:extLst>
              <a:ext uri="{FF2B5EF4-FFF2-40B4-BE49-F238E27FC236}">
                <a16:creationId xmlns:a16="http://schemas.microsoft.com/office/drawing/2014/main" id="{EAB8BFD7-8B2F-589A-D968-B71B939A2457}"/>
              </a:ext>
            </a:extLst>
          </p:cNvPr>
          <p:cNvSpPr txBox="1">
            <a:spLocks/>
          </p:cNvSpPr>
          <p:nvPr/>
        </p:nvSpPr>
        <p:spPr>
          <a:xfrm>
            <a:off x="1801375" y="2474988"/>
            <a:ext cx="261962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اكتب النسبة المئوية على هيئة كسر عشري</a:t>
            </a: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777204" y="1062369"/>
            <a:ext cx="2048342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التعلم الفردي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9E679B7-1C7F-3282-A90F-85C7B89C069A}"/>
              </a:ext>
            </a:extLst>
          </p:cNvPr>
          <p:cNvSpPr txBox="1"/>
          <p:nvPr/>
        </p:nvSpPr>
        <p:spPr>
          <a:xfrm>
            <a:off x="9520472" y="2316785"/>
            <a:ext cx="1941083" cy="1384995"/>
          </a:xfrm>
          <a:custGeom>
            <a:avLst/>
            <a:gdLst>
              <a:gd name="connsiteX0" fmla="*/ 0 w 1941083"/>
              <a:gd name="connsiteY0" fmla="*/ 0 h 1384995"/>
              <a:gd name="connsiteX1" fmla="*/ 647028 w 1941083"/>
              <a:gd name="connsiteY1" fmla="*/ 0 h 1384995"/>
              <a:gd name="connsiteX2" fmla="*/ 1313466 w 1941083"/>
              <a:gd name="connsiteY2" fmla="*/ 0 h 1384995"/>
              <a:gd name="connsiteX3" fmla="*/ 1941083 w 1941083"/>
              <a:gd name="connsiteY3" fmla="*/ 0 h 1384995"/>
              <a:gd name="connsiteX4" fmla="*/ 1941083 w 1941083"/>
              <a:gd name="connsiteY4" fmla="*/ 692498 h 1384995"/>
              <a:gd name="connsiteX5" fmla="*/ 1941083 w 1941083"/>
              <a:gd name="connsiteY5" fmla="*/ 1384995 h 1384995"/>
              <a:gd name="connsiteX6" fmla="*/ 1332877 w 1941083"/>
              <a:gd name="connsiteY6" fmla="*/ 1384995 h 1384995"/>
              <a:gd name="connsiteX7" fmla="*/ 744082 w 1941083"/>
              <a:gd name="connsiteY7" fmla="*/ 1384995 h 1384995"/>
              <a:gd name="connsiteX8" fmla="*/ 0 w 1941083"/>
              <a:gd name="connsiteY8" fmla="*/ 1384995 h 1384995"/>
              <a:gd name="connsiteX9" fmla="*/ 0 w 1941083"/>
              <a:gd name="connsiteY9" fmla="*/ 692498 h 1384995"/>
              <a:gd name="connsiteX10" fmla="*/ 0 w 1941083"/>
              <a:gd name="connsiteY10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1083" h="1384995" fill="none" extrusionOk="0">
                <a:moveTo>
                  <a:pt x="0" y="0"/>
                </a:moveTo>
                <a:cubicBezTo>
                  <a:pt x="227859" y="26482"/>
                  <a:pt x="443744" y="18551"/>
                  <a:pt x="647028" y="0"/>
                </a:cubicBezTo>
                <a:cubicBezTo>
                  <a:pt x="850312" y="-18551"/>
                  <a:pt x="1143581" y="4909"/>
                  <a:pt x="1313466" y="0"/>
                </a:cubicBezTo>
                <a:cubicBezTo>
                  <a:pt x="1483351" y="-4909"/>
                  <a:pt x="1651778" y="-16672"/>
                  <a:pt x="1941083" y="0"/>
                </a:cubicBezTo>
                <a:cubicBezTo>
                  <a:pt x="1942227" y="301930"/>
                  <a:pt x="1946682" y="368850"/>
                  <a:pt x="1941083" y="692498"/>
                </a:cubicBezTo>
                <a:cubicBezTo>
                  <a:pt x="1935484" y="1016146"/>
                  <a:pt x="1963817" y="1219799"/>
                  <a:pt x="1941083" y="1384995"/>
                </a:cubicBezTo>
                <a:cubicBezTo>
                  <a:pt x="1644346" y="1387578"/>
                  <a:pt x="1516775" y="1384987"/>
                  <a:pt x="1332877" y="1384995"/>
                </a:cubicBezTo>
                <a:cubicBezTo>
                  <a:pt x="1148979" y="1385003"/>
                  <a:pt x="990304" y="1374158"/>
                  <a:pt x="744082" y="1384995"/>
                </a:cubicBezTo>
                <a:cubicBezTo>
                  <a:pt x="497861" y="1395832"/>
                  <a:pt x="306908" y="1416655"/>
                  <a:pt x="0" y="1384995"/>
                </a:cubicBezTo>
                <a:cubicBezTo>
                  <a:pt x="-1276" y="1139837"/>
                  <a:pt x="-8555" y="1020059"/>
                  <a:pt x="0" y="692498"/>
                </a:cubicBezTo>
                <a:cubicBezTo>
                  <a:pt x="8555" y="364937"/>
                  <a:pt x="4442" y="221944"/>
                  <a:pt x="0" y="0"/>
                </a:cubicBezTo>
                <a:close/>
              </a:path>
              <a:path w="1941083" h="1384995" stroke="0" extrusionOk="0">
                <a:moveTo>
                  <a:pt x="0" y="0"/>
                </a:moveTo>
                <a:cubicBezTo>
                  <a:pt x="212431" y="4017"/>
                  <a:pt x="461113" y="31744"/>
                  <a:pt x="647028" y="0"/>
                </a:cubicBezTo>
                <a:cubicBezTo>
                  <a:pt x="832943" y="-31744"/>
                  <a:pt x="989719" y="28162"/>
                  <a:pt x="1313466" y="0"/>
                </a:cubicBezTo>
                <a:cubicBezTo>
                  <a:pt x="1637213" y="-28162"/>
                  <a:pt x="1666097" y="1702"/>
                  <a:pt x="1941083" y="0"/>
                </a:cubicBezTo>
                <a:cubicBezTo>
                  <a:pt x="1966575" y="330508"/>
                  <a:pt x="1945977" y="552776"/>
                  <a:pt x="1941083" y="706347"/>
                </a:cubicBezTo>
                <a:cubicBezTo>
                  <a:pt x="1936189" y="859918"/>
                  <a:pt x="1941318" y="1228896"/>
                  <a:pt x="1941083" y="1384995"/>
                </a:cubicBezTo>
                <a:cubicBezTo>
                  <a:pt x="1765711" y="1356536"/>
                  <a:pt x="1598943" y="1404768"/>
                  <a:pt x="1332877" y="1384995"/>
                </a:cubicBezTo>
                <a:cubicBezTo>
                  <a:pt x="1066811" y="1365222"/>
                  <a:pt x="802166" y="1417105"/>
                  <a:pt x="647028" y="1384995"/>
                </a:cubicBezTo>
                <a:cubicBezTo>
                  <a:pt x="491890" y="1352885"/>
                  <a:pt x="148428" y="1379308"/>
                  <a:pt x="0" y="1384995"/>
                </a:cubicBezTo>
                <a:cubicBezTo>
                  <a:pt x="18126" y="1118926"/>
                  <a:pt x="-2238" y="1014456"/>
                  <a:pt x="0" y="664798"/>
                </a:cubicBezTo>
                <a:cubicBezTo>
                  <a:pt x="2238" y="315140"/>
                  <a:pt x="-19109" y="175897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أوجد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150٪ من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BE416855-DEDD-A10F-82C0-8B3BF0BEB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875" y="4252986"/>
            <a:ext cx="1522851" cy="152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88D9CACC-A84A-1AF3-27E1-7696C092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904" y="979221"/>
            <a:ext cx="1404303" cy="14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C3C00F5-2E0E-D376-590A-5F24A0B3383B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F288CB-B5D2-DCC4-3FD4-E0C3FBB18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2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8" grpId="0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7973" y="605560"/>
            <a:ext cx="1179467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9180663" y="832081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3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225045" y="54864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إيجاد النسبة المئوية من عدد :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AF8C494-D499-D66B-FED2-69A290B104CC}"/>
              </a:ext>
            </a:extLst>
          </p:cNvPr>
          <p:cNvSpPr txBox="1"/>
          <p:nvPr/>
        </p:nvSpPr>
        <p:spPr>
          <a:xfrm>
            <a:off x="3783534" y="1306491"/>
            <a:ext cx="4262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مثال من واقع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srgbClr val="283C9F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 الحياة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highlight>
                <a:srgbClr val="FFBDB4"/>
              </a:highlight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A3B35B6-F412-E10E-8D67-32427D61C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323" y="3159686"/>
            <a:ext cx="4334717" cy="292883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468" y="2020847"/>
            <a:ext cx="5591241" cy="1015750"/>
          </a:xfrm>
          <a:prstGeom prst="rect">
            <a:avLst/>
          </a:prstGeom>
        </p:spPr>
      </p:pic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664183" y="1039117"/>
            <a:ext cx="2174862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dirty="0">
                <a:solidFill>
                  <a:srgbClr val="FFFFFF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8BB496"/>
              </a:highligh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9E679B7-1C7F-3282-A90F-85C7B89C069A}"/>
              </a:ext>
            </a:extLst>
          </p:cNvPr>
          <p:cNvSpPr txBox="1"/>
          <p:nvPr/>
        </p:nvSpPr>
        <p:spPr>
          <a:xfrm>
            <a:off x="9520472" y="2316785"/>
            <a:ext cx="1941083" cy="523220"/>
          </a:xfrm>
          <a:custGeom>
            <a:avLst/>
            <a:gdLst>
              <a:gd name="connsiteX0" fmla="*/ 0 w 1941083"/>
              <a:gd name="connsiteY0" fmla="*/ 0 h 523220"/>
              <a:gd name="connsiteX1" fmla="*/ 588795 w 1941083"/>
              <a:gd name="connsiteY1" fmla="*/ 0 h 523220"/>
              <a:gd name="connsiteX2" fmla="*/ 1216412 w 1941083"/>
              <a:gd name="connsiteY2" fmla="*/ 0 h 523220"/>
              <a:gd name="connsiteX3" fmla="*/ 1941083 w 1941083"/>
              <a:gd name="connsiteY3" fmla="*/ 0 h 523220"/>
              <a:gd name="connsiteX4" fmla="*/ 1941083 w 1941083"/>
              <a:gd name="connsiteY4" fmla="*/ 523220 h 523220"/>
              <a:gd name="connsiteX5" fmla="*/ 1255234 w 1941083"/>
              <a:gd name="connsiteY5" fmla="*/ 523220 h 523220"/>
              <a:gd name="connsiteX6" fmla="*/ 588795 w 1941083"/>
              <a:gd name="connsiteY6" fmla="*/ 523220 h 523220"/>
              <a:gd name="connsiteX7" fmla="*/ 0 w 1941083"/>
              <a:gd name="connsiteY7" fmla="*/ 523220 h 523220"/>
              <a:gd name="connsiteX8" fmla="*/ 0 w 1941083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1083" h="523220" fill="none" extrusionOk="0">
                <a:moveTo>
                  <a:pt x="0" y="0"/>
                </a:moveTo>
                <a:cubicBezTo>
                  <a:pt x="260810" y="15269"/>
                  <a:pt x="347458" y="-16567"/>
                  <a:pt x="588795" y="0"/>
                </a:cubicBezTo>
                <a:cubicBezTo>
                  <a:pt x="830132" y="16567"/>
                  <a:pt x="1064034" y="2908"/>
                  <a:pt x="1216412" y="0"/>
                </a:cubicBezTo>
                <a:cubicBezTo>
                  <a:pt x="1368790" y="-2908"/>
                  <a:pt x="1607123" y="29633"/>
                  <a:pt x="1941083" y="0"/>
                </a:cubicBezTo>
                <a:cubicBezTo>
                  <a:pt x="1949859" y="184234"/>
                  <a:pt x="1957213" y="305177"/>
                  <a:pt x="1941083" y="523220"/>
                </a:cubicBezTo>
                <a:cubicBezTo>
                  <a:pt x="1642448" y="534651"/>
                  <a:pt x="1581626" y="556944"/>
                  <a:pt x="1255234" y="523220"/>
                </a:cubicBezTo>
                <a:cubicBezTo>
                  <a:pt x="928842" y="489496"/>
                  <a:pt x="857981" y="528616"/>
                  <a:pt x="588795" y="523220"/>
                </a:cubicBezTo>
                <a:cubicBezTo>
                  <a:pt x="319609" y="517824"/>
                  <a:pt x="215651" y="537074"/>
                  <a:pt x="0" y="523220"/>
                </a:cubicBezTo>
                <a:cubicBezTo>
                  <a:pt x="5554" y="409661"/>
                  <a:pt x="21540" y="143059"/>
                  <a:pt x="0" y="0"/>
                </a:cubicBezTo>
                <a:close/>
              </a:path>
              <a:path w="1941083" h="523220" stroke="0" extrusionOk="0">
                <a:moveTo>
                  <a:pt x="0" y="0"/>
                </a:moveTo>
                <a:cubicBezTo>
                  <a:pt x="212431" y="4017"/>
                  <a:pt x="461113" y="31744"/>
                  <a:pt x="647028" y="0"/>
                </a:cubicBezTo>
                <a:cubicBezTo>
                  <a:pt x="832943" y="-31744"/>
                  <a:pt x="989719" y="28162"/>
                  <a:pt x="1313466" y="0"/>
                </a:cubicBezTo>
                <a:cubicBezTo>
                  <a:pt x="1637213" y="-28162"/>
                  <a:pt x="1666097" y="1702"/>
                  <a:pt x="1941083" y="0"/>
                </a:cubicBezTo>
                <a:cubicBezTo>
                  <a:pt x="1960035" y="211700"/>
                  <a:pt x="1926356" y="263609"/>
                  <a:pt x="1941083" y="523220"/>
                </a:cubicBezTo>
                <a:cubicBezTo>
                  <a:pt x="1782634" y="515474"/>
                  <a:pt x="1585416" y="552075"/>
                  <a:pt x="1255234" y="523220"/>
                </a:cubicBezTo>
                <a:cubicBezTo>
                  <a:pt x="925052" y="494365"/>
                  <a:pt x="743333" y="534956"/>
                  <a:pt x="569384" y="523220"/>
                </a:cubicBezTo>
                <a:cubicBezTo>
                  <a:pt x="395435" y="511485"/>
                  <a:pt x="118793" y="523403"/>
                  <a:pt x="0" y="523220"/>
                </a:cubicBezTo>
                <a:cubicBezTo>
                  <a:pt x="18541" y="331283"/>
                  <a:pt x="7793" y="125467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rgbClr val="FDB056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حلل البيانات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DFBE48D-0333-B260-3659-2B46DC86D4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54" t="38715" r="58860" b="36335"/>
          <a:stretch/>
        </p:blipFill>
        <p:spPr>
          <a:xfrm>
            <a:off x="696383" y="3080649"/>
            <a:ext cx="3700787" cy="3127008"/>
          </a:xfrm>
          <a:prstGeom prst="rect">
            <a:avLst/>
          </a:prstGeom>
        </p:spPr>
      </p:pic>
      <p:sp>
        <p:nvSpPr>
          <p:cNvPr id="8" name="مستطيل 25">
            <a:extLst>
              <a:ext uri="{FF2B5EF4-FFF2-40B4-BE49-F238E27FC236}">
                <a16:creationId xmlns:a16="http://schemas.microsoft.com/office/drawing/2014/main" id="{07C5BE0F-F70D-1ADB-A926-4C102479B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569" y="2167573"/>
            <a:ext cx="53279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 الشكلّ السابق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إذا كان عدد الطلاب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طالبًا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فما عدد الطلاب الذين لديهم من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أجهزة في منازلهم؟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مربع نص 6">
            <a:extLst>
              <a:ext uri="{FF2B5EF4-FFF2-40B4-BE49-F238E27FC236}">
                <a16:creationId xmlns:a16="http://schemas.microsoft.com/office/drawing/2014/main" id="{D278A94A-9012-C11D-DA68-D64E4E70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1361" y="3438120"/>
            <a:ext cx="3526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نلاحظ من الجدول ان الطلاب الذين لديهم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أجهزة هم 23 %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A3C5C11-C4C2-06FB-E06B-D377D552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377" y="4194315"/>
            <a:ext cx="3467681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23% من 275 =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= 0.23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= 63.25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700" b="1" i="0" u="none" strike="noStrike" kern="120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اذا 63 طالب تقريبا لديهم 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3 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أجهزة تلفاز</a:t>
            </a:r>
          </a:p>
        </p:txBody>
      </p:sp>
      <p:grpSp>
        <p:nvGrpSpPr>
          <p:cNvPr id="14" name="مجموعة 40">
            <a:extLst>
              <a:ext uri="{FF2B5EF4-FFF2-40B4-BE49-F238E27FC236}">
                <a16:creationId xmlns:a16="http://schemas.microsoft.com/office/drawing/2014/main" id="{890F00ED-003E-D1FB-5297-B0434B931091}"/>
              </a:ext>
            </a:extLst>
          </p:cNvPr>
          <p:cNvGrpSpPr>
            <a:grpSpLocks/>
          </p:cNvGrpSpPr>
          <p:nvPr/>
        </p:nvGrpSpPr>
        <p:grpSpPr bwMode="auto">
          <a:xfrm>
            <a:off x="6824674" y="4118115"/>
            <a:ext cx="608013" cy="646331"/>
            <a:chOff x="4081970" y="857232"/>
            <a:chExt cx="607861" cy="646549"/>
          </a:xfrm>
        </p:grpSpPr>
        <p:sp>
          <p:nvSpPr>
            <p:cNvPr id="15" name="مربع نص 41">
              <a:extLst>
                <a:ext uri="{FF2B5EF4-FFF2-40B4-BE49-F238E27FC236}">
                  <a16:creationId xmlns:a16="http://schemas.microsoft.com/office/drawing/2014/main" id="{011EFC28-C70A-A65B-8946-10DD981EB3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4241" y="857232"/>
              <a:ext cx="535590" cy="646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83C9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23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83C9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19" name="رابط مستقيم 18">
              <a:extLst>
                <a:ext uri="{FF2B5EF4-FFF2-40B4-BE49-F238E27FC236}">
                  <a16:creationId xmlns:a16="http://schemas.microsoft.com/office/drawing/2014/main" id="{2302B7A0-1D8C-F2DB-FC19-1A33F25F2DB1}"/>
                </a:ext>
              </a:extLst>
            </p:cNvPr>
            <p:cNvCxnSpPr/>
            <p:nvPr/>
          </p:nvCxnSpPr>
          <p:spPr>
            <a:xfrm flipH="1">
              <a:off x="4081970" y="1152607"/>
              <a:ext cx="607861" cy="158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1C0D0DFC-5C02-B511-3CE5-31EEB3CD5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541" y="4194315"/>
            <a:ext cx="873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275 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C6C37D95-F851-264C-02DB-4E649B81F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42" y="4759418"/>
            <a:ext cx="7040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× 275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2" name="Picture 16">
            <a:extLst>
              <a:ext uri="{FF2B5EF4-FFF2-40B4-BE49-F238E27FC236}">
                <a16:creationId xmlns:a16="http://schemas.microsoft.com/office/drawing/2014/main" id="{3AF8DF62-679A-8F38-3901-9119CBC0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10" y="4324709"/>
            <a:ext cx="2020107" cy="151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9094040-9644-E43C-C82C-883E2FD73EA4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2CFDE35-E16E-FE74-1E5E-2947C54A5E55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56ED670-0CD2-8DE1-2D17-0ADD93797D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2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36" grpId="0" animBg="1"/>
      <p:bldP spid="38" grpId="0" animBg="1"/>
      <p:bldP spid="8" grpId="0"/>
      <p:bldP spid="11" grpId="0"/>
      <p:bldP spid="13" grpId="0"/>
      <p:bldP spid="37" grpId="0"/>
      <p:bldP spid="40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7973" y="605560"/>
            <a:ext cx="1179467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9180663" y="750331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و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225045" y="54864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إيجاد النسبة المئوية من عدد :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AF8C494-D499-D66B-FED2-69A290B104CC}"/>
              </a:ext>
            </a:extLst>
          </p:cNvPr>
          <p:cNvSpPr txBox="1"/>
          <p:nvPr/>
        </p:nvSpPr>
        <p:spPr>
          <a:xfrm>
            <a:off x="3783534" y="1306491"/>
            <a:ext cx="4262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srgbClr val="283C9F"/>
                </a:solidFill>
                <a:highlight>
                  <a:srgbClr val="FFBDB4"/>
                </a:highlight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تحقق من فهمك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highlight>
                <a:srgbClr val="FFBDB4"/>
              </a:highlight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A3B35B6-F412-E10E-8D67-32427D61C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323" y="3159686"/>
            <a:ext cx="4334717" cy="292883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487" y="2023306"/>
            <a:ext cx="5411637" cy="1015750"/>
          </a:xfrm>
          <a:prstGeom prst="rect">
            <a:avLst/>
          </a:prstGeom>
        </p:spPr>
      </p:pic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539583" y="1062370"/>
            <a:ext cx="2685462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ar-SA" sz="2800" b="1" kern="0" dirty="0">
                <a:solidFill>
                  <a:srgbClr val="FFFFFF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فكر – زاوج - شارك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8BB496"/>
              </a:highligh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9E679B7-1C7F-3282-A90F-85C7B89C069A}"/>
              </a:ext>
            </a:extLst>
          </p:cNvPr>
          <p:cNvSpPr txBox="1"/>
          <p:nvPr/>
        </p:nvSpPr>
        <p:spPr>
          <a:xfrm>
            <a:off x="9520472" y="2316785"/>
            <a:ext cx="1941083" cy="523220"/>
          </a:xfrm>
          <a:custGeom>
            <a:avLst/>
            <a:gdLst>
              <a:gd name="connsiteX0" fmla="*/ 0 w 1941083"/>
              <a:gd name="connsiteY0" fmla="*/ 0 h 523220"/>
              <a:gd name="connsiteX1" fmla="*/ 588795 w 1941083"/>
              <a:gd name="connsiteY1" fmla="*/ 0 h 523220"/>
              <a:gd name="connsiteX2" fmla="*/ 1216412 w 1941083"/>
              <a:gd name="connsiteY2" fmla="*/ 0 h 523220"/>
              <a:gd name="connsiteX3" fmla="*/ 1941083 w 1941083"/>
              <a:gd name="connsiteY3" fmla="*/ 0 h 523220"/>
              <a:gd name="connsiteX4" fmla="*/ 1941083 w 1941083"/>
              <a:gd name="connsiteY4" fmla="*/ 523220 h 523220"/>
              <a:gd name="connsiteX5" fmla="*/ 1255234 w 1941083"/>
              <a:gd name="connsiteY5" fmla="*/ 523220 h 523220"/>
              <a:gd name="connsiteX6" fmla="*/ 588795 w 1941083"/>
              <a:gd name="connsiteY6" fmla="*/ 523220 h 523220"/>
              <a:gd name="connsiteX7" fmla="*/ 0 w 1941083"/>
              <a:gd name="connsiteY7" fmla="*/ 523220 h 523220"/>
              <a:gd name="connsiteX8" fmla="*/ 0 w 1941083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1083" h="523220" fill="none" extrusionOk="0">
                <a:moveTo>
                  <a:pt x="0" y="0"/>
                </a:moveTo>
                <a:cubicBezTo>
                  <a:pt x="260810" y="15269"/>
                  <a:pt x="347458" y="-16567"/>
                  <a:pt x="588795" y="0"/>
                </a:cubicBezTo>
                <a:cubicBezTo>
                  <a:pt x="830132" y="16567"/>
                  <a:pt x="1064034" y="2908"/>
                  <a:pt x="1216412" y="0"/>
                </a:cubicBezTo>
                <a:cubicBezTo>
                  <a:pt x="1368790" y="-2908"/>
                  <a:pt x="1607123" y="29633"/>
                  <a:pt x="1941083" y="0"/>
                </a:cubicBezTo>
                <a:cubicBezTo>
                  <a:pt x="1949859" y="184234"/>
                  <a:pt x="1957213" y="305177"/>
                  <a:pt x="1941083" y="523220"/>
                </a:cubicBezTo>
                <a:cubicBezTo>
                  <a:pt x="1642448" y="534651"/>
                  <a:pt x="1581626" y="556944"/>
                  <a:pt x="1255234" y="523220"/>
                </a:cubicBezTo>
                <a:cubicBezTo>
                  <a:pt x="928842" y="489496"/>
                  <a:pt x="857981" y="528616"/>
                  <a:pt x="588795" y="523220"/>
                </a:cubicBezTo>
                <a:cubicBezTo>
                  <a:pt x="319609" y="517824"/>
                  <a:pt x="215651" y="537074"/>
                  <a:pt x="0" y="523220"/>
                </a:cubicBezTo>
                <a:cubicBezTo>
                  <a:pt x="5554" y="409661"/>
                  <a:pt x="21540" y="143059"/>
                  <a:pt x="0" y="0"/>
                </a:cubicBezTo>
                <a:close/>
              </a:path>
              <a:path w="1941083" h="523220" stroke="0" extrusionOk="0">
                <a:moveTo>
                  <a:pt x="0" y="0"/>
                </a:moveTo>
                <a:cubicBezTo>
                  <a:pt x="212431" y="4017"/>
                  <a:pt x="461113" y="31744"/>
                  <a:pt x="647028" y="0"/>
                </a:cubicBezTo>
                <a:cubicBezTo>
                  <a:pt x="832943" y="-31744"/>
                  <a:pt x="989719" y="28162"/>
                  <a:pt x="1313466" y="0"/>
                </a:cubicBezTo>
                <a:cubicBezTo>
                  <a:pt x="1637213" y="-28162"/>
                  <a:pt x="1666097" y="1702"/>
                  <a:pt x="1941083" y="0"/>
                </a:cubicBezTo>
                <a:cubicBezTo>
                  <a:pt x="1960035" y="211700"/>
                  <a:pt x="1926356" y="263609"/>
                  <a:pt x="1941083" y="523220"/>
                </a:cubicBezTo>
                <a:cubicBezTo>
                  <a:pt x="1782634" y="515474"/>
                  <a:pt x="1585416" y="552075"/>
                  <a:pt x="1255234" y="523220"/>
                </a:cubicBezTo>
                <a:cubicBezTo>
                  <a:pt x="925052" y="494365"/>
                  <a:pt x="743333" y="534956"/>
                  <a:pt x="569384" y="523220"/>
                </a:cubicBezTo>
                <a:cubicBezTo>
                  <a:pt x="395435" y="511485"/>
                  <a:pt x="118793" y="523403"/>
                  <a:pt x="0" y="523220"/>
                </a:cubicBezTo>
                <a:cubicBezTo>
                  <a:pt x="18541" y="331283"/>
                  <a:pt x="7793" y="125467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rgbClr val="FDB056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حلل البيانات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DFBE48D-0333-B260-3659-2B46DC86D4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54" t="38715" r="58860" b="36335"/>
          <a:stretch/>
        </p:blipFill>
        <p:spPr>
          <a:xfrm>
            <a:off x="696383" y="3080649"/>
            <a:ext cx="3700787" cy="3127008"/>
          </a:xfrm>
          <a:prstGeom prst="rect">
            <a:avLst/>
          </a:prstGeom>
        </p:spPr>
      </p:pic>
      <p:sp>
        <p:nvSpPr>
          <p:cNvPr id="8" name="مستطيل 25">
            <a:extLst>
              <a:ext uri="{FF2B5EF4-FFF2-40B4-BE49-F238E27FC236}">
                <a16:creationId xmlns:a16="http://schemas.microsoft.com/office/drawing/2014/main" id="{07C5BE0F-F70D-1ADB-A926-4C102479B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709" y="2143936"/>
            <a:ext cx="51413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الشكلّ السابق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إذا كان عدد الطلاب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455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طالبًا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فما عدد الطلاب الذين لديهم أكثر من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أجهزة في منازلهم؟</a:t>
            </a:r>
            <a:endParaRPr lang="ar-SA" sz="2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ربع نص 6">
            <a:extLst>
              <a:ext uri="{FF2B5EF4-FFF2-40B4-BE49-F238E27FC236}">
                <a16:creationId xmlns:a16="http://schemas.microsoft.com/office/drawing/2014/main" id="{D278A94A-9012-C11D-DA68-D64E4E70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1361" y="3438120"/>
            <a:ext cx="3526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نلاحظ من الجدول ان الطلاب الذين لديهم </a:t>
            </a:r>
          </a:p>
          <a:p>
            <a:pPr algn="ctr"/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اكثر من 4 أجهزة هم 25 %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A3C5C11-C4C2-06FB-E06B-D377D552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580" y="4194315"/>
            <a:ext cx="3573478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25% من 455 =</a:t>
            </a:r>
          </a:p>
          <a:p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= 0.25</a:t>
            </a:r>
          </a:p>
          <a:p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= 113.75</a:t>
            </a:r>
          </a:p>
          <a:p>
            <a:endParaRPr lang="ar-SA" sz="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اذا 114 طالب تقريبا لديهم أكثر من 4 أجهزة</a:t>
            </a:r>
          </a:p>
        </p:txBody>
      </p:sp>
      <p:grpSp>
        <p:nvGrpSpPr>
          <p:cNvPr id="14" name="مجموعة 40">
            <a:extLst>
              <a:ext uri="{FF2B5EF4-FFF2-40B4-BE49-F238E27FC236}">
                <a16:creationId xmlns:a16="http://schemas.microsoft.com/office/drawing/2014/main" id="{890F00ED-003E-D1FB-5297-B0434B931091}"/>
              </a:ext>
            </a:extLst>
          </p:cNvPr>
          <p:cNvGrpSpPr>
            <a:grpSpLocks/>
          </p:cNvGrpSpPr>
          <p:nvPr/>
        </p:nvGrpSpPr>
        <p:grpSpPr bwMode="auto">
          <a:xfrm>
            <a:off x="6824674" y="4118115"/>
            <a:ext cx="608013" cy="646331"/>
            <a:chOff x="4081970" y="857232"/>
            <a:chExt cx="607861" cy="646549"/>
          </a:xfrm>
        </p:grpSpPr>
        <p:sp>
          <p:nvSpPr>
            <p:cNvPr id="15" name="مربع نص 41">
              <a:extLst>
                <a:ext uri="{FF2B5EF4-FFF2-40B4-BE49-F238E27FC236}">
                  <a16:creationId xmlns:a16="http://schemas.microsoft.com/office/drawing/2014/main" id="{011EFC28-C70A-A65B-8946-10DD981EB3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4241" y="857232"/>
              <a:ext cx="535590" cy="646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SA" b="1" dirty="0">
                  <a:latin typeface="Calibri" panose="020F0502020204030204" pitchFamily="34" charset="0"/>
                  <a:cs typeface="Calibri" panose="020F0502020204030204" pitchFamily="34" charset="0"/>
                </a:rPr>
                <a:t> 25</a:t>
              </a:r>
            </a:p>
            <a:p>
              <a:r>
                <a:rPr lang="ar-SA" b="1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19" name="رابط مستقيم 18">
              <a:extLst>
                <a:ext uri="{FF2B5EF4-FFF2-40B4-BE49-F238E27FC236}">
                  <a16:creationId xmlns:a16="http://schemas.microsoft.com/office/drawing/2014/main" id="{2302B7A0-1D8C-F2DB-FC19-1A33F25F2DB1}"/>
                </a:ext>
              </a:extLst>
            </p:cNvPr>
            <p:cNvCxnSpPr/>
            <p:nvPr/>
          </p:nvCxnSpPr>
          <p:spPr>
            <a:xfrm flipH="1">
              <a:off x="4081970" y="1152607"/>
              <a:ext cx="607861" cy="158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1C0D0DFC-5C02-B511-3CE5-31EEB3CD5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542" y="4194315"/>
            <a:ext cx="873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b="1">
                <a:latin typeface="Calibri" panose="020F0502020204030204" pitchFamily="34" charset="0"/>
                <a:cs typeface="Calibri" panose="020F0502020204030204" pitchFamily="34" charset="0"/>
              </a:rPr>
              <a:t>من 455 </a:t>
            </a:r>
            <a:endParaRPr lang="ar-S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C6C37D95-F851-264C-02DB-4E649B81F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42" y="4759418"/>
            <a:ext cx="7040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× 455</a:t>
            </a:r>
            <a:endParaRPr lang="ar-S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16">
            <a:extLst>
              <a:ext uri="{FF2B5EF4-FFF2-40B4-BE49-F238E27FC236}">
                <a16:creationId xmlns:a16="http://schemas.microsoft.com/office/drawing/2014/main" id="{3AF8DF62-679A-8F38-3901-9119CBC0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10" y="4324709"/>
            <a:ext cx="2020107" cy="151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A4BF730F-794F-E3A6-88F7-DA2230FB06ED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4B36B0E-295C-C0C8-EBD3-F09DAEDE0CC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7E92455-4EF0-D95E-9972-B71A8ACD2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4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36" grpId="0" animBg="1"/>
      <p:bldP spid="38" grpId="0" animBg="1"/>
      <p:bldP spid="8" grpId="0"/>
      <p:bldP spid="11" grpId="0"/>
      <p:bldP spid="13" grpId="0"/>
      <p:bldP spid="37" grpId="0"/>
      <p:bldP spid="40" grpId="0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99590B2C-8548-61E5-DDCF-6B2E56576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111" b="95000" l="16545" r="85273">
                        <a14:foregroundMark x1="82364" y1="56889" x2="71636" y2="56667"/>
                        <a14:foregroundMark x1="85273" y1="53333" x2="71273" y2="56556"/>
                        <a14:foregroundMark x1="18545" y1="60000" x2="24545" y2="56222"/>
                        <a14:foregroundMark x1="16545" y1="56889" x2="18909" y2="5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51824" r="9931"/>
          <a:stretch/>
        </p:blipFill>
        <p:spPr bwMode="auto">
          <a:xfrm>
            <a:off x="1137231" y="4347711"/>
            <a:ext cx="1843179" cy="18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BF33ECC-4CD2-8222-CBEE-8DB0EDFEE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508" b="95556" l="27837" r="81560">
                        <a14:foregroundMark x1="65071" y1="60212" x2="75000" y2="56508"/>
                        <a14:foregroundMark x1="75000" y1="56508" x2="79787" y2="62434"/>
                        <a14:foregroundMark x1="27837" y1="63386" x2="29965" y2="57884"/>
                        <a14:foregroundMark x1="81028" y1="62222" x2="81560" y2="57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7" t="56017" r="13324"/>
          <a:stretch/>
        </p:blipFill>
        <p:spPr bwMode="auto">
          <a:xfrm>
            <a:off x="8790316" y="4474234"/>
            <a:ext cx="1542541" cy="176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8A75172-3BCE-EC0B-214A-70A6893BB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970" b="94975" l="32979" r="92376">
                        <a14:foregroundMark x1="89007" y1="56382" x2="76241" y2="55377"/>
                        <a14:foregroundMark x1="76241" y1="55377" x2="74645" y2="56985"/>
                        <a14:foregroundMark x1="91667" y1="53970" x2="82624" y2="54070"/>
                        <a14:foregroundMark x1="32979" y1="64925" x2="35638" y2="63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0" t="51321"/>
          <a:stretch/>
        </p:blipFill>
        <p:spPr bwMode="auto">
          <a:xfrm>
            <a:off x="5124092" y="4347713"/>
            <a:ext cx="1693348" cy="186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B3558598-A885-309C-F62A-9B0B2A9B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35" y="1749995"/>
            <a:ext cx="1601369" cy="160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0B6E5D49-462E-F014-0444-F7C0DD15B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288" y="1749995"/>
            <a:ext cx="1564257" cy="15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عنوان 2">
            <a:extLst>
              <a:ext uri="{FF2B5EF4-FFF2-40B4-BE49-F238E27FC236}">
                <a16:creationId xmlns:a16="http://schemas.microsoft.com/office/drawing/2014/main" id="{3587952D-41F8-EDCC-7B3E-557724E06E20}"/>
              </a:ext>
            </a:extLst>
          </p:cNvPr>
          <p:cNvSpPr txBox="1">
            <a:spLocks/>
          </p:cNvSpPr>
          <p:nvPr/>
        </p:nvSpPr>
        <p:spPr>
          <a:xfrm>
            <a:off x="1449236" y="976925"/>
            <a:ext cx="9293524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أوجد كل عدد مما يأتي من خلال اختيار الزهرة المناسبة للغصن المناسب</a:t>
            </a:r>
            <a:r>
              <a:rPr kumimoji="0" lang="ar-SA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BBEF200-E8B7-6392-AD12-12E8F9685FD1}"/>
              </a:ext>
            </a:extLst>
          </p:cNvPr>
          <p:cNvSpPr txBox="1"/>
          <p:nvPr/>
        </p:nvSpPr>
        <p:spPr>
          <a:xfrm>
            <a:off x="4580330" y="436245"/>
            <a:ext cx="30313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srgbClr val="283C9F"/>
                </a:solidFill>
                <a:highlight>
                  <a:srgbClr val="FFBDB4"/>
                </a:highlight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تأكد وتدرب لحل المسائل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highlight>
                <a:srgbClr val="FFBDB4"/>
              </a:highlight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11" name="عنوان 2">
            <a:extLst>
              <a:ext uri="{FF2B5EF4-FFF2-40B4-BE49-F238E27FC236}">
                <a16:creationId xmlns:a16="http://schemas.microsoft.com/office/drawing/2014/main" id="{4E905593-D706-9410-F2F3-0E8DB4912EB3}"/>
              </a:ext>
            </a:extLst>
          </p:cNvPr>
          <p:cNvSpPr txBox="1">
            <a:spLocks/>
          </p:cNvSpPr>
          <p:nvPr/>
        </p:nvSpPr>
        <p:spPr>
          <a:xfrm>
            <a:off x="2247613" y="499540"/>
            <a:ext cx="1484749" cy="398370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FFFFFF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8BB496"/>
              </a:highligh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BED01E4-F540-53FA-6890-29A6CDB2A314}"/>
              </a:ext>
            </a:extLst>
          </p:cNvPr>
          <p:cNvSpPr txBox="1"/>
          <p:nvPr/>
        </p:nvSpPr>
        <p:spPr>
          <a:xfrm>
            <a:off x="10073366" y="2383766"/>
            <a:ext cx="1564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8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 % من 50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5AAD611-6C14-0A88-61EF-BC41B473FC36}"/>
              </a:ext>
            </a:extLst>
          </p:cNvPr>
          <p:cNvSpPr txBox="1"/>
          <p:nvPr/>
        </p:nvSpPr>
        <p:spPr>
          <a:xfrm>
            <a:off x="6764991" y="2383765"/>
            <a:ext cx="1693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110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% من 70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4DEA7EE-C06F-8F36-E4D8-359305A9BCD0}"/>
              </a:ext>
            </a:extLst>
          </p:cNvPr>
          <p:cNvSpPr txBox="1"/>
          <p:nvPr/>
        </p:nvSpPr>
        <p:spPr>
          <a:xfrm>
            <a:off x="2810915" y="2375274"/>
            <a:ext cx="1769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130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 % من 20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B678C40-9D32-8070-3821-6CA6F2AE7F65}"/>
              </a:ext>
            </a:extLst>
          </p:cNvPr>
          <p:cNvSpPr txBox="1"/>
          <p:nvPr/>
        </p:nvSpPr>
        <p:spPr>
          <a:xfrm>
            <a:off x="9754190" y="5280668"/>
            <a:ext cx="79879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77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828EAAE-9CF2-5BAD-5B02-816A1495DEF7}"/>
              </a:ext>
            </a:extLst>
          </p:cNvPr>
          <p:cNvSpPr txBox="1"/>
          <p:nvPr/>
        </p:nvSpPr>
        <p:spPr>
          <a:xfrm>
            <a:off x="6418044" y="5187994"/>
            <a:ext cx="79879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4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87D51C0-32B2-38EA-7F39-18BF7C304109}"/>
              </a:ext>
            </a:extLst>
          </p:cNvPr>
          <p:cNvSpPr txBox="1"/>
          <p:nvPr/>
        </p:nvSpPr>
        <p:spPr>
          <a:xfrm>
            <a:off x="2411519" y="5276159"/>
            <a:ext cx="79879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26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21883AB-5484-E764-215D-20B9DCE4C19F}"/>
              </a:ext>
            </a:extLst>
          </p:cNvPr>
          <p:cNvSpPr txBox="1"/>
          <p:nvPr/>
        </p:nvSpPr>
        <p:spPr>
          <a:xfrm>
            <a:off x="10552982" y="1808816"/>
            <a:ext cx="555797" cy="64918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1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E81FDB4-7AA7-802D-AF7D-3E52A9222A64}"/>
              </a:ext>
            </a:extLst>
          </p:cNvPr>
          <p:cNvSpPr txBox="1"/>
          <p:nvPr/>
        </p:nvSpPr>
        <p:spPr>
          <a:xfrm>
            <a:off x="7216836" y="1814701"/>
            <a:ext cx="555797" cy="64918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4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9F8BDC2-A7E4-45EA-350D-4674577250F1}"/>
              </a:ext>
            </a:extLst>
          </p:cNvPr>
          <p:cNvSpPr txBox="1"/>
          <p:nvPr/>
        </p:nvSpPr>
        <p:spPr>
          <a:xfrm>
            <a:off x="3416565" y="1812644"/>
            <a:ext cx="631594" cy="56263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11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647AE111-8E81-20D7-DBE3-238263377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13" y="1344853"/>
            <a:ext cx="2077824" cy="20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AF2DC78-81F2-48D6-429E-49EA2A2F36B7}"/>
              </a:ext>
            </a:extLst>
          </p:cNvPr>
          <p:cNvSpPr txBox="1"/>
          <p:nvPr/>
        </p:nvSpPr>
        <p:spPr>
          <a:xfrm>
            <a:off x="8274640" y="5506991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254FF2A-3A57-7488-268E-EC96BCDBF56C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F207E53-874D-F48E-5257-B49E9FCAEE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3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75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25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75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28633 0.2569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2847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27721 0.2828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67" y="1414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28463 0.2775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29753 0.2583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1291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27252 0.308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544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29089 0.2840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-0.00312 0.2076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037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0.25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00091 0.2280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/>
      <p:bldP spid="13" grpId="1"/>
      <p:bldP spid="14" grpId="0"/>
      <p:bldP spid="14" grpId="1"/>
      <p:bldP spid="15" grpId="0"/>
      <p:bldP spid="15" grpId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67987" y="553992"/>
            <a:ext cx="1504970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9112083" y="773723"/>
            <a:ext cx="8167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17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225045" y="54864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تدرب</a:t>
            </a:r>
            <a:r>
              <a:rPr kumimoji="0" lang="ar-SA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وحل المسائل :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A3B35B6-F412-E10E-8D67-32427D61C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392" y="3153003"/>
            <a:ext cx="4631082" cy="306022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7871" y="2087447"/>
            <a:ext cx="6678169" cy="1015750"/>
          </a:xfrm>
          <a:prstGeom prst="rect">
            <a:avLst/>
          </a:prstGeom>
        </p:spPr>
      </p:pic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696383" y="4814824"/>
            <a:ext cx="2376264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الدقيقة الواحدة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9E679B7-1C7F-3282-A90F-85C7B89C069A}"/>
              </a:ext>
            </a:extLst>
          </p:cNvPr>
          <p:cNvSpPr txBox="1"/>
          <p:nvPr/>
        </p:nvSpPr>
        <p:spPr>
          <a:xfrm>
            <a:off x="9520472" y="2316785"/>
            <a:ext cx="1941083" cy="523220"/>
          </a:xfrm>
          <a:custGeom>
            <a:avLst/>
            <a:gdLst>
              <a:gd name="connsiteX0" fmla="*/ 0 w 1941083"/>
              <a:gd name="connsiteY0" fmla="*/ 0 h 523220"/>
              <a:gd name="connsiteX1" fmla="*/ 588795 w 1941083"/>
              <a:gd name="connsiteY1" fmla="*/ 0 h 523220"/>
              <a:gd name="connsiteX2" fmla="*/ 1216412 w 1941083"/>
              <a:gd name="connsiteY2" fmla="*/ 0 h 523220"/>
              <a:gd name="connsiteX3" fmla="*/ 1941083 w 1941083"/>
              <a:gd name="connsiteY3" fmla="*/ 0 h 523220"/>
              <a:gd name="connsiteX4" fmla="*/ 1941083 w 1941083"/>
              <a:gd name="connsiteY4" fmla="*/ 523220 h 523220"/>
              <a:gd name="connsiteX5" fmla="*/ 1255234 w 1941083"/>
              <a:gd name="connsiteY5" fmla="*/ 523220 h 523220"/>
              <a:gd name="connsiteX6" fmla="*/ 588795 w 1941083"/>
              <a:gd name="connsiteY6" fmla="*/ 523220 h 523220"/>
              <a:gd name="connsiteX7" fmla="*/ 0 w 1941083"/>
              <a:gd name="connsiteY7" fmla="*/ 523220 h 523220"/>
              <a:gd name="connsiteX8" fmla="*/ 0 w 1941083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1083" h="523220" fill="none" extrusionOk="0">
                <a:moveTo>
                  <a:pt x="0" y="0"/>
                </a:moveTo>
                <a:cubicBezTo>
                  <a:pt x="260810" y="15269"/>
                  <a:pt x="347458" y="-16567"/>
                  <a:pt x="588795" y="0"/>
                </a:cubicBezTo>
                <a:cubicBezTo>
                  <a:pt x="830132" y="16567"/>
                  <a:pt x="1064034" y="2908"/>
                  <a:pt x="1216412" y="0"/>
                </a:cubicBezTo>
                <a:cubicBezTo>
                  <a:pt x="1368790" y="-2908"/>
                  <a:pt x="1607123" y="29633"/>
                  <a:pt x="1941083" y="0"/>
                </a:cubicBezTo>
                <a:cubicBezTo>
                  <a:pt x="1949859" y="184234"/>
                  <a:pt x="1957213" y="305177"/>
                  <a:pt x="1941083" y="523220"/>
                </a:cubicBezTo>
                <a:cubicBezTo>
                  <a:pt x="1642448" y="534651"/>
                  <a:pt x="1581626" y="556944"/>
                  <a:pt x="1255234" y="523220"/>
                </a:cubicBezTo>
                <a:cubicBezTo>
                  <a:pt x="928842" y="489496"/>
                  <a:pt x="857981" y="528616"/>
                  <a:pt x="588795" y="523220"/>
                </a:cubicBezTo>
                <a:cubicBezTo>
                  <a:pt x="319609" y="517824"/>
                  <a:pt x="215651" y="537074"/>
                  <a:pt x="0" y="523220"/>
                </a:cubicBezTo>
                <a:cubicBezTo>
                  <a:pt x="5554" y="409661"/>
                  <a:pt x="21540" y="143059"/>
                  <a:pt x="0" y="0"/>
                </a:cubicBezTo>
                <a:close/>
              </a:path>
              <a:path w="1941083" h="523220" stroke="0" extrusionOk="0">
                <a:moveTo>
                  <a:pt x="0" y="0"/>
                </a:moveTo>
                <a:cubicBezTo>
                  <a:pt x="212431" y="4017"/>
                  <a:pt x="461113" y="31744"/>
                  <a:pt x="647028" y="0"/>
                </a:cubicBezTo>
                <a:cubicBezTo>
                  <a:pt x="832943" y="-31744"/>
                  <a:pt x="989719" y="28162"/>
                  <a:pt x="1313466" y="0"/>
                </a:cubicBezTo>
                <a:cubicBezTo>
                  <a:pt x="1637213" y="-28162"/>
                  <a:pt x="1666097" y="1702"/>
                  <a:pt x="1941083" y="0"/>
                </a:cubicBezTo>
                <a:cubicBezTo>
                  <a:pt x="1960035" y="211700"/>
                  <a:pt x="1926356" y="263609"/>
                  <a:pt x="1941083" y="523220"/>
                </a:cubicBezTo>
                <a:cubicBezTo>
                  <a:pt x="1782634" y="515474"/>
                  <a:pt x="1585416" y="552075"/>
                  <a:pt x="1255234" y="523220"/>
                </a:cubicBezTo>
                <a:cubicBezTo>
                  <a:pt x="925052" y="494365"/>
                  <a:pt x="743333" y="534956"/>
                  <a:pt x="569384" y="523220"/>
                </a:cubicBezTo>
                <a:cubicBezTo>
                  <a:pt x="395435" y="511485"/>
                  <a:pt x="118793" y="523403"/>
                  <a:pt x="0" y="523220"/>
                </a:cubicBezTo>
                <a:cubicBezTo>
                  <a:pt x="18541" y="331283"/>
                  <a:pt x="7793" y="125467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rgbClr val="FDB056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كرة سلة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2" name="Picture 16">
            <a:extLst>
              <a:ext uri="{FF2B5EF4-FFF2-40B4-BE49-F238E27FC236}">
                <a16:creationId xmlns:a16="http://schemas.microsoft.com/office/drawing/2014/main" id="{3AF8DF62-679A-8F38-3901-9119CBC0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10" y="4324709"/>
            <a:ext cx="2020107" cy="151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708FB0D-4DB2-6D21-07CE-345F1041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045" y="2228227"/>
            <a:ext cx="53864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0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إذا كان معاذ يصيب الهدف في</a:t>
            </a:r>
            <a:r>
              <a:rPr lang="en-US" sz="20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en-US" sz="20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٪ من الكرات التي يسددها،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0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فكم مرة يصيب الهدف إذا رمى</a:t>
            </a:r>
            <a:r>
              <a:rPr lang="en-US" sz="20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5كرات؟</a:t>
            </a:r>
            <a:r>
              <a:rPr lang="en-US" sz="20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SA" sz="2000" b="1" dirty="0">
              <a:solidFill>
                <a:schemeClr val="accent5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11F7F3E6-7E7C-BD73-703E-E5F069137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072" y="3357654"/>
            <a:ext cx="304578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</a:t>
            </a:r>
            <a:r>
              <a:rPr lang="ar-SA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الأهداف =</a:t>
            </a:r>
            <a:endParaRPr lang="ar-SA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ar-SA" sz="1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ar-SA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ar-SA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</a:p>
          <a:p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= 0.6</a:t>
            </a:r>
          </a:p>
          <a:p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</a:p>
          <a:p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= 3 مرات</a:t>
            </a:r>
          </a:p>
        </p:txBody>
      </p:sp>
      <p:grpSp>
        <p:nvGrpSpPr>
          <p:cNvPr id="16" name="مجموعة 18">
            <a:extLst>
              <a:ext uri="{FF2B5EF4-FFF2-40B4-BE49-F238E27FC236}">
                <a16:creationId xmlns:a16="http://schemas.microsoft.com/office/drawing/2014/main" id="{622D3F82-E64C-BE56-13DE-1DD46E5EA1C6}"/>
              </a:ext>
            </a:extLst>
          </p:cNvPr>
          <p:cNvGrpSpPr>
            <a:grpSpLocks/>
          </p:cNvGrpSpPr>
          <p:nvPr/>
        </p:nvGrpSpPr>
        <p:grpSpPr bwMode="auto">
          <a:xfrm>
            <a:off x="5492809" y="3852117"/>
            <a:ext cx="706904" cy="830997"/>
            <a:chOff x="4082563" y="767250"/>
            <a:chExt cx="607269" cy="829520"/>
          </a:xfrm>
        </p:grpSpPr>
        <p:sp>
          <p:nvSpPr>
            <p:cNvPr id="17" name="مربع نص 19">
              <a:extLst>
                <a:ext uri="{FF2B5EF4-FFF2-40B4-BE49-F238E27FC236}">
                  <a16:creationId xmlns:a16="http://schemas.microsoft.com/office/drawing/2014/main" id="{EA138918-C22D-DA98-3D69-E9D1C782AD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7138" y="767250"/>
              <a:ext cx="563496" cy="829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SA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</a:t>
              </a:r>
            </a:p>
            <a:p>
              <a:r>
                <a:rPr lang="ar-SA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18" name="رابط مستقيم 17">
              <a:extLst>
                <a:ext uri="{FF2B5EF4-FFF2-40B4-BE49-F238E27FC236}">
                  <a16:creationId xmlns:a16="http://schemas.microsoft.com/office/drawing/2014/main" id="{C7450EF0-ABE4-6214-E02F-529D048565F7}"/>
                </a:ext>
              </a:extLst>
            </p:cNvPr>
            <p:cNvCxnSpPr/>
            <p:nvPr/>
          </p:nvCxnSpPr>
          <p:spPr>
            <a:xfrm flipH="1">
              <a:off x="4082563" y="1151982"/>
              <a:ext cx="607269" cy="1585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059214E-6A0E-5877-CB0B-CE1C28E62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355" y="3390452"/>
            <a:ext cx="16236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60% من 5 </a:t>
            </a:r>
            <a:endParaRPr lang="ar-SA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2169B0C-09C6-2AAC-1CB9-3361962D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109" y="4016352"/>
            <a:ext cx="837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5</a:t>
            </a:r>
            <a:endParaRPr lang="ar-SA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5578974-3BF3-5357-E050-0A7BF489C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787" y="4736526"/>
            <a:ext cx="6564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5</a:t>
            </a:r>
            <a:endParaRPr lang="ar-SA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1 Minute Timer (s.shabakngy.com)">
            <a:hlinkClick r:id="" action="ppaction://media"/>
            <a:extLst>
              <a:ext uri="{FF2B5EF4-FFF2-40B4-BE49-F238E27FC236}">
                <a16:creationId xmlns:a16="http://schemas.microsoft.com/office/drawing/2014/main" id="{D0313B50-0A3B-5365-770C-7C72A055B1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204" y="5463476"/>
            <a:ext cx="1023668" cy="44872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549F288-0622-B181-9038-AD72851CE5B9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DD662A2-EA6B-B926-684B-9DE86527EB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3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50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4" grpId="0"/>
      <p:bldP spid="5" grpId="0"/>
      <p:bldP spid="36" grpId="0" animBg="1"/>
      <p:bldP spid="38" grpId="0" animBg="1"/>
      <p:bldP spid="2" grpId="0"/>
      <p:bldP spid="12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0C260E-2D06-C127-1A56-378F0CB5F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166" y="1682962"/>
            <a:ext cx="5228659" cy="1122400"/>
          </a:xfrm>
        </p:spPr>
        <p:txBody>
          <a:bodyPr/>
          <a:lstStyle/>
          <a:p>
            <a:r>
              <a:rPr lang="ar-SA" sz="4400" b="1" dirty="0">
                <a:solidFill>
                  <a:srgbClr val="C495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التصفح</a:t>
            </a:r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BDB054DD-DF01-35DF-C615-1D8E532D9FF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657699" y="476322"/>
            <a:ext cx="6348942" cy="1758000"/>
          </a:xfrm>
        </p:spPr>
        <p:txBody>
          <a:bodyPr/>
          <a:lstStyle/>
          <a:p>
            <a:r>
              <a:rPr lang="ar-SA" sz="3600" b="1" dirty="0">
                <a:latin typeface="Calibri" panose="020F0502020204030204" pitchFamily="34" charset="0"/>
                <a:cs typeface="Calibri" panose="020F0502020204030204" pitchFamily="34" charset="0"/>
              </a:rPr>
              <a:t>الاستراتيجيات المستخدمة في درسنا :</a:t>
            </a:r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98A037B3-5614-5285-DD54-FD7E7A333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6835" y="2179608"/>
            <a:ext cx="415444" cy="390831"/>
          </a:xfrm>
        </p:spPr>
        <p:txBody>
          <a:bodyPr/>
          <a:lstStyle/>
          <a:p>
            <a:r>
              <a:rPr lang="ar-SA" sz="2800" b="1" dirty="0">
                <a:solidFill>
                  <a:srgbClr val="FFB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EAC51A60-B420-93BC-054B-ED13D90F7A76}"/>
              </a:ext>
            </a:extLst>
          </p:cNvPr>
          <p:cNvSpPr txBox="1">
            <a:spLocks/>
          </p:cNvSpPr>
          <p:nvPr/>
        </p:nvSpPr>
        <p:spPr>
          <a:xfrm>
            <a:off x="3285166" y="2540301"/>
            <a:ext cx="522865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mmetto One"/>
              <a:buNone/>
              <a:defRPr sz="56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600"/>
              <a:buFont typeface="Rammetto One"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جدول</a:t>
            </a:r>
            <a:r>
              <a:rPr kumimoji="0" lang="ar-SA" sz="4400" b="1" i="0" u="none" strike="noStrike" kern="0" cap="none" spc="0" normalizeH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التعلم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61C7D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6" name="عنوان فرعي 3">
            <a:extLst>
              <a:ext uri="{FF2B5EF4-FFF2-40B4-BE49-F238E27FC236}">
                <a16:creationId xmlns:a16="http://schemas.microsoft.com/office/drawing/2014/main" id="{BE24BE71-E846-0522-E1C6-6FB85538D83A}"/>
              </a:ext>
            </a:extLst>
          </p:cNvPr>
          <p:cNvSpPr txBox="1">
            <a:spLocks/>
          </p:cNvSpPr>
          <p:nvPr/>
        </p:nvSpPr>
        <p:spPr>
          <a:xfrm>
            <a:off x="8906835" y="2979147"/>
            <a:ext cx="415444" cy="449853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2133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1400"/>
              <a:buFont typeface="Poppins Medium"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2FA7FFFD-7DE3-B800-564A-A56578C25C1E}"/>
              </a:ext>
            </a:extLst>
          </p:cNvPr>
          <p:cNvSpPr txBox="1">
            <a:spLocks/>
          </p:cNvSpPr>
          <p:nvPr/>
        </p:nvSpPr>
        <p:spPr>
          <a:xfrm>
            <a:off x="3285166" y="3276735"/>
            <a:ext cx="522865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mmetto One"/>
              <a:buNone/>
              <a:defRPr sz="56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600"/>
              <a:buFont typeface="Rammetto One"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FDB05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التعلم</a:t>
            </a:r>
            <a:r>
              <a:rPr kumimoji="0" lang="ar-SA" sz="4400" b="1" i="0" u="none" strike="noStrike" kern="0" cap="none" spc="0" normalizeH="0" noProof="0" dirty="0">
                <a:ln>
                  <a:noFill/>
                </a:ln>
                <a:solidFill>
                  <a:srgbClr val="FDB05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التعاوني - الفردي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FDB0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8" name="عنوان فرعي 3">
            <a:extLst>
              <a:ext uri="{FF2B5EF4-FFF2-40B4-BE49-F238E27FC236}">
                <a16:creationId xmlns:a16="http://schemas.microsoft.com/office/drawing/2014/main" id="{C794D4CC-FD99-CF28-99A7-967BF5482673}"/>
              </a:ext>
            </a:extLst>
          </p:cNvPr>
          <p:cNvSpPr txBox="1">
            <a:spLocks/>
          </p:cNvSpPr>
          <p:nvPr/>
        </p:nvSpPr>
        <p:spPr>
          <a:xfrm>
            <a:off x="8906835" y="3714132"/>
            <a:ext cx="415444" cy="449853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2133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1400"/>
              <a:buFont typeface="Poppins Medium"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9" name="عنوان 1">
            <a:extLst>
              <a:ext uri="{FF2B5EF4-FFF2-40B4-BE49-F238E27FC236}">
                <a16:creationId xmlns:a16="http://schemas.microsoft.com/office/drawing/2014/main" id="{42084D70-F37B-9967-C37A-BC4DC4C62DDE}"/>
              </a:ext>
            </a:extLst>
          </p:cNvPr>
          <p:cNvSpPr txBox="1">
            <a:spLocks/>
          </p:cNvSpPr>
          <p:nvPr/>
        </p:nvSpPr>
        <p:spPr>
          <a:xfrm>
            <a:off x="3238549" y="4052638"/>
            <a:ext cx="522865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mmetto One"/>
              <a:buNone/>
              <a:defRPr sz="56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600"/>
              <a:buFont typeface="Rammetto One"/>
              <a:buNone/>
              <a:tabLst/>
              <a:defRPr/>
            </a:pPr>
            <a:r>
              <a:rPr lang="ar-SA" sz="4400" b="1" kern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10" name="عنوان فرعي 3">
            <a:extLst>
              <a:ext uri="{FF2B5EF4-FFF2-40B4-BE49-F238E27FC236}">
                <a16:creationId xmlns:a16="http://schemas.microsoft.com/office/drawing/2014/main" id="{69FBC266-8A4E-4703-68E8-CE923861B2AD}"/>
              </a:ext>
            </a:extLst>
          </p:cNvPr>
          <p:cNvSpPr txBox="1">
            <a:spLocks/>
          </p:cNvSpPr>
          <p:nvPr/>
        </p:nvSpPr>
        <p:spPr>
          <a:xfrm>
            <a:off x="8865597" y="4531548"/>
            <a:ext cx="456682" cy="449853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2133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1400"/>
              <a:buFont typeface="Poppins Medium"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13" name="عنوان 1">
            <a:extLst>
              <a:ext uri="{FF2B5EF4-FFF2-40B4-BE49-F238E27FC236}">
                <a16:creationId xmlns:a16="http://schemas.microsoft.com/office/drawing/2014/main" id="{8A001D93-3890-0EC9-5C87-99A1C7AB5C8E}"/>
              </a:ext>
            </a:extLst>
          </p:cNvPr>
          <p:cNvSpPr txBox="1">
            <a:spLocks/>
          </p:cNvSpPr>
          <p:nvPr/>
        </p:nvSpPr>
        <p:spPr>
          <a:xfrm>
            <a:off x="2614108" y="4900716"/>
            <a:ext cx="581006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mmetto One"/>
              <a:buNone/>
              <a:defRPr sz="56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600"/>
              <a:buFont typeface="Rammetto One"/>
              <a:buNone/>
              <a:tabLst/>
              <a:defRPr/>
            </a:pPr>
            <a:r>
              <a:rPr lang="ar-SA" sz="4400" b="1" kern="0" noProof="0" dirty="0">
                <a:solidFill>
                  <a:srgbClr val="8BB4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فكر – زاوج - شارك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8BB4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14" name="عنوان فرعي 3">
            <a:extLst>
              <a:ext uri="{FF2B5EF4-FFF2-40B4-BE49-F238E27FC236}">
                <a16:creationId xmlns:a16="http://schemas.microsoft.com/office/drawing/2014/main" id="{99A0A402-CFC7-31EA-FE70-6A92054651BA}"/>
              </a:ext>
            </a:extLst>
          </p:cNvPr>
          <p:cNvSpPr txBox="1">
            <a:spLocks/>
          </p:cNvSpPr>
          <p:nvPr/>
        </p:nvSpPr>
        <p:spPr>
          <a:xfrm>
            <a:off x="8886700" y="5348964"/>
            <a:ext cx="435579" cy="449853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2133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1400"/>
              <a:buFont typeface="Poppins Medium"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15" name="Google Shape;314;p31">
            <a:extLst>
              <a:ext uri="{FF2B5EF4-FFF2-40B4-BE49-F238E27FC236}">
                <a16:creationId xmlns:a16="http://schemas.microsoft.com/office/drawing/2014/main" id="{6462D20F-7330-D1C3-D652-3285AA279AFE}"/>
              </a:ext>
            </a:extLst>
          </p:cNvPr>
          <p:cNvSpPr/>
          <p:nvPr/>
        </p:nvSpPr>
        <p:spPr>
          <a:xfrm rot="6228068">
            <a:off x="10479957" y="2127775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50330EA-8848-77CE-8BEA-8C8AE459D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859" y="5852512"/>
            <a:ext cx="1193141" cy="100548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6F88F03-25CC-9886-2E73-6CB8F586F64B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" y="94971"/>
            <a:ext cx="1000491" cy="1000491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A6FB80B-B91B-772C-33F4-057A2DB529AC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2030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5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uiExpand="1" build="p" animBg="1"/>
      <p:bldP spid="5" grpId="0"/>
      <p:bldP spid="6" grpId="0" uiExpand="1" build="p" animBg="1"/>
      <p:bldP spid="7" grpId="0"/>
      <p:bldP spid="8" grpId="0" uiExpand="1" build="p" animBg="1"/>
      <p:bldP spid="9" grpId="0"/>
      <p:bldP spid="10" grpId="0" uiExpand="1" build="p" animBg="1"/>
      <p:bldP spid="13" grpId="0"/>
      <p:bldP spid="14" grpId="0" uiExpand="1" build="p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7987" y="553992"/>
            <a:ext cx="1504970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225045" y="54864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تدرب وحل المسائل :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A3B35B6-F412-E10E-8D67-32427D61C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402" y="3471135"/>
            <a:ext cx="3653750" cy="265634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518" y="2126603"/>
            <a:ext cx="6605555" cy="1015750"/>
          </a:xfrm>
          <a:prstGeom prst="rect">
            <a:avLst/>
          </a:prstGeom>
        </p:spPr>
      </p:pic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687658" y="1113321"/>
            <a:ext cx="2193290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التعلم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الفردي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9E679B7-1C7F-3282-A90F-85C7B89C069A}"/>
              </a:ext>
            </a:extLst>
          </p:cNvPr>
          <p:cNvSpPr txBox="1"/>
          <p:nvPr/>
        </p:nvSpPr>
        <p:spPr>
          <a:xfrm>
            <a:off x="9520472" y="2316785"/>
            <a:ext cx="1941083" cy="954107"/>
          </a:xfrm>
          <a:custGeom>
            <a:avLst/>
            <a:gdLst>
              <a:gd name="connsiteX0" fmla="*/ 0 w 1941083"/>
              <a:gd name="connsiteY0" fmla="*/ 0 h 954107"/>
              <a:gd name="connsiteX1" fmla="*/ 647028 w 1941083"/>
              <a:gd name="connsiteY1" fmla="*/ 0 h 954107"/>
              <a:gd name="connsiteX2" fmla="*/ 1313466 w 1941083"/>
              <a:gd name="connsiteY2" fmla="*/ 0 h 954107"/>
              <a:gd name="connsiteX3" fmla="*/ 1941083 w 1941083"/>
              <a:gd name="connsiteY3" fmla="*/ 0 h 954107"/>
              <a:gd name="connsiteX4" fmla="*/ 1941083 w 1941083"/>
              <a:gd name="connsiteY4" fmla="*/ 477054 h 954107"/>
              <a:gd name="connsiteX5" fmla="*/ 1941083 w 1941083"/>
              <a:gd name="connsiteY5" fmla="*/ 954107 h 954107"/>
              <a:gd name="connsiteX6" fmla="*/ 1332877 w 1941083"/>
              <a:gd name="connsiteY6" fmla="*/ 954107 h 954107"/>
              <a:gd name="connsiteX7" fmla="*/ 744082 w 1941083"/>
              <a:gd name="connsiteY7" fmla="*/ 954107 h 954107"/>
              <a:gd name="connsiteX8" fmla="*/ 0 w 1941083"/>
              <a:gd name="connsiteY8" fmla="*/ 954107 h 954107"/>
              <a:gd name="connsiteX9" fmla="*/ 0 w 1941083"/>
              <a:gd name="connsiteY9" fmla="*/ 477054 h 954107"/>
              <a:gd name="connsiteX10" fmla="*/ 0 w 1941083"/>
              <a:gd name="connsiteY10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1083" h="954107" fill="none" extrusionOk="0">
                <a:moveTo>
                  <a:pt x="0" y="0"/>
                </a:moveTo>
                <a:cubicBezTo>
                  <a:pt x="227859" y="26482"/>
                  <a:pt x="443744" y="18551"/>
                  <a:pt x="647028" y="0"/>
                </a:cubicBezTo>
                <a:cubicBezTo>
                  <a:pt x="850312" y="-18551"/>
                  <a:pt x="1143581" y="4909"/>
                  <a:pt x="1313466" y="0"/>
                </a:cubicBezTo>
                <a:cubicBezTo>
                  <a:pt x="1483351" y="-4909"/>
                  <a:pt x="1651778" y="-16672"/>
                  <a:pt x="1941083" y="0"/>
                </a:cubicBezTo>
                <a:cubicBezTo>
                  <a:pt x="1943130" y="205577"/>
                  <a:pt x="1934320" y="313601"/>
                  <a:pt x="1941083" y="477054"/>
                </a:cubicBezTo>
                <a:cubicBezTo>
                  <a:pt x="1947846" y="640507"/>
                  <a:pt x="1923185" y="755161"/>
                  <a:pt x="1941083" y="954107"/>
                </a:cubicBezTo>
                <a:cubicBezTo>
                  <a:pt x="1644346" y="956690"/>
                  <a:pt x="1516775" y="954099"/>
                  <a:pt x="1332877" y="954107"/>
                </a:cubicBezTo>
                <a:cubicBezTo>
                  <a:pt x="1148979" y="954115"/>
                  <a:pt x="990304" y="943270"/>
                  <a:pt x="744082" y="954107"/>
                </a:cubicBezTo>
                <a:cubicBezTo>
                  <a:pt x="497861" y="964944"/>
                  <a:pt x="306908" y="985767"/>
                  <a:pt x="0" y="954107"/>
                </a:cubicBezTo>
                <a:cubicBezTo>
                  <a:pt x="-2521" y="831942"/>
                  <a:pt x="-10462" y="617897"/>
                  <a:pt x="0" y="477054"/>
                </a:cubicBezTo>
                <a:cubicBezTo>
                  <a:pt x="10462" y="336211"/>
                  <a:pt x="4090" y="137809"/>
                  <a:pt x="0" y="0"/>
                </a:cubicBezTo>
                <a:close/>
              </a:path>
              <a:path w="1941083" h="954107" stroke="0" extrusionOk="0">
                <a:moveTo>
                  <a:pt x="0" y="0"/>
                </a:moveTo>
                <a:cubicBezTo>
                  <a:pt x="212431" y="4017"/>
                  <a:pt x="461113" y="31744"/>
                  <a:pt x="647028" y="0"/>
                </a:cubicBezTo>
                <a:cubicBezTo>
                  <a:pt x="832943" y="-31744"/>
                  <a:pt x="989719" y="28162"/>
                  <a:pt x="1313466" y="0"/>
                </a:cubicBezTo>
                <a:cubicBezTo>
                  <a:pt x="1637213" y="-28162"/>
                  <a:pt x="1666097" y="1702"/>
                  <a:pt x="1941083" y="0"/>
                </a:cubicBezTo>
                <a:cubicBezTo>
                  <a:pt x="1922585" y="214017"/>
                  <a:pt x="1937299" y="247337"/>
                  <a:pt x="1941083" y="486595"/>
                </a:cubicBezTo>
                <a:cubicBezTo>
                  <a:pt x="1944867" y="725854"/>
                  <a:pt x="1931966" y="749846"/>
                  <a:pt x="1941083" y="954107"/>
                </a:cubicBezTo>
                <a:cubicBezTo>
                  <a:pt x="1765711" y="925648"/>
                  <a:pt x="1598943" y="973880"/>
                  <a:pt x="1332877" y="954107"/>
                </a:cubicBezTo>
                <a:cubicBezTo>
                  <a:pt x="1066811" y="934334"/>
                  <a:pt x="802166" y="986217"/>
                  <a:pt x="647028" y="954107"/>
                </a:cubicBezTo>
                <a:cubicBezTo>
                  <a:pt x="491890" y="921997"/>
                  <a:pt x="148428" y="948420"/>
                  <a:pt x="0" y="954107"/>
                </a:cubicBezTo>
                <a:cubicBezTo>
                  <a:pt x="13915" y="786684"/>
                  <a:pt x="-5648" y="695255"/>
                  <a:pt x="0" y="457971"/>
                </a:cubicBezTo>
                <a:cubicBezTo>
                  <a:pt x="5648" y="220687"/>
                  <a:pt x="4394" y="144125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rgbClr val="FDB056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السؤال الألماسي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708FB0D-4DB2-6D21-07CE-345F1041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597" y="2379384"/>
            <a:ext cx="6125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6F6EA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أوجد كل عدد مما يأتي ، وقربه إلى  أقرب عُشر إذا لزم الأمر .</a:t>
            </a:r>
          </a:p>
        </p:txBody>
      </p:sp>
      <p:pic>
        <p:nvPicPr>
          <p:cNvPr id="6" name="Picture 30">
            <a:extLst>
              <a:ext uri="{FF2B5EF4-FFF2-40B4-BE49-F238E27FC236}">
                <a16:creationId xmlns:a16="http://schemas.microsoft.com/office/drawing/2014/main" id="{7C25998A-CFDE-5EE1-E8F3-465B6EBF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53" y="3326487"/>
            <a:ext cx="2556605" cy="260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5A542B8D-61C4-77FE-43D6-696E587F5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679" y="3476885"/>
            <a:ext cx="3766082" cy="2630618"/>
          </a:xfrm>
          <a:prstGeom prst="rect">
            <a:avLst/>
          </a:prstGeom>
        </p:spPr>
      </p:pic>
      <p:sp>
        <p:nvSpPr>
          <p:cNvPr id="7" name="مستطيل 14">
            <a:extLst>
              <a:ext uri="{FF2B5EF4-FFF2-40B4-BE49-F238E27FC236}">
                <a16:creationId xmlns:a16="http://schemas.microsoft.com/office/drawing/2014/main" id="{8FBBF24E-9B56-0C91-9486-2804AF398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407" y="3851740"/>
            <a:ext cx="1856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1000 % من 99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747A31E-C4D8-D7CB-2D5D-A52E3A851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647" y="4439852"/>
            <a:ext cx="197201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1000% من  99 =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= 10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= 990</a:t>
            </a:r>
          </a:p>
        </p:txBody>
      </p:sp>
      <p:grpSp>
        <p:nvGrpSpPr>
          <p:cNvPr id="11" name="مجموعة 31">
            <a:extLst>
              <a:ext uri="{FF2B5EF4-FFF2-40B4-BE49-F238E27FC236}">
                <a16:creationId xmlns:a16="http://schemas.microsoft.com/office/drawing/2014/main" id="{7E80A796-160F-128E-47CA-8BA61393A8DB}"/>
              </a:ext>
            </a:extLst>
          </p:cNvPr>
          <p:cNvGrpSpPr>
            <a:grpSpLocks/>
          </p:cNvGrpSpPr>
          <p:nvPr/>
        </p:nvGrpSpPr>
        <p:grpSpPr bwMode="auto">
          <a:xfrm>
            <a:off x="6239009" y="4346595"/>
            <a:ext cx="704039" cy="707886"/>
            <a:chOff x="3985473" y="857232"/>
            <a:chExt cx="704364" cy="708364"/>
          </a:xfrm>
        </p:grpSpPr>
        <p:sp>
          <p:nvSpPr>
            <p:cNvPr id="13" name="مربع نص 32">
              <a:extLst>
                <a:ext uri="{FF2B5EF4-FFF2-40B4-BE49-F238E27FC236}">
                  <a16:creationId xmlns:a16="http://schemas.microsoft.com/office/drawing/2014/main" id="{DC0AC404-7FA4-6CDC-FBE0-D56D674685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5473" y="857232"/>
              <a:ext cx="704364" cy="708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1C7D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1000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1C7D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47080BB2-BDE8-EAE0-3D92-CCE9D82C1358}"/>
                </a:ext>
              </a:extLst>
            </p:cNvPr>
            <p:cNvCxnSpPr/>
            <p:nvPr/>
          </p:nvCxnSpPr>
          <p:spPr>
            <a:xfrm flipH="1">
              <a:off x="4081544" y="1152706"/>
              <a:ext cx="608293" cy="1589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FA01468-E9CC-6852-6107-486EBA255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520" y="4439852"/>
            <a:ext cx="760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99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61C7D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0C2D06E-E23E-48ED-8E4F-FECD8C75F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783" y="5035165"/>
            <a:ext cx="8292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× 99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61C7D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مستطيل 15">
            <a:extLst>
              <a:ext uri="{FF2B5EF4-FFF2-40B4-BE49-F238E27FC236}">
                <a16:creationId xmlns:a16="http://schemas.microsoft.com/office/drawing/2014/main" id="{9C72A891-1814-3307-1DD4-4EB79E81E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30" y="3857399"/>
            <a:ext cx="18501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100 % من 79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grpSp>
        <p:nvGrpSpPr>
          <p:cNvPr id="27" name="مجموعة 18">
            <a:extLst>
              <a:ext uri="{FF2B5EF4-FFF2-40B4-BE49-F238E27FC236}">
                <a16:creationId xmlns:a16="http://schemas.microsoft.com/office/drawing/2014/main" id="{6CD895EE-C6E1-6B7F-B219-0FFEEC630B81}"/>
              </a:ext>
            </a:extLst>
          </p:cNvPr>
          <p:cNvGrpSpPr>
            <a:grpSpLocks/>
          </p:cNvGrpSpPr>
          <p:nvPr/>
        </p:nvGrpSpPr>
        <p:grpSpPr bwMode="auto">
          <a:xfrm>
            <a:off x="2206219" y="4502054"/>
            <a:ext cx="631903" cy="707886"/>
            <a:chOff x="4057103" y="857233"/>
            <a:chExt cx="632729" cy="620574"/>
          </a:xfrm>
        </p:grpSpPr>
        <p:sp>
          <p:nvSpPr>
            <p:cNvPr id="28" name="مربع نص 19">
              <a:extLst>
                <a:ext uri="{FF2B5EF4-FFF2-40B4-BE49-F238E27FC236}">
                  <a16:creationId xmlns:a16="http://schemas.microsoft.com/office/drawing/2014/main" id="{B456D36D-AC4C-934C-5196-FC1BE02A2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7103" y="857233"/>
              <a:ext cx="632729" cy="620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1C7D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1C7D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444B77F7-07D3-97FB-35DE-F1EFDC169EE5}"/>
                </a:ext>
              </a:extLst>
            </p:cNvPr>
            <p:cNvCxnSpPr/>
            <p:nvPr/>
          </p:nvCxnSpPr>
          <p:spPr>
            <a:xfrm flipH="1">
              <a:off x="4081024" y="1152083"/>
              <a:ext cx="608808" cy="1585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1099E2A7-9917-9D97-5BB5-15F30E4D6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102" y="4666029"/>
            <a:ext cx="760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79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61C7D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7DF72C9B-A150-A4F7-0D35-9D57F7AD8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1654" y="5199429"/>
            <a:ext cx="6303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× 79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61C7D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142DAE86-D4BE-53C3-D903-42CE9DF09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123" y="4593420"/>
            <a:ext cx="18421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100% من  79 =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= 1</a:t>
            </a: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srgbClr val="61C7D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61C7D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= 79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EA8135D4-1EDF-5D0A-7B65-F77718B1458F}"/>
              </a:ext>
            </a:extLst>
          </p:cNvPr>
          <p:cNvSpPr txBox="1"/>
          <p:nvPr/>
        </p:nvSpPr>
        <p:spPr>
          <a:xfrm>
            <a:off x="7834766" y="3759618"/>
            <a:ext cx="821650" cy="6491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6F6EA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22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B1BF9DA-C8DA-F640-2FFD-2F086902CDE5}"/>
              </a:ext>
            </a:extLst>
          </p:cNvPr>
          <p:cNvSpPr txBox="1"/>
          <p:nvPr/>
        </p:nvSpPr>
        <p:spPr>
          <a:xfrm>
            <a:off x="3718492" y="3760521"/>
            <a:ext cx="821650" cy="6491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6F6EA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23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3FC9FEB-D35F-76EC-DF60-55D861101002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3CA2AD3-6CF1-6B2F-E711-8F2919C1C1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5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5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38" grpId="0" animBg="1"/>
      <p:bldP spid="2" grpId="0"/>
      <p:bldP spid="7" grpId="0"/>
      <p:bldP spid="8" grpId="0"/>
      <p:bldP spid="15" grpId="0"/>
      <p:bldP spid="19" grpId="0"/>
      <p:bldP spid="26" grpId="0"/>
      <p:bldP spid="30" grpId="0"/>
      <p:bldP spid="31" grpId="0"/>
      <p:bldP spid="32" grpId="0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5510" y="957371"/>
            <a:ext cx="1679200" cy="13245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8866721" y="1286872"/>
            <a:ext cx="8167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35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2837866" y="123379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مسائل مهارات التفكير</a:t>
            </a:r>
            <a:r>
              <a:rPr kumimoji="0" lang="ar-SA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العليا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741" y="2788529"/>
            <a:ext cx="7981484" cy="2082854"/>
          </a:xfrm>
          <a:prstGeom prst="rect">
            <a:avLst/>
          </a:prstGeom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9E679B7-1C7F-3282-A90F-85C7B89C069A}"/>
              </a:ext>
            </a:extLst>
          </p:cNvPr>
          <p:cNvSpPr txBox="1"/>
          <p:nvPr/>
        </p:nvSpPr>
        <p:spPr>
          <a:xfrm>
            <a:off x="9620536" y="3527224"/>
            <a:ext cx="1679200" cy="523220"/>
          </a:xfrm>
          <a:custGeom>
            <a:avLst/>
            <a:gdLst>
              <a:gd name="connsiteX0" fmla="*/ 0 w 1679200"/>
              <a:gd name="connsiteY0" fmla="*/ 0 h 523220"/>
              <a:gd name="connsiteX1" fmla="*/ 509357 w 1679200"/>
              <a:gd name="connsiteY1" fmla="*/ 0 h 523220"/>
              <a:gd name="connsiteX2" fmla="*/ 1052299 w 1679200"/>
              <a:gd name="connsiteY2" fmla="*/ 0 h 523220"/>
              <a:gd name="connsiteX3" fmla="*/ 1679200 w 1679200"/>
              <a:gd name="connsiteY3" fmla="*/ 0 h 523220"/>
              <a:gd name="connsiteX4" fmla="*/ 1679200 w 1679200"/>
              <a:gd name="connsiteY4" fmla="*/ 523220 h 523220"/>
              <a:gd name="connsiteX5" fmla="*/ 1085883 w 1679200"/>
              <a:gd name="connsiteY5" fmla="*/ 523220 h 523220"/>
              <a:gd name="connsiteX6" fmla="*/ 509357 w 1679200"/>
              <a:gd name="connsiteY6" fmla="*/ 523220 h 523220"/>
              <a:gd name="connsiteX7" fmla="*/ 0 w 1679200"/>
              <a:gd name="connsiteY7" fmla="*/ 523220 h 523220"/>
              <a:gd name="connsiteX8" fmla="*/ 0 w 1679200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9200" h="523220" fill="none" extrusionOk="0">
                <a:moveTo>
                  <a:pt x="0" y="0"/>
                </a:moveTo>
                <a:cubicBezTo>
                  <a:pt x="234024" y="-20911"/>
                  <a:pt x="311773" y="18399"/>
                  <a:pt x="509357" y="0"/>
                </a:cubicBezTo>
                <a:cubicBezTo>
                  <a:pt x="706941" y="-18399"/>
                  <a:pt x="813224" y="-1946"/>
                  <a:pt x="1052299" y="0"/>
                </a:cubicBezTo>
                <a:cubicBezTo>
                  <a:pt x="1291374" y="1946"/>
                  <a:pt x="1445733" y="-18220"/>
                  <a:pt x="1679200" y="0"/>
                </a:cubicBezTo>
                <a:cubicBezTo>
                  <a:pt x="1687976" y="184234"/>
                  <a:pt x="1695330" y="305177"/>
                  <a:pt x="1679200" y="523220"/>
                </a:cubicBezTo>
                <a:cubicBezTo>
                  <a:pt x="1484058" y="537959"/>
                  <a:pt x="1304603" y="506745"/>
                  <a:pt x="1085883" y="523220"/>
                </a:cubicBezTo>
                <a:cubicBezTo>
                  <a:pt x="867163" y="539695"/>
                  <a:pt x="628581" y="546660"/>
                  <a:pt x="509357" y="523220"/>
                </a:cubicBezTo>
                <a:cubicBezTo>
                  <a:pt x="390133" y="499780"/>
                  <a:pt x="123047" y="503833"/>
                  <a:pt x="0" y="523220"/>
                </a:cubicBezTo>
                <a:cubicBezTo>
                  <a:pt x="5554" y="409661"/>
                  <a:pt x="21540" y="143059"/>
                  <a:pt x="0" y="0"/>
                </a:cubicBezTo>
                <a:close/>
              </a:path>
              <a:path w="1679200" h="523220" stroke="0" extrusionOk="0">
                <a:moveTo>
                  <a:pt x="0" y="0"/>
                </a:moveTo>
                <a:cubicBezTo>
                  <a:pt x="184092" y="10666"/>
                  <a:pt x="398703" y="1449"/>
                  <a:pt x="559733" y="0"/>
                </a:cubicBezTo>
                <a:cubicBezTo>
                  <a:pt x="720763" y="-1449"/>
                  <a:pt x="856400" y="12443"/>
                  <a:pt x="1136259" y="0"/>
                </a:cubicBezTo>
                <a:cubicBezTo>
                  <a:pt x="1416118" y="-12443"/>
                  <a:pt x="1562443" y="10638"/>
                  <a:pt x="1679200" y="0"/>
                </a:cubicBezTo>
                <a:cubicBezTo>
                  <a:pt x="1698152" y="211700"/>
                  <a:pt x="1664473" y="263609"/>
                  <a:pt x="1679200" y="523220"/>
                </a:cubicBezTo>
                <a:cubicBezTo>
                  <a:pt x="1515952" y="540175"/>
                  <a:pt x="1267480" y="513886"/>
                  <a:pt x="1085883" y="523220"/>
                </a:cubicBezTo>
                <a:cubicBezTo>
                  <a:pt x="904286" y="532554"/>
                  <a:pt x="757460" y="536507"/>
                  <a:pt x="492565" y="523220"/>
                </a:cubicBezTo>
                <a:cubicBezTo>
                  <a:pt x="227670" y="509933"/>
                  <a:pt x="109319" y="510085"/>
                  <a:pt x="0" y="523220"/>
                </a:cubicBezTo>
                <a:cubicBezTo>
                  <a:pt x="18541" y="331283"/>
                  <a:pt x="7793" y="125467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rgbClr val="FDB056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 :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2" name="Picture 16">
            <a:extLst>
              <a:ext uri="{FF2B5EF4-FFF2-40B4-BE49-F238E27FC236}">
                <a16:creationId xmlns:a16="http://schemas.microsoft.com/office/drawing/2014/main" id="{3AF8DF62-679A-8F38-3901-9119CBC0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14" y="4879660"/>
            <a:ext cx="2346249" cy="17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708FB0D-4DB2-6D21-07CE-345F1041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106" y="3229791"/>
            <a:ext cx="71860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6F6EA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أي طريقة تفضل استعمالها لإيجاد النسبة المئوية من عدد ،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F6F6EA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كتابة النسبة المئوية على هيئة كسر اعتيادي ، أم كتابة النسبة المئوية على صورة كسر عشري ، وضح سبب اختيارك 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6F6EA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CD33EECD-7A0E-6D58-2317-41B33A113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218" y="4300150"/>
            <a:ext cx="1940565" cy="1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88FBCE8-1BF9-6B59-4FE3-D29B1DB1D8E3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EA0E264-9559-309B-0D8D-93F560661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7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8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9175" y="584267"/>
            <a:ext cx="1679200" cy="13245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8100386" y="913768"/>
            <a:ext cx="8167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36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2761653" y="878887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الاختبارات الدولية</a:t>
            </a:r>
            <a:r>
              <a:rPr kumimoji="0" lang="ar-SA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B4868C2-BE3B-F023-1812-A205DAAC7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996" y="2407561"/>
            <a:ext cx="721704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استعداد لاختبار الرياضيات , أتمت سهى حل 60%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من إجمالي 40 تمرينا على  المادة المقررة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 ما عدد التمارين المتبقية لتحلها قبل الاختبار ؟ 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4ACE8A92-B8C9-DD84-1F34-226798EB3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4986">
            <a:off x="8393039" y="-73215"/>
            <a:ext cx="2149659" cy="278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AE71862E-1CEC-06E4-CA37-0883129E2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56" y="4019215"/>
            <a:ext cx="865299" cy="86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10F6DE2A-C3CC-77C8-E466-A72D95D0B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96" y="4978312"/>
            <a:ext cx="865299" cy="86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325CEF0A-76A7-02FE-5D56-21AD440D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774" y="4113013"/>
            <a:ext cx="865299" cy="86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ABDA7BBD-B903-7B3D-F0DB-EAD8A7CE3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076" y="5048966"/>
            <a:ext cx="865299" cy="86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عنوان 1">
            <a:extLst>
              <a:ext uri="{FF2B5EF4-FFF2-40B4-BE49-F238E27FC236}">
                <a16:creationId xmlns:a16="http://schemas.microsoft.com/office/drawing/2014/main" id="{D776F41D-46B7-0B53-CB1A-213BF9499C70}"/>
              </a:ext>
            </a:extLst>
          </p:cNvPr>
          <p:cNvSpPr txBox="1">
            <a:spLocks/>
          </p:cNvSpPr>
          <p:nvPr/>
        </p:nvSpPr>
        <p:spPr>
          <a:xfrm>
            <a:off x="6986720" y="4247664"/>
            <a:ext cx="167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A47C7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أ ) 25</a:t>
            </a:r>
          </a:p>
        </p:txBody>
      </p:sp>
      <p:sp>
        <p:nvSpPr>
          <p:cNvPr id="18" name="عنوان 1">
            <a:extLst>
              <a:ext uri="{FF2B5EF4-FFF2-40B4-BE49-F238E27FC236}">
                <a16:creationId xmlns:a16="http://schemas.microsoft.com/office/drawing/2014/main" id="{B2B544E4-EBEE-5AB0-6BEC-0652ACE7C3D9}"/>
              </a:ext>
            </a:extLst>
          </p:cNvPr>
          <p:cNvSpPr txBox="1">
            <a:spLocks/>
          </p:cNvSpPr>
          <p:nvPr/>
        </p:nvSpPr>
        <p:spPr>
          <a:xfrm>
            <a:off x="2594118" y="4019215"/>
            <a:ext cx="167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DFB96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ب ) 24</a:t>
            </a:r>
          </a:p>
        </p:txBody>
      </p:sp>
      <p:sp>
        <p:nvSpPr>
          <p:cNvPr id="19" name="عنوان 1">
            <a:extLst>
              <a:ext uri="{FF2B5EF4-FFF2-40B4-BE49-F238E27FC236}">
                <a16:creationId xmlns:a16="http://schemas.microsoft.com/office/drawing/2014/main" id="{10FF4893-DD8C-1482-56E7-2AA932A1B503}"/>
              </a:ext>
            </a:extLst>
          </p:cNvPr>
          <p:cNvSpPr txBox="1">
            <a:spLocks/>
          </p:cNvSpPr>
          <p:nvPr/>
        </p:nvSpPr>
        <p:spPr>
          <a:xfrm>
            <a:off x="6986720" y="5089653"/>
            <a:ext cx="167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ج ) 16</a:t>
            </a:r>
          </a:p>
        </p:txBody>
      </p:sp>
      <p:sp>
        <p:nvSpPr>
          <p:cNvPr id="20" name="عنوان 1">
            <a:extLst>
              <a:ext uri="{FF2B5EF4-FFF2-40B4-BE49-F238E27FC236}">
                <a16:creationId xmlns:a16="http://schemas.microsoft.com/office/drawing/2014/main" id="{3A7F13C2-8DE9-BE4F-68A1-5FF97480CE8C}"/>
              </a:ext>
            </a:extLst>
          </p:cNvPr>
          <p:cNvSpPr txBox="1">
            <a:spLocks/>
          </p:cNvSpPr>
          <p:nvPr/>
        </p:nvSpPr>
        <p:spPr>
          <a:xfrm>
            <a:off x="2594118" y="5002977"/>
            <a:ext cx="167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د ) 15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9A3F1B26-F451-D088-529A-3B23A9B0882E}"/>
              </a:ext>
            </a:extLst>
          </p:cNvPr>
          <p:cNvSpPr/>
          <p:nvPr/>
        </p:nvSpPr>
        <p:spPr>
          <a:xfrm>
            <a:off x="7139907" y="5011264"/>
            <a:ext cx="2327961" cy="967849"/>
          </a:xfrm>
          <a:prstGeom prst="rect">
            <a:avLst/>
          </a:prstGeom>
          <a:noFill/>
          <a:ln w="28575">
            <a:solidFill>
              <a:srgbClr val="8BB4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5BA463D-15EC-4843-E945-686BCE68AC79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D4BE1D0-75A0-0948-F6B6-8D536134E5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1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7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3677" y="572484"/>
            <a:ext cx="1679200" cy="13245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8644888" y="901985"/>
            <a:ext cx="8167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3600" b="1" kern="0" noProof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2576292" y="568061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kumimoji="0" lang="ar-SA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مهمة ادائية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4ACE8A92-B8C9-DD84-1F34-226798EB3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95514">
            <a:off x="1364430" y="282548"/>
            <a:ext cx="2149659" cy="278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2">
            <a:extLst>
              <a:ext uri="{FF2B5EF4-FFF2-40B4-BE49-F238E27FC236}">
                <a16:creationId xmlns:a16="http://schemas.microsoft.com/office/drawing/2014/main" id="{74083E8D-6676-12E0-E5D0-F19118A10655}"/>
              </a:ext>
            </a:extLst>
          </p:cNvPr>
          <p:cNvSpPr txBox="1">
            <a:spLocks/>
          </p:cNvSpPr>
          <p:nvPr/>
        </p:nvSpPr>
        <p:spPr>
          <a:xfrm>
            <a:off x="2450177" y="1340219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مسائل مهارات التفكير</a:t>
            </a:r>
            <a:r>
              <a:rPr kumimoji="0" lang="ar-SA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العليا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78C84D4-7461-01BC-00DB-39041BB3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33" y="3667080"/>
            <a:ext cx="9069860" cy="153525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A96B8CA-6E6F-250B-5A91-967B5B053199}"/>
              </a:ext>
            </a:extLst>
          </p:cNvPr>
          <p:cNvSpPr txBox="1"/>
          <p:nvPr/>
        </p:nvSpPr>
        <p:spPr>
          <a:xfrm>
            <a:off x="9342632" y="2351782"/>
            <a:ext cx="1941083" cy="1077218"/>
          </a:xfrm>
          <a:custGeom>
            <a:avLst/>
            <a:gdLst>
              <a:gd name="connsiteX0" fmla="*/ 0 w 1941083"/>
              <a:gd name="connsiteY0" fmla="*/ 0 h 1077218"/>
              <a:gd name="connsiteX1" fmla="*/ 647028 w 1941083"/>
              <a:gd name="connsiteY1" fmla="*/ 0 h 1077218"/>
              <a:gd name="connsiteX2" fmla="*/ 1313466 w 1941083"/>
              <a:gd name="connsiteY2" fmla="*/ 0 h 1077218"/>
              <a:gd name="connsiteX3" fmla="*/ 1941083 w 1941083"/>
              <a:gd name="connsiteY3" fmla="*/ 0 h 1077218"/>
              <a:gd name="connsiteX4" fmla="*/ 1941083 w 1941083"/>
              <a:gd name="connsiteY4" fmla="*/ 538609 h 1077218"/>
              <a:gd name="connsiteX5" fmla="*/ 1941083 w 1941083"/>
              <a:gd name="connsiteY5" fmla="*/ 1077218 h 1077218"/>
              <a:gd name="connsiteX6" fmla="*/ 1332877 w 1941083"/>
              <a:gd name="connsiteY6" fmla="*/ 1077218 h 1077218"/>
              <a:gd name="connsiteX7" fmla="*/ 744082 w 1941083"/>
              <a:gd name="connsiteY7" fmla="*/ 1077218 h 1077218"/>
              <a:gd name="connsiteX8" fmla="*/ 0 w 1941083"/>
              <a:gd name="connsiteY8" fmla="*/ 1077218 h 1077218"/>
              <a:gd name="connsiteX9" fmla="*/ 0 w 1941083"/>
              <a:gd name="connsiteY9" fmla="*/ 538609 h 1077218"/>
              <a:gd name="connsiteX10" fmla="*/ 0 w 1941083"/>
              <a:gd name="connsiteY10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1083" h="1077218" fill="none" extrusionOk="0">
                <a:moveTo>
                  <a:pt x="0" y="0"/>
                </a:moveTo>
                <a:cubicBezTo>
                  <a:pt x="227859" y="26482"/>
                  <a:pt x="443744" y="18551"/>
                  <a:pt x="647028" y="0"/>
                </a:cubicBezTo>
                <a:cubicBezTo>
                  <a:pt x="850312" y="-18551"/>
                  <a:pt x="1143581" y="4909"/>
                  <a:pt x="1313466" y="0"/>
                </a:cubicBezTo>
                <a:cubicBezTo>
                  <a:pt x="1483351" y="-4909"/>
                  <a:pt x="1651778" y="-16672"/>
                  <a:pt x="1941083" y="0"/>
                </a:cubicBezTo>
                <a:cubicBezTo>
                  <a:pt x="1932772" y="201429"/>
                  <a:pt x="1946543" y="382799"/>
                  <a:pt x="1941083" y="538609"/>
                </a:cubicBezTo>
                <a:cubicBezTo>
                  <a:pt x="1935623" y="694419"/>
                  <a:pt x="1941603" y="892008"/>
                  <a:pt x="1941083" y="1077218"/>
                </a:cubicBezTo>
                <a:cubicBezTo>
                  <a:pt x="1644346" y="1079801"/>
                  <a:pt x="1516775" y="1077210"/>
                  <a:pt x="1332877" y="1077218"/>
                </a:cubicBezTo>
                <a:cubicBezTo>
                  <a:pt x="1148979" y="1077226"/>
                  <a:pt x="990304" y="1066381"/>
                  <a:pt x="744082" y="1077218"/>
                </a:cubicBezTo>
                <a:cubicBezTo>
                  <a:pt x="497861" y="1088055"/>
                  <a:pt x="306908" y="1108878"/>
                  <a:pt x="0" y="1077218"/>
                </a:cubicBezTo>
                <a:cubicBezTo>
                  <a:pt x="-24478" y="888132"/>
                  <a:pt x="-16721" y="749445"/>
                  <a:pt x="0" y="538609"/>
                </a:cubicBezTo>
                <a:cubicBezTo>
                  <a:pt x="16721" y="327773"/>
                  <a:pt x="-7661" y="192143"/>
                  <a:pt x="0" y="0"/>
                </a:cubicBezTo>
                <a:close/>
              </a:path>
              <a:path w="1941083" h="1077218" stroke="0" extrusionOk="0">
                <a:moveTo>
                  <a:pt x="0" y="0"/>
                </a:moveTo>
                <a:cubicBezTo>
                  <a:pt x="212431" y="4017"/>
                  <a:pt x="461113" y="31744"/>
                  <a:pt x="647028" y="0"/>
                </a:cubicBezTo>
                <a:cubicBezTo>
                  <a:pt x="832943" y="-31744"/>
                  <a:pt x="989719" y="28162"/>
                  <a:pt x="1313466" y="0"/>
                </a:cubicBezTo>
                <a:cubicBezTo>
                  <a:pt x="1637213" y="-28162"/>
                  <a:pt x="1666097" y="1702"/>
                  <a:pt x="1941083" y="0"/>
                </a:cubicBezTo>
                <a:cubicBezTo>
                  <a:pt x="1927334" y="131280"/>
                  <a:pt x="1914584" y="402519"/>
                  <a:pt x="1941083" y="549381"/>
                </a:cubicBezTo>
                <a:cubicBezTo>
                  <a:pt x="1967582" y="696243"/>
                  <a:pt x="1946687" y="836994"/>
                  <a:pt x="1941083" y="1077218"/>
                </a:cubicBezTo>
                <a:cubicBezTo>
                  <a:pt x="1765711" y="1048759"/>
                  <a:pt x="1598943" y="1096991"/>
                  <a:pt x="1332877" y="1077218"/>
                </a:cubicBezTo>
                <a:cubicBezTo>
                  <a:pt x="1066811" y="1057445"/>
                  <a:pt x="802166" y="1109328"/>
                  <a:pt x="647028" y="1077218"/>
                </a:cubicBezTo>
                <a:cubicBezTo>
                  <a:pt x="491890" y="1045108"/>
                  <a:pt x="148428" y="1071531"/>
                  <a:pt x="0" y="1077218"/>
                </a:cubicBezTo>
                <a:cubicBezTo>
                  <a:pt x="10812" y="843511"/>
                  <a:pt x="-10097" y="669875"/>
                  <a:pt x="0" y="517065"/>
                </a:cubicBezTo>
                <a:cubicBezTo>
                  <a:pt x="10097" y="364255"/>
                  <a:pt x="3798" y="195660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rgbClr val="FDB056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مسألة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مفتوحة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1B0B8D14-02C3-5855-214C-D6E1AFCE4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729" y="4142320"/>
            <a:ext cx="81932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هات مثالين من واقع الحياة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تستعمل فيها المئوية من عدد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A2850039-1262-5670-196D-A74B00532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7642" y="2696320"/>
            <a:ext cx="1831617" cy="183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2D8546C-6E3C-E4DF-8EC9-305E7FA75682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30E9E10-557B-FA85-63AB-7AB1236928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7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8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2A104EC-F5A0-15A8-AB4F-B61ED6CBB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569" y="1172170"/>
            <a:ext cx="3126059" cy="119874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B9B10AD-13A0-D77A-3E7E-3D18F5E1F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3951" y="1356438"/>
            <a:ext cx="26487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بطاقة خروج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34">
            <a:extLst>
              <a:ext uri="{FF2B5EF4-FFF2-40B4-BE49-F238E27FC236}">
                <a16:creationId xmlns:a16="http://schemas.microsoft.com/office/drawing/2014/main" id="{A4CCB934-B554-5A91-345E-CA511D9B1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31504" r="7956" b="29967"/>
          <a:stretch/>
        </p:blipFill>
        <p:spPr bwMode="auto">
          <a:xfrm>
            <a:off x="1111916" y="3089190"/>
            <a:ext cx="9791256" cy="21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49AD67F-D4ED-BA90-526D-2DC192568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124" y="981120"/>
            <a:ext cx="2736077" cy="166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F27D9EC-C25F-6936-2D2C-1687A4AABD1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943B78F-0125-F0A9-47D7-A73C77700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0C260E-2D06-C127-1A56-378F0CB5F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887" y="3170186"/>
            <a:ext cx="6448357" cy="1181881"/>
          </a:xfrm>
        </p:spPr>
        <p:txBody>
          <a:bodyPr/>
          <a:lstStyle/>
          <a:p>
            <a:r>
              <a:rPr lang="ar-SA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تقدير النسبة المئوية</a:t>
            </a:r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BDB054DD-DF01-35DF-C615-1D8E532D9FF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212758" y="1412186"/>
            <a:ext cx="6006632" cy="1758000"/>
          </a:xfrm>
        </p:spPr>
        <p:txBody>
          <a:bodyPr/>
          <a:lstStyle/>
          <a:p>
            <a:r>
              <a:rPr lang="ar-SA" sz="4800" b="1" dirty="0">
                <a:solidFill>
                  <a:schemeClr val="accent6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 سنتعلم بالدرس القادم  : </a:t>
            </a:r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98A037B3-5614-5285-DD54-FD7E7A333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76" y="3789405"/>
            <a:ext cx="284024" cy="322721"/>
          </a:xfrm>
        </p:spPr>
        <p:txBody>
          <a:bodyPr/>
          <a:lstStyle/>
          <a:p>
            <a:pPr marL="139700" indent="0"/>
            <a:r>
              <a:rPr lang="ar-SA" sz="2800" b="1" dirty="0">
                <a:solidFill>
                  <a:srgbClr val="FFB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Google Shape;314;p31">
            <a:extLst>
              <a:ext uri="{FF2B5EF4-FFF2-40B4-BE49-F238E27FC236}">
                <a16:creationId xmlns:a16="http://schemas.microsoft.com/office/drawing/2014/main" id="{6462D20F-7330-D1C3-D652-3285AA279AFE}"/>
              </a:ext>
            </a:extLst>
          </p:cNvPr>
          <p:cNvSpPr/>
          <p:nvPr/>
        </p:nvSpPr>
        <p:spPr>
          <a:xfrm rot="6228068">
            <a:off x="10479957" y="2127775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50330EA-8848-77CE-8BEA-8C8AE459D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859" y="5852512"/>
            <a:ext cx="1193141" cy="100548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6F88F03-25CC-9886-2E73-6CB8F586F64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" y="94971"/>
            <a:ext cx="1000491" cy="100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2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6"/>
          <p:cNvSpPr txBox="1">
            <a:spLocks noGrp="1"/>
          </p:cNvSpPr>
          <p:nvPr>
            <p:ph type="title"/>
          </p:nvPr>
        </p:nvSpPr>
        <p:spPr>
          <a:xfrm>
            <a:off x="3754491" y="479493"/>
            <a:ext cx="4357067" cy="126958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ar-SA" sz="5333" b="1" dirty="0">
                <a:latin typeface="Calibri" panose="020F0502020204030204" pitchFamily="34" charset="0"/>
                <a:cs typeface="Calibri" panose="020F0502020204030204" pitchFamily="34" charset="0"/>
              </a:rPr>
              <a:t>الختام</a:t>
            </a:r>
            <a:endParaRPr sz="5333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2" name="Google Shape;772;p46"/>
          <p:cNvSpPr/>
          <p:nvPr/>
        </p:nvSpPr>
        <p:spPr>
          <a:xfrm>
            <a:off x="4756854" y="3129595"/>
            <a:ext cx="2653225" cy="764507"/>
          </a:xfrm>
          <a:custGeom>
            <a:avLst/>
            <a:gdLst/>
            <a:ahLst/>
            <a:cxnLst/>
            <a:rect l="l" t="t" r="r" b="b"/>
            <a:pathLst>
              <a:path w="86991" h="24031" extrusionOk="0">
                <a:moveTo>
                  <a:pt x="0" y="0"/>
                </a:moveTo>
                <a:lnTo>
                  <a:pt x="13945" y="24031"/>
                </a:lnTo>
                <a:lnTo>
                  <a:pt x="72847" y="24031"/>
                </a:lnTo>
                <a:lnTo>
                  <a:pt x="8699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buClr>
                <a:srgbClr val="191919"/>
              </a:buClr>
              <a:buSzPts val="1100"/>
            </a:pPr>
            <a:endParaRPr sz="1867" kern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3" name="Google Shape;773;p46">
            <a:hlinkClick r:id="rId3"/>
          </p:cNvPr>
          <p:cNvSpPr/>
          <p:nvPr/>
        </p:nvSpPr>
        <p:spPr>
          <a:xfrm>
            <a:off x="5186353" y="3894057"/>
            <a:ext cx="1795600" cy="765143"/>
          </a:xfrm>
          <a:custGeom>
            <a:avLst/>
            <a:gdLst/>
            <a:ahLst/>
            <a:cxnLst/>
            <a:rect l="l" t="t" r="r" b="b"/>
            <a:pathLst>
              <a:path w="62405" h="24051" extrusionOk="0">
                <a:moveTo>
                  <a:pt x="1" y="1"/>
                </a:moveTo>
                <a:lnTo>
                  <a:pt x="13707" y="24051"/>
                </a:lnTo>
                <a:lnTo>
                  <a:pt x="48400" y="24051"/>
                </a:lnTo>
                <a:lnTo>
                  <a:pt x="6240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buClr>
                <a:srgbClr val="191919"/>
              </a:buClr>
              <a:buSzPts val="1100"/>
            </a:pPr>
            <a:endParaRPr sz="1867" kern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4" name="Google Shape;774;p46">
            <a:hlinkClick r:id="rId4"/>
          </p:cNvPr>
          <p:cNvSpPr/>
          <p:nvPr/>
        </p:nvSpPr>
        <p:spPr>
          <a:xfrm>
            <a:off x="5587453" y="4659499"/>
            <a:ext cx="991359" cy="708332"/>
          </a:xfrm>
          <a:custGeom>
            <a:avLst/>
            <a:gdLst/>
            <a:ahLst/>
            <a:cxnLst/>
            <a:rect l="l" t="t" r="r" b="b"/>
            <a:pathLst>
              <a:path w="38056" h="24052" extrusionOk="0">
                <a:moveTo>
                  <a:pt x="1" y="1"/>
                </a:moveTo>
                <a:lnTo>
                  <a:pt x="13926" y="24051"/>
                </a:lnTo>
                <a:lnTo>
                  <a:pt x="24091" y="24051"/>
                </a:lnTo>
                <a:lnTo>
                  <a:pt x="3805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buClr>
                <a:srgbClr val="191919"/>
              </a:buClr>
              <a:buSzPts val="1100"/>
            </a:pPr>
            <a:endParaRPr sz="1867" kern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5" name="Google Shape;775;p46">
            <a:hlinkClick r:id="rId5"/>
          </p:cNvPr>
          <p:cNvSpPr/>
          <p:nvPr/>
        </p:nvSpPr>
        <p:spPr>
          <a:xfrm>
            <a:off x="4322423" y="2364469"/>
            <a:ext cx="3547155" cy="765175"/>
          </a:xfrm>
          <a:custGeom>
            <a:avLst/>
            <a:gdLst/>
            <a:ahLst/>
            <a:cxnLst/>
            <a:rect l="l" t="t" r="r" b="b"/>
            <a:pathLst>
              <a:path w="111499" h="24052" extrusionOk="0">
                <a:moveTo>
                  <a:pt x="0" y="1"/>
                </a:moveTo>
                <a:lnTo>
                  <a:pt x="13925" y="24051"/>
                </a:lnTo>
                <a:lnTo>
                  <a:pt x="97037" y="24051"/>
                </a:lnTo>
                <a:lnTo>
                  <a:pt x="11149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endParaRPr sz="1867" kern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6" name="Google Shape;776;p46">
            <a:hlinkClick r:id="rId5"/>
          </p:cNvPr>
          <p:cNvSpPr txBox="1"/>
          <p:nvPr/>
        </p:nvSpPr>
        <p:spPr>
          <a:xfrm>
            <a:off x="500159" y="1706159"/>
            <a:ext cx="322449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61C7D6"/>
                </a:solidFill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موقع رفعة التعليمية</a:t>
            </a:r>
            <a:endParaRPr sz="3200" b="1" kern="0" dirty="0">
              <a:solidFill>
                <a:srgbClr val="61C7D6"/>
              </a:solidFill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781" name="Google Shape;781;p46">
            <a:hlinkClick r:id="rId3"/>
          </p:cNvPr>
          <p:cNvSpPr txBox="1"/>
          <p:nvPr/>
        </p:nvSpPr>
        <p:spPr>
          <a:xfrm>
            <a:off x="953452" y="3948853"/>
            <a:ext cx="2941600" cy="139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733" b="1" kern="0" dirty="0">
                <a:solidFill>
                  <a:srgbClr val="C495C7"/>
                </a:solidFill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قناة الأستاذة فاطمه السبيعي</a:t>
            </a:r>
            <a:endParaRPr sz="3733" b="1" kern="0" dirty="0">
              <a:solidFill>
                <a:srgbClr val="C495C7"/>
              </a:solidFill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782" name="Google Shape;782;p46"/>
          <p:cNvSpPr txBox="1"/>
          <p:nvPr/>
        </p:nvSpPr>
        <p:spPr>
          <a:xfrm>
            <a:off x="8296939" y="2027159"/>
            <a:ext cx="294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733" b="1" kern="0" dirty="0">
                <a:solidFill>
                  <a:srgbClr val="FF8B44"/>
                </a:solidFill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الواجب</a:t>
            </a:r>
          </a:p>
          <a:p>
            <a:pPr algn="ctr" defTabSz="1219170" rtl="0">
              <a:buClr>
                <a:srgbClr val="000000"/>
              </a:buClr>
            </a:pPr>
            <a:r>
              <a:rPr lang="ar-SA" sz="3733" b="1" kern="0" dirty="0">
                <a:solidFill>
                  <a:srgbClr val="FF8B44"/>
                </a:solidFill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منصة مدرستي</a:t>
            </a:r>
            <a:endParaRPr sz="3733" b="1" kern="0" dirty="0">
              <a:solidFill>
                <a:srgbClr val="FF8B44"/>
              </a:solidFill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783" name="Google Shape;783;p46">
            <a:hlinkClick r:id="rId4"/>
          </p:cNvPr>
          <p:cNvSpPr txBox="1"/>
          <p:nvPr/>
        </p:nvSpPr>
        <p:spPr>
          <a:xfrm>
            <a:off x="7748694" y="4581120"/>
            <a:ext cx="348984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8BB496"/>
                </a:solidFill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قنوات رفعة التعليمية</a:t>
            </a:r>
            <a:endParaRPr sz="3200" b="1" kern="0" dirty="0">
              <a:solidFill>
                <a:srgbClr val="8BB496"/>
              </a:solidFill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cxnSp>
        <p:nvCxnSpPr>
          <p:cNvPr id="784" name="Google Shape;784;p46"/>
          <p:cNvCxnSpPr>
            <a:cxnSpLocks/>
            <a:stCxn id="776" idx="3"/>
          </p:cNvCxnSpPr>
          <p:nvPr/>
        </p:nvCxnSpPr>
        <p:spPr>
          <a:xfrm>
            <a:off x="3724651" y="2087959"/>
            <a:ext cx="845600" cy="702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5" name="Google Shape;785;p46"/>
          <p:cNvCxnSpPr>
            <a:cxnSpLocks/>
            <a:endCxn id="782" idx="1"/>
          </p:cNvCxnSpPr>
          <p:nvPr/>
        </p:nvCxnSpPr>
        <p:spPr>
          <a:xfrm rot="10800000" flipH="1">
            <a:off x="6762539" y="2408959"/>
            <a:ext cx="1534400" cy="1262800"/>
          </a:xfrm>
          <a:prstGeom prst="bentConnector3">
            <a:avLst>
              <a:gd name="adj1" fmla="val 8457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786" name="Google Shape;786;p46"/>
          <p:cNvCxnSpPr>
            <a:cxnSpLocks/>
            <a:endCxn id="781" idx="3"/>
          </p:cNvCxnSpPr>
          <p:nvPr/>
        </p:nvCxnSpPr>
        <p:spPr>
          <a:xfrm rot="10800000" flipV="1">
            <a:off x="3895052" y="4303320"/>
            <a:ext cx="1692400" cy="34346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787" name="Google Shape;787;p46"/>
          <p:cNvCxnSpPr>
            <a:cxnSpLocks/>
            <a:endCxn id="783" idx="1"/>
          </p:cNvCxnSpPr>
          <p:nvPr/>
        </p:nvCxnSpPr>
        <p:spPr>
          <a:xfrm flipV="1">
            <a:off x="6161339" y="4962920"/>
            <a:ext cx="1587355" cy="201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88" name="Google Shape;788;p46"/>
          <p:cNvSpPr/>
          <p:nvPr/>
        </p:nvSpPr>
        <p:spPr>
          <a:xfrm>
            <a:off x="4269387" y="617916"/>
            <a:ext cx="702240" cy="623896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788;p46">
            <a:extLst>
              <a:ext uri="{FF2B5EF4-FFF2-40B4-BE49-F238E27FC236}">
                <a16:creationId xmlns:a16="http://schemas.microsoft.com/office/drawing/2014/main" id="{775E4C4F-64A1-FC60-E5F8-0D0A42F3EDA2}"/>
              </a:ext>
            </a:extLst>
          </p:cNvPr>
          <p:cNvSpPr/>
          <p:nvPr/>
        </p:nvSpPr>
        <p:spPr>
          <a:xfrm>
            <a:off x="3695459" y="575397"/>
            <a:ext cx="548640" cy="420696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5A984F7-AA6F-460A-B50E-0B73A6765F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254C5AE-736C-C38F-9B77-732AA52009AF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5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/>
      <p:bldP spid="772" grpId="0" animBg="1"/>
      <p:bldP spid="773" grpId="0" animBg="1"/>
      <p:bldP spid="774" grpId="0" animBg="1"/>
      <p:bldP spid="775" grpId="0" animBg="1"/>
      <p:bldP spid="776" grpId="0"/>
      <p:bldP spid="781" grpId="0"/>
      <p:bldP spid="782" grpId="0"/>
      <p:bldP spid="7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8"/>
          <p:cNvSpPr txBox="1">
            <a:spLocks noGrp="1"/>
          </p:cNvSpPr>
          <p:nvPr>
            <p:ph type="title"/>
          </p:nvPr>
        </p:nvSpPr>
        <p:spPr>
          <a:xfrm>
            <a:off x="3003067" y="576154"/>
            <a:ext cx="6185867" cy="115015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ar-SA" sz="5867" b="1" dirty="0">
                <a:latin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  <a:endParaRPr sz="586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2" name="Google Shape;462;p38"/>
          <p:cNvSpPr txBox="1"/>
          <p:nvPr/>
        </p:nvSpPr>
        <p:spPr>
          <a:xfrm>
            <a:off x="1816793" y="4749893"/>
            <a:ext cx="285992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4267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highlight>
                  <a:srgbClr val="FF8B44"/>
                </a:highlight>
                <a:uLnTx/>
                <a:uFillTx/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سنتعلم اليوم</a:t>
            </a:r>
            <a:endParaRPr kumimoji="0" sz="4267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highlight>
                <a:srgbClr val="FF8B44"/>
              </a:highlight>
              <a:uLnTx/>
              <a:uFillTx/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464" name="Google Shape;464;p38"/>
          <p:cNvSpPr txBox="1"/>
          <p:nvPr/>
        </p:nvSpPr>
        <p:spPr>
          <a:xfrm>
            <a:off x="7494701" y="4665317"/>
            <a:ext cx="257696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4267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highlight>
                  <a:srgbClr val="FF8B44"/>
                </a:highlight>
                <a:uLnTx/>
                <a:uFillTx/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فكرة الدرس</a:t>
            </a:r>
            <a:endParaRPr kumimoji="0" sz="4267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highlight>
                <a:srgbClr val="FF8B44"/>
              </a:highlight>
              <a:uLnTx/>
              <a:uFillTx/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466" name="Google Shape;466;p38"/>
          <p:cNvSpPr txBox="1"/>
          <p:nvPr/>
        </p:nvSpPr>
        <p:spPr>
          <a:xfrm flipH="1">
            <a:off x="692849" y="2108107"/>
            <a:ext cx="5107813" cy="174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SA" sz="2667" b="1" kern="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إيجاد النسبة المئوية من عدد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667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استعمال النسب المئوية أقل من 100%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SA" sz="2667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استعمال النسب المئوية أكبر من 100%</a:t>
            </a:r>
            <a:endParaRPr kumimoji="0" sz="2667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470" name="Google Shape;470;p38"/>
          <p:cNvSpPr txBox="1"/>
          <p:nvPr/>
        </p:nvSpPr>
        <p:spPr>
          <a:xfrm flipH="1">
            <a:off x="6624319" y="2725948"/>
            <a:ext cx="4287520" cy="98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أجد</a:t>
            </a:r>
            <a:r>
              <a:rPr kumimoji="0" lang="ar-SA" sz="3200" b="1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 النسبة المئوية من عدد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cxnSp>
        <p:nvCxnSpPr>
          <p:cNvPr id="471" name="Google Shape;471;p38"/>
          <p:cNvCxnSpPr>
            <a:cxnSpLocks/>
          </p:cNvCxnSpPr>
          <p:nvPr/>
        </p:nvCxnSpPr>
        <p:spPr>
          <a:xfrm>
            <a:off x="4634774" y="5085685"/>
            <a:ext cx="2859927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4" name="Google Shape;474;p38"/>
          <p:cNvCxnSpPr>
            <a:cxnSpLocks/>
            <a:stCxn id="462" idx="0"/>
            <a:endCxn id="466" idx="2"/>
          </p:cNvCxnSpPr>
          <p:nvPr/>
        </p:nvCxnSpPr>
        <p:spPr>
          <a:xfrm flipH="1" flipV="1">
            <a:off x="3246755" y="3853688"/>
            <a:ext cx="2" cy="89620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76" name="Google Shape;476;p38"/>
          <p:cNvCxnSpPr>
            <a:cxnSpLocks/>
            <a:stCxn id="464" idx="0"/>
            <a:endCxn id="470" idx="2"/>
          </p:cNvCxnSpPr>
          <p:nvPr/>
        </p:nvCxnSpPr>
        <p:spPr>
          <a:xfrm flipH="1" flipV="1">
            <a:off x="8768079" y="3706552"/>
            <a:ext cx="15104" cy="95876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29" name="صورة 28">
            <a:extLst>
              <a:ext uri="{FF2B5EF4-FFF2-40B4-BE49-F238E27FC236}">
                <a16:creationId xmlns:a16="http://schemas.microsoft.com/office/drawing/2014/main" id="{4C01CDC7-6CE7-D28C-52A5-E47081A33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8C982A0C-FC39-DCB7-5318-F8647807430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E9E912D-E95C-50F7-1C60-A11E0913F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426" y="717083"/>
            <a:ext cx="1989828" cy="19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4BA09B0-15DA-4FD7-C598-78CF8F12F49A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" grpId="0"/>
      <p:bldP spid="462" grpId="0"/>
      <p:bldP spid="464" grpId="0"/>
      <p:bldP spid="466" grpId="0" uiExpand="1" build="p"/>
      <p:bldP spid="470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8E0E43-291E-E577-3502-DD9C02B8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89894" l="7447" r="93440">
                        <a14:foregroundMark x1="50177" y1="44149" x2="93617" y2="40071"/>
                        <a14:foregroundMark x1="93617" y1="40071" x2="70035" y2="79078"/>
                        <a14:foregroundMark x1="70035" y1="79078" x2="42730" y2="67730"/>
                        <a14:foregroundMark x1="12589" y1="27482" x2="12589" y2="47872"/>
                        <a14:foregroundMark x1="41312" y1="59043" x2="43617" y2="59397"/>
                        <a14:foregroundMark x1="44149" y1="62234" x2="15426" y2="89362"/>
                        <a14:foregroundMark x1="15426" y1="89362" x2="51418" y2="72518"/>
                        <a14:foregroundMark x1="51418" y1="72518" x2="43617" y2="64539"/>
                        <a14:foregroundMark x1="80319" y1="63652" x2="37589" y2="65957"/>
                        <a14:foregroundMark x1="37589" y1="65957" x2="79255" y2="63475"/>
                        <a14:foregroundMark x1="79255" y1="63475" x2="78901" y2="59929"/>
                        <a14:foregroundMark x1="10284" y1="23227" x2="18617" y2="54255"/>
                        <a14:foregroundMark x1="7447" y1="37589" x2="23759" y2="61702"/>
                        <a14:foregroundMark x1="49645" y1="51596" x2="89716" y2="55851"/>
                        <a14:foregroundMark x1="89716" y1="55851" x2="50709" y2="56738"/>
                        <a14:foregroundMark x1="50709" y1="56738" x2="50709" y2="51596"/>
                        <a14:foregroundMark x1="54787" y1="51064" x2="63121" y2="47340"/>
                        <a14:foregroundMark x1="63121" y1="47340" x2="93440" y2="50709"/>
                        <a14:foregroundMark x1="84574" y1="47872" x2="55319" y2="44149"/>
                        <a14:foregroundMark x1="52128" y1="41312" x2="18972" y2="21277"/>
                        <a14:foregroundMark x1="18972" y1="21277" x2="18617" y2="23759"/>
                        <a14:foregroundMark x1="82447" y1="38475" x2="82270" y2="37766"/>
                        <a14:foregroundMark x1="75532" y1="37234" x2="76064" y2="31028"/>
                        <a14:foregroundMark x1="68794" y1="37234" x2="66135" y2="32092"/>
                        <a14:foregroundMark x1="66844" y1="31915" x2="69504" y2="37766"/>
                        <a14:foregroundMark x1="59397" y1="37766" x2="56383" y2="34397"/>
                        <a14:foregroundMark x1="60638" y1="38121" x2="60993" y2="39362"/>
                        <a14:foregroundMark x1="82447" y1="39362" x2="83511" y2="34929"/>
                        <a14:foregroundMark x1="82447" y1="39539" x2="82979" y2="34752"/>
                        <a14:foregroundMark x1="75887" y1="36879" x2="76773" y2="31028"/>
                        <a14:foregroundMark x1="74468" y1="36525" x2="74468" y2="33865"/>
                        <a14:foregroundMark x1="58865" y1="37589" x2="57801" y2="35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40" y="321819"/>
            <a:ext cx="1625545" cy="162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3F3EBD3-FD91-A191-E483-58CB5F6E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3930" l="9982" r="89837">
                        <a14:foregroundMark x1="58621" y1="50479" x2="70780" y2="42173"/>
                        <a14:foregroundMark x1="70780" y1="42173" x2="77132" y2="26677"/>
                        <a14:foregroundMark x1="77132" y1="26677" x2="73866" y2="15974"/>
                        <a14:foregroundMark x1="73866" y1="15974" x2="61706" y2="11981"/>
                        <a14:foregroundMark x1="61706" y1="11981" x2="49365" y2="12939"/>
                        <a14:foregroundMark x1="49365" y1="12939" x2="33212" y2="21086"/>
                        <a14:foregroundMark x1="33212" y1="21086" x2="33212" y2="37700"/>
                        <a14:foregroundMark x1="33212" y1="37700" x2="41016" y2="44249"/>
                        <a14:foregroundMark x1="41016" y1="44249" x2="41561" y2="44409"/>
                        <a14:foregroundMark x1="76225" y1="35942" x2="83485" y2="24441"/>
                        <a14:foregroundMark x1="83485" y1="24441" x2="80581" y2="15815"/>
                        <a14:foregroundMark x1="80581" y1="15815" x2="72777" y2="8466"/>
                        <a14:foregroundMark x1="72777" y1="8466" x2="53358" y2="7348"/>
                        <a14:foregroundMark x1="53358" y1="7348" x2="42831" y2="10064"/>
                        <a14:foregroundMark x1="42831" y1="10064" x2="30127" y2="17572"/>
                        <a14:foregroundMark x1="30127" y1="17572" x2="30853" y2="32428"/>
                        <a14:foregroundMark x1="30853" y1="32428" x2="32849" y2="35463"/>
                        <a14:foregroundMark x1="81307" y1="28435" x2="71688" y2="46166"/>
                        <a14:foregroundMark x1="71688" y1="46166" x2="60073" y2="53994"/>
                        <a14:foregroundMark x1="60073" y1="53994" x2="65154" y2="64217"/>
                        <a14:foregroundMark x1="65154" y1="64217" x2="55717" y2="72843"/>
                        <a14:foregroundMark x1="55717" y1="72843" x2="47913" y2="92812"/>
                        <a14:foregroundMark x1="47913" y1="92812" x2="34664" y2="93930"/>
                        <a14:foregroundMark x1="34664" y1="93930" x2="28312" y2="87220"/>
                        <a14:foregroundMark x1="28312" y1="87220" x2="26679" y2="78115"/>
                        <a14:foregroundMark x1="26679" y1="78115" x2="19238" y2="70288"/>
                        <a14:foregroundMark x1="19238" y1="70288" x2="13430" y2="49840"/>
                        <a14:foregroundMark x1="13430" y1="49840" x2="33938" y2="32748"/>
                        <a14:foregroundMark x1="59528" y1="57827" x2="46098" y2="82748"/>
                        <a14:foregroundMark x1="46098" y1="82748" x2="35390" y2="78594"/>
                        <a14:foregroundMark x1="35390" y1="78594" x2="17786" y2="57987"/>
                        <a14:foregroundMark x1="17786" y1="57987" x2="32849" y2="73003"/>
                        <a14:foregroundMark x1="32849" y1="73003" x2="34301" y2="81150"/>
                        <a14:foregroundMark x1="34301" y1="81150" x2="33394" y2="85304"/>
                        <a14:foregroundMark x1="32123" y1="83387" x2="16515" y2="65176"/>
                        <a14:foregroundMark x1="16515" y1="65176" x2="19601" y2="56550"/>
                        <a14:foregroundMark x1="42287" y1="37859" x2="66243" y2="25719"/>
                        <a14:foregroundMark x1="66243" y1="25719" x2="68784" y2="40415"/>
                        <a14:foregroundMark x1="68784" y1="40415" x2="56624" y2="48562"/>
                        <a14:foregroundMark x1="69147" y1="71246" x2="70599" y2="68850"/>
                        <a14:foregroundMark x1="60980" y1="78115" x2="56987" y2="74920"/>
                        <a14:foregroundMark x1="24319" y1="29393" x2="24682" y2="29393"/>
                        <a14:foregroundMark x1="26679" y1="27636" x2="17786" y2="23962"/>
                        <a14:foregroundMark x1="17786" y1="23962" x2="25045" y2="28435"/>
                        <a14:foregroundMark x1="32486" y1="27157" x2="32305" y2="27157"/>
                        <a14:foregroundMark x1="30672" y1="24920" x2="29946" y2="36262"/>
                        <a14:foregroundMark x1="29220" y1="34665" x2="18693" y2="40895"/>
                        <a14:foregroundMark x1="18693" y1="40895" x2="19964" y2="47923"/>
                        <a14:foregroundMark x1="19238" y1="58147" x2="27223" y2="72524"/>
                        <a14:foregroundMark x1="27223" y1="72524" x2="43739" y2="64058"/>
                        <a14:foregroundMark x1="43739" y1="64058" x2="41742" y2="60703"/>
                        <a14:foregroundMark x1="56624" y1="56709" x2="55354" y2="67412"/>
                        <a14:foregroundMark x1="55354" y1="67412" x2="58621" y2="52556"/>
                        <a14:foregroundMark x1="58621" y1="52556" x2="60254" y2="51438"/>
                        <a14:foregroundMark x1="45191" y1="9425" x2="64428" y2="9744"/>
                        <a14:foregroundMark x1="64428" y1="9744" x2="74592" y2="14377"/>
                        <a14:foregroundMark x1="74592" y1="14377" x2="79855" y2="25559"/>
                        <a14:foregroundMark x1="79855" y1="25559" x2="79129" y2="28275"/>
                        <a14:foregroundMark x1="77132" y1="31629" x2="76407" y2="2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94" y="4425767"/>
            <a:ext cx="1611720" cy="16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3ABD1A6-03E3-11DE-CF61-7CA99CB6D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980">
            <a:off x="244857" y="380906"/>
            <a:ext cx="3458390" cy="256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15A0B7C9-DE0A-F534-30D8-03E0BA3F5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16" y="2556420"/>
            <a:ext cx="1611720" cy="1611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92349DE4-3CF8-9626-6576-8BE45C546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65" y="1234457"/>
            <a:ext cx="2296500" cy="763600"/>
          </a:xfrm>
        </p:spPr>
        <p:txBody>
          <a:bodyPr/>
          <a:lstStyle/>
          <a:p>
            <a:pPr algn="ctr"/>
            <a:r>
              <a:rPr lang="ar-SA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جدول التعلم 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335FF72-ABC7-05B8-73EA-BFF33E46B6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4232" y="3136039"/>
            <a:ext cx="2562812" cy="257945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67FE992-A307-D701-8307-5854599C39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6071" y="3136039"/>
            <a:ext cx="2562812" cy="257945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1D31150-8A29-D2B3-B8E5-3D6D4DBC4A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2394" y="3136039"/>
            <a:ext cx="2562812" cy="257945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F3FDFE1-13F6-8A52-2478-2A4E08581C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1009" y="1998057"/>
            <a:ext cx="1776674" cy="98839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CE99F44-D8B5-77B6-9BF7-5ABEB60C6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6951" y="1943817"/>
            <a:ext cx="1776674" cy="98839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4216569-7A37-EC47-A380-5000B98BB2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9882" y="1943817"/>
            <a:ext cx="1776674" cy="988397"/>
          </a:xfrm>
          <a:prstGeom prst="rect">
            <a:avLst/>
          </a:prstGeom>
        </p:spPr>
      </p:pic>
      <p:sp>
        <p:nvSpPr>
          <p:cNvPr id="13" name="عنوان 1">
            <a:extLst>
              <a:ext uri="{FF2B5EF4-FFF2-40B4-BE49-F238E27FC236}">
                <a16:creationId xmlns:a16="http://schemas.microsoft.com/office/drawing/2014/main" id="{A586A9D0-F203-7F5A-24AC-6497288E33F1}"/>
              </a:ext>
            </a:extLst>
          </p:cNvPr>
          <p:cNvSpPr txBox="1">
            <a:spLocks/>
          </p:cNvSpPr>
          <p:nvPr/>
        </p:nvSpPr>
        <p:spPr>
          <a:xfrm>
            <a:off x="8951009" y="2110455"/>
            <a:ext cx="177667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ماذا أعرف</a:t>
            </a:r>
          </a:p>
        </p:txBody>
      </p:sp>
      <p:sp>
        <p:nvSpPr>
          <p:cNvPr id="14" name="عنوان 1">
            <a:extLst>
              <a:ext uri="{FF2B5EF4-FFF2-40B4-BE49-F238E27FC236}">
                <a16:creationId xmlns:a16="http://schemas.microsoft.com/office/drawing/2014/main" id="{A605D916-7E87-6EB7-D6A6-C7885C27E998}"/>
              </a:ext>
            </a:extLst>
          </p:cNvPr>
          <p:cNvSpPr txBox="1">
            <a:spLocks/>
          </p:cNvSpPr>
          <p:nvPr/>
        </p:nvSpPr>
        <p:spPr>
          <a:xfrm>
            <a:off x="6045050" y="1943817"/>
            <a:ext cx="20104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ماذا أريد </a:t>
            </a:r>
          </a:p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 أتعلم</a:t>
            </a:r>
          </a:p>
        </p:txBody>
      </p:sp>
      <p:sp>
        <p:nvSpPr>
          <p:cNvPr id="15" name="عنوان 1">
            <a:extLst>
              <a:ext uri="{FF2B5EF4-FFF2-40B4-BE49-F238E27FC236}">
                <a16:creationId xmlns:a16="http://schemas.microsoft.com/office/drawing/2014/main" id="{74DC182E-7C34-3678-5746-22B4D5BF7A34}"/>
              </a:ext>
            </a:extLst>
          </p:cNvPr>
          <p:cNvSpPr txBox="1">
            <a:spLocks/>
          </p:cNvSpPr>
          <p:nvPr/>
        </p:nvSpPr>
        <p:spPr>
          <a:xfrm>
            <a:off x="3321388" y="2110455"/>
            <a:ext cx="177667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ماذا تعلمت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9C00178-790C-CD2E-EE4E-EC8226D26F7B}"/>
              </a:ext>
            </a:extLst>
          </p:cNvPr>
          <p:cNvSpPr txBox="1"/>
          <p:nvPr/>
        </p:nvSpPr>
        <p:spPr>
          <a:xfrm>
            <a:off x="9880272" y="5806654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3C49713-3581-490F-437F-B2AB6398E6D3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5E3C734-1D3B-23F1-ECAE-C74970C84F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:a16="http://schemas.microsoft.com/office/drawing/2014/main" id="{54281BBD-BE8E-FA68-EDE0-05E95869A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953" y="1896085"/>
            <a:ext cx="2467867" cy="26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F2AFDEFF-034A-8961-8811-DE427CDCFB2F}"/>
              </a:ext>
            </a:extLst>
          </p:cNvPr>
          <p:cNvSpPr txBox="1">
            <a:spLocks/>
          </p:cNvSpPr>
          <p:nvPr/>
        </p:nvSpPr>
        <p:spPr>
          <a:xfrm>
            <a:off x="9269953" y="2930577"/>
            <a:ext cx="1679987" cy="145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b="1" kern="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</a:p>
          <a:p>
            <a:pPr algn="ctr"/>
            <a:r>
              <a:rPr lang="ar-SA" b="1" kern="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معلومات السابقة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BE00290-0537-BAA3-60EC-71E8AD587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450" y="1000197"/>
            <a:ext cx="1776674" cy="988397"/>
          </a:xfrm>
          <a:prstGeom prst="rect">
            <a:avLst/>
          </a:prstGeo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83F107C6-3CE1-1569-B756-9CA90DFD3828}"/>
              </a:ext>
            </a:extLst>
          </p:cNvPr>
          <p:cNvSpPr txBox="1">
            <a:spLocks/>
          </p:cNvSpPr>
          <p:nvPr/>
        </p:nvSpPr>
        <p:spPr>
          <a:xfrm>
            <a:off x="4571549" y="1000197"/>
            <a:ext cx="20104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تعريف النسبة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499B148-BED1-C678-926D-13F1E211B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983" y="3986747"/>
            <a:ext cx="2117185" cy="988397"/>
          </a:xfrm>
          <a:prstGeom prst="rect">
            <a:avLst/>
          </a:prstGeom>
        </p:spPr>
      </p:pic>
      <p:sp>
        <p:nvSpPr>
          <p:cNvPr id="8" name="عنوان 1">
            <a:extLst>
              <a:ext uri="{FF2B5EF4-FFF2-40B4-BE49-F238E27FC236}">
                <a16:creationId xmlns:a16="http://schemas.microsoft.com/office/drawing/2014/main" id="{012F0351-3B16-08AC-3E78-DF6FF99BD041}"/>
              </a:ext>
            </a:extLst>
          </p:cNvPr>
          <p:cNvSpPr txBox="1">
            <a:spLocks/>
          </p:cNvSpPr>
          <p:nvPr/>
        </p:nvSpPr>
        <p:spPr>
          <a:xfrm>
            <a:off x="4696283" y="3918167"/>
            <a:ext cx="20104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ما تعريف النسبة المئوية</a:t>
            </a:r>
          </a:p>
        </p:txBody>
      </p:sp>
      <p:sp>
        <p:nvSpPr>
          <p:cNvPr id="9" name="عنوان 2">
            <a:extLst>
              <a:ext uri="{FF2B5EF4-FFF2-40B4-BE49-F238E27FC236}">
                <a16:creationId xmlns:a16="http://schemas.microsoft.com/office/drawing/2014/main" id="{8B3244E2-5960-B986-125F-96A8B89ABE8B}"/>
              </a:ext>
            </a:extLst>
          </p:cNvPr>
          <p:cNvSpPr txBox="1">
            <a:spLocks/>
          </p:cNvSpPr>
          <p:nvPr/>
        </p:nvSpPr>
        <p:spPr>
          <a:xfrm>
            <a:off x="2278795" y="2548777"/>
            <a:ext cx="6486596" cy="76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200" b="1" kern="0" dirty="0">
                <a:highlight>
                  <a:srgbClr val="FFBDB4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المقارنة بين كميتين باستعمال  القسمة .</a:t>
            </a:r>
          </a:p>
        </p:txBody>
      </p:sp>
      <p:sp>
        <p:nvSpPr>
          <p:cNvPr id="10" name="عنوان 2">
            <a:extLst>
              <a:ext uri="{FF2B5EF4-FFF2-40B4-BE49-F238E27FC236}">
                <a16:creationId xmlns:a16="http://schemas.microsoft.com/office/drawing/2014/main" id="{FCAE09D9-DF7A-2D90-D7DD-1D8E2F2FDC4C}"/>
              </a:ext>
            </a:extLst>
          </p:cNvPr>
          <p:cNvSpPr txBox="1">
            <a:spLocks/>
          </p:cNvSpPr>
          <p:nvPr/>
        </p:nvSpPr>
        <p:spPr>
          <a:xfrm>
            <a:off x="1740165" y="5194524"/>
            <a:ext cx="7025226" cy="76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b="1" kern="0" dirty="0">
                <a:highlight>
                  <a:srgbClr val="FFBDB4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هي طريقة للتعبير عن عدد على شكل كسر مقامه 100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505F859-5B4F-42BF-5EAB-9D9D6944A859}"/>
              </a:ext>
            </a:extLst>
          </p:cNvPr>
          <p:cNvSpPr txBox="1"/>
          <p:nvPr/>
        </p:nvSpPr>
        <p:spPr>
          <a:xfrm>
            <a:off x="10144815" y="5740241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AC85110-187C-281B-5C21-31AE43BE1D6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353C468-13CB-0FCF-6702-DFC3386D83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5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69A32-1A70-CAEC-D218-FA261245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023" y="618072"/>
            <a:ext cx="2695537" cy="685765"/>
          </a:xfrm>
          <a:ln>
            <a:solidFill>
              <a:srgbClr val="8BB496"/>
            </a:solidFill>
          </a:ln>
        </p:spPr>
        <p:txBody>
          <a:bodyPr/>
          <a:lstStyle/>
          <a:p>
            <a:pPr algn="ctr"/>
            <a:r>
              <a:rPr lang="ar-SA" b="1" dirty="0">
                <a:solidFill>
                  <a:schemeClr val="accent6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*  عصف ذهني*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ستطيل 2">
                <a:extLst>
                  <a:ext uri="{FF2B5EF4-FFF2-40B4-BE49-F238E27FC236}">
                    <a16:creationId xmlns:a16="http://schemas.microsoft.com/office/drawing/2014/main" id="{048384A9-0FD7-4BB2-A9F8-8A5AD9CFA0DF}"/>
                  </a:ext>
                </a:extLst>
              </p:cNvPr>
              <p:cNvSpPr/>
              <p:nvPr/>
            </p:nvSpPr>
            <p:spPr>
              <a:xfrm>
                <a:off x="8965317" y="1663939"/>
                <a:ext cx="1631385" cy="973567"/>
              </a:xfrm>
              <a:custGeom>
                <a:avLst/>
                <a:gdLst>
                  <a:gd name="connsiteX0" fmla="*/ 0 w 1631385"/>
                  <a:gd name="connsiteY0" fmla="*/ 0 h 973567"/>
                  <a:gd name="connsiteX1" fmla="*/ 560109 w 1631385"/>
                  <a:gd name="connsiteY1" fmla="*/ 0 h 973567"/>
                  <a:gd name="connsiteX2" fmla="*/ 1087590 w 1631385"/>
                  <a:gd name="connsiteY2" fmla="*/ 0 h 973567"/>
                  <a:gd name="connsiteX3" fmla="*/ 1631385 w 1631385"/>
                  <a:gd name="connsiteY3" fmla="*/ 0 h 973567"/>
                  <a:gd name="connsiteX4" fmla="*/ 1631385 w 1631385"/>
                  <a:gd name="connsiteY4" fmla="*/ 477048 h 973567"/>
                  <a:gd name="connsiteX5" fmla="*/ 1631385 w 1631385"/>
                  <a:gd name="connsiteY5" fmla="*/ 973567 h 973567"/>
                  <a:gd name="connsiteX6" fmla="*/ 1136532 w 1631385"/>
                  <a:gd name="connsiteY6" fmla="*/ 973567 h 973567"/>
                  <a:gd name="connsiteX7" fmla="*/ 609050 w 1631385"/>
                  <a:gd name="connsiteY7" fmla="*/ 973567 h 973567"/>
                  <a:gd name="connsiteX8" fmla="*/ 0 w 1631385"/>
                  <a:gd name="connsiteY8" fmla="*/ 973567 h 973567"/>
                  <a:gd name="connsiteX9" fmla="*/ 0 w 1631385"/>
                  <a:gd name="connsiteY9" fmla="*/ 486784 h 973567"/>
                  <a:gd name="connsiteX10" fmla="*/ 0 w 1631385"/>
                  <a:gd name="connsiteY10" fmla="*/ 0 h 97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1385" h="973567" fill="none" extrusionOk="0">
                    <a:moveTo>
                      <a:pt x="0" y="0"/>
                    </a:moveTo>
                    <a:cubicBezTo>
                      <a:pt x="175301" y="-10060"/>
                      <a:pt x="304239" y="3422"/>
                      <a:pt x="560109" y="0"/>
                    </a:cubicBezTo>
                    <a:cubicBezTo>
                      <a:pt x="815979" y="-3422"/>
                      <a:pt x="855012" y="21932"/>
                      <a:pt x="1087590" y="0"/>
                    </a:cubicBezTo>
                    <a:cubicBezTo>
                      <a:pt x="1320168" y="-21932"/>
                      <a:pt x="1402948" y="3620"/>
                      <a:pt x="1631385" y="0"/>
                    </a:cubicBezTo>
                    <a:cubicBezTo>
                      <a:pt x="1615415" y="144707"/>
                      <a:pt x="1651206" y="247344"/>
                      <a:pt x="1631385" y="477048"/>
                    </a:cubicBezTo>
                    <a:cubicBezTo>
                      <a:pt x="1611564" y="706752"/>
                      <a:pt x="1641463" y="861863"/>
                      <a:pt x="1631385" y="973567"/>
                    </a:cubicBezTo>
                    <a:cubicBezTo>
                      <a:pt x="1500483" y="992273"/>
                      <a:pt x="1308012" y="965022"/>
                      <a:pt x="1136532" y="973567"/>
                    </a:cubicBezTo>
                    <a:cubicBezTo>
                      <a:pt x="965052" y="982112"/>
                      <a:pt x="838365" y="976798"/>
                      <a:pt x="609050" y="973567"/>
                    </a:cubicBezTo>
                    <a:cubicBezTo>
                      <a:pt x="379735" y="970336"/>
                      <a:pt x="165213" y="987138"/>
                      <a:pt x="0" y="973567"/>
                    </a:cubicBezTo>
                    <a:cubicBezTo>
                      <a:pt x="8789" y="830015"/>
                      <a:pt x="-1733" y="695636"/>
                      <a:pt x="0" y="486784"/>
                    </a:cubicBezTo>
                    <a:cubicBezTo>
                      <a:pt x="1733" y="277932"/>
                      <a:pt x="-2515" y="181121"/>
                      <a:pt x="0" y="0"/>
                    </a:cubicBezTo>
                    <a:close/>
                  </a:path>
                  <a:path w="1631385" h="973567" stroke="0" extrusionOk="0">
                    <a:moveTo>
                      <a:pt x="0" y="0"/>
                    </a:moveTo>
                    <a:cubicBezTo>
                      <a:pt x="134583" y="-11420"/>
                      <a:pt x="400075" y="-16395"/>
                      <a:pt x="527481" y="0"/>
                    </a:cubicBezTo>
                    <a:cubicBezTo>
                      <a:pt x="654887" y="16395"/>
                      <a:pt x="934769" y="23609"/>
                      <a:pt x="1071276" y="0"/>
                    </a:cubicBezTo>
                    <a:cubicBezTo>
                      <a:pt x="1207784" y="-23609"/>
                      <a:pt x="1473128" y="551"/>
                      <a:pt x="1631385" y="0"/>
                    </a:cubicBezTo>
                    <a:cubicBezTo>
                      <a:pt x="1628748" y="208626"/>
                      <a:pt x="1628460" y="280580"/>
                      <a:pt x="1631385" y="496519"/>
                    </a:cubicBezTo>
                    <a:cubicBezTo>
                      <a:pt x="1634310" y="712458"/>
                      <a:pt x="1648636" y="856792"/>
                      <a:pt x="1631385" y="973567"/>
                    </a:cubicBezTo>
                    <a:cubicBezTo>
                      <a:pt x="1378088" y="962148"/>
                      <a:pt x="1292232" y="990429"/>
                      <a:pt x="1087590" y="973567"/>
                    </a:cubicBezTo>
                    <a:cubicBezTo>
                      <a:pt x="882949" y="956705"/>
                      <a:pt x="751480" y="958952"/>
                      <a:pt x="576423" y="973567"/>
                    </a:cubicBezTo>
                    <a:cubicBezTo>
                      <a:pt x="401366" y="988182"/>
                      <a:pt x="128020" y="989529"/>
                      <a:pt x="0" y="973567"/>
                    </a:cubicBezTo>
                    <a:cubicBezTo>
                      <a:pt x="-6360" y="750355"/>
                      <a:pt x="-16277" y="722686"/>
                      <a:pt x="0" y="486784"/>
                    </a:cubicBezTo>
                    <a:cubicBezTo>
                      <a:pt x="16277" y="250882"/>
                      <a:pt x="-16670" y="131095"/>
                      <a:pt x="0" y="0"/>
                    </a:cubicBezTo>
                    <a:close/>
                  </a:path>
                </a:pathLst>
              </a:custGeom>
              <a:solidFill>
                <a:srgbClr val="A5A5A5">
                  <a:lumMod val="20000"/>
                  <a:lumOff val="8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405948663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ar-SA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ku-Arab-IQ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٢٥</m:t>
                          </m:r>
                        </m:num>
                        <m:den>
                          <m:r>
                            <a:rPr kumimoji="0" lang="ku-Arab-IQ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١٠٠</m:t>
                          </m:r>
                        </m:den>
                      </m:f>
                    </m:oMath>
                  </m:oMathPara>
                </a14:m>
                <a:endPara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مستطيل 2">
                <a:extLst>
                  <a:ext uri="{FF2B5EF4-FFF2-40B4-BE49-F238E27FC236}">
                    <a16:creationId xmlns:a16="http://schemas.microsoft.com/office/drawing/2014/main" id="{048384A9-0FD7-4BB2-A9F8-8A5AD9CFA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5317" y="1663939"/>
                <a:ext cx="1631385" cy="9735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405948663">
                      <a:custGeom>
                        <a:avLst/>
                        <a:gdLst>
                          <a:gd name="connsiteX0" fmla="*/ 0 w 1631385"/>
                          <a:gd name="connsiteY0" fmla="*/ 0 h 973567"/>
                          <a:gd name="connsiteX1" fmla="*/ 560109 w 1631385"/>
                          <a:gd name="connsiteY1" fmla="*/ 0 h 973567"/>
                          <a:gd name="connsiteX2" fmla="*/ 1087590 w 1631385"/>
                          <a:gd name="connsiteY2" fmla="*/ 0 h 973567"/>
                          <a:gd name="connsiteX3" fmla="*/ 1631385 w 1631385"/>
                          <a:gd name="connsiteY3" fmla="*/ 0 h 973567"/>
                          <a:gd name="connsiteX4" fmla="*/ 1631385 w 1631385"/>
                          <a:gd name="connsiteY4" fmla="*/ 477048 h 973567"/>
                          <a:gd name="connsiteX5" fmla="*/ 1631385 w 1631385"/>
                          <a:gd name="connsiteY5" fmla="*/ 973567 h 973567"/>
                          <a:gd name="connsiteX6" fmla="*/ 1136532 w 1631385"/>
                          <a:gd name="connsiteY6" fmla="*/ 973567 h 973567"/>
                          <a:gd name="connsiteX7" fmla="*/ 609050 w 1631385"/>
                          <a:gd name="connsiteY7" fmla="*/ 973567 h 973567"/>
                          <a:gd name="connsiteX8" fmla="*/ 0 w 1631385"/>
                          <a:gd name="connsiteY8" fmla="*/ 973567 h 973567"/>
                          <a:gd name="connsiteX9" fmla="*/ 0 w 1631385"/>
                          <a:gd name="connsiteY9" fmla="*/ 486784 h 973567"/>
                          <a:gd name="connsiteX10" fmla="*/ 0 w 1631385"/>
                          <a:gd name="connsiteY10" fmla="*/ 0 h 9735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631385" h="973567" fill="none" extrusionOk="0">
                            <a:moveTo>
                              <a:pt x="0" y="0"/>
                            </a:moveTo>
                            <a:cubicBezTo>
                              <a:pt x="175301" y="-10060"/>
                              <a:pt x="304239" y="3422"/>
                              <a:pt x="560109" y="0"/>
                            </a:cubicBezTo>
                            <a:cubicBezTo>
                              <a:pt x="815979" y="-3422"/>
                              <a:pt x="855012" y="21932"/>
                              <a:pt x="1087590" y="0"/>
                            </a:cubicBezTo>
                            <a:cubicBezTo>
                              <a:pt x="1320168" y="-21932"/>
                              <a:pt x="1402948" y="3620"/>
                              <a:pt x="1631385" y="0"/>
                            </a:cubicBezTo>
                            <a:cubicBezTo>
                              <a:pt x="1615415" y="144707"/>
                              <a:pt x="1651206" y="247344"/>
                              <a:pt x="1631385" y="477048"/>
                            </a:cubicBezTo>
                            <a:cubicBezTo>
                              <a:pt x="1611564" y="706752"/>
                              <a:pt x="1641463" y="861863"/>
                              <a:pt x="1631385" y="973567"/>
                            </a:cubicBezTo>
                            <a:cubicBezTo>
                              <a:pt x="1500483" y="992273"/>
                              <a:pt x="1308012" y="965022"/>
                              <a:pt x="1136532" y="973567"/>
                            </a:cubicBezTo>
                            <a:cubicBezTo>
                              <a:pt x="965052" y="982112"/>
                              <a:pt x="838365" y="976798"/>
                              <a:pt x="609050" y="973567"/>
                            </a:cubicBezTo>
                            <a:cubicBezTo>
                              <a:pt x="379735" y="970336"/>
                              <a:pt x="165213" y="987138"/>
                              <a:pt x="0" y="973567"/>
                            </a:cubicBezTo>
                            <a:cubicBezTo>
                              <a:pt x="8789" y="830015"/>
                              <a:pt x="-1733" y="695636"/>
                              <a:pt x="0" y="486784"/>
                            </a:cubicBezTo>
                            <a:cubicBezTo>
                              <a:pt x="1733" y="277932"/>
                              <a:pt x="-2515" y="181121"/>
                              <a:pt x="0" y="0"/>
                            </a:cubicBezTo>
                            <a:close/>
                          </a:path>
                          <a:path w="1631385" h="973567" stroke="0" extrusionOk="0">
                            <a:moveTo>
                              <a:pt x="0" y="0"/>
                            </a:moveTo>
                            <a:cubicBezTo>
                              <a:pt x="134583" y="-11420"/>
                              <a:pt x="400075" y="-16395"/>
                              <a:pt x="527481" y="0"/>
                            </a:cubicBezTo>
                            <a:cubicBezTo>
                              <a:pt x="654887" y="16395"/>
                              <a:pt x="934769" y="23609"/>
                              <a:pt x="1071276" y="0"/>
                            </a:cubicBezTo>
                            <a:cubicBezTo>
                              <a:pt x="1207784" y="-23609"/>
                              <a:pt x="1473128" y="551"/>
                              <a:pt x="1631385" y="0"/>
                            </a:cubicBezTo>
                            <a:cubicBezTo>
                              <a:pt x="1628748" y="208626"/>
                              <a:pt x="1628460" y="280580"/>
                              <a:pt x="1631385" y="496519"/>
                            </a:cubicBezTo>
                            <a:cubicBezTo>
                              <a:pt x="1634310" y="712458"/>
                              <a:pt x="1648636" y="856792"/>
                              <a:pt x="1631385" y="973567"/>
                            </a:cubicBezTo>
                            <a:cubicBezTo>
                              <a:pt x="1378088" y="962148"/>
                              <a:pt x="1292232" y="990429"/>
                              <a:pt x="1087590" y="973567"/>
                            </a:cubicBezTo>
                            <a:cubicBezTo>
                              <a:pt x="882949" y="956705"/>
                              <a:pt x="751480" y="958952"/>
                              <a:pt x="576423" y="973567"/>
                            </a:cubicBezTo>
                            <a:cubicBezTo>
                              <a:pt x="401366" y="988182"/>
                              <a:pt x="128020" y="989529"/>
                              <a:pt x="0" y="973567"/>
                            </a:cubicBezTo>
                            <a:cubicBezTo>
                              <a:pt x="-6360" y="750355"/>
                              <a:pt x="-16277" y="722686"/>
                              <a:pt x="0" y="486784"/>
                            </a:cubicBezTo>
                            <a:cubicBezTo>
                              <a:pt x="16277" y="250882"/>
                              <a:pt x="-16670" y="13109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جدول 7">
            <a:extLst>
              <a:ext uri="{FF2B5EF4-FFF2-40B4-BE49-F238E27FC236}">
                <a16:creationId xmlns:a16="http://schemas.microsoft.com/office/drawing/2014/main" id="{7F12C25F-C579-22B1-6DC3-059734616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296093"/>
              </p:ext>
            </p:extLst>
          </p:nvPr>
        </p:nvGraphicFramePr>
        <p:xfrm>
          <a:off x="3401405" y="1928131"/>
          <a:ext cx="3772870" cy="4087690"/>
        </p:xfrm>
        <a:graphic>
          <a:graphicData uri="http://schemas.openxmlformats.org/drawingml/2006/table">
            <a:tbl>
              <a:tblPr rtl="1" firstRow="1" bandRow="1"/>
              <a:tblGrid>
                <a:gridCol w="377287">
                  <a:extLst>
                    <a:ext uri="{9D8B030D-6E8A-4147-A177-3AD203B41FA5}">
                      <a16:colId xmlns:a16="http://schemas.microsoft.com/office/drawing/2014/main" val="3272019134"/>
                    </a:ext>
                  </a:extLst>
                </a:gridCol>
                <a:gridCol w="377287">
                  <a:extLst>
                    <a:ext uri="{9D8B030D-6E8A-4147-A177-3AD203B41FA5}">
                      <a16:colId xmlns:a16="http://schemas.microsoft.com/office/drawing/2014/main" val="677541826"/>
                    </a:ext>
                  </a:extLst>
                </a:gridCol>
                <a:gridCol w="377287">
                  <a:extLst>
                    <a:ext uri="{9D8B030D-6E8A-4147-A177-3AD203B41FA5}">
                      <a16:colId xmlns:a16="http://schemas.microsoft.com/office/drawing/2014/main" val="3688903554"/>
                    </a:ext>
                  </a:extLst>
                </a:gridCol>
                <a:gridCol w="377287">
                  <a:extLst>
                    <a:ext uri="{9D8B030D-6E8A-4147-A177-3AD203B41FA5}">
                      <a16:colId xmlns:a16="http://schemas.microsoft.com/office/drawing/2014/main" val="2697891012"/>
                    </a:ext>
                  </a:extLst>
                </a:gridCol>
                <a:gridCol w="377287">
                  <a:extLst>
                    <a:ext uri="{9D8B030D-6E8A-4147-A177-3AD203B41FA5}">
                      <a16:colId xmlns:a16="http://schemas.microsoft.com/office/drawing/2014/main" val="3231132561"/>
                    </a:ext>
                  </a:extLst>
                </a:gridCol>
                <a:gridCol w="377287">
                  <a:extLst>
                    <a:ext uri="{9D8B030D-6E8A-4147-A177-3AD203B41FA5}">
                      <a16:colId xmlns:a16="http://schemas.microsoft.com/office/drawing/2014/main" val="2933580741"/>
                    </a:ext>
                  </a:extLst>
                </a:gridCol>
                <a:gridCol w="377287">
                  <a:extLst>
                    <a:ext uri="{9D8B030D-6E8A-4147-A177-3AD203B41FA5}">
                      <a16:colId xmlns:a16="http://schemas.microsoft.com/office/drawing/2014/main" val="1657667231"/>
                    </a:ext>
                  </a:extLst>
                </a:gridCol>
                <a:gridCol w="377287">
                  <a:extLst>
                    <a:ext uri="{9D8B030D-6E8A-4147-A177-3AD203B41FA5}">
                      <a16:colId xmlns:a16="http://schemas.microsoft.com/office/drawing/2014/main" val="2463423346"/>
                    </a:ext>
                  </a:extLst>
                </a:gridCol>
                <a:gridCol w="377287">
                  <a:extLst>
                    <a:ext uri="{9D8B030D-6E8A-4147-A177-3AD203B41FA5}">
                      <a16:colId xmlns:a16="http://schemas.microsoft.com/office/drawing/2014/main" val="1232056759"/>
                    </a:ext>
                  </a:extLst>
                </a:gridCol>
                <a:gridCol w="377287">
                  <a:extLst>
                    <a:ext uri="{9D8B030D-6E8A-4147-A177-3AD203B41FA5}">
                      <a16:colId xmlns:a16="http://schemas.microsoft.com/office/drawing/2014/main" val="1940734218"/>
                    </a:ext>
                  </a:extLst>
                </a:gridCol>
              </a:tblGrid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8229818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765110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364405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0581492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389198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824541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409356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667053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237492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879222"/>
                  </a:ext>
                </a:extLst>
              </a:tr>
            </a:tbl>
          </a:graphicData>
        </a:graphic>
      </p:graphicFrame>
      <p:graphicFrame>
        <p:nvGraphicFramePr>
          <p:cNvPr id="5" name="جدول 19">
            <a:extLst>
              <a:ext uri="{FF2B5EF4-FFF2-40B4-BE49-F238E27FC236}">
                <a16:creationId xmlns:a16="http://schemas.microsoft.com/office/drawing/2014/main" id="{9BE0ED51-8953-FCB8-D2A0-0F1D4CD14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153422"/>
              </p:ext>
            </p:extLst>
          </p:nvPr>
        </p:nvGraphicFramePr>
        <p:xfrm>
          <a:off x="3401405" y="1928131"/>
          <a:ext cx="395298" cy="4087690"/>
        </p:xfrm>
        <a:graphic>
          <a:graphicData uri="http://schemas.openxmlformats.org/drawingml/2006/table">
            <a:tbl>
              <a:tblPr rtl="1" firstRow="1" bandRow="1"/>
              <a:tblGrid>
                <a:gridCol w="395298">
                  <a:extLst>
                    <a:ext uri="{9D8B030D-6E8A-4147-A177-3AD203B41FA5}">
                      <a16:colId xmlns:a16="http://schemas.microsoft.com/office/drawing/2014/main" val="2368982189"/>
                    </a:ext>
                  </a:extLst>
                </a:gridCol>
              </a:tblGrid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756339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449211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60323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45514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57175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474777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822814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499924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08028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070184"/>
                  </a:ext>
                </a:extLst>
              </a:tr>
            </a:tbl>
          </a:graphicData>
        </a:graphic>
      </p:graphicFrame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7AEDAC4D-D4F5-4D09-142B-DEF52085CFD9}"/>
              </a:ext>
            </a:extLst>
          </p:cNvPr>
          <p:cNvSpPr/>
          <p:nvPr/>
        </p:nvSpPr>
        <p:spPr>
          <a:xfrm>
            <a:off x="829480" y="1074623"/>
            <a:ext cx="2066439" cy="1788399"/>
          </a:xfrm>
          <a:custGeom>
            <a:avLst/>
            <a:gdLst>
              <a:gd name="connsiteX0" fmla="*/ 0 w 2066439"/>
              <a:gd name="connsiteY0" fmla="*/ 298072 h 1788399"/>
              <a:gd name="connsiteX1" fmla="*/ 298072 w 2066439"/>
              <a:gd name="connsiteY1" fmla="*/ 0 h 1788399"/>
              <a:gd name="connsiteX2" fmla="*/ 344407 w 2066439"/>
              <a:gd name="connsiteY2" fmla="*/ 0 h 1788399"/>
              <a:gd name="connsiteX3" fmla="*/ 344407 w 2066439"/>
              <a:gd name="connsiteY3" fmla="*/ 0 h 1788399"/>
              <a:gd name="connsiteX4" fmla="*/ 861016 w 2066439"/>
              <a:gd name="connsiteY4" fmla="*/ 0 h 1788399"/>
              <a:gd name="connsiteX5" fmla="*/ 1287471 w 2066439"/>
              <a:gd name="connsiteY5" fmla="*/ 0 h 1788399"/>
              <a:gd name="connsiteX6" fmla="*/ 1768367 w 2066439"/>
              <a:gd name="connsiteY6" fmla="*/ 0 h 1788399"/>
              <a:gd name="connsiteX7" fmla="*/ 2066439 w 2066439"/>
              <a:gd name="connsiteY7" fmla="*/ 298072 h 1788399"/>
              <a:gd name="connsiteX8" fmla="*/ 2066439 w 2066439"/>
              <a:gd name="connsiteY8" fmla="*/ 648298 h 1788399"/>
              <a:gd name="connsiteX9" fmla="*/ 2066439 w 2066439"/>
              <a:gd name="connsiteY9" fmla="*/ 1043233 h 1788399"/>
              <a:gd name="connsiteX10" fmla="*/ 2066439 w 2066439"/>
              <a:gd name="connsiteY10" fmla="*/ 1043233 h 1788399"/>
              <a:gd name="connsiteX11" fmla="*/ 2066439 w 2066439"/>
              <a:gd name="connsiteY11" fmla="*/ 1490333 h 1788399"/>
              <a:gd name="connsiteX12" fmla="*/ 2066439 w 2066439"/>
              <a:gd name="connsiteY12" fmla="*/ 1490327 h 1788399"/>
              <a:gd name="connsiteX13" fmla="*/ 1768367 w 2066439"/>
              <a:gd name="connsiteY13" fmla="*/ 1788399 h 1788399"/>
              <a:gd name="connsiteX14" fmla="*/ 1305618 w 2066439"/>
              <a:gd name="connsiteY14" fmla="*/ 1788399 h 1788399"/>
              <a:gd name="connsiteX15" fmla="*/ 861016 w 2066439"/>
              <a:gd name="connsiteY15" fmla="*/ 1788399 h 1788399"/>
              <a:gd name="connsiteX16" fmla="*/ 902063 w 2066439"/>
              <a:gd name="connsiteY16" fmla="*/ 2164535 h 1788399"/>
              <a:gd name="connsiteX17" fmla="*/ 344407 w 2066439"/>
              <a:gd name="connsiteY17" fmla="*/ 1788399 h 1788399"/>
              <a:gd name="connsiteX18" fmla="*/ 298072 w 2066439"/>
              <a:gd name="connsiteY18" fmla="*/ 1788399 h 1788399"/>
              <a:gd name="connsiteX19" fmla="*/ 0 w 2066439"/>
              <a:gd name="connsiteY19" fmla="*/ 1490327 h 1788399"/>
              <a:gd name="connsiteX20" fmla="*/ 0 w 2066439"/>
              <a:gd name="connsiteY20" fmla="*/ 1490333 h 1788399"/>
              <a:gd name="connsiteX21" fmla="*/ 0 w 2066439"/>
              <a:gd name="connsiteY21" fmla="*/ 1043233 h 1788399"/>
              <a:gd name="connsiteX22" fmla="*/ 0 w 2066439"/>
              <a:gd name="connsiteY22" fmla="*/ 1043233 h 1788399"/>
              <a:gd name="connsiteX23" fmla="*/ 0 w 2066439"/>
              <a:gd name="connsiteY23" fmla="*/ 678104 h 1788399"/>
              <a:gd name="connsiteX24" fmla="*/ 0 w 2066439"/>
              <a:gd name="connsiteY24" fmla="*/ 298072 h 1788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66439" h="1788399" fill="none" extrusionOk="0">
                <a:moveTo>
                  <a:pt x="0" y="298072"/>
                </a:moveTo>
                <a:cubicBezTo>
                  <a:pt x="-9761" y="164589"/>
                  <a:pt x="168689" y="-6700"/>
                  <a:pt x="298072" y="0"/>
                </a:cubicBezTo>
                <a:cubicBezTo>
                  <a:pt x="307390" y="394"/>
                  <a:pt x="324423" y="2020"/>
                  <a:pt x="344407" y="0"/>
                </a:cubicBezTo>
                <a:lnTo>
                  <a:pt x="344407" y="0"/>
                </a:lnTo>
                <a:cubicBezTo>
                  <a:pt x="588697" y="-24142"/>
                  <a:pt x="730229" y="-16353"/>
                  <a:pt x="861016" y="0"/>
                </a:cubicBezTo>
                <a:cubicBezTo>
                  <a:pt x="1007164" y="-19564"/>
                  <a:pt x="1178676" y="6270"/>
                  <a:pt x="1287471" y="0"/>
                </a:cubicBezTo>
                <a:cubicBezTo>
                  <a:pt x="1396267" y="-6270"/>
                  <a:pt x="1657319" y="10061"/>
                  <a:pt x="1768367" y="0"/>
                </a:cubicBezTo>
                <a:cubicBezTo>
                  <a:pt x="1949943" y="13992"/>
                  <a:pt x="2072892" y="141838"/>
                  <a:pt x="2066439" y="298072"/>
                </a:cubicBezTo>
                <a:cubicBezTo>
                  <a:pt x="2051953" y="380617"/>
                  <a:pt x="2063593" y="485866"/>
                  <a:pt x="2066439" y="648298"/>
                </a:cubicBezTo>
                <a:cubicBezTo>
                  <a:pt x="2069285" y="810730"/>
                  <a:pt x="2077913" y="861675"/>
                  <a:pt x="2066439" y="1043233"/>
                </a:cubicBezTo>
                <a:lnTo>
                  <a:pt x="2066439" y="1043233"/>
                </a:lnTo>
                <a:cubicBezTo>
                  <a:pt x="2048189" y="1169908"/>
                  <a:pt x="2072206" y="1365183"/>
                  <a:pt x="2066439" y="1490333"/>
                </a:cubicBezTo>
                <a:lnTo>
                  <a:pt x="2066439" y="1490327"/>
                </a:lnTo>
                <a:cubicBezTo>
                  <a:pt x="2098842" y="1658683"/>
                  <a:pt x="1936294" y="1748849"/>
                  <a:pt x="1768367" y="1788399"/>
                </a:cubicBezTo>
                <a:cubicBezTo>
                  <a:pt x="1654932" y="1809629"/>
                  <a:pt x="1431378" y="1778969"/>
                  <a:pt x="1305618" y="1788399"/>
                </a:cubicBezTo>
                <a:cubicBezTo>
                  <a:pt x="1179858" y="1797829"/>
                  <a:pt x="1082679" y="1795844"/>
                  <a:pt x="861016" y="1788399"/>
                </a:cubicBezTo>
                <a:cubicBezTo>
                  <a:pt x="869651" y="1932176"/>
                  <a:pt x="902131" y="1994077"/>
                  <a:pt x="902063" y="2164535"/>
                </a:cubicBezTo>
                <a:cubicBezTo>
                  <a:pt x="746542" y="2041077"/>
                  <a:pt x="456415" y="1867579"/>
                  <a:pt x="344407" y="1788399"/>
                </a:cubicBezTo>
                <a:cubicBezTo>
                  <a:pt x="329576" y="1790299"/>
                  <a:pt x="311557" y="1787358"/>
                  <a:pt x="298072" y="1788399"/>
                </a:cubicBezTo>
                <a:cubicBezTo>
                  <a:pt x="159187" y="1787776"/>
                  <a:pt x="-2114" y="1676067"/>
                  <a:pt x="0" y="1490327"/>
                </a:cubicBezTo>
                <a:lnTo>
                  <a:pt x="0" y="1490333"/>
                </a:lnTo>
                <a:cubicBezTo>
                  <a:pt x="-11972" y="1293535"/>
                  <a:pt x="-21431" y="1161390"/>
                  <a:pt x="0" y="1043233"/>
                </a:cubicBezTo>
                <a:lnTo>
                  <a:pt x="0" y="1043233"/>
                </a:lnTo>
                <a:cubicBezTo>
                  <a:pt x="-2176" y="961584"/>
                  <a:pt x="-3381" y="798369"/>
                  <a:pt x="0" y="678104"/>
                </a:cubicBezTo>
                <a:cubicBezTo>
                  <a:pt x="3381" y="557839"/>
                  <a:pt x="8248" y="389337"/>
                  <a:pt x="0" y="298072"/>
                </a:cubicBezTo>
                <a:close/>
              </a:path>
              <a:path w="2066439" h="1788399" stroke="0" extrusionOk="0">
                <a:moveTo>
                  <a:pt x="0" y="298072"/>
                </a:moveTo>
                <a:cubicBezTo>
                  <a:pt x="-16002" y="136338"/>
                  <a:pt x="141237" y="-11965"/>
                  <a:pt x="298072" y="0"/>
                </a:cubicBezTo>
                <a:cubicBezTo>
                  <a:pt x="310479" y="-1367"/>
                  <a:pt x="324758" y="-1595"/>
                  <a:pt x="344407" y="0"/>
                </a:cubicBezTo>
                <a:lnTo>
                  <a:pt x="344407" y="0"/>
                </a:lnTo>
                <a:cubicBezTo>
                  <a:pt x="563212" y="9515"/>
                  <a:pt x="715928" y="1093"/>
                  <a:pt x="861016" y="0"/>
                </a:cubicBezTo>
                <a:cubicBezTo>
                  <a:pt x="997788" y="117"/>
                  <a:pt x="1191398" y="15842"/>
                  <a:pt x="1287471" y="0"/>
                </a:cubicBezTo>
                <a:cubicBezTo>
                  <a:pt x="1383545" y="-15842"/>
                  <a:pt x="1613983" y="-12340"/>
                  <a:pt x="1768367" y="0"/>
                </a:cubicBezTo>
                <a:cubicBezTo>
                  <a:pt x="1927493" y="30841"/>
                  <a:pt x="2057360" y="151445"/>
                  <a:pt x="2066439" y="298072"/>
                </a:cubicBezTo>
                <a:cubicBezTo>
                  <a:pt x="2054930" y="444012"/>
                  <a:pt x="2049128" y="497188"/>
                  <a:pt x="2066439" y="685556"/>
                </a:cubicBezTo>
                <a:cubicBezTo>
                  <a:pt x="2083750" y="873924"/>
                  <a:pt x="2065518" y="971396"/>
                  <a:pt x="2066439" y="1043233"/>
                </a:cubicBezTo>
                <a:lnTo>
                  <a:pt x="2066439" y="1043233"/>
                </a:lnTo>
                <a:cubicBezTo>
                  <a:pt x="2070524" y="1181641"/>
                  <a:pt x="2050811" y="1390194"/>
                  <a:pt x="2066439" y="1490333"/>
                </a:cubicBezTo>
                <a:lnTo>
                  <a:pt x="2066439" y="1490327"/>
                </a:lnTo>
                <a:cubicBezTo>
                  <a:pt x="2066092" y="1683033"/>
                  <a:pt x="1930365" y="1774567"/>
                  <a:pt x="1768367" y="1788399"/>
                </a:cubicBezTo>
                <a:cubicBezTo>
                  <a:pt x="1648206" y="1800738"/>
                  <a:pt x="1453229" y="1777740"/>
                  <a:pt x="1323765" y="1788399"/>
                </a:cubicBezTo>
                <a:cubicBezTo>
                  <a:pt x="1194301" y="1799058"/>
                  <a:pt x="1084981" y="1807947"/>
                  <a:pt x="861016" y="1788399"/>
                </a:cubicBezTo>
                <a:cubicBezTo>
                  <a:pt x="858390" y="1866611"/>
                  <a:pt x="885457" y="2041235"/>
                  <a:pt x="902063" y="2164535"/>
                </a:cubicBezTo>
                <a:cubicBezTo>
                  <a:pt x="768016" y="2096489"/>
                  <a:pt x="521596" y="1875923"/>
                  <a:pt x="344407" y="1788399"/>
                </a:cubicBezTo>
                <a:cubicBezTo>
                  <a:pt x="331960" y="1789917"/>
                  <a:pt x="316733" y="1787081"/>
                  <a:pt x="298072" y="1788399"/>
                </a:cubicBezTo>
                <a:cubicBezTo>
                  <a:pt x="124732" y="1788968"/>
                  <a:pt x="-12432" y="1661042"/>
                  <a:pt x="0" y="1490327"/>
                </a:cubicBezTo>
                <a:lnTo>
                  <a:pt x="0" y="1490333"/>
                </a:lnTo>
                <a:cubicBezTo>
                  <a:pt x="-11836" y="1332201"/>
                  <a:pt x="-8404" y="1198299"/>
                  <a:pt x="0" y="1043233"/>
                </a:cubicBezTo>
                <a:lnTo>
                  <a:pt x="0" y="1043233"/>
                </a:lnTo>
                <a:cubicBezTo>
                  <a:pt x="-14140" y="942063"/>
                  <a:pt x="6347" y="770989"/>
                  <a:pt x="0" y="670653"/>
                </a:cubicBezTo>
                <a:cubicBezTo>
                  <a:pt x="-6347" y="570317"/>
                  <a:pt x="16587" y="470150"/>
                  <a:pt x="0" y="298072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786892888">
                  <a:prstGeom prst="wedgeRoundRectCallout">
                    <a:avLst>
                      <a:gd name="adj1" fmla="val -6347"/>
                      <a:gd name="adj2" fmla="val 7103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 قيمة الجزء الملون في الشكل المقابل في أبسط صورة .</a:t>
            </a:r>
          </a:p>
        </p:txBody>
      </p:sp>
      <p:graphicFrame>
        <p:nvGraphicFramePr>
          <p:cNvPr id="8" name="جدول 19">
            <a:extLst>
              <a:ext uri="{FF2B5EF4-FFF2-40B4-BE49-F238E27FC236}">
                <a16:creationId xmlns:a16="http://schemas.microsoft.com/office/drawing/2014/main" id="{3AEA59BF-4DDD-2552-4B9D-6FA733250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82749"/>
              </p:ext>
            </p:extLst>
          </p:nvPr>
        </p:nvGraphicFramePr>
        <p:xfrm>
          <a:off x="3796703" y="1928131"/>
          <a:ext cx="395298" cy="4087690"/>
        </p:xfrm>
        <a:graphic>
          <a:graphicData uri="http://schemas.openxmlformats.org/drawingml/2006/table">
            <a:tbl>
              <a:tblPr rtl="1" firstRow="1" bandRow="1"/>
              <a:tblGrid>
                <a:gridCol w="395298">
                  <a:extLst>
                    <a:ext uri="{9D8B030D-6E8A-4147-A177-3AD203B41FA5}">
                      <a16:colId xmlns:a16="http://schemas.microsoft.com/office/drawing/2014/main" val="2368982189"/>
                    </a:ext>
                  </a:extLst>
                </a:gridCol>
              </a:tblGrid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756339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449211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60323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45514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57175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474777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822814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499924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08028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070184"/>
                  </a:ext>
                </a:extLst>
              </a:tr>
            </a:tbl>
          </a:graphicData>
        </a:graphic>
      </p:graphicFrame>
      <p:graphicFrame>
        <p:nvGraphicFramePr>
          <p:cNvPr id="9" name="جدول 19">
            <a:extLst>
              <a:ext uri="{FF2B5EF4-FFF2-40B4-BE49-F238E27FC236}">
                <a16:creationId xmlns:a16="http://schemas.microsoft.com/office/drawing/2014/main" id="{78006397-BCEE-2B31-3289-0BD691523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961389"/>
              </p:ext>
            </p:extLst>
          </p:nvPr>
        </p:nvGraphicFramePr>
        <p:xfrm>
          <a:off x="4192001" y="3971976"/>
          <a:ext cx="364587" cy="2043845"/>
        </p:xfrm>
        <a:graphic>
          <a:graphicData uri="http://schemas.openxmlformats.org/drawingml/2006/table">
            <a:tbl>
              <a:tblPr rtl="1" firstRow="1" bandRow="1"/>
              <a:tblGrid>
                <a:gridCol w="364587">
                  <a:extLst>
                    <a:ext uri="{9D8B030D-6E8A-4147-A177-3AD203B41FA5}">
                      <a16:colId xmlns:a16="http://schemas.microsoft.com/office/drawing/2014/main" val="2368982189"/>
                    </a:ext>
                  </a:extLst>
                </a:gridCol>
              </a:tblGrid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756339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449211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60323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45514"/>
                  </a:ext>
                </a:extLst>
              </a:tr>
              <a:tr h="4087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5717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8C9E1D98-4D18-6371-EB90-B28CC22262FC}"/>
                  </a:ext>
                </a:extLst>
              </p:cNvPr>
              <p:cNvSpPr/>
              <p:nvPr/>
            </p:nvSpPr>
            <p:spPr>
              <a:xfrm>
                <a:off x="8005111" y="2865120"/>
                <a:ext cx="1320601" cy="973567"/>
              </a:xfrm>
              <a:custGeom>
                <a:avLst/>
                <a:gdLst>
                  <a:gd name="connsiteX0" fmla="*/ 0 w 1320601"/>
                  <a:gd name="connsiteY0" fmla="*/ 0 h 973567"/>
                  <a:gd name="connsiteX1" fmla="*/ 647094 w 1320601"/>
                  <a:gd name="connsiteY1" fmla="*/ 0 h 973567"/>
                  <a:gd name="connsiteX2" fmla="*/ 1320601 w 1320601"/>
                  <a:gd name="connsiteY2" fmla="*/ 0 h 973567"/>
                  <a:gd name="connsiteX3" fmla="*/ 1320601 w 1320601"/>
                  <a:gd name="connsiteY3" fmla="*/ 457576 h 973567"/>
                  <a:gd name="connsiteX4" fmla="*/ 1320601 w 1320601"/>
                  <a:gd name="connsiteY4" fmla="*/ 973567 h 973567"/>
                  <a:gd name="connsiteX5" fmla="*/ 699919 w 1320601"/>
                  <a:gd name="connsiteY5" fmla="*/ 973567 h 973567"/>
                  <a:gd name="connsiteX6" fmla="*/ 0 w 1320601"/>
                  <a:gd name="connsiteY6" fmla="*/ 973567 h 973567"/>
                  <a:gd name="connsiteX7" fmla="*/ 0 w 1320601"/>
                  <a:gd name="connsiteY7" fmla="*/ 477048 h 973567"/>
                  <a:gd name="connsiteX8" fmla="*/ 0 w 1320601"/>
                  <a:gd name="connsiteY8" fmla="*/ 0 h 97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0601" h="973567" fill="none" extrusionOk="0">
                    <a:moveTo>
                      <a:pt x="0" y="0"/>
                    </a:moveTo>
                    <a:cubicBezTo>
                      <a:pt x="245203" y="20171"/>
                      <a:pt x="450917" y="1196"/>
                      <a:pt x="647094" y="0"/>
                    </a:cubicBezTo>
                    <a:cubicBezTo>
                      <a:pt x="843271" y="-1196"/>
                      <a:pt x="1128608" y="-3399"/>
                      <a:pt x="1320601" y="0"/>
                    </a:cubicBezTo>
                    <a:cubicBezTo>
                      <a:pt x="1317693" y="103725"/>
                      <a:pt x="1303066" y="353921"/>
                      <a:pt x="1320601" y="457576"/>
                    </a:cubicBezTo>
                    <a:cubicBezTo>
                      <a:pt x="1338136" y="561231"/>
                      <a:pt x="1321397" y="817862"/>
                      <a:pt x="1320601" y="973567"/>
                    </a:cubicBezTo>
                    <a:cubicBezTo>
                      <a:pt x="1068997" y="986529"/>
                      <a:pt x="832756" y="963341"/>
                      <a:pt x="699919" y="973567"/>
                    </a:cubicBezTo>
                    <a:cubicBezTo>
                      <a:pt x="567082" y="983793"/>
                      <a:pt x="193191" y="941880"/>
                      <a:pt x="0" y="973567"/>
                    </a:cubicBezTo>
                    <a:cubicBezTo>
                      <a:pt x="8401" y="797307"/>
                      <a:pt x="16521" y="634385"/>
                      <a:pt x="0" y="477048"/>
                    </a:cubicBezTo>
                    <a:cubicBezTo>
                      <a:pt x="-16521" y="319711"/>
                      <a:pt x="-12973" y="124562"/>
                      <a:pt x="0" y="0"/>
                    </a:cubicBezTo>
                    <a:close/>
                  </a:path>
                  <a:path w="1320601" h="973567" stroke="0" extrusionOk="0">
                    <a:moveTo>
                      <a:pt x="0" y="0"/>
                    </a:moveTo>
                    <a:cubicBezTo>
                      <a:pt x="205105" y="16678"/>
                      <a:pt x="440103" y="-31111"/>
                      <a:pt x="660301" y="0"/>
                    </a:cubicBezTo>
                    <a:cubicBezTo>
                      <a:pt x="880499" y="31111"/>
                      <a:pt x="1185861" y="32926"/>
                      <a:pt x="1320601" y="0"/>
                    </a:cubicBezTo>
                    <a:cubicBezTo>
                      <a:pt x="1326942" y="166124"/>
                      <a:pt x="1310862" y="321185"/>
                      <a:pt x="1320601" y="477048"/>
                    </a:cubicBezTo>
                    <a:cubicBezTo>
                      <a:pt x="1330340" y="632911"/>
                      <a:pt x="1331881" y="729527"/>
                      <a:pt x="1320601" y="973567"/>
                    </a:cubicBezTo>
                    <a:cubicBezTo>
                      <a:pt x="1018148" y="950084"/>
                      <a:pt x="956569" y="956342"/>
                      <a:pt x="633888" y="973567"/>
                    </a:cubicBezTo>
                    <a:cubicBezTo>
                      <a:pt x="311207" y="990792"/>
                      <a:pt x="224716" y="958564"/>
                      <a:pt x="0" y="973567"/>
                    </a:cubicBezTo>
                    <a:cubicBezTo>
                      <a:pt x="4604" y="797086"/>
                      <a:pt x="9809" y="597815"/>
                      <a:pt x="0" y="467312"/>
                    </a:cubicBezTo>
                    <a:cubicBezTo>
                      <a:pt x="-9809" y="336810"/>
                      <a:pt x="5033" y="128649"/>
                      <a:pt x="0" y="0"/>
                    </a:cubicBezTo>
                    <a:close/>
                  </a:path>
                </a:pathLst>
              </a:custGeom>
              <a:solidFill>
                <a:srgbClr val="A5A5A5">
                  <a:lumMod val="20000"/>
                  <a:lumOff val="8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4070736472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ar-SA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ku-Arab-IQ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١</m:t>
                        </m:r>
                      </m:num>
                      <m:den>
                        <m:r>
                          <a:rPr kumimoji="0" lang="ku-Arab-IQ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٤</m:t>
                        </m:r>
                      </m:den>
                    </m:f>
                  </m:oMath>
                </a14:m>
                <a:endPara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8C9E1D98-4D18-6371-EB90-B28CC22262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111" y="2865120"/>
                <a:ext cx="1320601" cy="973567"/>
              </a:xfrm>
              <a:prstGeom prst="rect">
                <a:avLst/>
              </a:prstGeom>
              <a:blipFill>
                <a:blip r:embed="rId3"/>
                <a:stretch>
                  <a:fillRect b="-3049"/>
                </a:stretch>
              </a:blip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4070736472">
                      <a:custGeom>
                        <a:avLst/>
                        <a:gdLst>
                          <a:gd name="connsiteX0" fmla="*/ 0 w 1320601"/>
                          <a:gd name="connsiteY0" fmla="*/ 0 h 973567"/>
                          <a:gd name="connsiteX1" fmla="*/ 647094 w 1320601"/>
                          <a:gd name="connsiteY1" fmla="*/ 0 h 973567"/>
                          <a:gd name="connsiteX2" fmla="*/ 1320601 w 1320601"/>
                          <a:gd name="connsiteY2" fmla="*/ 0 h 973567"/>
                          <a:gd name="connsiteX3" fmla="*/ 1320601 w 1320601"/>
                          <a:gd name="connsiteY3" fmla="*/ 457576 h 973567"/>
                          <a:gd name="connsiteX4" fmla="*/ 1320601 w 1320601"/>
                          <a:gd name="connsiteY4" fmla="*/ 973567 h 973567"/>
                          <a:gd name="connsiteX5" fmla="*/ 699919 w 1320601"/>
                          <a:gd name="connsiteY5" fmla="*/ 973567 h 973567"/>
                          <a:gd name="connsiteX6" fmla="*/ 0 w 1320601"/>
                          <a:gd name="connsiteY6" fmla="*/ 973567 h 973567"/>
                          <a:gd name="connsiteX7" fmla="*/ 0 w 1320601"/>
                          <a:gd name="connsiteY7" fmla="*/ 477048 h 973567"/>
                          <a:gd name="connsiteX8" fmla="*/ 0 w 1320601"/>
                          <a:gd name="connsiteY8" fmla="*/ 0 h 9735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320601" h="973567" fill="none" extrusionOk="0">
                            <a:moveTo>
                              <a:pt x="0" y="0"/>
                            </a:moveTo>
                            <a:cubicBezTo>
                              <a:pt x="245203" y="20171"/>
                              <a:pt x="450917" y="1196"/>
                              <a:pt x="647094" y="0"/>
                            </a:cubicBezTo>
                            <a:cubicBezTo>
                              <a:pt x="843271" y="-1196"/>
                              <a:pt x="1128608" y="-3399"/>
                              <a:pt x="1320601" y="0"/>
                            </a:cubicBezTo>
                            <a:cubicBezTo>
                              <a:pt x="1317693" y="103725"/>
                              <a:pt x="1303066" y="353921"/>
                              <a:pt x="1320601" y="457576"/>
                            </a:cubicBezTo>
                            <a:cubicBezTo>
                              <a:pt x="1338136" y="561231"/>
                              <a:pt x="1321397" y="817862"/>
                              <a:pt x="1320601" y="973567"/>
                            </a:cubicBezTo>
                            <a:cubicBezTo>
                              <a:pt x="1068997" y="986529"/>
                              <a:pt x="832756" y="963341"/>
                              <a:pt x="699919" y="973567"/>
                            </a:cubicBezTo>
                            <a:cubicBezTo>
                              <a:pt x="567082" y="983793"/>
                              <a:pt x="193191" y="941880"/>
                              <a:pt x="0" y="973567"/>
                            </a:cubicBezTo>
                            <a:cubicBezTo>
                              <a:pt x="8401" y="797307"/>
                              <a:pt x="16521" y="634385"/>
                              <a:pt x="0" y="477048"/>
                            </a:cubicBezTo>
                            <a:cubicBezTo>
                              <a:pt x="-16521" y="319711"/>
                              <a:pt x="-12973" y="124562"/>
                              <a:pt x="0" y="0"/>
                            </a:cubicBezTo>
                            <a:close/>
                          </a:path>
                          <a:path w="1320601" h="973567" stroke="0" extrusionOk="0">
                            <a:moveTo>
                              <a:pt x="0" y="0"/>
                            </a:moveTo>
                            <a:cubicBezTo>
                              <a:pt x="205105" y="16678"/>
                              <a:pt x="440103" y="-31111"/>
                              <a:pt x="660301" y="0"/>
                            </a:cubicBezTo>
                            <a:cubicBezTo>
                              <a:pt x="880499" y="31111"/>
                              <a:pt x="1185861" y="32926"/>
                              <a:pt x="1320601" y="0"/>
                            </a:cubicBezTo>
                            <a:cubicBezTo>
                              <a:pt x="1326942" y="166124"/>
                              <a:pt x="1310862" y="321185"/>
                              <a:pt x="1320601" y="477048"/>
                            </a:cubicBezTo>
                            <a:cubicBezTo>
                              <a:pt x="1330340" y="632911"/>
                              <a:pt x="1331881" y="729527"/>
                              <a:pt x="1320601" y="973567"/>
                            </a:cubicBezTo>
                            <a:cubicBezTo>
                              <a:pt x="1018148" y="950084"/>
                              <a:pt x="956569" y="956342"/>
                              <a:pt x="633888" y="973567"/>
                            </a:cubicBezTo>
                            <a:cubicBezTo>
                              <a:pt x="311207" y="990792"/>
                              <a:pt x="224716" y="958564"/>
                              <a:pt x="0" y="973567"/>
                            </a:cubicBezTo>
                            <a:cubicBezTo>
                              <a:pt x="4604" y="797086"/>
                              <a:pt x="9809" y="597815"/>
                              <a:pt x="0" y="467312"/>
                            </a:cubicBezTo>
                            <a:cubicBezTo>
                              <a:pt x="-9809" y="336810"/>
                              <a:pt x="5033" y="12864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6">
            <a:extLst>
              <a:ext uri="{FF2B5EF4-FFF2-40B4-BE49-F238E27FC236}">
                <a16:creationId xmlns:a16="http://schemas.microsoft.com/office/drawing/2014/main" id="{EECD5326-A3D3-F349-9DD6-42EAA4130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88" y="3504246"/>
            <a:ext cx="1788400" cy="17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F9C268AE-2596-6DD4-C4C5-E8976FF3CA65}"/>
              </a:ext>
            </a:extLst>
          </p:cNvPr>
          <p:cNvSpPr/>
          <p:nvPr/>
        </p:nvSpPr>
        <p:spPr>
          <a:xfrm>
            <a:off x="9690299" y="3733711"/>
            <a:ext cx="1320601" cy="973567"/>
          </a:xfrm>
          <a:custGeom>
            <a:avLst/>
            <a:gdLst>
              <a:gd name="connsiteX0" fmla="*/ 0 w 1320601"/>
              <a:gd name="connsiteY0" fmla="*/ 0 h 973567"/>
              <a:gd name="connsiteX1" fmla="*/ 647094 w 1320601"/>
              <a:gd name="connsiteY1" fmla="*/ 0 h 973567"/>
              <a:gd name="connsiteX2" fmla="*/ 1320601 w 1320601"/>
              <a:gd name="connsiteY2" fmla="*/ 0 h 973567"/>
              <a:gd name="connsiteX3" fmla="*/ 1320601 w 1320601"/>
              <a:gd name="connsiteY3" fmla="*/ 457576 h 973567"/>
              <a:gd name="connsiteX4" fmla="*/ 1320601 w 1320601"/>
              <a:gd name="connsiteY4" fmla="*/ 973567 h 973567"/>
              <a:gd name="connsiteX5" fmla="*/ 699919 w 1320601"/>
              <a:gd name="connsiteY5" fmla="*/ 973567 h 973567"/>
              <a:gd name="connsiteX6" fmla="*/ 0 w 1320601"/>
              <a:gd name="connsiteY6" fmla="*/ 973567 h 973567"/>
              <a:gd name="connsiteX7" fmla="*/ 0 w 1320601"/>
              <a:gd name="connsiteY7" fmla="*/ 477048 h 973567"/>
              <a:gd name="connsiteX8" fmla="*/ 0 w 1320601"/>
              <a:gd name="connsiteY8" fmla="*/ 0 h 97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01" h="973567" fill="none" extrusionOk="0">
                <a:moveTo>
                  <a:pt x="0" y="0"/>
                </a:moveTo>
                <a:cubicBezTo>
                  <a:pt x="245203" y="20171"/>
                  <a:pt x="450917" y="1196"/>
                  <a:pt x="647094" y="0"/>
                </a:cubicBezTo>
                <a:cubicBezTo>
                  <a:pt x="843271" y="-1196"/>
                  <a:pt x="1128608" y="-3399"/>
                  <a:pt x="1320601" y="0"/>
                </a:cubicBezTo>
                <a:cubicBezTo>
                  <a:pt x="1317693" y="103725"/>
                  <a:pt x="1303066" y="353921"/>
                  <a:pt x="1320601" y="457576"/>
                </a:cubicBezTo>
                <a:cubicBezTo>
                  <a:pt x="1338136" y="561231"/>
                  <a:pt x="1321397" y="817862"/>
                  <a:pt x="1320601" y="973567"/>
                </a:cubicBezTo>
                <a:cubicBezTo>
                  <a:pt x="1068997" y="986529"/>
                  <a:pt x="832756" y="963341"/>
                  <a:pt x="699919" y="973567"/>
                </a:cubicBezTo>
                <a:cubicBezTo>
                  <a:pt x="567082" y="983793"/>
                  <a:pt x="193191" y="941880"/>
                  <a:pt x="0" y="973567"/>
                </a:cubicBezTo>
                <a:cubicBezTo>
                  <a:pt x="8401" y="797307"/>
                  <a:pt x="16521" y="634385"/>
                  <a:pt x="0" y="477048"/>
                </a:cubicBezTo>
                <a:cubicBezTo>
                  <a:pt x="-16521" y="319711"/>
                  <a:pt x="-12973" y="124562"/>
                  <a:pt x="0" y="0"/>
                </a:cubicBezTo>
                <a:close/>
              </a:path>
              <a:path w="1320601" h="973567" stroke="0" extrusionOk="0">
                <a:moveTo>
                  <a:pt x="0" y="0"/>
                </a:moveTo>
                <a:cubicBezTo>
                  <a:pt x="205105" y="16678"/>
                  <a:pt x="440103" y="-31111"/>
                  <a:pt x="660301" y="0"/>
                </a:cubicBezTo>
                <a:cubicBezTo>
                  <a:pt x="880499" y="31111"/>
                  <a:pt x="1185861" y="32926"/>
                  <a:pt x="1320601" y="0"/>
                </a:cubicBezTo>
                <a:cubicBezTo>
                  <a:pt x="1326942" y="166124"/>
                  <a:pt x="1310862" y="321185"/>
                  <a:pt x="1320601" y="477048"/>
                </a:cubicBezTo>
                <a:cubicBezTo>
                  <a:pt x="1330340" y="632911"/>
                  <a:pt x="1331881" y="729527"/>
                  <a:pt x="1320601" y="973567"/>
                </a:cubicBezTo>
                <a:cubicBezTo>
                  <a:pt x="1018148" y="950084"/>
                  <a:pt x="956569" y="956342"/>
                  <a:pt x="633888" y="973567"/>
                </a:cubicBezTo>
                <a:cubicBezTo>
                  <a:pt x="311207" y="990792"/>
                  <a:pt x="224716" y="958564"/>
                  <a:pt x="0" y="973567"/>
                </a:cubicBezTo>
                <a:cubicBezTo>
                  <a:pt x="4604" y="797086"/>
                  <a:pt x="9809" y="597815"/>
                  <a:pt x="0" y="467312"/>
                </a:cubicBezTo>
                <a:cubicBezTo>
                  <a:pt x="-9809" y="336810"/>
                  <a:pt x="5033" y="128649"/>
                  <a:pt x="0" y="0"/>
                </a:cubicBezTo>
                <a:close/>
              </a:path>
            </a:pathLst>
          </a:cu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070736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0.25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B2BC1DA-7B72-8A45-E7E0-954C696DE71C}"/>
              </a:ext>
            </a:extLst>
          </p:cNvPr>
          <p:cNvSpPr/>
          <p:nvPr/>
        </p:nvSpPr>
        <p:spPr>
          <a:xfrm>
            <a:off x="8173919" y="4805863"/>
            <a:ext cx="1320601" cy="973567"/>
          </a:xfrm>
          <a:custGeom>
            <a:avLst/>
            <a:gdLst>
              <a:gd name="connsiteX0" fmla="*/ 0 w 1320601"/>
              <a:gd name="connsiteY0" fmla="*/ 0 h 973567"/>
              <a:gd name="connsiteX1" fmla="*/ 647094 w 1320601"/>
              <a:gd name="connsiteY1" fmla="*/ 0 h 973567"/>
              <a:gd name="connsiteX2" fmla="*/ 1320601 w 1320601"/>
              <a:gd name="connsiteY2" fmla="*/ 0 h 973567"/>
              <a:gd name="connsiteX3" fmla="*/ 1320601 w 1320601"/>
              <a:gd name="connsiteY3" fmla="*/ 457576 h 973567"/>
              <a:gd name="connsiteX4" fmla="*/ 1320601 w 1320601"/>
              <a:gd name="connsiteY4" fmla="*/ 973567 h 973567"/>
              <a:gd name="connsiteX5" fmla="*/ 699919 w 1320601"/>
              <a:gd name="connsiteY5" fmla="*/ 973567 h 973567"/>
              <a:gd name="connsiteX6" fmla="*/ 0 w 1320601"/>
              <a:gd name="connsiteY6" fmla="*/ 973567 h 973567"/>
              <a:gd name="connsiteX7" fmla="*/ 0 w 1320601"/>
              <a:gd name="connsiteY7" fmla="*/ 477048 h 973567"/>
              <a:gd name="connsiteX8" fmla="*/ 0 w 1320601"/>
              <a:gd name="connsiteY8" fmla="*/ 0 h 97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01" h="973567" fill="none" extrusionOk="0">
                <a:moveTo>
                  <a:pt x="0" y="0"/>
                </a:moveTo>
                <a:cubicBezTo>
                  <a:pt x="245203" y="20171"/>
                  <a:pt x="450917" y="1196"/>
                  <a:pt x="647094" y="0"/>
                </a:cubicBezTo>
                <a:cubicBezTo>
                  <a:pt x="843271" y="-1196"/>
                  <a:pt x="1128608" y="-3399"/>
                  <a:pt x="1320601" y="0"/>
                </a:cubicBezTo>
                <a:cubicBezTo>
                  <a:pt x="1317693" y="103725"/>
                  <a:pt x="1303066" y="353921"/>
                  <a:pt x="1320601" y="457576"/>
                </a:cubicBezTo>
                <a:cubicBezTo>
                  <a:pt x="1338136" y="561231"/>
                  <a:pt x="1321397" y="817862"/>
                  <a:pt x="1320601" y="973567"/>
                </a:cubicBezTo>
                <a:cubicBezTo>
                  <a:pt x="1068997" y="986529"/>
                  <a:pt x="832756" y="963341"/>
                  <a:pt x="699919" y="973567"/>
                </a:cubicBezTo>
                <a:cubicBezTo>
                  <a:pt x="567082" y="983793"/>
                  <a:pt x="193191" y="941880"/>
                  <a:pt x="0" y="973567"/>
                </a:cubicBezTo>
                <a:cubicBezTo>
                  <a:pt x="8401" y="797307"/>
                  <a:pt x="16521" y="634385"/>
                  <a:pt x="0" y="477048"/>
                </a:cubicBezTo>
                <a:cubicBezTo>
                  <a:pt x="-16521" y="319711"/>
                  <a:pt x="-12973" y="124562"/>
                  <a:pt x="0" y="0"/>
                </a:cubicBezTo>
                <a:close/>
              </a:path>
              <a:path w="1320601" h="973567" stroke="0" extrusionOk="0">
                <a:moveTo>
                  <a:pt x="0" y="0"/>
                </a:moveTo>
                <a:cubicBezTo>
                  <a:pt x="205105" y="16678"/>
                  <a:pt x="440103" y="-31111"/>
                  <a:pt x="660301" y="0"/>
                </a:cubicBezTo>
                <a:cubicBezTo>
                  <a:pt x="880499" y="31111"/>
                  <a:pt x="1185861" y="32926"/>
                  <a:pt x="1320601" y="0"/>
                </a:cubicBezTo>
                <a:cubicBezTo>
                  <a:pt x="1326942" y="166124"/>
                  <a:pt x="1310862" y="321185"/>
                  <a:pt x="1320601" y="477048"/>
                </a:cubicBezTo>
                <a:cubicBezTo>
                  <a:pt x="1330340" y="632911"/>
                  <a:pt x="1331881" y="729527"/>
                  <a:pt x="1320601" y="973567"/>
                </a:cubicBezTo>
                <a:cubicBezTo>
                  <a:pt x="1018148" y="950084"/>
                  <a:pt x="956569" y="956342"/>
                  <a:pt x="633888" y="973567"/>
                </a:cubicBezTo>
                <a:cubicBezTo>
                  <a:pt x="311207" y="990792"/>
                  <a:pt x="224716" y="958564"/>
                  <a:pt x="0" y="973567"/>
                </a:cubicBezTo>
                <a:cubicBezTo>
                  <a:pt x="4604" y="797086"/>
                  <a:pt x="9809" y="597815"/>
                  <a:pt x="0" y="467312"/>
                </a:cubicBezTo>
                <a:cubicBezTo>
                  <a:pt x="-9809" y="336810"/>
                  <a:pt x="5033" y="128649"/>
                  <a:pt x="0" y="0"/>
                </a:cubicBezTo>
                <a:close/>
              </a:path>
            </a:pathLst>
          </a:cu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070736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25 %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08905A1-984A-4952-D704-7CE2D01EAC87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C6E466D-8D69-28F9-14C2-22A764BEAB0A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AD907BD-1D51-7ECD-416E-193CC6612C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10" grpId="0" animBg="1"/>
      <p:bldP spid="15" grpId="0" animBg="1"/>
      <p:bldP spid="16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8E0E43-291E-E577-3502-DD9C02B8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89894" l="7447" r="93440">
                        <a14:foregroundMark x1="50177" y1="44149" x2="93617" y2="40071"/>
                        <a14:foregroundMark x1="93617" y1="40071" x2="70035" y2="79078"/>
                        <a14:foregroundMark x1="70035" y1="79078" x2="42730" y2="67730"/>
                        <a14:foregroundMark x1="12589" y1="27482" x2="12589" y2="47872"/>
                        <a14:foregroundMark x1="41312" y1="59043" x2="43617" y2="59397"/>
                        <a14:foregroundMark x1="44149" y1="62234" x2="15426" y2="89362"/>
                        <a14:foregroundMark x1="15426" y1="89362" x2="51418" y2="72518"/>
                        <a14:foregroundMark x1="51418" y1="72518" x2="43617" y2="64539"/>
                        <a14:foregroundMark x1="80319" y1="63652" x2="37589" y2="65957"/>
                        <a14:foregroundMark x1="37589" y1="65957" x2="79255" y2="63475"/>
                        <a14:foregroundMark x1="79255" y1="63475" x2="78901" y2="59929"/>
                        <a14:foregroundMark x1="10284" y1="23227" x2="18617" y2="54255"/>
                        <a14:foregroundMark x1="7447" y1="37589" x2="23759" y2="61702"/>
                        <a14:foregroundMark x1="49645" y1="51596" x2="89716" y2="55851"/>
                        <a14:foregroundMark x1="89716" y1="55851" x2="50709" y2="56738"/>
                        <a14:foregroundMark x1="50709" y1="56738" x2="50709" y2="51596"/>
                        <a14:foregroundMark x1="54787" y1="51064" x2="63121" y2="47340"/>
                        <a14:foregroundMark x1="63121" y1="47340" x2="93440" y2="50709"/>
                        <a14:foregroundMark x1="84574" y1="47872" x2="55319" y2="44149"/>
                        <a14:foregroundMark x1="52128" y1="41312" x2="18972" y2="21277"/>
                        <a14:foregroundMark x1="18972" y1="21277" x2="18617" y2="23759"/>
                        <a14:foregroundMark x1="82447" y1="38475" x2="82270" y2="37766"/>
                        <a14:foregroundMark x1="75532" y1="37234" x2="76064" y2="31028"/>
                        <a14:foregroundMark x1="68794" y1="37234" x2="66135" y2="32092"/>
                        <a14:foregroundMark x1="66844" y1="31915" x2="69504" y2="37766"/>
                        <a14:foregroundMark x1="59397" y1="37766" x2="56383" y2="34397"/>
                        <a14:foregroundMark x1="60638" y1="38121" x2="60993" y2="39362"/>
                        <a14:foregroundMark x1="82447" y1="39362" x2="83511" y2="34929"/>
                        <a14:foregroundMark x1="82447" y1="39539" x2="82979" y2="34752"/>
                        <a14:foregroundMark x1="75887" y1="36879" x2="76773" y2="31028"/>
                        <a14:foregroundMark x1="74468" y1="36525" x2="74468" y2="33865"/>
                        <a14:foregroundMark x1="58865" y1="37589" x2="57801" y2="35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40" y="321819"/>
            <a:ext cx="1625545" cy="162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335FF72-ABC7-05B8-73EA-BFF33E46B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558" y="3136039"/>
            <a:ext cx="2868052" cy="257945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67FE992-A307-D701-8307-5854599C3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600" y="3136039"/>
            <a:ext cx="2562812" cy="257945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1D31150-8A29-D2B3-B8E5-3D6D4DBC4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73" y="3136039"/>
            <a:ext cx="2562812" cy="257945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F3FDFE1-13F6-8A52-2478-2A4E08581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087" y="1998057"/>
            <a:ext cx="2010477" cy="98839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CE99F44-D8B5-77B6-9BF7-5ABEB60C6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087" y="1934711"/>
            <a:ext cx="1793042" cy="99750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4216569-7A37-EC47-A380-5000B98BB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411" y="1943817"/>
            <a:ext cx="1776674" cy="988397"/>
          </a:xfrm>
          <a:prstGeom prst="rect">
            <a:avLst/>
          </a:prstGeom>
        </p:spPr>
      </p:pic>
      <p:sp>
        <p:nvSpPr>
          <p:cNvPr id="13" name="عنوان 1">
            <a:extLst>
              <a:ext uri="{FF2B5EF4-FFF2-40B4-BE49-F238E27FC236}">
                <a16:creationId xmlns:a16="http://schemas.microsoft.com/office/drawing/2014/main" id="{A586A9D0-F203-7F5A-24AC-6497288E33F1}"/>
              </a:ext>
            </a:extLst>
          </p:cNvPr>
          <p:cNvSpPr txBox="1">
            <a:spLocks/>
          </p:cNvSpPr>
          <p:nvPr/>
        </p:nvSpPr>
        <p:spPr>
          <a:xfrm>
            <a:off x="8764652" y="2093402"/>
            <a:ext cx="195691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عندما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تكون أكبر من 100%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14" name="عنوان 1">
            <a:extLst>
              <a:ext uri="{FF2B5EF4-FFF2-40B4-BE49-F238E27FC236}">
                <a16:creationId xmlns:a16="http://schemas.microsoft.com/office/drawing/2014/main" id="{A605D916-7E87-6EB7-D6A6-C7885C27E998}"/>
              </a:ext>
            </a:extLst>
          </p:cNvPr>
          <p:cNvSpPr txBox="1">
            <a:spLocks/>
          </p:cNvSpPr>
          <p:nvPr/>
        </p:nvSpPr>
        <p:spPr>
          <a:xfrm>
            <a:off x="5393785" y="2159508"/>
            <a:ext cx="20104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أقل</a:t>
            </a:r>
          </a:p>
        </p:txBody>
      </p:sp>
      <p:sp>
        <p:nvSpPr>
          <p:cNvPr id="15" name="عنوان 1">
            <a:extLst>
              <a:ext uri="{FF2B5EF4-FFF2-40B4-BE49-F238E27FC236}">
                <a16:creationId xmlns:a16="http://schemas.microsoft.com/office/drawing/2014/main" id="{74DC182E-7C34-3678-5746-22B4D5BF7A34}"/>
              </a:ext>
            </a:extLst>
          </p:cNvPr>
          <p:cNvSpPr txBox="1">
            <a:spLocks/>
          </p:cNvSpPr>
          <p:nvPr/>
        </p:nvSpPr>
        <p:spPr>
          <a:xfrm>
            <a:off x="2058411" y="1998057"/>
            <a:ext cx="177667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الناتج أكبر من العدد الأصلي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932E3FF0-2BA0-6EF9-C772-67A660053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986" y="657217"/>
            <a:ext cx="3484663" cy="798764"/>
          </a:xfrm>
          <a:ln>
            <a:solidFill>
              <a:srgbClr val="8BB496"/>
            </a:solidFill>
          </a:ln>
        </p:spPr>
        <p:txBody>
          <a:bodyPr/>
          <a:lstStyle/>
          <a:p>
            <a:pPr algn="ctr"/>
            <a:r>
              <a:rPr lang="ar-SA" sz="4000" b="1" dirty="0">
                <a:solidFill>
                  <a:schemeClr val="accent6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*  أسئلة البناء  *</a:t>
            </a:r>
          </a:p>
        </p:txBody>
      </p:sp>
      <p:sp>
        <p:nvSpPr>
          <p:cNvPr id="7" name="وسيلة شرح مع سهم إلى اليسار 1">
            <a:extLst>
              <a:ext uri="{FF2B5EF4-FFF2-40B4-BE49-F238E27FC236}">
                <a16:creationId xmlns:a16="http://schemas.microsoft.com/office/drawing/2014/main" id="{78E950F6-673A-6E72-23C1-58BEE62A6112}"/>
              </a:ext>
            </a:extLst>
          </p:cNvPr>
          <p:cNvSpPr/>
          <p:nvPr/>
        </p:nvSpPr>
        <p:spPr>
          <a:xfrm>
            <a:off x="8489031" y="3614768"/>
            <a:ext cx="2409695" cy="162199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متى تكون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النسبة المئوية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أكبر من الواحد</a:t>
            </a:r>
          </a:p>
        </p:txBody>
      </p:sp>
      <p:sp>
        <p:nvSpPr>
          <p:cNvPr id="16" name="وسيلة شرح مع سهم إلى اليسار 46">
            <a:extLst>
              <a:ext uri="{FF2B5EF4-FFF2-40B4-BE49-F238E27FC236}">
                <a16:creationId xmlns:a16="http://schemas.microsoft.com/office/drawing/2014/main" id="{56F97815-9116-9B47-74D5-C818CF29A02E}"/>
              </a:ext>
            </a:extLst>
          </p:cNvPr>
          <p:cNvSpPr/>
          <p:nvPr/>
        </p:nvSpPr>
        <p:spPr>
          <a:xfrm>
            <a:off x="4901038" y="3504647"/>
            <a:ext cx="2706591" cy="193393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إذا ضرب عدد في نسبة مئوية أقل من 100٪ فهل سيكون الناتج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أكبر أو أقل من العدد الأصلي ؟</a:t>
            </a:r>
          </a:p>
        </p:txBody>
      </p:sp>
      <p:sp>
        <p:nvSpPr>
          <p:cNvPr id="17" name="وسيلة شرح مع سهم إلى اليسار 48">
            <a:extLst>
              <a:ext uri="{FF2B5EF4-FFF2-40B4-BE49-F238E27FC236}">
                <a16:creationId xmlns:a16="http://schemas.microsoft.com/office/drawing/2014/main" id="{5A6C6BBE-80DD-EC8C-5B20-0F012FCA8E74}"/>
              </a:ext>
            </a:extLst>
          </p:cNvPr>
          <p:cNvSpPr/>
          <p:nvPr/>
        </p:nvSpPr>
        <p:spPr>
          <a:xfrm>
            <a:off x="1734600" y="3555537"/>
            <a:ext cx="2562812" cy="170616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ماذا تتوقع عند الضرب في نسبة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أكبر من 100٪ ؟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3C6488E3-7EBA-8065-91C9-1A2F8237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1" y="376392"/>
            <a:ext cx="1840022" cy="238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عنوان 2">
            <a:extLst>
              <a:ext uri="{FF2B5EF4-FFF2-40B4-BE49-F238E27FC236}">
                <a16:creationId xmlns:a16="http://schemas.microsoft.com/office/drawing/2014/main" id="{AFA07A0F-7719-1FF0-A5D1-89846BC6C4D5}"/>
              </a:ext>
            </a:extLst>
          </p:cNvPr>
          <p:cNvSpPr txBox="1">
            <a:spLocks/>
          </p:cNvSpPr>
          <p:nvPr/>
        </p:nvSpPr>
        <p:spPr>
          <a:xfrm>
            <a:off x="2760665" y="735150"/>
            <a:ext cx="2148840" cy="607832"/>
          </a:xfrm>
          <a:prstGeom prst="rect">
            <a:avLst/>
          </a:prstGeom>
          <a:ln>
            <a:solidFill>
              <a:srgbClr val="FFBDB4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b="1" kern="0" dirty="0">
                <a:highlight>
                  <a:srgbClr val="FFBDB4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حوار ومناقشة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E185E30-9867-4EA4-C370-4E13E7F2E6BA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77E5581-A967-069A-F634-B021AA99DB5A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5C130EC-1F25-4852-C0C8-1B5132E7FA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9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5" grpId="0" animBg="1"/>
      <p:bldP spid="7" grpId="0"/>
      <p:bldP spid="16" grpId="0"/>
      <p:bldP spid="17" grpId="0"/>
      <p:bldP spid="1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73F3EBD3-FD91-A191-E483-58CB5F6E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8" b="93930" l="9982" r="89837">
                        <a14:foregroundMark x1="58621" y1="50479" x2="70780" y2="42173"/>
                        <a14:foregroundMark x1="70780" y1="42173" x2="77132" y2="26677"/>
                        <a14:foregroundMark x1="77132" y1="26677" x2="73866" y2="15974"/>
                        <a14:foregroundMark x1="73866" y1="15974" x2="61706" y2="11981"/>
                        <a14:foregroundMark x1="61706" y1="11981" x2="49365" y2="12939"/>
                        <a14:foregroundMark x1="49365" y1="12939" x2="33212" y2="21086"/>
                        <a14:foregroundMark x1="33212" y1="21086" x2="33212" y2="37700"/>
                        <a14:foregroundMark x1="33212" y1="37700" x2="41016" y2="44249"/>
                        <a14:foregroundMark x1="41016" y1="44249" x2="41561" y2="44409"/>
                        <a14:foregroundMark x1="76225" y1="35942" x2="83485" y2="24441"/>
                        <a14:foregroundMark x1="83485" y1="24441" x2="80581" y2="15815"/>
                        <a14:foregroundMark x1="80581" y1="15815" x2="72777" y2="8466"/>
                        <a14:foregroundMark x1="72777" y1="8466" x2="53358" y2="7348"/>
                        <a14:foregroundMark x1="53358" y1="7348" x2="42831" y2="10064"/>
                        <a14:foregroundMark x1="42831" y1="10064" x2="30127" y2="17572"/>
                        <a14:foregroundMark x1="30127" y1="17572" x2="30853" y2="32428"/>
                        <a14:foregroundMark x1="30853" y1="32428" x2="32849" y2="35463"/>
                        <a14:foregroundMark x1="81307" y1="28435" x2="71688" y2="46166"/>
                        <a14:foregroundMark x1="71688" y1="46166" x2="60073" y2="53994"/>
                        <a14:foregroundMark x1="60073" y1="53994" x2="65154" y2="64217"/>
                        <a14:foregroundMark x1="65154" y1="64217" x2="55717" y2="72843"/>
                        <a14:foregroundMark x1="55717" y1="72843" x2="47913" y2="92812"/>
                        <a14:foregroundMark x1="47913" y1="92812" x2="34664" y2="93930"/>
                        <a14:foregroundMark x1="34664" y1="93930" x2="28312" y2="87220"/>
                        <a14:foregroundMark x1="28312" y1="87220" x2="26679" y2="78115"/>
                        <a14:foregroundMark x1="26679" y1="78115" x2="19238" y2="70288"/>
                        <a14:foregroundMark x1="19238" y1="70288" x2="13430" y2="49840"/>
                        <a14:foregroundMark x1="13430" y1="49840" x2="33938" y2="32748"/>
                        <a14:foregroundMark x1="59528" y1="57827" x2="46098" y2="82748"/>
                        <a14:foregroundMark x1="46098" y1="82748" x2="35390" y2="78594"/>
                        <a14:foregroundMark x1="35390" y1="78594" x2="17786" y2="57987"/>
                        <a14:foregroundMark x1="17786" y1="57987" x2="32849" y2="73003"/>
                        <a14:foregroundMark x1="32849" y1="73003" x2="34301" y2="81150"/>
                        <a14:foregroundMark x1="34301" y1="81150" x2="33394" y2="85304"/>
                        <a14:foregroundMark x1="32123" y1="83387" x2="16515" y2="65176"/>
                        <a14:foregroundMark x1="16515" y1="65176" x2="19601" y2="56550"/>
                        <a14:foregroundMark x1="42287" y1="37859" x2="66243" y2="25719"/>
                        <a14:foregroundMark x1="66243" y1="25719" x2="68784" y2="40415"/>
                        <a14:foregroundMark x1="68784" y1="40415" x2="56624" y2="48562"/>
                        <a14:foregroundMark x1="69147" y1="71246" x2="70599" y2="68850"/>
                        <a14:foregroundMark x1="60980" y1="78115" x2="56987" y2="74920"/>
                        <a14:foregroundMark x1="24319" y1="29393" x2="24682" y2="29393"/>
                        <a14:foregroundMark x1="26679" y1="27636" x2="17786" y2="23962"/>
                        <a14:foregroundMark x1="17786" y1="23962" x2="25045" y2="28435"/>
                        <a14:foregroundMark x1="32486" y1="27157" x2="32305" y2="27157"/>
                        <a14:foregroundMark x1="30672" y1="24920" x2="29946" y2="36262"/>
                        <a14:foregroundMark x1="29220" y1="34665" x2="18693" y2="40895"/>
                        <a14:foregroundMark x1="18693" y1="40895" x2="19964" y2="47923"/>
                        <a14:foregroundMark x1="19238" y1="58147" x2="27223" y2="72524"/>
                        <a14:foregroundMark x1="27223" y1="72524" x2="43739" y2="64058"/>
                        <a14:foregroundMark x1="43739" y1="64058" x2="41742" y2="60703"/>
                        <a14:foregroundMark x1="56624" y1="56709" x2="55354" y2="67412"/>
                        <a14:foregroundMark x1="55354" y1="67412" x2="58621" y2="52556"/>
                        <a14:foregroundMark x1="58621" y1="52556" x2="60254" y2="51438"/>
                        <a14:foregroundMark x1="45191" y1="9425" x2="64428" y2="9744"/>
                        <a14:foregroundMark x1="64428" y1="9744" x2="74592" y2="14377"/>
                        <a14:foregroundMark x1="74592" y1="14377" x2="79855" y2="25559"/>
                        <a14:foregroundMark x1="79855" y1="25559" x2="79129" y2="28275"/>
                        <a14:foregroundMark x1="77132" y1="31629" x2="76407" y2="2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81" y="1011630"/>
            <a:ext cx="1611720" cy="16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335FF72-ABC7-05B8-73EA-BFF33E46B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699" y="4711309"/>
            <a:ext cx="6733586" cy="106258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1D31150-8A29-D2B3-B8E5-3D6D4DBC4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700" y="3136039"/>
            <a:ext cx="6733586" cy="106258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F3FDFE1-13F6-8A52-2478-2A4E08581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533" y="3136039"/>
            <a:ext cx="1485922" cy="98839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CE99F44-D8B5-77B6-9BF7-5ABEB60C6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19" y="4711309"/>
            <a:ext cx="1485921" cy="997503"/>
          </a:xfrm>
          <a:prstGeom prst="rect">
            <a:avLst/>
          </a:prstGeom>
        </p:spPr>
      </p:pic>
      <p:sp>
        <p:nvSpPr>
          <p:cNvPr id="13" name="عنوان 1">
            <a:extLst>
              <a:ext uri="{FF2B5EF4-FFF2-40B4-BE49-F238E27FC236}">
                <a16:creationId xmlns:a16="http://schemas.microsoft.com/office/drawing/2014/main" id="{A586A9D0-F203-7F5A-24AC-6497288E33F1}"/>
              </a:ext>
            </a:extLst>
          </p:cNvPr>
          <p:cNvSpPr txBox="1">
            <a:spLocks/>
          </p:cNvSpPr>
          <p:nvPr/>
        </p:nvSpPr>
        <p:spPr>
          <a:xfrm>
            <a:off x="2091666" y="3249203"/>
            <a:ext cx="195691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40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0.75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14" name="عنوان 1">
            <a:extLst>
              <a:ext uri="{FF2B5EF4-FFF2-40B4-BE49-F238E27FC236}">
                <a16:creationId xmlns:a16="http://schemas.microsoft.com/office/drawing/2014/main" id="{A605D916-7E87-6EB7-D6A6-C7885C27E998}"/>
              </a:ext>
            </a:extLst>
          </p:cNvPr>
          <p:cNvSpPr txBox="1">
            <a:spLocks/>
          </p:cNvSpPr>
          <p:nvPr/>
        </p:nvSpPr>
        <p:spPr>
          <a:xfrm>
            <a:off x="2231222" y="4828260"/>
            <a:ext cx="20104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1.40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932E3FF0-2BA0-6EF9-C772-67A660053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888" y="759947"/>
            <a:ext cx="3484663" cy="764053"/>
          </a:xfrm>
          <a:ln>
            <a:solidFill>
              <a:srgbClr val="8BB496"/>
            </a:solidFill>
          </a:ln>
        </p:spPr>
        <p:txBody>
          <a:bodyPr/>
          <a:lstStyle/>
          <a:p>
            <a:pPr algn="ctr"/>
            <a:r>
              <a:rPr lang="ar-SA" sz="4000" b="1" dirty="0">
                <a:solidFill>
                  <a:schemeClr val="accent6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*  أسئلة البناء  *</a:t>
            </a:r>
          </a:p>
        </p:txBody>
      </p:sp>
      <p:sp>
        <p:nvSpPr>
          <p:cNvPr id="7" name="وسيلة شرح مع سهم إلى اليسار 1">
            <a:extLst>
              <a:ext uri="{FF2B5EF4-FFF2-40B4-BE49-F238E27FC236}">
                <a16:creationId xmlns:a16="http://schemas.microsoft.com/office/drawing/2014/main" id="{78E950F6-673A-6E72-23C1-58BEE62A6112}"/>
              </a:ext>
            </a:extLst>
          </p:cNvPr>
          <p:cNvSpPr/>
          <p:nvPr/>
        </p:nvSpPr>
        <p:spPr>
          <a:xfrm>
            <a:off x="4569055" y="3136039"/>
            <a:ext cx="6067646" cy="10776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ما الكسر العشري المكافئ للنسبة المئوية 75٪ ؟</a:t>
            </a:r>
          </a:p>
        </p:txBody>
      </p:sp>
      <p:sp>
        <p:nvSpPr>
          <p:cNvPr id="16" name="وسيلة شرح مع سهم إلى اليسار 46">
            <a:extLst>
              <a:ext uri="{FF2B5EF4-FFF2-40B4-BE49-F238E27FC236}">
                <a16:creationId xmlns:a16="http://schemas.microsoft.com/office/drawing/2014/main" id="{56F97815-9116-9B47-74D5-C818CF29A02E}"/>
              </a:ext>
            </a:extLst>
          </p:cNvPr>
          <p:cNvSpPr/>
          <p:nvPr/>
        </p:nvSpPr>
        <p:spPr>
          <a:xfrm>
            <a:off x="4345888" y="4711309"/>
            <a:ext cx="6733586" cy="96696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lvl="0" algn="ctr">
              <a:defRPr/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ما الكسر العشري المكافئ للنسبة المئوية 140٪ ؟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3C6488E3-7EBA-8065-91C9-1A2F8237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46" y="606357"/>
            <a:ext cx="2697651" cy="269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2">
            <a:extLst>
              <a:ext uri="{FF2B5EF4-FFF2-40B4-BE49-F238E27FC236}">
                <a16:creationId xmlns:a16="http://schemas.microsoft.com/office/drawing/2014/main" id="{05FB3E3B-F282-ABC6-C1FE-822D20AE274A}"/>
              </a:ext>
            </a:extLst>
          </p:cNvPr>
          <p:cNvSpPr txBox="1">
            <a:spLocks/>
          </p:cNvSpPr>
          <p:nvPr/>
        </p:nvSpPr>
        <p:spPr>
          <a:xfrm>
            <a:off x="5089069" y="1651266"/>
            <a:ext cx="2148840" cy="607832"/>
          </a:xfrm>
          <a:prstGeom prst="rect">
            <a:avLst/>
          </a:prstGeom>
          <a:ln>
            <a:solidFill>
              <a:srgbClr val="FFBDB4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b="1" kern="0" dirty="0">
                <a:highlight>
                  <a:srgbClr val="FFBDB4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حوار ومناقشة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FD0A3C4-E09B-8BB8-F7AA-7996FA665720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D7406C7-058F-F9B0-5D97-062FB6A78CF0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04BA3CC-9456-B3A0-1F71-9B50C0AEB0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 animBg="1"/>
      <p:bldP spid="7" grpId="0"/>
      <p:bldP spid="16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69A32-1A70-CAEC-D218-FA261245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203" y="579380"/>
            <a:ext cx="1911259" cy="685765"/>
          </a:xfrm>
          <a:ln>
            <a:noFill/>
          </a:ln>
        </p:spPr>
        <p:txBody>
          <a:bodyPr/>
          <a:lstStyle/>
          <a:p>
            <a:pPr algn="ctr"/>
            <a:r>
              <a:rPr lang="ar-SA" b="1" dirty="0">
                <a:solidFill>
                  <a:schemeClr val="accent6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*  استعد *</a:t>
            </a:r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191ECD0E-FF4F-67A2-D922-A90C4C624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7560">
            <a:off x="9972703" y="261144"/>
            <a:ext cx="939752" cy="89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4D11~1\AppData\Local\Temp\SNAGHTML191a25.PNG">
            <a:extLst>
              <a:ext uri="{FF2B5EF4-FFF2-40B4-BE49-F238E27FC236}">
                <a16:creationId xmlns:a16="http://schemas.microsoft.com/office/drawing/2014/main" id="{90037DFD-B5A5-FD1F-B3EA-BB67D3EE9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44" y="1266843"/>
            <a:ext cx="4824536" cy="231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714DC42-A6C4-35B0-7D3F-0AE58AF7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01" y="1272629"/>
            <a:ext cx="4124325" cy="199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ED9E86F-C556-8F24-214C-385D2E174101}"/>
              </a:ext>
            </a:extLst>
          </p:cNvPr>
          <p:cNvGrpSpPr/>
          <p:nvPr/>
        </p:nvGrpSpPr>
        <p:grpSpPr>
          <a:xfrm>
            <a:off x="1133836" y="3429000"/>
            <a:ext cx="4086225" cy="952500"/>
            <a:chOff x="223689" y="4149080"/>
            <a:chExt cx="4086225" cy="952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F9EB16-9578-BB23-9389-CA08BA07D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689" y="4149080"/>
              <a:ext cx="4086225" cy="95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A5CD7A60-F174-A616-13EA-026FF03AC8FE}"/>
                </a:ext>
              </a:extLst>
            </p:cNvPr>
            <p:cNvSpPr/>
            <p:nvPr/>
          </p:nvSpPr>
          <p:spPr>
            <a:xfrm>
              <a:off x="539552" y="4233267"/>
              <a:ext cx="3636000" cy="14401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2973A1D8-626E-B01D-2A5C-1C72ADADD906}"/>
              </a:ext>
            </a:extLst>
          </p:cNvPr>
          <p:cNvGrpSpPr/>
          <p:nvPr/>
        </p:nvGrpSpPr>
        <p:grpSpPr>
          <a:xfrm>
            <a:off x="1133837" y="4530969"/>
            <a:ext cx="4086225" cy="952500"/>
            <a:chOff x="223689" y="4149080"/>
            <a:chExt cx="4086225" cy="952500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FCEF2819-AC2F-1F3E-58A2-ADD1B6170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689" y="4149080"/>
              <a:ext cx="4086225" cy="95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DCDAB69E-D8DE-ADCF-DB7A-7F3E581DA785}"/>
                </a:ext>
              </a:extLst>
            </p:cNvPr>
            <p:cNvSpPr/>
            <p:nvPr/>
          </p:nvSpPr>
          <p:spPr>
            <a:xfrm>
              <a:off x="565498" y="4233267"/>
              <a:ext cx="3636000" cy="14401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Picture 7">
            <a:extLst>
              <a:ext uri="{FF2B5EF4-FFF2-40B4-BE49-F238E27FC236}">
                <a16:creationId xmlns:a16="http://schemas.microsoft.com/office/drawing/2014/main" id="{9899B19D-B9DA-0B6A-7BF2-F73F9BDE7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888" y="3669740"/>
            <a:ext cx="4981574" cy="57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FDE73F87-D638-14CB-CEAD-9882236B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083" y="4714052"/>
            <a:ext cx="4981574" cy="51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0" descr="C:\Users\4D11~1\AppData\Local\Temp\SNAGHTML2e5f27.PNG">
            <a:extLst>
              <a:ext uri="{FF2B5EF4-FFF2-40B4-BE49-F238E27FC236}">
                <a16:creationId xmlns:a16="http://schemas.microsoft.com/office/drawing/2014/main" id="{A381E176-FA37-9FAE-1439-83EF2CDA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89" y="5369916"/>
            <a:ext cx="5598646" cy="95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2B48E30-C2D3-5183-3BB3-6338D6A517E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9B409AE-DA30-D08B-9234-F00C192366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5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2023 Marketing Plan by Slidesgo">
  <a:themeElements>
    <a:clrScheme name="Simple Light">
      <a:dk1>
        <a:srgbClr val="283C9F"/>
      </a:dk1>
      <a:lt1>
        <a:srgbClr val="F33F30"/>
      </a:lt1>
      <a:dk2>
        <a:srgbClr val="8BB496"/>
      </a:dk2>
      <a:lt2>
        <a:srgbClr val="C495C7"/>
      </a:lt2>
      <a:accent1>
        <a:srgbClr val="FFBDB4"/>
      </a:accent1>
      <a:accent2>
        <a:srgbClr val="FF8B44"/>
      </a:accent2>
      <a:accent3>
        <a:srgbClr val="FDB056"/>
      </a:accent3>
      <a:accent4>
        <a:srgbClr val="61C7D6"/>
      </a:accent4>
      <a:accent5>
        <a:srgbClr val="F6F6EA"/>
      </a:accent5>
      <a:accent6>
        <a:srgbClr val="FFFFFF"/>
      </a:accent6>
      <a:hlink>
        <a:srgbClr val="283C9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930</Words>
  <Application>Microsoft Office PowerPoint</Application>
  <PresentationFormat>شاشة عريضة</PresentationFormat>
  <Paragraphs>253</Paragraphs>
  <Slides>26</Slides>
  <Notes>16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7" baseType="lpstr">
      <vt:lpstr>Arial</vt:lpstr>
      <vt:lpstr>Be Vietnam Pro</vt:lpstr>
      <vt:lpstr>Bebas Neue</vt:lpstr>
      <vt:lpstr>Calibri</vt:lpstr>
      <vt:lpstr>Cambria Math</vt:lpstr>
      <vt:lpstr>Poppins</vt:lpstr>
      <vt:lpstr>Poppins Medium</vt:lpstr>
      <vt:lpstr>Rammetto One</vt:lpstr>
      <vt:lpstr>Roboto</vt:lpstr>
      <vt:lpstr>Tahoma</vt:lpstr>
      <vt:lpstr>2023 Marketing Plan by Slidesgo</vt:lpstr>
      <vt:lpstr>5 – 1    النسبة المئوية من عدد</vt:lpstr>
      <vt:lpstr>التصفح</vt:lpstr>
      <vt:lpstr>استراتيجية التصفح</vt:lpstr>
      <vt:lpstr>  جدول التعلم  </vt:lpstr>
      <vt:lpstr>عرض تقديمي في PowerPoint</vt:lpstr>
      <vt:lpstr>*  عصف ذهني*</vt:lpstr>
      <vt:lpstr>*  أسئلة البناء  *</vt:lpstr>
      <vt:lpstr>*  أسئلة البناء  *</vt:lpstr>
      <vt:lpstr>*  استعد *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تقدير النسبة المئوية</vt:lpstr>
      <vt:lpstr>الختام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تهئية  الفصل الخامس تطبيقات النسبة المئوية</dc:title>
  <dc:creator>فاطمه السبيعي</dc:creator>
  <cp:lastModifiedBy>فاطمه السبيعي</cp:lastModifiedBy>
  <cp:revision>15</cp:revision>
  <dcterms:created xsi:type="dcterms:W3CDTF">2023-01-03T17:08:50Z</dcterms:created>
  <dcterms:modified xsi:type="dcterms:W3CDTF">2023-01-15T19:31:46Z</dcterms:modified>
</cp:coreProperties>
</file>