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70" r:id="rId2"/>
    <p:sldId id="283" r:id="rId3"/>
    <p:sldId id="284" r:id="rId4"/>
    <p:sldId id="256" r:id="rId5"/>
    <p:sldId id="285" r:id="rId6"/>
    <p:sldId id="273" r:id="rId7"/>
    <p:sldId id="279" r:id="rId8"/>
    <p:sldId id="280" r:id="rId9"/>
    <p:sldId id="282" r:id="rId10"/>
    <p:sldId id="281" r:id="rId11"/>
    <p:sldId id="28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F3300"/>
    <a:srgbClr val="E6DA61"/>
    <a:srgbClr val="F4E869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1.emf"/><Relationship Id="rId5" Type="http://schemas.microsoft.com/office/2007/relationships/hdphoto" Target="../media/hdphoto2.wdp"/><Relationship Id="rId10" Type="http://schemas.openxmlformats.org/officeDocument/2006/relationships/image" Target="../media/image40.emf"/><Relationship Id="rId4" Type="http://schemas.openxmlformats.org/officeDocument/2006/relationships/image" Target="../media/image2.png"/><Relationship Id="rId9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0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4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3.emf"/><Relationship Id="rId5" Type="http://schemas.openxmlformats.org/officeDocument/2006/relationships/image" Target="../media/image2.png"/><Relationship Id="rId15" Type="http://schemas.microsoft.com/office/2007/relationships/hdphoto" Target="../media/hdphoto11.wdp"/><Relationship Id="rId10" Type="http://schemas.openxmlformats.org/officeDocument/2006/relationships/image" Target="../media/image39.emf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JP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JP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audio3.wav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emf"/><Relationship Id="rId5" Type="http://schemas.openxmlformats.org/officeDocument/2006/relationships/image" Target="../media/image2.png"/><Relationship Id="rId15" Type="http://schemas.microsoft.com/office/2007/relationships/hdphoto" Target="../media/hdphoto7.wdp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8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emf"/><Relationship Id="rId5" Type="http://schemas.openxmlformats.org/officeDocument/2006/relationships/image" Target="../media/image2.png"/><Relationship Id="rId15" Type="http://schemas.openxmlformats.org/officeDocument/2006/relationships/image" Target="../media/image18.em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3.png"/><Relationship Id="rId1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emf"/><Relationship Id="rId3" Type="http://schemas.openxmlformats.org/officeDocument/2006/relationships/image" Target="../media/image20.emf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jpeg"/><Relationship Id="rId5" Type="http://schemas.openxmlformats.org/officeDocument/2006/relationships/image" Target="../media/image1.png"/><Relationship Id="rId15" Type="http://schemas.openxmlformats.org/officeDocument/2006/relationships/image" Target="../media/image25.jpeg"/><Relationship Id="rId10" Type="http://schemas.microsoft.com/office/2007/relationships/hdphoto" Target="../media/hdphoto3.wdp"/><Relationship Id="rId4" Type="http://schemas.openxmlformats.org/officeDocument/2006/relationships/image" Target="../media/image21.emf"/><Relationship Id="rId9" Type="http://schemas.openxmlformats.org/officeDocument/2006/relationships/image" Target="../media/image3.png"/><Relationship Id="rId1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0.emf"/><Relationship Id="rId3" Type="http://schemas.openxmlformats.org/officeDocument/2006/relationships/image" Target="../media/image27.emf"/><Relationship Id="rId7" Type="http://schemas.microsoft.com/office/2007/relationships/hdphoto" Target="../media/hdphoto2.wdp"/><Relationship Id="rId12" Type="http://schemas.openxmlformats.org/officeDocument/2006/relationships/image" Target="../media/image2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8.jpeg"/><Relationship Id="rId5" Type="http://schemas.microsoft.com/office/2007/relationships/hdphoto" Target="../media/hdphoto1.wdp"/><Relationship Id="rId15" Type="http://schemas.openxmlformats.org/officeDocument/2006/relationships/image" Target="../media/image32.emf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6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4.emf"/><Relationship Id="rId5" Type="http://schemas.microsoft.com/office/2007/relationships/hdphoto" Target="../media/hdphoto2.wdp"/><Relationship Id="rId10" Type="http://schemas.openxmlformats.org/officeDocument/2006/relationships/image" Target="../media/image33.emf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9.wdp"/><Relationship Id="rId5" Type="http://schemas.microsoft.com/office/2007/relationships/hdphoto" Target="../media/hdphoto2.wdp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84" y="3261364"/>
            <a:ext cx="3429814" cy="34605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11410" r="23632" b="10769"/>
          <a:stretch/>
        </p:blipFill>
        <p:spPr>
          <a:xfrm>
            <a:off x="7755629" y="2019389"/>
            <a:ext cx="1616408" cy="248394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093" b="93131" l="3355" r="30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6" t="66538" r="68504" b="6283"/>
          <a:stretch/>
        </p:blipFill>
        <p:spPr>
          <a:xfrm>
            <a:off x="4906108" y="1198820"/>
            <a:ext cx="2183435" cy="2075731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311363" y="1482188"/>
            <a:ext cx="155331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ماذا يوجد داخل صندوق المعرفة ؟</a:t>
            </a:r>
            <a:endParaRPr lang="ar-SA" sz="2400" b="1" dirty="0"/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28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9"/>
          <a:srcRect l="22410" b="67065"/>
          <a:stretch/>
        </p:blipFill>
        <p:spPr>
          <a:xfrm>
            <a:off x="2562051" y="1374074"/>
            <a:ext cx="7051937" cy="842037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2258781" y="3206054"/>
            <a:ext cx="67557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لأن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وهي أكبر من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4217" y="2361763"/>
            <a:ext cx="8565601" cy="62726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/>
          <a:srcRect t="3757"/>
          <a:stretch/>
        </p:blipFill>
        <p:spPr>
          <a:xfrm>
            <a:off x="949087" y="4231755"/>
            <a:ext cx="10062001" cy="1400331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8451200" y="5138932"/>
            <a:ext cx="828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723216" y="5138931"/>
            <a:ext cx="828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58957" y="5138931"/>
            <a:ext cx="828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8334" r="16343" b="10769"/>
          <a:stretch/>
        </p:blipFill>
        <p:spPr>
          <a:xfrm>
            <a:off x="10301167" y="1504399"/>
            <a:ext cx="1459524" cy="24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10"/>
          <a:srcRect l="22410" b="67065"/>
          <a:stretch/>
        </p:blipFill>
        <p:spPr>
          <a:xfrm>
            <a:off x="2562051" y="1510571"/>
            <a:ext cx="7051937" cy="842037"/>
          </a:xfrm>
          <a:prstGeom prst="rect">
            <a:avLst/>
          </a:prstGeom>
        </p:spPr>
      </p:pic>
      <p:sp>
        <p:nvSpPr>
          <p:cNvPr id="21" name="مربع نص 20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640" y="2624843"/>
            <a:ext cx="9980002" cy="354231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2" b="92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08" b="6189"/>
          <a:stretch/>
        </p:blipFill>
        <p:spPr>
          <a:xfrm>
            <a:off x="10252713" y="1387418"/>
            <a:ext cx="1378455" cy="119103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89" b="97356" l="3071" r="986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21" y="4990823"/>
            <a:ext cx="1226678" cy="105307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116944" y="5517361"/>
            <a:ext cx="26414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هيفاء ضربت العددين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42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46530" y="4373808"/>
            <a:ext cx="2252645" cy="975411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00725" y="4417067"/>
            <a:ext cx="2252645" cy="97541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19853" y="4375396"/>
            <a:ext cx="2252645" cy="975411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38981" y="4410698"/>
            <a:ext cx="2252645" cy="975411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46530" y="4269917"/>
            <a:ext cx="2252645" cy="975411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46530" y="4288600"/>
            <a:ext cx="2252645" cy="975411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20930" y="4301432"/>
            <a:ext cx="2252645" cy="97541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141271" y="4405363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٢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9431684" y="1706932"/>
            <a:ext cx="509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٤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120304" y="4411913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١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9412606" y="2937409"/>
            <a:ext cx="509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٢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9495692" y="4167887"/>
            <a:ext cx="509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٦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120304" y="4427873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٥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456627" y="1691597"/>
            <a:ext cx="637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١٠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398062" y="2970587"/>
            <a:ext cx="637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٨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131472" y="4405363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٦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439502" y="4161826"/>
            <a:ext cx="637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١٢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398062" y="5393936"/>
            <a:ext cx="637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١٤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/>
          <p:cNvSpPr txBox="1"/>
          <p:nvPr/>
        </p:nvSpPr>
        <p:spPr>
          <a:xfrm>
            <a:off x="1132608" y="4410699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٧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138199" y="4417067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٤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41271" y="4423436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٣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8" y="2015285"/>
            <a:ext cx="4055205" cy="40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22222E-6 L 0.00469 -0.20648 C 0.00469 -0.29931 0.18476 -0.4125 0.33099 -0.4125 L 0.65742 -0.41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2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0.00138 L 0.00859 -0.19422 C 0.00859 -0.28172 0.18568 -0.38843 0.32969 -0.38843 L 0.65156 -0.3884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48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2662 L -0.00156 -0.09954 C -0.00156 -0.15579 0.17943 -0.22454 0.32656 -0.22454 L 0.65508 -0.2245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26" y="-125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4121 L 0.00547 -0.08333 C 0.00547 -0.13866 0.18359 -0.20602 0.32838 -0.20602 L 0.65299 -0.2060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0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2361 L 4.79167E-6 -0.01574 C 4.79167E-6 -0.03334 0.18125 -0.0544 0.32864 -0.0544 L 0.65807 -0.0544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4" y="-39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5023 L 0.00312 0.00857 C 0.00312 -0.00972 0.18138 -0.03148 0.32643 -0.03148 L 0.65208 -0.03148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125 L -2.08333E-7 -0.20278 C -2.08333E-7 -0.30023 0.11419 -0.41667 0.20729 -0.41667 L 0.4155 -0.41667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2145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87 L 0.025 -0.18588 C 0.025 -0.2801 0.13164 -0.39167 0.21862 -0.39167 L 0.41367 -0.39167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6134 L -1.25E-6 -0.07407 C -1.25E-6 -0.13519 0.11406 -0.20833 0.20729 -0.20833 L 0.4155 -0.20833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349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4699 L 0.00156 -0.08149 C 0.00156 -0.1375 0.11419 -0.20371 0.20625 -0.20371 L 0.41302 -0.20371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588 L 0.00312 0.01134 C 0.00312 -0.00995 0.11653 -0.03542 0.20937 -0.03542 L 0.41693 -0.03542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-472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618 L -0.00156 0.01643 C -0.00156 -0.00348 0.1112 -0.02662 0.20351 -0.02662 L 0.41068 -0.02662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8981 L 0.00156 0.11597 C 0.00156 0.12777 0.11498 0.14213 0.20781 0.14213 L 0.4155 0.14213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261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9375 L -0.00026 0.12222 C -0.00026 0.13449 0.11146 0.14954 0.20299 0.14954 L 0.40833 0.14954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20" grpId="0"/>
      <p:bldP spid="20" grpId="1"/>
      <p:bldP spid="21" grpId="0"/>
      <p:bldP spid="24" grpId="0"/>
      <p:bldP spid="26" grpId="0"/>
      <p:bldP spid="26" grpId="1"/>
      <p:bldP spid="27" grpId="0"/>
      <p:bldP spid="30" grpId="0"/>
      <p:bldP spid="32" grpId="0"/>
      <p:bldP spid="32" grpId="1"/>
      <p:bldP spid="33" grpId="0"/>
      <p:bldP spid="37" grpId="0"/>
      <p:bldP spid="36" grpId="0"/>
      <p:bldP spid="36" grpId="1"/>
      <p:bldP spid="29" grpId="0"/>
      <p:bldP spid="29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01310" y="4271314"/>
            <a:ext cx="2252645" cy="975411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1122538" y="4433698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٠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814204" y="1649706"/>
            <a:ext cx="509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٠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174961" y="4337315"/>
            <a:ext cx="2252645" cy="975411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1121460" y="4604485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٩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494474" y="2833592"/>
            <a:ext cx="8012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١٨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01310" y="4252583"/>
            <a:ext cx="2252645" cy="975411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1069037" y="4449695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٨ = </a:t>
            </a:r>
            <a:r>
              <a:rPr lang="ar-SA" sz="2800" b="1" dirty="0" smtClean="0">
                <a:solidFill>
                  <a:srgbClr val="883994"/>
                </a:solidFill>
              </a:rPr>
              <a:t>.......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586878" y="3926475"/>
            <a:ext cx="7372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١٦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8"/>
          <a:stretch/>
        </p:blipFill>
        <p:spPr>
          <a:xfrm>
            <a:off x="1207980" y="4362630"/>
            <a:ext cx="2252645" cy="975411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1129208" y="4504195"/>
            <a:ext cx="2285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883994"/>
                </a:solidFill>
              </a:rPr>
              <a:t>٢ </a:t>
            </a:r>
            <a:r>
              <a:rPr lang="ar-SA" sz="2800" b="1" dirty="0" smtClean="0">
                <a:solidFill>
                  <a:srgbClr val="883994"/>
                </a:solidFill>
              </a:rPr>
              <a:t>× </a:t>
            </a:r>
            <a:r>
              <a:rPr lang="ku-Arab-IQ" sz="2800" b="1" dirty="0" smtClean="0">
                <a:solidFill>
                  <a:srgbClr val="883994"/>
                </a:solidFill>
              </a:rPr>
              <a:t>١٠ = </a:t>
            </a:r>
            <a:r>
              <a:rPr lang="ar-SA" sz="2800" b="1" dirty="0" smtClean="0">
                <a:solidFill>
                  <a:srgbClr val="883994"/>
                </a:solidFill>
              </a:rPr>
              <a:t>.....</a:t>
            </a:r>
            <a:endParaRPr lang="ar-SA" sz="2800" b="1" dirty="0">
              <a:solidFill>
                <a:srgbClr val="883994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750304" y="5136737"/>
            <a:ext cx="637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٢٠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385" y="1477328"/>
            <a:ext cx="2646105" cy="4204616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9928128" y="4188085"/>
            <a:ext cx="11240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انتم مميزون حقاً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5" y="2258607"/>
            <a:ext cx="4055205" cy="40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0972 L 4.58333E-6 -0.19676 C 4.58333E-6 -0.28958 0.1233 -0.40278 0.22356 -0.40278 L 0.44726 -0.4027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-2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1945 L 2.70833E-6 -0.19143 C 2.70833E-6 -0.28588 0.12122 -0.40116 0.21966 -0.40116 L 0.44023 -0.4011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9 0.00695 L -0.02109 -0.11921 C -0.02109 -0.17546 0.10834 -0.24421 0.21354 -0.24421 L 0.4487 -0.2442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125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 0.00695 L -0.0388 -0.125 C -0.0388 -0.18356 0.09218 -0.25486 0.19883 -0.25486 L 0.43763 -0.25486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89 L -0.00313 -0.02546 C -0.00313 -0.04305 0.12109 -0.06412 0.22213 -0.06412 L 0.44804 -0.0641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-39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694 L 0.00313 -0.03287 C 0.00313 -0.05023 0.12409 -0.07084 0.22266 -0.07084 L 0.44401 -0.07084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4583 L 0.00312 0.06875 C 0.00312 0.07893 0.12461 0.09166 0.22422 0.09166 L 0.44713 0.0916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229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4305 L 0.00234 0.06944 C 0.00234 0.08102 0.122 0.0949 0.21992 0.0949 L 0.43984 0.0949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20" grpId="0"/>
      <p:bldP spid="20" grpId="1"/>
      <p:bldP spid="21" grpId="0"/>
      <p:bldP spid="23" grpId="0"/>
      <p:bldP spid="23" grpId="1"/>
      <p:bldP spid="24" grpId="0"/>
      <p:bldP spid="36" grpId="0"/>
      <p:bldP spid="36" grpId="1"/>
      <p:bldP spid="3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smtClean="0">
                <a:solidFill>
                  <a:srgbClr val="7030A0"/>
                </a:solidFill>
              </a:rPr>
              <a:t>٩١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639190" y="2763090"/>
            <a:ext cx="2252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أجد ناتج القسمة 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٢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51149" y="1612807"/>
            <a:ext cx="459314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تقاسم سعد وخالد تفاحة بالتساوي ، وقد قُطعت التفاحة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قطع متساوية ، فكم قطعة أخذ كل منهما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8105007" y="1435882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6549" y="1493849"/>
            <a:ext cx="2244600" cy="119633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01" b="97733" l="4000" r="95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8174" y="3606055"/>
            <a:ext cx="1469432" cy="199234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67" b="92256" l="503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4" t="49744" b="6666"/>
          <a:stretch/>
        </p:blipFill>
        <p:spPr>
          <a:xfrm rot="21208901" flipH="1">
            <a:off x="7580180" y="2604428"/>
            <a:ext cx="2540706" cy="2317998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7931518" y="3163262"/>
            <a:ext cx="18727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تعرفنا سابقاً أن رمز القسمة هو " ÷ "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3030" y="3325725"/>
            <a:ext cx="6549468" cy="27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2" y="3616309"/>
            <a:ext cx="1034447" cy="1028180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74" y="3617649"/>
            <a:ext cx="1034447" cy="10281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smtClean="0">
                <a:solidFill>
                  <a:srgbClr val="7030A0"/>
                </a:solidFill>
              </a:rPr>
              <a:t>٩١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639190" y="2763090"/>
            <a:ext cx="2252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أجد ناتج القسمة على </a:t>
            </a:r>
            <a:r>
              <a:rPr lang="ku-Arab-IQ" b="1" dirty="0" smtClean="0">
                <a:solidFill>
                  <a:schemeClr val="bg2">
                    <a:lumMod val="25000"/>
                  </a:schemeClr>
                </a:solidFill>
              </a:rPr>
              <a:t>٢</a:t>
            </a:r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451149" y="1612807"/>
            <a:ext cx="459314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تقاسم سعد وخالد تفاحة بالتساوي ، وقد قُطعت التفاحة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قطع متساوية ، فكم قطعة أخذ كل منهما ؟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مخطط انسيابي: محطة طرفية 49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7" name="مخطط انسيابي: محطة طرفية 56"/>
          <p:cNvSpPr/>
          <p:nvPr/>
        </p:nvSpPr>
        <p:spPr>
          <a:xfrm>
            <a:off x="8105007" y="1435882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6549" y="1493849"/>
            <a:ext cx="2244600" cy="119633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85" b="73406" l="18211" r="77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34" t="18590" r="19888" b="26154"/>
          <a:stretch/>
        </p:blipFill>
        <p:spPr>
          <a:xfrm>
            <a:off x="9621607" y="3481467"/>
            <a:ext cx="1830086" cy="164669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7437123" y="2918423"/>
            <a:ext cx="2066193" cy="1015663"/>
          </a:xfrm>
          <a:prstGeom prst="rect">
            <a:avLst/>
          </a:prstGeom>
          <a:noFill/>
          <a:ln w="19050">
            <a:solidFill>
              <a:srgbClr val="883994"/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تقاسم القطع بالتساوي بين اثنين يعني القسمة على </a:t>
            </a:r>
            <a:r>
              <a:rPr lang="ku-Arab-IQ" sz="2000" b="1" dirty="0" smtClean="0">
                <a:solidFill>
                  <a:srgbClr val="883994"/>
                </a:solidFill>
              </a:rPr>
              <a:t>٢ </a:t>
            </a:r>
            <a:endParaRPr lang="ar-SA" sz="2000" b="1" dirty="0">
              <a:solidFill>
                <a:srgbClr val="883994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1517" y="3071654"/>
            <a:ext cx="2712405" cy="64915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2495449" y="3854197"/>
            <a:ext cx="4775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أستعمل قطع العد لأقسم </a:t>
            </a:r>
            <a:r>
              <a:rPr lang="ku-Arab-IQ" sz="2000" b="1" dirty="0" smtClean="0">
                <a:solidFill>
                  <a:srgbClr val="00B050"/>
                </a:solidFill>
              </a:rPr>
              <a:t>٨ </a:t>
            </a:r>
            <a:r>
              <a:rPr lang="ar-SA" sz="2000" b="1" dirty="0" smtClean="0">
                <a:solidFill>
                  <a:srgbClr val="00B050"/>
                </a:solidFill>
              </a:rPr>
              <a:t>قطع في مجموعتين 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4797898" y="438769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4472760" y="439070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4147621" y="438769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3821958" y="438769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6099502" y="438769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5774364" y="439070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5449225" y="438769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5123562" y="438769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/>
          <p:cNvSpPr txBox="1"/>
          <p:nvPr/>
        </p:nvSpPr>
        <p:spPr>
          <a:xfrm>
            <a:off x="664079" y="5293245"/>
            <a:ext cx="1773699" cy="4001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كل مجموعة بها 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 flipV="1">
            <a:off x="1556023" y="4800600"/>
            <a:ext cx="7056" cy="49264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4949892" y="4652720"/>
            <a:ext cx="44125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يبين هذا النموذج الجملة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9705" y="4387698"/>
            <a:ext cx="1102123" cy="879308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2409081" y="5611011"/>
            <a:ext cx="69650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أي أنه إذا تقاسما التفاحة بالتساوي فإن كل واحد منهما يأخذ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قطع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13489 -0.090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5403 -0.090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22045 -0.090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33672 -0.090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39 L -0.24245 -0.0349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6081 -0.036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39 L -0.32683 -0.0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139 L -0.44375 -0.037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70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19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525" y="4392516"/>
            <a:ext cx="1883400" cy="6984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t="1136" r="1283" b="-1"/>
          <a:stretch/>
        </p:blipFill>
        <p:spPr>
          <a:xfrm>
            <a:off x="1578248" y="1797157"/>
            <a:ext cx="3947687" cy="22056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223" y="2123923"/>
            <a:ext cx="3431400" cy="17266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21" y="1223516"/>
            <a:ext cx="650277" cy="650277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619526" y="1348600"/>
            <a:ext cx="69169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أتــأكــد: أجد ناتج القسمة ، ثم أكتب حقيقة الضرب المترابطة معها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9290571" y="2812844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2008877" y="3619690"/>
            <a:ext cx="6199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9065280" y="4352538"/>
            <a:ext cx="672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2709117" y="4103927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90398" y="4225736"/>
            <a:ext cx="1496400" cy="5884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8899" y="4320264"/>
            <a:ext cx="1728600" cy="497933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7078023" y="3043676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97146" y="361969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= ١٢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8952196" y="486265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5189742" y="4353042"/>
            <a:ext cx="6723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253695" y="486265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= ١٤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843371" y="5148672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= 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8497666" y="5529284"/>
            <a:ext cx="1239999" cy="860137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2318858" y="6005943"/>
            <a:ext cx="60201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ما الطريقتان المختلفتان لإيجاد ناتج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؟ 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9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8" grpId="0"/>
      <p:bldP spid="109" grpId="0"/>
      <p:bldP spid="110" grpId="0"/>
      <p:bldP spid="44" grpId="0"/>
      <p:bldP spid="45" grpId="0"/>
      <p:bldP spid="46" grpId="0"/>
      <p:bldP spid="47" grpId="0"/>
      <p:bldP spid="48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73" y="1836269"/>
            <a:ext cx="4282800" cy="2463800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26" y="3426255"/>
            <a:ext cx="1083600" cy="41386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761962" y="1401151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>
                <a:solidFill>
                  <a:schemeClr val="bg2">
                    <a:lumMod val="25000"/>
                  </a:schemeClr>
                </a:solidFill>
              </a:rPr>
              <a:t>أجد ناتج القسمة ، ثم أكتب حقيقة الضرب المترابطة معها : </a:t>
            </a: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7637864" y="3426255"/>
            <a:ext cx="7666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714713" y="3277011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8319619" y="4842430"/>
            <a:ext cx="8288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910369" y="4882693"/>
            <a:ext cx="694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0017" y="2103132"/>
            <a:ext cx="4721401" cy="115753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9118" y="4793738"/>
            <a:ext cx="1677000" cy="47206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7986" y="4859358"/>
            <a:ext cx="1677000" cy="48500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6087" y="4793738"/>
            <a:ext cx="1883400" cy="711333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7721329" y="3914161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١٠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72834" y="366151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= ١٨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8122477" y="5396800"/>
            <a:ext cx="19932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= ٢٠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072465" y="539680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= ١٦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2515885" y="4421028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1523435" y="5621040"/>
            <a:ext cx="15709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= ٢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43" grpId="0"/>
      <p:bldP spid="44" grpId="0"/>
      <p:bldP spid="45" grpId="0"/>
      <p:bldP spid="55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٩٢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524500" y="1401151"/>
            <a:ext cx="50003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</a:t>
            </a:r>
            <a:r>
              <a:rPr lang="ar-SA" sz="2000" b="1" dirty="0" smtClean="0">
                <a:solidFill>
                  <a:srgbClr val="002060"/>
                </a:solidFill>
              </a:rPr>
              <a:t>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أحل وأكتب الجملة العددية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45" y="1265097"/>
            <a:ext cx="621509" cy="621509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7861982" y="3838404"/>
            <a:ext cx="24027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أوعية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534475" y="3694542"/>
            <a:ext cx="4761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كراسي في الحافلة الواحدة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9766" y="2033591"/>
            <a:ext cx="4964147" cy="17697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774" y="1954797"/>
            <a:ext cx="5161864" cy="1689748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/>
          <p:cNvSpPr txBox="1"/>
          <p:nvPr/>
        </p:nvSpPr>
        <p:spPr>
          <a:xfrm>
            <a:off x="287365" y="4169662"/>
            <a:ext cx="4761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٢٧ 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كرسي في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حافلات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2160" y="5031622"/>
            <a:ext cx="4270562" cy="1387555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8368696" y="4534869"/>
            <a:ext cx="2845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الجبر :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أكمل الجدولين الآتيين : </a:t>
            </a:r>
            <a:endParaRPr lang="ar-SA" sz="2000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7175" y="5031622"/>
            <a:ext cx="4373146" cy="1430220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8709420" y="5942539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8136444" y="5562170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538736" y="5940614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568561" y="6000259"/>
            <a:ext cx="606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145748" y="5609344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312107" y="6006273"/>
            <a:ext cx="6582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918880" y="5567338"/>
            <a:ext cx="334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6" grpId="0"/>
      <p:bldP spid="22" grpId="0"/>
      <p:bldP spid="9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٩٣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9" name="صورة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06" name="مخطط انسيابي: محطة طرفية 10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883994"/>
                </a:solidFill>
              </a:rPr>
              <a:t>٦ – ٤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377" y="1473199"/>
            <a:ext cx="8377607" cy="4824229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3552092" y="438803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القسمة على </a:t>
            </a:r>
            <a:r>
              <a:rPr lang="ku-Arab-IQ" sz="3200" b="1" dirty="0" smtClean="0">
                <a:solidFill>
                  <a:srgbClr val="883994"/>
                </a:solidFill>
              </a:rPr>
              <a:t>٢</a:t>
            </a:r>
            <a:r>
              <a:rPr lang="ar-SA" sz="3200" b="1" dirty="0" smtClean="0">
                <a:solidFill>
                  <a:srgbClr val="883994"/>
                </a:solidFill>
              </a:rPr>
              <a:t> 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1916482" y="973386"/>
            <a:ext cx="135141" cy="4885079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34" b="97337" l="4734" r="49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75" r="50130"/>
          <a:stretch/>
        </p:blipFill>
        <p:spPr>
          <a:xfrm flipH="1">
            <a:off x="9027377" y="2942513"/>
            <a:ext cx="2058956" cy="390481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9415558" y="2172498"/>
            <a:ext cx="1670775" cy="46166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نشاط منزلي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490</Words>
  <Application>Microsoft Office PowerPoint</Application>
  <PresentationFormat>شاشة عريضة</PresentationFormat>
  <Paragraphs>120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211</cp:revision>
  <dcterms:created xsi:type="dcterms:W3CDTF">2022-12-02T21:48:32Z</dcterms:created>
  <dcterms:modified xsi:type="dcterms:W3CDTF">2023-01-21T01:51:11Z</dcterms:modified>
</cp:coreProperties>
</file>