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71" r:id="rId2"/>
    <p:sldId id="256" r:id="rId3"/>
    <p:sldId id="266" r:id="rId4"/>
    <p:sldId id="277" r:id="rId5"/>
    <p:sldId id="270" r:id="rId6"/>
    <p:sldId id="272" r:id="rId7"/>
    <p:sldId id="278" r:id="rId8"/>
    <p:sldId id="273" r:id="rId9"/>
    <p:sldId id="276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58"/>
    <a:srgbClr val="008000"/>
    <a:srgbClr val="006699"/>
    <a:srgbClr val="51B9C4"/>
    <a:srgbClr val="D98AFF"/>
    <a:srgbClr val="9900CC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image" Target="../media/image6.emf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openxmlformats.org/officeDocument/2006/relationships/image" Target="../media/image11.emf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6.wdp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3.emf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8.wdp"/><Relationship Id="rId2" Type="http://schemas.openxmlformats.org/officeDocument/2006/relationships/image" Target="../media/image1.jpeg"/><Relationship Id="rId16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4.emf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12" Type="http://schemas.openxmlformats.org/officeDocument/2006/relationships/image" Target="../media/image23.emf"/><Relationship Id="rId2" Type="http://schemas.openxmlformats.org/officeDocument/2006/relationships/image" Target="../media/image19.emf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emf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emf"/><Relationship Id="rId5" Type="http://schemas.openxmlformats.org/officeDocument/2006/relationships/image" Target="../media/image3.png"/><Relationship Id="rId10" Type="http://schemas.openxmlformats.org/officeDocument/2006/relationships/image" Target="../media/image29.emf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emf"/><Relationship Id="rId7" Type="http://schemas.microsoft.com/office/2007/relationships/hdphoto" Target="../media/hdphoto1.wdp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5.emf"/><Relationship Id="rId5" Type="http://schemas.openxmlformats.org/officeDocument/2006/relationships/image" Target="../media/image2.png"/><Relationship Id="rId10" Type="http://schemas.openxmlformats.org/officeDocument/2006/relationships/image" Target="../media/image28.jpe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microsoft.com/office/2007/relationships/hdphoto" Target="../media/hdphoto12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9.emf"/><Relationship Id="rId5" Type="http://schemas.microsoft.com/office/2007/relationships/hdphoto" Target="../media/hdphoto1.wdp"/><Relationship Id="rId10" Type="http://schemas.openxmlformats.org/officeDocument/2006/relationships/image" Target="../media/image38.emf"/><Relationship Id="rId4" Type="http://schemas.openxmlformats.org/officeDocument/2006/relationships/image" Target="../media/image3.png"/><Relationship Id="rId9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>
                <a:solidFill>
                  <a:schemeClr val="tx2"/>
                </a:solidFill>
              </a:rPr>
              <a:t>٩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</a:t>
            </a:r>
            <a:r>
              <a:rPr lang="ku-Arab-IQ" sz="2000" b="1" smtClean="0">
                <a:solidFill>
                  <a:schemeClr val="bg1"/>
                </a:solidFill>
              </a:rPr>
              <a:t>- ٦</a:t>
            </a:r>
            <a:r>
              <a:rPr lang="ar-SA" sz="2000" b="1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73035" y="1841773"/>
            <a:ext cx="8490142" cy="366221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14" y="1154412"/>
            <a:ext cx="2047682" cy="197354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٦٣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٩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282892" y="2137674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65283"/>
            <a:ext cx="19958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الضرب في العدد </a:t>
            </a:r>
            <a:r>
              <a:rPr lang="ku-Arab-IQ" sz="2000" b="1" dirty="0" smtClean="0"/>
              <a:t>٩ </a:t>
            </a:r>
            <a:endParaRPr lang="ar-SA" sz="2000" b="1" dirty="0"/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8105007" y="1392957"/>
            <a:ext cx="1126539" cy="346832"/>
          </a:xfrm>
          <a:prstGeom prst="flowChartTerminator">
            <a:avLst/>
          </a:prstGeom>
          <a:solidFill>
            <a:srgbClr val="00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811668" y="1602472"/>
            <a:ext cx="52997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باع تاجر </a:t>
            </a:r>
            <a:r>
              <a:rPr lang="ku-Arab-IQ" sz="2400" b="1" dirty="0" smtClean="0">
                <a:solidFill>
                  <a:srgbClr val="002060"/>
                </a:solidFill>
              </a:rPr>
              <a:t>٨ </a:t>
            </a:r>
            <a:r>
              <a:rPr lang="ar-SA" sz="2400" b="1" dirty="0" smtClean="0">
                <a:solidFill>
                  <a:srgbClr val="002060"/>
                </a:solidFill>
              </a:rPr>
              <a:t>صناديق من عبوات المربى، فإذا كان في كل صندوق </a:t>
            </a:r>
            <a:r>
              <a:rPr lang="ku-Arab-IQ" sz="2400" b="1" dirty="0" smtClean="0">
                <a:solidFill>
                  <a:srgbClr val="002060"/>
                </a:solidFill>
              </a:rPr>
              <a:t>٩ </a:t>
            </a:r>
            <a:r>
              <a:rPr lang="ar-SA" sz="2400" b="1" dirty="0" smtClean="0">
                <a:solidFill>
                  <a:srgbClr val="002060"/>
                </a:solidFill>
              </a:rPr>
              <a:t>عبوات، كم عبوة باع التاجر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٦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73436" y="3835254"/>
            <a:ext cx="37514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من هذا النموذج يتضح أن عدد القطع هو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قطعة . </a:t>
            </a:r>
          </a:p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إذن :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 = ٧٢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201312" y="5058050"/>
            <a:ext cx="2880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باع التاجر </a:t>
            </a:r>
            <a:r>
              <a:rPr lang="ku-Arab-IQ" sz="2400" b="1" dirty="0" smtClean="0">
                <a:solidFill>
                  <a:srgbClr val="C00000"/>
                </a:solidFill>
              </a:rPr>
              <a:t>٧٢ </a:t>
            </a:r>
            <a:r>
              <a:rPr lang="ar-SA" sz="2400" b="1" dirty="0" smtClean="0">
                <a:solidFill>
                  <a:srgbClr val="C00000"/>
                </a:solidFill>
              </a:rPr>
              <a:t>عبوة مربى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038021" y="2678214"/>
            <a:ext cx="62629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27258"/>
                </a:solidFill>
              </a:rPr>
              <a:t>أستعمل قطع العد لأعمل نموذجاً يمثل </a:t>
            </a:r>
            <a:r>
              <a:rPr lang="ku-Arab-IQ" sz="2000" b="1" dirty="0" smtClean="0">
                <a:solidFill>
                  <a:srgbClr val="F27258"/>
                </a:solidFill>
              </a:rPr>
              <a:t>٨ </a:t>
            </a:r>
            <a:r>
              <a:rPr lang="ar-SA" sz="2000" b="1" dirty="0" smtClean="0">
                <a:solidFill>
                  <a:srgbClr val="F27258"/>
                </a:solidFill>
              </a:rPr>
              <a:t>مجموعات في كل منها </a:t>
            </a:r>
            <a:r>
              <a:rPr lang="ku-Arab-IQ" sz="2000" b="1" dirty="0" smtClean="0">
                <a:solidFill>
                  <a:srgbClr val="F27258"/>
                </a:solidFill>
              </a:rPr>
              <a:t>٩ </a:t>
            </a:r>
            <a:r>
              <a:rPr lang="ar-SA" sz="2000" b="1" dirty="0" smtClean="0">
                <a:solidFill>
                  <a:srgbClr val="F27258"/>
                </a:solidFill>
              </a:rPr>
              <a:t>قطع </a:t>
            </a:r>
            <a:endParaRPr lang="ar-SA" sz="2000" b="1" dirty="0">
              <a:solidFill>
                <a:srgbClr val="F27258"/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667" b="54000" l="889" r="2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92" r="69897" b="44923"/>
          <a:stretch/>
        </p:blipFill>
        <p:spPr>
          <a:xfrm rot="14809543">
            <a:off x="10935595" y="3360768"/>
            <a:ext cx="778391" cy="1173554"/>
          </a:xfrm>
          <a:prstGeom prst="rect">
            <a:avLst/>
          </a:prstGeom>
        </p:spPr>
      </p:pic>
      <p:sp>
        <p:nvSpPr>
          <p:cNvPr id="37" name="شكل بيضاوي 36"/>
          <p:cNvSpPr/>
          <p:nvPr/>
        </p:nvSpPr>
        <p:spPr>
          <a:xfrm>
            <a:off x="9912970" y="4130548"/>
            <a:ext cx="1028323" cy="9305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لنبدأ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" b="990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35" y="2396535"/>
            <a:ext cx="930303" cy="93030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4490" y="3193849"/>
            <a:ext cx="3689400" cy="199173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9502" y="5185583"/>
            <a:ext cx="2347800" cy="10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" grpId="0"/>
      <p:bldP spid="16" grpId="0"/>
      <p:bldP spid="20" grpId="0"/>
      <p:bldP spid="22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4" b="97041" l="5325" r="96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42"/>
          <a:stretch/>
        </p:blipFill>
        <p:spPr>
          <a:xfrm flipH="1">
            <a:off x="9187082" y="1122394"/>
            <a:ext cx="2518230" cy="5390416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٦٤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٩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٦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425186" y="1621525"/>
            <a:ext cx="2903452" cy="45243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تساعدني الأنماط على أن أتذكر حقائق الضرب للعدد </a:t>
            </a:r>
            <a:r>
              <a:rPr lang="ku-Arab-IQ" sz="2400" b="1" dirty="0" smtClean="0"/>
              <a:t>٩ </a:t>
            </a:r>
            <a:r>
              <a:rPr lang="ar-SA" sz="2400" b="1" dirty="0" smtClean="0"/>
              <a:t>، حيث يشكل العامل الثاني وناتج الضرب في </a:t>
            </a:r>
            <a:r>
              <a:rPr lang="ku-Arab-IQ" sz="2400" b="1" dirty="0" smtClean="0"/>
              <a:t>٩ </a:t>
            </a:r>
            <a:r>
              <a:rPr lang="ar-SA" sz="2400" b="1" dirty="0" smtClean="0"/>
              <a:t>نمطاً : </a:t>
            </a:r>
          </a:p>
          <a:p>
            <a:endParaRPr lang="ar-SA" sz="2400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رقم العشرات في الناتج دائماً يقل عن العامل المضروب في </a:t>
            </a:r>
            <a:r>
              <a:rPr lang="ku-Arab-IQ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٩ </a:t>
            </a: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بواحد .</a:t>
            </a:r>
          </a:p>
          <a:p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مجموع الأرقام في ناتج الضرب يساوي </a:t>
            </a:r>
            <a:r>
              <a:rPr lang="ku-Arab-IQ" sz="24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٩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.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0730" y="1933981"/>
            <a:ext cx="3328200" cy="38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٦٤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٩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٦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2249" y="2311160"/>
            <a:ext cx="1864362" cy="1731740"/>
          </a:xfrm>
          <a:prstGeom prst="rect">
            <a:avLst/>
          </a:prstGeom>
        </p:spPr>
      </p:pic>
      <p:sp>
        <p:nvSpPr>
          <p:cNvPr id="16" name="مخطط انسيابي: محطة طرفية 15"/>
          <p:cNvSpPr/>
          <p:nvPr/>
        </p:nvSpPr>
        <p:spPr>
          <a:xfrm>
            <a:off x="9004645" y="1444946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52" y="1417436"/>
            <a:ext cx="444457" cy="444457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658645" y="1832319"/>
            <a:ext cx="83608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نقود :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يريد حمدان شراء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علب ألوان ، إذا كان ثمن العلبة الواحدة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ريالات ، فكم ريالاً سيدفع ؟ 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437615" y="2780247"/>
            <a:ext cx="48578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لإيجاد ما سيدفعه حمدان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821" b="73846" l="5911" r="33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2605" r="66297" b="24879"/>
          <a:stretch/>
        </p:blipFill>
        <p:spPr>
          <a:xfrm rot="16200000">
            <a:off x="8044011" y="3216655"/>
            <a:ext cx="1148885" cy="1591698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7802780" y="3763137"/>
            <a:ext cx="9853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27258"/>
                </a:solidFill>
              </a:rPr>
              <a:t>الخطوة</a:t>
            </a:r>
            <a:r>
              <a:rPr lang="ku-Arab-IQ" sz="2000" b="1" dirty="0" smtClean="0">
                <a:solidFill>
                  <a:srgbClr val="F27258"/>
                </a:solidFill>
              </a:rPr>
              <a:t>١ </a:t>
            </a:r>
            <a:endParaRPr lang="ar-SA" sz="2000" b="1" dirty="0">
              <a:solidFill>
                <a:srgbClr val="F27258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611150" y="3704159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٦</a:t>
            </a:r>
            <a:r>
              <a:rPr lang="ku-Arab-IQ" sz="2800" dirty="0" smtClean="0"/>
              <a:t> </a:t>
            </a:r>
            <a:r>
              <a:rPr lang="ar-SA" sz="2800" b="1" dirty="0" smtClean="0"/>
              <a:t>× </a:t>
            </a:r>
            <a:r>
              <a:rPr lang="ku-Arab-IQ" sz="2800" b="1" dirty="0" smtClean="0"/>
              <a:t>٩ = </a:t>
            </a:r>
            <a:r>
              <a:rPr lang="ku-Arab-IQ" sz="2800" b="1" dirty="0" smtClean="0">
                <a:sym typeface="Wingdings" panose="05000000000000000000" pitchFamily="2" charset="2"/>
              </a:rPr>
              <a:t>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5" b="99500" l="10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42" y="3704159"/>
            <a:ext cx="1601428" cy="200178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44" b="82843" l="11215" r="98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0" b="16997"/>
          <a:stretch/>
        </p:blipFill>
        <p:spPr>
          <a:xfrm>
            <a:off x="1278991" y="3143029"/>
            <a:ext cx="1914407" cy="1459323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569762" y="3470237"/>
            <a:ext cx="13184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أفكر : </a:t>
            </a:r>
          </a:p>
          <a:p>
            <a:pPr algn="ctr"/>
            <a:r>
              <a:rPr lang="ku-Arab-IQ" sz="2000" b="1" dirty="0" smtClean="0"/>
              <a:t>٦ – ١ = ٥ </a:t>
            </a:r>
            <a:endParaRPr lang="ar-SA" sz="20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5793508" y="3718123"/>
            <a:ext cx="351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٥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821" b="73846" l="5911" r="33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2605" r="66297" b="24879"/>
          <a:stretch/>
        </p:blipFill>
        <p:spPr>
          <a:xfrm rot="16200000">
            <a:off x="8044012" y="4454274"/>
            <a:ext cx="1148885" cy="1591698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7813811" y="4977538"/>
            <a:ext cx="9853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27258"/>
                </a:solidFill>
              </a:rPr>
              <a:t>الخطوة</a:t>
            </a:r>
            <a:r>
              <a:rPr lang="ku-Arab-IQ" sz="2000" b="1" dirty="0" smtClean="0">
                <a:solidFill>
                  <a:srgbClr val="F27258"/>
                </a:solidFill>
              </a:rPr>
              <a:t>٢ </a:t>
            </a:r>
            <a:endParaRPr lang="ar-SA" sz="2000" b="1" dirty="0">
              <a:solidFill>
                <a:srgbClr val="F27258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5391651" y="4936398"/>
            <a:ext cx="2276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/>
              <a:t>٦</a:t>
            </a:r>
            <a:r>
              <a:rPr lang="ku-Arab-IQ" sz="2800" dirty="0" smtClean="0"/>
              <a:t> </a:t>
            </a:r>
            <a:r>
              <a:rPr lang="ar-SA" sz="2800" b="1" dirty="0" smtClean="0"/>
              <a:t>× </a:t>
            </a:r>
            <a:r>
              <a:rPr lang="ku-Arab-IQ" sz="2800" b="1" dirty="0" smtClean="0"/>
              <a:t>٩ =    </a:t>
            </a:r>
            <a:r>
              <a:rPr lang="ku-Arab-IQ" sz="2800" b="1" dirty="0" smtClean="0">
                <a:solidFill>
                  <a:srgbClr val="FF0000"/>
                </a:solidFill>
              </a:rPr>
              <a:t>٥</a:t>
            </a:r>
            <a:r>
              <a:rPr lang="ku-Arab-IQ" sz="2800" b="1" dirty="0" smtClean="0"/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543655" y="3300473"/>
            <a:ext cx="131843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أفكر : </a:t>
            </a:r>
          </a:p>
          <a:p>
            <a:pPr algn="ctr"/>
            <a:r>
              <a:rPr lang="ku-Arab-IQ" sz="2000" b="1" dirty="0" smtClean="0"/>
              <a:t>٥ + </a:t>
            </a:r>
            <a:r>
              <a:rPr lang="ar-SA" sz="2000" b="1" dirty="0" smtClean="0"/>
              <a:t>؟ </a:t>
            </a:r>
            <a:r>
              <a:rPr lang="ku-Arab-IQ" sz="2000" b="1" dirty="0" smtClean="0"/>
              <a:t>= ٩ </a:t>
            </a:r>
          </a:p>
          <a:p>
            <a:pPr algn="ctr"/>
            <a:r>
              <a:rPr lang="ku-Arab-IQ" sz="2000" b="1" dirty="0" smtClean="0"/>
              <a:t>٥ + ٤ = ٩ </a:t>
            </a:r>
            <a:endParaRPr lang="ar-SA" sz="20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3753784" y="5962611"/>
            <a:ext cx="4668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: </a:t>
            </a:r>
            <a:r>
              <a:rPr lang="ku-Arab-IQ" sz="2400" b="1" dirty="0" smtClean="0">
                <a:solidFill>
                  <a:srgbClr val="C00000"/>
                </a:solidFill>
              </a:rPr>
              <a:t>٦ </a:t>
            </a:r>
            <a:r>
              <a:rPr lang="ar-SA" sz="2400" b="1" dirty="0" smtClean="0">
                <a:solidFill>
                  <a:srgbClr val="C00000"/>
                </a:solidFill>
              </a:rPr>
              <a:t>× </a:t>
            </a:r>
            <a:r>
              <a:rPr lang="ku-Arab-IQ" sz="2400" b="1" dirty="0" smtClean="0">
                <a:solidFill>
                  <a:srgbClr val="C00000"/>
                </a:solidFill>
              </a:rPr>
              <a:t>٩ = ٥٤ </a:t>
            </a:r>
            <a:r>
              <a:rPr lang="ar-SA" sz="2400" b="1" dirty="0" smtClean="0">
                <a:solidFill>
                  <a:srgbClr val="C00000"/>
                </a:solidFill>
              </a:rPr>
              <a:t>ريالاً دفع حمدان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012481" y="4941218"/>
            <a:ext cx="351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>
                <a:solidFill>
                  <a:srgbClr val="FF0000"/>
                </a:solidFill>
              </a:rPr>
              <a:t>٤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22" grpId="0"/>
      <p:bldP spid="22" grpId="1"/>
      <p:bldP spid="23" grpId="0"/>
      <p:bldP spid="28" grpId="0"/>
      <p:bldP spid="29" grpId="0"/>
      <p:bldP spid="32" grpId="0"/>
      <p:bldP spid="24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3" y="3623774"/>
            <a:ext cx="10542480" cy="1160836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٦٤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٩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٦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1272687"/>
            <a:ext cx="556315" cy="556315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033346" y="1367337"/>
            <a:ext cx="71560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أجد ناتج الضرب، وأستعمل النماذج ،أو الأنماط إذا لزم الأمر: </a:t>
            </a:r>
            <a:endParaRPr lang="ar-SA" sz="2400" b="1" dirty="0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9104563" y="5111770"/>
            <a:ext cx="1084843" cy="752512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3174830" y="5864282"/>
            <a:ext cx="5960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كيف أستعمل الأنماط عند الضرب في العدد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؟ 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852398" y="3100459"/>
            <a:ext cx="4119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993188" y="3038012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213393" y="2127416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٩٠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657103" y="2153283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٦٣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930892" y="4882768"/>
            <a:ext cx="1433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صناديق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1779" y="2058814"/>
            <a:ext cx="1444800" cy="10605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3188" y="2110548"/>
            <a:ext cx="1444800" cy="100880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1546" y="2099393"/>
            <a:ext cx="1780200" cy="45913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8959" y="2081592"/>
            <a:ext cx="1522200" cy="48500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b="12807"/>
          <a:stretch/>
        </p:blipFill>
        <p:spPr>
          <a:xfrm>
            <a:off x="7173601" y="4389794"/>
            <a:ext cx="699086" cy="420854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r="49618" b="12807"/>
          <a:stretch/>
        </p:blipFill>
        <p:spPr>
          <a:xfrm>
            <a:off x="7779797" y="4348142"/>
            <a:ext cx="348353" cy="416239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b="12807"/>
          <a:stretch/>
        </p:blipFill>
        <p:spPr>
          <a:xfrm>
            <a:off x="6038639" y="4390056"/>
            <a:ext cx="699086" cy="420854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r="49618" b="12807"/>
          <a:stretch/>
        </p:blipFill>
        <p:spPr>
          <a:xfrm>
            <a:off x="6644835" y="4348404"/>
            <a:ext cx="348353" cy="416239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b="12807"/>
          <a:stretch/>
        </p:blipFill>
        <p:spPr>
          <a:xfrm>
            <a:off x="4902487" y="4417544"/>
            <a:ext cx="699086" cy="420854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r="49618" b="12807"/>
          <a:stretch/>
        </p:blipFill>
        <p:spPr>
          <a:xfrm>
            <a:off x="5508683" y="4375892"/>
            <a:ext cx="348353" cy="416239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b="12807"/>
          <a:stretch/>
        </p:blipFill>
        <p:spPr>
          <a:xfrm>
            <a:off x="3782389" y="4403731"/>
            <a:ext cx="699086" cy="42085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r="49618" b="12807"/>
          <a:stretch/>
        </p:blipFill>
        <p:spPr>
          <a:xfrm>
            <a:off x="4388585" y="4362079"/>
            <a:ext cx="348353" cy="416239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b="12807"/>
          <a:stretch/>
        </p:blipFill>
        <p:spPr>
          <a:xfrm>
            <a:off x="2607801" y="4407826"/>
            <a:ext cx="699086" cy="420854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r="49618" b="12807"/>
          <a:stretch/>
        </p:blipFill>
        <p:spPr>
          <a:xfrm>
            <a:off x="3214015" y="4375892"/>
            <a:ext cx="348353" cy="416239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b="12807"/>
          <a:stretch/>
        </p:blipFill>
        <p:spPr>
          <a:xfrm>
            <a:off x="1523741" y="4401844"/>
            <a:ext cx="699086" cy="420854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r="49618" b="12807"/>
          <a:stretch/>
        </p:blipFill>
        <p:spPr>
          <a:xfrm>
            <a:off x="2131145" y="4383754"/>
            <a:ext cx="348353" cy="416239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b="12807"/>
          <a:stretch/>
        </p:blipFill>
        <p:spPr>
          <a:xfrm>
            <a:off x="394723" y="4383754"/>
            <a:ext cx="699086" cy="420854"/>
          </a:xfrm>
          <a:prstGeom prst="rect">
            <a:avLst/>
          </a:prstGeom>
        </p:spPr>
      </p:pic>
      <p:pic>
        <p:nvPicPr>
          <p:cNvPr id="58" name="صورة 5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744" l="7065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9" r="49618" b="12807"/>
          <a:stretch/>
        </p:blipFill>
        <p:spPr>
          <a:xfrm>
            <a:off x="1009839" y="4380375"/>
            <a:ext cx="348353" cy="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62" y="3892764"/>
            <a:ext cx="9989834" cy="1203178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٦٥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٩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٦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9474770" y="2873636"/>
            <a:ext cx="702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0089777" y="4585407"/>
            <a:ext cx="5076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3130062" y="1357287"/>
            <a:ext cx="73848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 smtClean="0"/>
              <a:t>أجد </a:t>
            </a:r>
            <a:r>
              <a:rPr lang="ar-SA" sz="2000" b="1" dirty="0"/>
              <a:t>ناتج الضرب، وأستعمل النماذج ،أو </a:t>
            </a:r>
            <a:r>
              <a:rPr lang="ar-SA" sz="2000" b="1" dirty="0" smtClean="0"/>
              <a:t>الأنماط إذا </a:t>
            </a:r>
            <a:r>
              <a:rPr lang="ar-SA" sz="2000" b="1" dirty="0"/>
              <a:t>لزم الأمر :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7022624" y="2851593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639567" y="4585406"/>
            <a:ext cx="4484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903717" y="4583591"/>
            <a:ext cx="4882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532044" y="2091495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٤٥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784686" y="2103523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٧٢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7031" y="2036146"/>
            <a:ext cx="1382795" cy="93194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5870" y="2042959"/>
            <a:ext cx="1424990" cy="87392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3890" y="2103523"/>
            <a:ext cx="1635809" cy="44943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0388" y="2109575"/>
            <a:ext cx="1663638" cy="4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6" grpId="0"/>
      <p:bldP spid="47" grpId="0"/>
      <p:bldP spid="48" grpId="0"/>
      <p:bldP spid="49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598" y="4329322"/>
            <a:ext cx="4565177" cy="157525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307" y="2549239"/>
            <a:ext cx="4628468" cy="102362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٦٥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٩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٦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1549544" y="5762197"/>
            <a:ext cx="2997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٦٣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خيلاً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3130062" y="1357287"/>
            <a:ext cx="73848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 smtClean="0"/>
              <a:t>أجد </a:t>
            </a:r>
            <a:r>
              <a:rPr lang="ar-SA" sz="2000" b="1" dirty="0"/>
              <a:t>ناتج الضرب، وأستعمل النماذج ،أو </a:t>
            </a:r>
            <a:r>
              <a:rPr lang="ar-SA" sz="2000" b="1" dirty="0" smtClean="0"/>
              <a:t>الأنماط إذا </a:t>
            </a:r>
            <a:r>
              <a:rPr lang="ar-SA" sz="2000" b="1" dirty="0"/>
              <a:t>لزم الأمر :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7705678" y="3645618"/>
            <a:ext cx="2267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= 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37" y="2223240"/>
            <a:ext cx="4599193" cy="2531977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6251331" y="1970114"/>
            <a:ext cx="4764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المسائل الآتية، وأستعمل النماذج إذا لزم الأمر: </a:t>
            </a:r>
            <a:endParaRPr lang="ar-SA" sz="2000" b="1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859921" y="4289712"/>
            <a:ext cx="3290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٣٦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خيلاً عربياً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859921" y="4747167"/>
            <a:ext cx="3290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٢٧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خيلاً غير عربياً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338404" y="5221060"/>
            <a:ext cx="3290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٣٦ + ٢٧ = ٦٣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خيلاً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738278" y="5893350"/>
            <a:ext cx="2997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٣٦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متراً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33" grpId="0"/>
      <p:bldP spid="34" grpId="0"/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٦٥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٩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٦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363" y="1023189"/>
            <a:ext cx="4841433" cy="85955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205" r="13547" b="8205"/>
          <a:stretch/>
        </p:blipFill>
        <p:spPr>
          <a:xfrm>
            <a:off x="9981202" y="1388982"/>
            <a:ext cx="1850943" cy="185362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8562" y="2007504"/>
            <a:ext cx="7260067" cy="660145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5152290" y="2660364"/>
            <a:ext cx="2400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لأن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٩</a:t>
            </a:r>
            <a:r>
              <a:rPr lang="ku-Arab-IQ" dirty="0" smtClean="0"/>
              <a:t> 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778617" y="2084917"/>
            <a:ext cx="747347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6760081" y="2104778"/>
            <a:ext cx="263355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11"/>
          <a:srcRect b="5811"/>
          <a:stretch/>
        </p:blipFill>
        <p:spPr>
          <a:xfrm>
            <a:off x="1540622" y="3313580"/>
            <a:ext cx="8560104" cy="3293746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8" b="94727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3" y="3865740"/>
            <a:ext cx="1422400" cy="1422400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8964278" y="4043983"/>
            <a:ext cx="24354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فاطمة إجابتها صحيحة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= ٨١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22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٩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٦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73035" y="1841773"/>
            <a:ext cx="8490142" cy="366221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3323</TotalTime>
  <Words>463</Words>
  <Application>Microsoft Office PowerPoint</Application>
  <PresentationFormat>شاشة عريضة</PresentationFormat>
  <Paragraphs>98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183</cp:revision>
  <dcterms:created xsi:type="dcterms:W3CDTF">2022-12-02T21:48:32Z</dcterms:created>
  <dcterms:modified xsi:type="dcterms:W3CDTF">2023-01-03T00:02:21Z</dcterms:modified>
</cp:coreProperties>
</file>