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092" r:id="rId1"/>
  </p:sldMasterIdLst>
  <p:notesMasterIdLst>
    <p:notesMasterId r:id="rId121"/>
  </p:notesMasterIdLst>
  <p:sldIdLst>
    <p:sldId id="1008" r:id="rId2"/>
    <p:sldId id="381" r:id="rId3"/>
    <p:sldId id="382" r:id="rId4"/>
    <p:sldId id="394" r:id="rId5"/>
    <p:sldId id="384" r:id="rId6"/>
    <p:sldId id="385" r:id="rId7"/>
    <p:sldId id="295" r:id="rId8"/>
    <p:sldId id="1006" r:id="rId9"/>
    <p:sldId id="1014" r:id="rId10"/>
    <p:sldId id="299" r:id="rId11"/>
    <p:sldId id="1009" r:id="rId12"/>
    <p:sldId id="1010" r:id="rId13"/>
    <p:sldId id="274" r:id="rId14"/>
    <p:sldId id="1015" r:id="rId15"/>
    <p:sldId id="1022" r:id="rId16"/>
    <p:sldId id="264" r:id="rId17"/>
    <p:sldId id="279" r:id="rId18"/>
    <p:sldId id="1012" r:id="rId19"/>
    <p:sldId id="1016" r:id="rId20"/>
    <p:sldId id="386" r:id="rId21"/>
    <p:sldId id="1013" r:id="rId22"/>
    <p:sldId id="1021" r:id="rId23"/>
    <p:sldId id="1020" r:id="rId24"/>
    <p:sldId id="1023" r:id="rId25"/>
    <p:sldId id="1024" r:id="rId26"/>
    <p:sldId id="1025" r:id="rId27"/>
    <p:sldId id="1027" r:id="rId28"/>
    <p:sldId id="309" r:id="rId29"/>
    <p:sldId id="1028" r:id="rId30"/>
    <p:sldId id="1031" r:id="rId31"/>
    <p:sldId id="1029" r:id="rId32"/>
    <p:sldId id="1030" r:id="rId33"/>
    <p:sldId id="1033" r:id="rId34"/>
    <p:sldId id="1034" r:id="rId35"/>
    <p:sldId id="1035" r:id="rId36"/>
    <p:sldId id="1036" r:id="rId37"/>
    <p:sldId id="1038" r:id="rId38"/>
    <p:sldId id="1039" r:id="rId39"/>
    <p:sldId id="1040" r:id="rId40"/>
    <p:sldId id="1041" r:id="rId41"/>
    <p:sldId id="1042" r:id="rId42"/>
    <p:sldId id="1043" r:id="rId43"/>
    <p:sldId id="1044" r:id="rId44"/>
    <p:sldId id="1047" r:id="rId45"/>
    <p:sldId id="1045" r:id="rId46"/>
    <p:sldId id="1046" r:id="rId47"/>
    <p:sldId id="1048" r:id="rId48"/>
    <p:sldId id="1049" r:id="rId49"/>
    <p:sldId id="1050" r:id="rId50"/>
    <p:sldId id="1051" r:id="rId51"/>
    <p:sldId id="1052" r:id="rId52"/>
    <p:sldId id="1053" r:id="rId53"/>
    <p:sldId id="1059" r:id="rId54"/>
    <p:sldId id="1061" r:id="rId55"/>
    <p:sldId id="1063" r:id="rId56"/>
    <p:sldId id="1064" r:id="rId57"/>
    <p:sldId id="1065" r:id="rId58"/>
    <p:sldId id="1066" r:id="rId59"/>
    <p:sldId id="1054" r:id="rId60"/>
    <p:sldId id="1067" r:id="rId61"/>
    <p:sldId id="1068" r:id="rId62"/>
    <p:sldId id="1069" r:id="rId63"/>
    <p:sldId id="1070" r:id="rId64"/>
    <p:sldId id="1071" r:id="rId65"/>
    <p:sldId id="1093" r:id="rId66"/>
    <p:sldId id="1118" r:id="rId67"/>
    <p:sldId id="1097" r:id="rId68"/>
    <p:sldId id="1098" r:id="rId69"/>
    <p:sldId id="1100" r:id="rId70"/>
    <p:sldId id="1114" r:id="rId71"/>
    <p:sldId id="1112" r:id="rId72"/>
    <p:sldId id="1111" r:id="rId73"/>
    <p:sldId id="1113" r:id="rId74"/>
    <p:sldId id="1115" r:id="rId75"/>
    <p:sldId id="1116" r:id="rId76"/>
    <p:sldId id="1121" r:id="rId77"/>
    <p:sldId id="1120" r:id="rId78"/>
    <p:sldId id="1122" r:id="rId79"/>
    <p:sldId id="1124" r:id="rId80"/>
    <p:sldId id="1125" r:id="rId81"/>
    <p:sldId id="1126" r:id="rId82"/>
    <p:sldId id="1127" r:id="rId83"/>
    <p:sldId id="1129" r:id="rId84"/>
    <p:sldId id="1128" r:id="rId85"/>
    <p:sldId id="1131" r:id="rId86"/>
    <p:sldId id="1134" r:id="rId87"/>
    <p:sldId id="1132" r:id="rId88"/>
    <p:sldId id="1135" r:id="rId89"/>
    <p:sldId id="1133" r:id="rId90"/>
    <p:sldId id="1136" r:id="rId91"/>
    <p:sldId id="1130" r:id="rId92"/>
    <p:sldId id="1137" r:id="rId93"/>
    <p:sldId id="1138" r:id="rId94"/>
    <p:sldId id="1139" r:id="rId95"/>
    <p:sldId id="1140" r:id="rId96"/>
    <p:sldId id="1141" r:id="rId97"/>
    <p:sldId id="1142" r:id="rId98"/>
    <p:sldId id="1143" r:id="rId99"/>
    <p:sldId id="1145" r:id="rId100"/>
    <p:sldId id="1144" r:id="rId101"/>
    <p:sldId id="1160" r:id="rId102"/>
    <p:sldId id="1147" r:id="rId103"/>
    <p:sldId id="1146" r:id="rId104"/>
    <p:sldId id="1148" r:id="rId105"/>
    <p:sldId id="1149" r:id="rId106"/>
    <p:sldId id="1152" r:id="rId107"/>
    <p:sldId id="1153" r:id="rId108"/>
    <p:sldId id="1150" r:id="rId109"/>
    <p:sldId id="1156" r:id="rId110"/>
    <p:sldId id="1157" r:id="rId111"/>
    <p:sldId id="1158" r:id="rId112"/>
    <p:sldId id="1159" r:id="rId113"/>
    <p:sldId id="1154" r:id="rId114"/>
    <p:sldId id="1151" r:id="rId115"/>
    <p:sldId id="1155" r:id="rId116"/>
    <p:sldId id="1161" r:id="rId117"/>
    <p:sldId id="1163" r:id="rId118"/>
    <p:sldId id="1162" r:id="rId119"/>
    <p:sldId id="1164" r:id="rId1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A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نمط ذو نسُق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نمط ذو نسُق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269D01E-BC32-4049-B463-5C60D7B0CCD2}" styleName="نمط ذو نسُق 2 - تميي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94" autoAdjust="0"/>
    <p:restoredTop sz="94623"/>
  </p:normalViewPr>
  <p:slideViewPr>
    <p:cSldViewPr>
      <p:cViewPr varScale="1">
        <p:scale>
          <a:sx n="101" d="100"/>
          <a:sy n="101" d="100"/>
        </p:scale>
        <p:origin x="36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1AC44D-6C38-4025-AD0E-8A306B548091}" type="doc">
      <dgm:prSet loTypeId="urn:microsoft.com/office/officeart/2005/8/layout/h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9B976201-2C41-4B56-A1B2-EBF86BB5E916}">
      <dgm:prSet phldrT="[نص]" custT="1"/>
      <dgm:spPr>
        <a:solidFill>
          <a:srgbClr val="00B050">
            <a:alpha val="50000"/>
          </a:srgbClr>
        </a:solidFill>
      </dgm:spPr>
      <dgm:t>
        <a:bodyPr/>
        <a:lstStyle/>
        <a:p>
          <a:pPr rtl="1"/>
          <a:r>
            <a:rPr lang="ar-SA" sz="2400" dirty="0">
              <a:solidFill>
                <a:schemeClr val="tx1"/>
              </a:solidFill>
              <a:cs typeface="PT Bold Dusky" pitchFamily="2" charset="-78"/>
            </a:rPr>
            <a:t>مكونات الحركة</a:t>
          </a:r>
        </a:p>
      </dgm:t>
    </dgm:pt>
    <dgm:pt modelId="{1CA8B371-1BCF-4D29-B0CD-AAF7ED2F96A0}" type="parTrans" cxnId="{A34DC6E6-1745-4798-839C-EC40C76751D8}">
      <dgm:prSet/>
      <dgm:spPr/>
      <dgm:t>
        <a:bodyPr/>
        <a:lstStyle/>
        <a:p>
          <a:pPr rtl="1"/>
          <a:endParaRPr lang="ar-SA"/>
        </a:p>
      </dgm:t>
    </dgm:pt>
    <dgm:pt modelId="{CD431FA0-A5A5-434F-9B19-FF7895A9EC45}" type="sibTrans" cxnId="{A34DC6E6-1745-4798-839C-EC40C76751D8}">
      <dgm:prSet/>
      <dgm:spPr/>
      <dgm:t>
        <a:bodyPr/>
        <a:lstStyle/>
        <a:p>
          <a:pPr rtl="1"/>
          <a:endParaRPr lang="ar-SA"/>
        </a:p>
      </dgm:t>
    </dgm:pt>
    <dgm:pt modelId="{BFC1E721-CEB4-4EB3-8DE3-92B049B9DF04}">
      <dgm:prSet phldrT="[نص]" custT="1"/>
      <dgm:spPr>
        <a:solidFill>
          <a:srgbClr val="FFC000">
            <a:alpha val="50000"/>
          </a:srgbClr>
        </a:solidFill>
      </dgm:spPr>
      <dgm:t>
        <a:bodyPr vert="horz"/>
        <a:lstStyle/>
        <a:p>
          <a:pPr rtl="1"/>
          <a:r>
            <a:rPr lang="ar-SA" sz="1600" dirty="0">
              <a:solidFill>
                <a:schemeClr val="tx1"/>
              </a:solidFill>
              <a:cs typeface="PT Bold Dusky" pitchFamily="2" charset="-78"/>
            </a:rPr>
            <a:t>نقطتي </a:t>
          </a:r>
        </a:p>
        <a:p>
          <a:pPr rtl="1"/>
          <a:r>
            <a:rPr lang="ar-SA" sz="1600" dirty="0">
              <a:solidFill>
                <a:schemeClr val="tx1"/>
              </a:solidFill>
              <a:cs typeface="PT Bold Dusky" pitchFamily="2" charset="-78"/>
            </a:rPr>
            <a:t>البداية والنهاية</a:t>
          </a:r>
        </a:p>
      </dgm:t>
    </dgm:pt>
    <dgm:pt modelId="{ECB6C96C-A970-4C98-BE4B-93AED9161DD9}" type="parTrans" cxnId="{E26AEC62-2B7F-4D0C-92AB-6B4ABB17AC31}">
      <dgm:prSet/>
      <dgm:spPr/>
      <dgm:t>
        <a:bodyPr/>
        <a:lstStyle/>
        <a:p>
          <a:pPr rtl="1"/>
          <a:endParaRPr lang="ar-SA"/>
        </a:p>
      </dgm:t>
    </dgm:pt>
    <dgm:pt modelId="{B9FDD076-EEC2-45A1-BD01-5D45FC8DF53E}" type="sibTrans" cxnId="{E26AEC62-2B7F-4D0C-92AB-6B4ABB17AC31}">
      <dgm:prSet/>
      <dgm:spPr/>
      <dgm:t>
        <a:bodyPr/>
        <a:lstStyle/>
        <a:p>
          <a:pPr rtl="1"/>
          <a:endParaRPr lang="ar-SA"/>
        </a:p>
      </dgm:t>
    </dgm:pt>
    <dgm:pt modelId="{3E1EE5D1-418D-4DC1-A2CB-6C5A111A55CA}">
      <dgm:prSet phldrT="[نص]"/>
      <dgm:spPr>
        <a:solidFill>
          <a:srgbClr val="92D050">
            <a:alpha val="50000"/>
          </a:srgbClr>
        </a:solidFill>
      </dgm:spPr>
      <dgm:t>
        <a:bodyPr vert="horz"/>
        <a:lstStyle/>
        <a:p>
          <a:pPr rtl="1"/>
          <a:r>
            <a:rPr lang="ar-SA" dirty="0">
              <a:solidFill>
                <a:schemeClr val="tx1"/>
              </a:solidFill>
              <a:cs typeface="PT Bold Dusky" pitchFamily="2" charset="-78"/>
            </a:rPr>
            <a:t>الزمن</a:t>
          </a:r>
        </a:p>
      </dgm:t>
    </dgm:pt>
    <dgm:pt modelId="{ABB84B56-67AA-4CDF-94B8-8B82B875CB98}" type="parTrans" cxnId="{560CCEC6-9306-4992-A3C7-4CBC5C82A5AA}">
      <dgm:prSet/>
      <dgm:spPr/>
      <dgm:t>
        <a:bodyPr/>
        <a:lstStyle/>
        <a:p>
          <a:pPr rtl="1"/>
          <a:endParaRPr lang="ar-SA"/>
        </a:p>
      </dgm:t>
    </dgm:pt>
    <dgm:pt modelId="{B2DC2ECC-3F01-4C0A-AD72-ECC4E724698F}" type="sibTrans" cxnId="{560CCEC6-9306-4992-A3C7-4CBC5C82A5AA}">
      <dgm:prSet/>
      <dgm:spPr/>
      <dgm:t>
        <a:bodyPr/>
        <a:lstStyle/>
        <a:p>
          <a:pPr rtl="1"/>
          <a:endParaRPr lang="ar-SA"/>
        </a:p>
      </dgm:t>
    </dgm:pt>
    <dgm:pt modelId="{F65EE9EF-CFB3-418C-87AB-30F0192DB1F5}">
      <dgm:prSet phldrT="[نص]"/>
      <dgm:spPr>
        <a:solidFill>
          <a:srgbClr val="FFFF00">
            <a:alpha val="50000"/>
          </a:srgbClr>
        </a:solidFill>
      </dgm:spPr>
      <dgm:t>
        <a:bodyPr vert="horz"/>
        <a:lstStyle/>
        <a:p>
          <a:pPr rtl="1"/>
          <a:r>
            <a:rPr lang="ar-SA" dirty="0">
              <a:solidFill>
                <a:schemeClr val="tx1"/>
              </a:solidFill>
              <a:cs typeface="PT Bold Dusky" pitchFamily="2" charset="-78"/>
            </a:rPr>
            <a:t>الاتجاه والمنحى</a:t>
          </a:r>
        </a:p>
      </dgm:t>
    </dgm:pt>
    <dgm:pt modelId="{6AEDC6E6-DBE9-4FEA-8FE0-2A82AEA36F72}" type="parTrans" cxnId="{69F849D2-D100-48D4-8FEF-D5E738BF25F1}">
      <dgm:prSet/>
      <dgm:spPr/>
      <dgm:t>
        <a:bodyPr/>
        <a:lstStyle/>
        <a:p>
          <a:pPr rtl="1"/>
          <a:endParaRPr lang="ar-SA"/>
        </a:p>
      </dgm:t>
    </dgm:pt>
    <dgm:pt modelId="{9F813C7C-6F44-49D9-8E6F-D9E2E82D25CC}" type="sibTrans" cxnId="{69F849D2-D100-48D4-8FEF-D5E738BF25F1}">
      <dgm:prSet/>
      <dgm:spPr/>
      <dgm:t>
        <a:bodyPr/>
        <a:lstStyle/>
        <a:p>
          <a:pPr rtl="1"/>
          <a:endParaRPr lang="ar-SA"/>
        </a:p>
      </dgm:t>
    </dgm:pt>
    <dgm:pt modelId="{1DA1675E-33D9-4ECE-8D59-210637FEF152}">
      <dgm:prSet/>
      <dgm:spPr>
        <a:solidFill>
          <a:srgbClr val="00B0F0">
            <a:alpha val="50000"/>
          </a:srgbClr>
        </a:solidFill>
      </dgm:spPr>
      <dgm:t>
        <a:bodyPr vert="horz"/>
        <a:lstStyle/>
        <a:p>
          <a:pPr rtl="1"/>
          <a:r>
            <a:rPr lang="ar-SA" dirty="0">
              <a:solidFill>
                <a:schemeClr val="tx1"/>
              </a:solidFill>
              <a:cs typeface="PT Bold Dusky" pitchFamily="2" charset="-78"/>
            </a:rPr>
            <a:t>المسافة</a:t>
          </a:r>
        </a:p>
      </dgm:t>
    </dgm:pt>
    <dgm:pt modelId="{45CCB21A-B8BD-46BD-9B3B-78012051942C}" type="parTrans" cxnId="{D5482665-FF7D-4668-9681-D095E0BDD83C}">
      <dgm:prSet/>
      <dgm:spPr/>
      <dgm:t>
        <a:bodyPr/>
        <a:lstStyle/>
        <a:p>
          <a:pPr rtl="1"/>
          <a:endParaRPr lang="ar-SA"/>
        </a:p>
      </dgm:t>
    </dgm:pt>
    <dgm:pt modelId="{493800B0-015E-432C-BA65-889477F68C86}" type="sibTrans" cxnId="{D5482665-FF7D-4668-9681-D095E0BDD83C}">
      <dgm:prSet/>
      <dgm:spPr/>
      <dgm:t>
        <a:bodyPr/>
        <a:lstStyle/>
        <a:p>
          <a:pPr rtl="1"/>
          <a:endParaRPr lang="ar-SA"/>
        </a:p>
      </dgm:t>
    </dgm:pt>
    <dgm:pt modelId="{2ED61AF2-A692-41B1-BDDC-6A18202AF7A1}">
      <dgm:prSet custT="1"/>
      <dgm:spPr>
        <a:solidFill>
          <a:srgbClr val="FF0000">
            <a:alpha val="50000"/>
          </a:srgbClr>
        </a:solidFill>
      </dgm:spPr>
      <dgm:t>
        <a:bodyPr vert="horz"/>
        <a:lstStyle/>
        <a:p>
          <a:pPr rtl="1"/>
          <a:r>
            <a:rPr lang="ar-SA" sz="2000" dirty="0">
              <a:solidFill>
                <a:schemeClr val="tx1"/>
              </a:solidFill>
              <a:cs typeface="PT Bold Dusky" pitchFamily="2" charset="-78"/>
            </a:rPr>
            <a:t>القوة</a:t>
          </a:r>
          <a:endParaRPr lang="ar-SA" sz="1600" dirty="0">
            <a:solidFill>
              <a:schemeClr val="tx1"/>
            </a:solidFill>
            <a:cs typeface="PT Bold Dusky" pitchFamily="2" charset="-78"/>
          </a:endParaRPr>
        </a:p>
      </dgm:t>
    </dgm:pt>
    <dgm:pt modelId="{F8187015-94AF-4921-A4DE-35BBAFB0900B}" type="parTrans" cxnId="{E459D735-6C56-4F17-81C4-EDE6E6F1F2CD}">
      <dgm:prSet/>
      <dgm:spPr/>
      <dgm:t>
        <a:bodyPr/>
        <a:lstStyle/>
        <a:p>
          <a:pPr rtl="1"/>
          <a:endParaRPr lang="ar-SA"/>
        </a:p>
      </dgm:t>
    </dgm:pt>
    <dgm:pt modelId="{187F0660-439C-4CBB-95D1-60BE0A4FCC2B}" type="sibTrans" cxnId="{E459D735-6C56-4F17-81C4-EDE6E6F1F2CD}">
      <dgm:prSet/>
      <dgm:spPr/>
      <dgm:t>
        <a:bodyPr/>
        <a:lstStyle/>
        <a:p>
          <a:pPr rtl="1"/>
          <a:endParaRPr lang="ar-SA"/>
        </a:p>
      </dgm:t>
    </dgm:pt>
    <dgm:pt modelId="{1B952C20-D8F2-4778-B073-2482F4B3B246}" type="pres">
      <dgm:prSet presAssocID="{C41AC44D-6C38-4025-AD0E-8A306B548091}" presName="composite" presStyleCnt="0">
        <dgm:presLayoutVars>
          <dgm:chMax val="1"/>
          <dgm:dir/>
          <dgm:resizeHandles val="exact"/>
        </dgm:presLayoutVars>
      </dgm:prSet>
      <dgm:spPr/>
    </dgm:pt>
    <dgm:pt modelId="{310BBA48-6DD1-4A73-B2F1-17E6232796D7}" type="pres">
      <dgm:prSet presAssocID="{9B976201-2C41-4B56-A1B2-EBF86BB5E916}" presName="roof" presStyleLbl="dkBgShp" presStyleIdx="0" presStyleCnt="2" custLinFactNeighborY="15566"/>
      <dgm:spPr/>
    </dgm:pt>
    <dgm:pt modelId="{43E8EA17-1CC8-41BA-97D0-C4EFD1298961}" type="pres">
      <dgm:prSet presAssocID="{9B976201-2C41-4B56-A1B2-EBF86BB5E916}" presName="pillars" presStyleCnt="0"/>
      <dgm:spPr/>
    </dgm:pt>
    <dgm:pt modelId="{2C665A10-7AF1-4E30-AF2F-F077662D8F62}" type="pres">
      <dgm:prSet presAssocID="{9B976201-2C41-4B56-A1B2-EBF86BB5E916}" presName="pillar1" presStyleLbl="node1" presStyleIdx="0" presStyleCnt="5">
        <dgm:presLayoutVars>
          <dgm:bulletEnabled val="1"/>
        </dgm:presLayoutVars>
      </dgm:prSet>
      <dgm:spPr/>
    </dgm:pt>
    <dgm:pt modelId="{DCC8E8F0-CA84-46D9-8516-F00B63A30E1A}" type="pres">
      <dgm:prSet presAssocID="{3E1EE5D1-418D-4DC1-A2CB-6C5A111A55CA}" presName="pillarX" presStyleLbl="node1" presStyleIdx="1" presStyleCnt="5">
        <dgm:presLayoutVars>
          <dgm:bulletEnabled val="1"/>
        </dgm:presLayoutVars>
      </dgm:prSet>
      <dgm:spPr/>
    </dgm:pt>
    <dgm:pt modelId="{08A3C85E-6A1E-4E56-9D1D-2A6F5258A080}" type="pres">
      <dgm:prSet presAssocID="{F65EE9EF-CFB3-418C-87AB-30F0192DB1F5}" presName="pillarX" presStyleLbl="node1" presStyleIdx="2" presStyleCnt="5">
        <dgm:presLayoutVars>
          <dgm:bulletEnabled val="1"/>
        </dgm:presLayoutVars>
      </dgm:prSet>
      <dgm:spPr/>
    </dgm:pt>
    <dgm:pt modelId="{A3B79BA3-065C-4B95-BDF1-6C57F9F38C85}" type="pres">
      <dgm:prSet presAssocID="{1DA1675E-33D9-4ECE-8D59-210637FEF152}" presName="pillarX" presStyleLbl="node1" presStyleIdx="3" presStyleCnt="5">
        <dgm:presLayoutVars>
          <dgm:bulletEnabled val="1"/>
        </dgm:presLayoutVars>
      </dgm:prSet>
      <dgm:spPr/>
    </dgm:pt>
    <dgm:pt modelId="{3F1367BD-BE89-4A80-8E49-FF59A2864F82}" type="pres">
      <dgm:prSet presAssocID="{2ED61AF2-A692-41B1-BDDC-6A18202AF7A1}" presName="pillarX" presStyleLbl="node1" presStyleIdx="4" presStyleCnt="5">
        <dgm:presLayoutVars>
          <dgm:bulletEnabled val="1"/>
        </dgm:presLayoutVars>
      </dgm:prSet>
      <dgm:spPr/>
    </dgm:pt>
    <dgm:pt modelId="{62626963-9A32-49A9-B7F2-91C7C9AFC165}" type="pres">
      <dgm:prSet presAssocID="{9B976201-2C41-4B56-A1B2-EBF86BB5E916}" presName="base" presStyleLbl="dkBgShp" presStyleIdx="1" presStyleCnt="2" custLinFactNeighborX="853" custLinFactNeighborY="99999"/>
      <dgm:spPr>
        <a:solidFill>
          <a:srgbClr val="00B050">
            <a:alpha val="50000"/>
          </a:srgbClr>
        </a:solidFill>
      </dgm:spPr>
    </dgm:pt>
  </dgm:ptLst>
  <dgm:cxnLst>
    <dgm:cxn modelId="{E459D735-6C56-4F17-81C4-EDE6E6F1F2CD}" srcId="{9B976201-2C41-4B56-A1B2-EBF86BB5E916}" destId="{2ED61AF2-A692-41B1-BDDC-6A18202AF7A1}" srcOrd="4" destOrd="0" parTransId="{F8187015-94AF-4921-A4DE-35BBAFB0900B}" sibTransId="{187F0660-439C-4CBB-95D1-60BE0A4FCC2B}"/>
    <dgm:cxn modelId="{ED0EC549-3252-4FD3-9FBE-08F5FB14B83A}" type="presOf" srcId="{2ED61AF2-A692-41B1-BDDC-6A18202AF7A1}" destId="{3F1367BD-BE89-4A80-8E49-FF59A2864F82}" srcOrd="0" destOrd="0" presId="urn:microsoft.com/office/officeart/2005/8/layout/hList3"/>
    <dgm:cxn modelId="{E26AEC62-2B7F-4D0C-92AB-6B4ABB17AC31}" srcId="{9B976201-2C41-4B56-A1B2-EBF86BB5E916}" destId="{BFC1E721-CEB4-4EB3-8DE3-92B049B9DF04}" srcOrd="0" destOrd="0" parTransId="{ECB6C96C-A970-4C98-BE4B-93AED9161DD9}" sibTransId="{B9FDD076-EEC2-45A1-BD01-5D45FC8DF53E}"/>
    <dgm:cxn modelId="{D5482665-FF7D-4668-9681-D095E0BDD83C}" srcId="{9B976201-2C41-4B56-A1B2-EBF86BB5E916}" destId="{1DA1675E-33D9-4ECE-8D59-210637FEF152}" srcOrd="3" destOrd="0" parTransId="{45CCB21A-B8BD-46BD-9B3B-78012051942C}" sibTransId="{493800B0-015E-432C-BA65-889477F68C86}"/>
    <dgm:cxn modelId="{6217E384-7117-4F32-AE9E-0A5C53D65641}" type="presOf" srcId="{3E1EE5D1-418D-4DC1-A2CB-6C5A111A55CA}" destId="{DCC8E8F0-CA84-46D9-8516-F00B63A30E1A}" srcOrd="0" destOrd="0" presId="urn:microsoft.com/office/officeart/2005/8/layout/hList3"/>
    <dgm:cxn modelId="{2B99679B-225D-4967-BDCF-F36104D29B6F}" type="presOf" srcId="{C41AC44D-6C38-4025-AD0E-8A306B548091}" destId="{1B952C20-D8F2-4778-B073-2482F4B3B246}" srcOrd="0" destOrd="0" presId="urn:microsoft.com/office/officeart/2005/8/layout/hList3"/>
    <dgm:cxn modelId="{0055CFC0-4B6D-4D73-B40A-DB4D7D9BC313}" type="presOf" srcId="{F65EE9EF-CFB3-418C-87AB-30F0192DB1F5}" destId="{08A3C85E-6A1E-4E56-9D1D-2A6F5258A080}" srcOrd="0" destOrd="0" presId="urn:microsoft.com/office/officeart/2005/8/layout/hList3"/>
    <dgm:cxn modelId="{560CCEC6-9306-4992-A3C7-4CBC5C82A5AA}" srcId="{9B976201-2C41-4B56-A1B2-EBF86BB5E916}" destId="{3E1EE5D1-418D-4DC1-A2CB-6C5A111A55CA}" srcOrd="1" destOrd="0" parTransId="{ABB84B56-67AA-4CDF-94B8-8B82B875CB98}" sibTransId="{B2DC2ECC-3F01-4C0A-AD72-ECC4E724698F}"/>
    <dgm:cxn modelId="{69F849D2-D100-48D4-8FEF-D5E738BF25F1}" srcId="{9B976201-2C41-4B56-A1B2-EBF86BB5E916}" destId="{F65EE9EF-CFB3-418C-87AB-30F0192DB1F5}" srcOrd="2" destOrd="0" parTransId="{6AEDC6E6-DBE9-4FEA-8FE0-2A82AEA36F72}" sibTransId="{9F813C7C-6F44-49D9-8E6F-D9E2E82D25CC}"/>
    <dgm:cxn modelId="{34D5C6D9-1B17-4F8A-84EF-2914E9EF226C}" type="presOf" srcId="{9B976201-2C41-4B56-A1B2-EBF86BB5E916}" destId="{310BBA48-6DD1-4A73-B2F1-17E6232796D7}" srcOrd="0" destOrd="0" presId="urn:microsoft.com/office/officeart/2005/8/layout/hList3"/>
    <dgm:cxn modelId="{A34DC6E6-1745-4798-839C-EC40C76751D8}" srcId="{C41AC44D-6C38-4025-AD0E-8A306B548091}" destId="{9B976201-2C41-4B56-A1B2-EBF86BB5E916}" srcOrd="0" destOrd="0" parTransId="{1CA8B371-1BCF-4D29-B0CD-AAF7ED2F96A0}" sibTransId="{CD431FA0-A5A5-434F-9B19-FF7895A9EC45}"/>
    <dgm:cxn modelId="{628CAEF3-8AAB-40A6-B87F-FCED746ACB54}" type="presOf" srcId="{1DA1675E-33D9-4ECE-8D59-210637FEF152}" destId="{A3B79BA3-065C-4B95-BDF1-6C57F9F38C85}" srcOrd="0" destOrd="0" presId="urn:microsoft.com/office/officeart/2005/8/layout/hList3"/>
    <dgm:cxn modelId="{94BAA5FC-CF0D-4163-863F-BFD71A6E820D}" type="presOf" srcId="{BFC1E721-CEB4-4EB3-8DE3-92B049B9DF04}" destId="{2C665A10-7AF1-4E30-AF2F-F077662D8F62}" srcOrd="0" destOrd="0" presId="urn:microsoft.com/office/officeart/2005/8/layout/hList3"/>
    <dgm:cxn modelId="{134F5F47-D46A-4BB9-BA9F-14EE40DF5081}" type="presParOf" srcId="{1B952C20-D8F2-4778-B073-2482F4B3B246}" destId="{310BBA48-6DD1-4A73-B2F1-17E6232796D7}" srcOrd="0" destOrd="0" presId="urn:microsoft.com/office/officeart/2005/8/layout/hList3"/>
    <dgm:cxn modelId="{641D0D05-A752-415C-8652-D6D0E107E112}" type="presParOf" srcId="{1B952C20-D8F2-4778-B073-2482F4B3B246}" destId="{43E8EA17-1CC8-41BA-97D0-C4EFD1298961}" srcOrd="1" destOrd="0" presId="urn:microsoft.com/office/officeart/2005/8/layout/hList3"/>
    <dgm:cxn modelId="{4A6680FF-498D-4D02-AF71-A88EACEF454F}" type="presParOf" srcId="{43E8EA17-1CC8-41BA-97D0-C4EFD1298961}" destId="{2C665A10-7AF1-4E30-AF2F-F077662D8F62}" srcOrd="0" destOrd="0" presId="urn:microsoft.com/office/officeart/2005/8/layout/hList3"/>
    <dgm:cxn modelId="{0FA0270C-D4A9-4751-B351-617A805AB71B}" type="presParOf" srcId="{43E8EA17-1CC8-41BA-97D0-C4EFD1298961}" destId="{DCC8E8F0-CA84-46D9-8516-F00B63A30E1A}" srcOrd="1" destOrd="0" presId="urn:microsoft.com/office/officeart/2005/8/layout/hList3"/>
    <dgm:cxn modelId="{8507D98C-74BC-40D6-9FEA-2047866F61F7}" type="presParOf" srcId="{43E8EA17-1CC8-41BA-97D0-C4EFD1298961}" destId="{08A3C85E-6A1E-4E56-9D1D-2A6F5258A080}" srcOrd="2" destOrd="0" presId="urn:microsoft.com/office/officeart/2005/8/layout/hList3"/>
    <dgm:cxn modelId="{8152D56B-A9E0-4352-9F61-5F0FEF93851A}" type="presParOf" srcId="{43E8EA17-1CC8-41BA-97D0-C4EFD1298961}" destId="{A3B79BA3-065C-4B95-BDF1-6C57F9F38C85}" srcOrd="3" destOrd="0" presId="urn:microsoft.com/office/officeart/2005/8/layout/hList3"/>
    <dgm:cxn modelId="{AB3484AE-C0BE-4CF0-B944-85CA4C0F987B}" type="presParOf" srcId="{43E8EA17-1CC8-41BA-97D0-C4EFD1298961}" destId="{3F1367BD-BE89-4A80-8E49-FF59A2864F82}" srcOrd="4" destOrd="0" presId="urn:microsoft.com/office/officeart/2005/8/layout/hList3"/>
    <dgm:cxn modelId="{B18C8D6B-C7B8-4BB0-8BF4-3AB4F5002E20}" type="presParOf" srcId="{1B952C20-D8F2-4778-B073-2482F4B3B246}" destId="{62626963-9A32-49A9-B7F2-91C7C9AFC16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E0F603-5FEF-AB42-BAC6-44F8222708F3}" type="doc">
      <dgm:prSet loTypeId="urn:microsoft.com/office/officeart/2005/8/layout/vList3" loCatId="" qsTypeId="urn:microsoft.com/office/officeart/2005/8/quickstyle/simple1" qsCatId="simple" csTypeId="urn:microsoft.com/office/officeart/2005/8/colors/colorful5" csCatId="colorful" phldr="1"/>
      <dgm:spPr/>
    </dgm:pt>
    <dgm:pt modelId="{689A8AD7-D863-D649-A9EE-544CF405DEFB}">
      <dgm:prSet phldrT="[نص]"/>
      <dgm:spPr/>
      <dgm:t>
        <a:bodyPr/>
        <a:lstStyle/>
        <a:p>
          <a:pPr rtl="1"/>
          <a:r>
            <a:rPr lang="en-US" dirty="0"/>
            <a:t>2</a:t>
          </a:r>
          <a:r>
            <a:rPr lang="el-GR" dirty="0"/>
            <a:t> π</a:t>
          </a:r>
          <a:r>
            <a:rPr lang="en-US" dirty="0"/>
            <a:t> rad</a:t>
          </a:r>
          <a:r>
            <a:rPr lang="ar-SA" dirty="0"/>
            <a:t> ، </a:t>
          </a:r>
          <a:r>
            <a:rPr lang="en-US" dirty="0"/>
            <a:t>720 </a:t>
          </a:r>
          <a:r>
            <a:rPr lang="ar-SA" dirty="0"/>
            <a:t> درجة</a:t>
          </a:r>
        </a:p>
      </dgm:t>
    </dgm:pt>
    <dgm:pt modelId="{9348A41A-B61E-C541-9E32-E5575A94FC6A}" type="parTrans" cxnId="{61D7FF7B-09F7-5041-8165-BD577D97E32E}">
      <dgm:prSet/>
      <dgm:spPr/>
      <dgm:t>
        <a:bodyPr/>
        <a:lstStyle/>
        <a:p>
          <a:pPr rtl="1"/>
          <a:endParaRPr lang="ar-SA"/>
        </a:p>
      </dgm:t>
    </dgm:pt>
    <dgm:pt modelId="{8758C195-79D8-2148-898F-A96168F598BE}" type="sibTrans" cxnId="{61D7FF7B-09F7-5041-8165-BD577D97E32E}">
      <dgm:prSet/>
      <dgm:spPr/>
      <dgm:t>
        <a:bodyPr/>
        <a:lstStyle/>
        <a:p>
          <a:pPr rtl="1"/>
          <a:endParaRPr lang="ar-SA"/>
        </a:p>
      </dgm:t>
    </dgm:pt>
    <dgm:pt modelId="{C872B0D9-7C1D-8C41-B995-F8F503F4A4E0}">
      <dgm:prSet phldrT="[نص]"/>
      <dgm:spPr/>
      <dgm:t>
        <a:bodyPr/>
        <a:lstStyle/>
        <a:p>
          <a:pPr rtl="1"/>
          <a:r>
            <a:rPr lang="en-US" dirty="0"/>
            <a:t>12.56 rad</a:t>
          </a:r>
          <a:r>
            <a:rPr lang="ar-SA" dirty="0"/>
            <a:t> ، </a:t>
          </a:r>
          <a:r>
            <a:rPr lang="en-US" dirty="0"/>
            <a:t>720 </a:t>
          </a:r>
          <a:r>
            <a:rPr lang="ar-SA" dirty="0"/>
            <a:t> درجة</a:t>
          </a:r>
        </a:p>
      </dgm:t>
    </dgm:pt>
    <dgm:pt modelId="{12EFEC88-8896-8D4A-809A-B9075041378A}" type="parTrans" cxnId="{6FD5EAF5-152C-714E-AFB7-C5713658627C}">
      <dgm:prSet/>
      <dgm:spPr/>
      <dgm:t>
        <a:bodyPr/>
        <a:lstStyle/>
        <a:p>
          <a:pPr rtl="1"/>
          <a:endParaRPr lang="ar-SA"/>
        </a:p>
      </dgm:t>
    </dgm:pt>
    <dgm:pt modelId="{AE00ABDF-9C0A-C846-813A-648933167396}" type="sibTrans" cxnId="{6FD5EAF5-152C-714E-AFB7-C5713658627C}">
      <dgm:prSet/>
      <dgm:spPr/>
      <dgm:t>
        <a:bodyPr/>
        <a:lstStyle/>
        <a:p>
          <a:pPr rtl="1"/>
          <a:endParaRPr lang="ar-SA"/>
        </a:p>
      </dgm:t>
    </dgm:pt>
    <dgm:pt modelId="{B19AA9AC-9099-034F-9ABF-D1C9E786F408}">
      <dgm:prSet phldrT="[نص]"/>
      <dgm:spPr/>
      <dgm:t>
        <a:bodyPr/>
        <a:lstStyle/>
        <a:p>
          <a:pPr rtl="1"/>
          <a:r>
            <a:rPr lang="en-US" dirty="0"/>
            <a:t>6.23 rad</a:t>
          </a:r>
          <a:r>
            <a:rPr lang="ar-SA" dirty="0"/>
            <a:t> ، </a:t>
          </a:r>
          <a:r>
            <a:rPr lang="en-US" dirty="0"/>
            <a:t>720 </a:t>
          </a:r>
          <a:r>
            <a:rPr lang="ar-SA" dirty="0"/>
            <a:t> درجة</a:t>
          </a:r>
        </a:p>
      </dgm:t>
    </dgm:pt>
    <dgm:pt modelId="{D03AE0D6-C2EB-DB4A-A5BA-63E67A9511CA}" type="parTrans" cxnId="{0C7B7D84-4089-EE46-9FF1-5F6AB728485F}">
      <dgm:prSet/>
      <dgm:spPr/>
      <dgm:t>
        <a:bodyPr/>
        <a:lstStyle/>
        <a:p>
          <a:pPr rtl="1"/>
          <a:endParaRPr lang="ar-SA"/>
        </a:p>
      </dgm:t>
    </dgm:pt>
    <dgm:pt modelId="{33A68020-07EF-8D42-A0FD-BFEC236D7886}" type="sibTrans" cxnId="{0C7B7D84-4089-EE46-9FF1-5F6AB728485F}">
      <dgm:prSet/>
      <dgm:spPr/>
      <dgm:t>
        <a:bodyPr/>
        <a:lstStyle/>
        <a:p>
          <a:pPr rtl="1"/>
          <a:endParaRPr lang="ar-SA"/>
        </a:p>
      </dgm:t>
    </dgm:pt>
    <dgm:pt modelId="{A590546B-1BAB-F746-BAFD-D676808D3ABD}">
      <dgm:prSet/>
      <dgm:spPr/>
      <dgm:t>
        <a:bodyPr/>
        <a:lstStyle/>
        <a:p>
          <a:pPr rtl="1"/>
          <a:r>
            <a:rPr lang="en-US" dirty="0"/>
            <a:t>3.14 rad</a:t>
          </a:r>
          <a:r>
            <a:rPr lang="ar-SA" dirty="0"/>
            <a:t> ، </a:t>
          </a:r>
          <a:r>
            <a:rPr lang="en-US" dirty="0"/>
            <a:t>720 </a:t>
          </a:r>
          <a:r>
            <a:rPr lang="ar-SA" dirty="0"/>
            <a:t> درجة</a:t>
          </a:r>
        </a:p>
      </dgm:t>
    </dgm:pt>
    <dgm:pt modelId="{4147B69D-5E5A-D246-A12C-8DF5F8197FF9}" type="parTrans" cxnId="{B0323265-4946-6449-A2C4-80C1EC6B0D60}">
      <dgm:prSet/>
      <dgm:spPr/>
      <dgm:t>
        <a:bodyPr/>
        <a:lstStyle/>
        <a:p>
          <a:pPr rtl="1"/>
          <a:endParaRPr lang="ar-SA"/>
        </a:p>
      </dgm:t>
    </dgm:pt>
    <dgm:pt modelId="{09E0FA24-0E01-7D41-82DA-E587716F92ED}" type="sibTrans" cxnId="{B0323265-4946-6449-A2C4-80C1EC6B0D60}">
      <dgm:prSet/>
      <dgm:spPr/>
      <dgm:t>
        <a:bodyPr/>
        <a:lstStyle/>
        <a:p>
          <a:pPr rtl="1"/>
          <a:endParaRPr lang="ar-SA"/>
        </a:p>
      </dgm:t>
    </dgm:pt>
    <dgm:pt modelId="{D0052387-3538-7C4E-8718-F9AFEFABA141}" type="pres">
      <dgm:prSet presAssocID="{5AE0F603-5FEF-AB42-BAC6-44F8222708F3}" presName="linearFlow" presStyleCnt="0">
        <dgm:presLayoutVars>
          <dgm:dir val="rev"/>
          <dgm:resizeHandles val="exact"/>
        </dgm:presLayoutVars>
      </dgm:prSet>
      <dgm:spPr/>
    </dgm:pt>
    <dgm:pt modelId="{39D98DE1-7909-CA4A-A90B-5379FC14B460}" type="pres">
      <dgm:prSet presAssocID="{689A8AD7-D863-D649-A9EE-544CF405DEFB}" presName="composite" presStyleCnt="0"/>
      <dgm:spPr/>
    </dgm:pt>
    <dgm:pt modelId="{BBEB8ADF-263A-B540-B0C0-715C5972F4A4}" type="pres">
      <dgm:prSet presAssocID="{689A8AD7-D863-D649-A9EE-544CF405DEFB}" presName="imgShp" presStyleLbl="fgImgPlace1" presStyleIdx="0" presStyleCnt="4"/>
      <dgm:spPr/>
    </dgm:pt>
    <dgm:pt modelId="{85331B97-65F7-5641-9911-3EAB4E0C53AC}" type="pres">
      <dgm:prSet presAssocID="{689A8AD7-D863-D649-A9EE-544CF405DEFB}" presName="txShp" presStyleLbl="node1" presStyleIdx="0" presStyleCnt="4">
        <dgm:presLayoutVars>
          <dgm:bulletEnabled val="1"/>
        </dgm:presLayoutVars>
      </dgm:prSet>
      <dgm:spPr/>
    </dgm:pt>
    <dgm:pt modelId="{D938074F-0B16-3047-943F-1FDCB230E3B5}" type="pres">
      <dgm:prSet presAssocID="{8758C195-79D8-2148-898F-A96168F598BE}" presName="spacing" presStyleCnt="0"/>
      <dgm:spPr/>
    </dgm:pt>
    <dgm:pt modelId="{462D6DB8-49C4-4D4D-A034-C853725A53F5}" type="pres">
      <dgm:prSet presAssocID="{C872B0D9-7C1D-8C41-B995-F8F503F4A4E0}" presName="composite" presStyleCnt="0"/>
      <dgm:spPr/>
    </dgm:pt>
    <dgm:pt modelId="{89956157-012C-8042-AEAB-0BBCBBA6CFC0}" type="pres">
      <dgm:prSet presAssocID="{C872B0D9-7C1D-8C41-B995-F8F503F4A4E0}" presName="imgShp" presStyleLbl="fgImgPlace1" presStyleIdx="1" presStyleCnt="4"/>
      <dgm:spPr/>
    </dgm:pt>
    <dgm:pt modelId="{F503C832-5CAB-A242-B653-2BB3A2E6B8F2}" type="pres">
      <dgm:prSet presAssocID="{C872B0D9-7C1D-8C41-B995-F8F503F4A4E0}" presName="txShp" presStyleLbl="node1" presStyleIdx="1" presStyleCnt="4">
        <dgm:presLayoutVars>
          <dgm:bulletEnabled val="1"/>
        </dgm:presLayoutVars>
      </dgm:prSet>
      <dgm:spPr/>
    </dgm:pt>
    <dgm:pt modelId="{8CEDB351-0BEA-E748-AFDB-AB1B85E006A1}" type="pres">
      <dgm:prSet presAssocID="{AE00ABDF-9C0A-C846-813A-648933167396}" presName="spacing" presStyleCnt="0"/>
      <dgm:spPr/>
    </dgm:pt>
    <dgm:pt modelId="{422D7ACB-E3FB-764F-9F0C-23839AA9B00D}" type="pres">
      <dgm:prSet presAssocID="{B19AA9AC-9099-034F-9ABF-D1C9E786F408}" presName="composite" presStyleCnt="0"/>
      <dgm:spPr/>
    </dgm:pt>
    <dgm:pt modelId="{7E8882E4-0AE7-C54B-8E32-86CFA4525F15}" type="pres">
      <dgm:prSet presAssocID="{B19AA9AC-9099-034F-9ABF-D1C9E786F408}" presName="imgShp" presStyleLbl="fgImgPlace1" presStyleIdx="2" presStyleCnt="4"/>
      <dgm:spPr/>
    </dgm:pt>
    <dgm:pt modelId="{BEE1F416-7BFB-E44C-95EC-CF60AC367D1A}" type="pres">
      <dgm:prSet presAssocID="{B19AA9AC-9099-034F-9ABF-D1C9E786F408}" presName="txShp" presStyleLbl="node1" presStyleIdx="2" presStyleCnt="4">
        <dgm:presLayoutVars>
          <dgm:bulletEnabled val="1"/>
        </dgm:presLayoutVars>
      </dgm:prSet>
      <dgm:spPr/>
    </dgm:pt>
    <dgm:pt modelId="{0D9C8CD2-64C6-9F4A-9611-15C4792DBF77}" type="pres">
      <dgm:prSet presAssocID="{33A68020-07EF-8D42-A0FD-BFEC236D7886}" presName="spacing" presStyleCnt="0"/>
      <dgm:spPr/>
    </dgm:pt>
    <dgm:pt modelId="{6C7B701B-00E0-B24C-8C16-E427ABEB8EA0}" type="pres">
      <dgm:prSet presAssocID="{A590546B-1BAB-F746-BAFD-D676808D3ABD}" presName="composite" presStyleCnt="0"/>
      <dgm:spPr/>
    </dgm:pt>
    <dgm:pt modelId="{FDE060F2-CD4E-A248-8E06-C6D6A5A58C5D}" type="pres">
      <dgm:prSet presAssocID="{A590546B-1BAB-F746-BAFD-D676808D3ABD}" presName="imgShp" presStyleLbl="fgImgPlace1" presStyleIdx="3" presStyleCnt="4"/>
      <dgm:spPr/>
    </dgm:pt>
    <dgm:pt modelId="{50549020-3A28-574D-831B-C04348210924}" type="pres">
      <dgm:prSet presAssocID="{A590546B-1BAB-F746-BAFD-D676808D3ABD}" presName="txShp" presStyleLbl="node1" presStyleIdx="3" presStyleCnt="4">
        <dgm:presLayoutVars>
          <dgm:bulletEnabled val="1"/>
        </dgm:presLayoutVars>
      </dgm:prSet>
      <dgm:spPr/>
    </dgm:pt>
  </dgm:ptLst>
  <dgm:cxnLst>
    <dgm:cxn modelId="{76005730-92B5-EA40-8032-5FB0C2F2E39A}" type="presOf" srcId="{689A8AD7-D863-D649-A9EE-544CF405DEFB}" destId="{85331B97-65F7-5641-9911-3EAB4E0C53AC}" srcOrd="0" destOrd="0" presId="urn:microsoft.com/office/officeart/2005/8/layout/vList3"/>
    <dgm:cxn modelId="{B0323265-4946-6449-A2C4-80C1EC6B0D60}" srcId="{5AE0F603-5FEF-AB42-BAC6-44F8222708F3}" destId="{A590546B-1BAB-F746-BAFD-D676808D3ABD}" srcOrd="3" destOrd="0" parTransId="{4147B69D-5E5A-D246-A12C-8DF5F8197FF9}" sibTransId="{09E0FA24-0E01-7D41-82DA-E587716F92ED}"/>
    <dgm:cxn modelId="{30F6FE72-9667-A447-9DB4-C4E5BF02FFB3}" type="presOf" srcId="{C872B0D9-7C1D-8C41-B995-F8F503F4A4E0}" destId="{F503C832-5CAB-A242-B653-2BB3A2E6B8F2}" srcOrd="0" destOrd="0" presId="urn:microsoft.com/office/officeart/2005/8/layout/vList3"/>
    <dgm:cxn modelId="{7A2E047A-9106-ED4F-A704-2F3DB9F87A22}" type="presOf" srcId="{A590546B-1BAB-F746-BAFD-D676808D3ABD}" destId="{50549020-3A28-574D-831B-C04348210924}" srcOrd="0" destOrd="0" presId="urn:microsoft.com/office/officeart/2005/8/layout/vList3"/>
    <dgm:cxn modelId="{61D7FF7B-09F7-5041-8165-BD577D97E32E}" srcId="{5AE0F603-5FEF-AB42-BAC6-44F8222708F3}" destId="{689A8AD7-D863-D649-A9EE-544CF405DEFB}" srcOrd="0" destOrd="0" parTransId="{9348A41A-B61E-C541-9E32-E5575A94FC6A}" sibTransId="{8758C195-79D8-2148-898F-A96168F598BE}"/>
    <dgm:cxn modelId="{0C7B7D84-4089-EE46-9FF1-5F6AB728485F}" srcId="{5AE0F603-5FEF-AB42-BAC6-44F8222708F3}" destId="{B19AA9AC-9099-034F-9ABF-D1C9E786F408}" srcOrd="2" destOrd="0" parTransId="{D03AE0D6-C2EB-DB4A-A5BA-63E67A9511CA}" sibTransId="{33A68020-07EF-8D42-A0FD-BFEC236D7886}"/>
    <dgm:cxn modelId="{61A3619C-8263-6A45-AE1B-F854E8D596B5}" type="presOf" srcId="{B19AA9AC-9099-034F-9ABF-D1C9E786F408}" destId="{BEE1F416-7BFB-E44C-95EC-CF60AC367D1A}" srcOrd="0" destOrd="0" presId="urn:microsoft.com/office/officeart/2005/8/layout/vList3"/>
    <dgm:cxn modelId="{FE9572B2-7397-E141-9605-68036A9247DE}" type="presOf" srcId="{5AE0F603-5FEF-AB42-BAC6-44F8222708F3}" destId="{D0052387-3538-7C4E-8718-F9AFEFABA141}" srcOrd="0" destOrd="0" presId="urn:microsoft.com/office/officeart/2005/8/layout/vList3"/>
    <dgm:cxn modelId="{6FD5EAF5-152C-714E-AFB7-C5713658627C}" srcId="{5AE0F603-5FEF-AB42-BAC6-44F8222708F3}" destId="{C872B0D9-7C1D-8C41-B995-F8F503F4A4E0}" srcOrd="1" destOrd="0" parTransId="{12EFEC88-8896-8D4A-809A-B9075041378A}" sibTransId="{AE00ABDF-9C0A-C846-813A-648933167396}"/>
    <dgm:cxn modelId="{DE05B32A-87BF-6A4E-88DD-826843746C4A}" type="presParOf" srcId="{D0052387-3538-7C4E-8718-F9AFEFABA141}" destId="{39D98DE1-7909-CA4A-A90B-5379FC14B460}" srcOrd="0" destOrd="0" presId="urn:microsoft.com/office/officeart/2005/8/layout/vList3"/>
    <dgm:cxn modelId="{61599434-BDEA-DE4C-AF45-2FC9D53CC837}" type="presParOf" srcId="{39D98DE1-7909-CA4A-A90B-5379FC14B460}" destId="{BBEB8ADF-263A-B540-B0C0-715C5972F4A4}" srcOrd="0" destOrd="0" presId="urn:microsoft.com/office/officeart/2005/8/layout/vList3"/>
    <dgm:cxn modelId="{F7F084AA-2F12-3447-8BFB-A7F8CB58534F}" type="presParOf" srcId="{39D98DE1-7909-CA4A-A90B-5379FC14B460}" destId="{85331B97-65F7-5641-9911-3EAB4E0C53AC}" srcOrd="1" destOrd="0" presId="urn:microsoft.com/office/officeart/2005/8/layout/vList3"/>
    <dgm:cxn modelId="{420CDE4B-5D28-E94A-9F14-2CA88DCA5BAA}" type="presParOf" srcId="{D0052387-3538-7C4E-8718-F9AFEFABA141}" destId="{D938074F-0B16-3047-943F-1FDCB230E3B5}" srcOrd="1" destOrd="0" presId="urn:microsoft.com/office/officeart/2005/8/layout/vList3"/>
    <dgm:cxn modelId="{FEC985D8-87BA-BB48-9F42-6F5185AC3994}" type="presParOf" srcId="{D0052387-3538-7C4E-8718-F9AFEFABA141}" destId="{462D6DB8-49C4-4D4D-A034-C853725A53F5}" srcOrd="2" destOrd="0" presId="urn:microsoft.com/office/officeart/2005/8/layout/vList3"/>
    <dgm:cxn modelId="{E5720702-7C87-C545-A624-5CDBB4DF8B4E}" type="presParOf" srcId="{462D6DB8-49C4-4D4D-A034-C853725A53F5}" destId="{89956157-012C-8042-AEAB-0BBCBBA6CFC0}" srcOrd="0" destOrd="0" presId="urn:microsoft.com/office/officeart/2005/8/layout/vList3"/>
    <dgm:cxn modelId="{E2239BC7-8CCF-D648-9CAC-23018CDDB67C}" type="presParOf" srcId="{462D6DB8-49C4-4D4D-A034-C853725A53F5}" destId="{F503C832-5CAB-A242-B653-2BB3A2E6B8F2}" srcOrd="1" destOrd="0" presId="urn:microsoft.com/office/officeart/2005/8/layout/vList3"/>
    <dgm:cxn modelId="{26E88B92-8817-5943-86F6-0DF6BCC41CDA}" type="presParOf" srcId="{D0052387-3538-7C4E-8718-F9AFEFABA141}" destId="{8CEDB351-0BEA-E748-AFDB-AB1B85E006A1}" srcOrd="3" destOrd="0" presId="urn:microsoft.com/office/officeart/2005/8/layout/vList3"/>
    <dgm:cxn modelId="{0E2317FD-BC29-B44D-AA77-1952A1B136A6}" type="presParOf" srcId="{D0052387-3538-7C4E-8718-F9AFEFABA141}" destId="{422D7ACB-E3FB-764F-9F0C-23839AA9B00D}" srcOrd="4" destOrd="0" presId="urn:microsoft.com/office/officeart/2005/8/layout/vList3"/>
    <dgm:cxn modelId="{8B3EFA65-BAB3-9641-946B-5385228831FE}" type="presParOf" srcId="{422D7ACB-E3FB-764F-9F0C-23839AA9B00D}" destId="{7E8882E4-0AE7-C54B-8E32-86CFA4525F15}" srcOrd="0" destOrd="0" presId="urn:microsoft.com/office/officeart/2005/8/layout/vList3"/>
    <dgm:cxn modelId="{CC161861-F169-2548-89C7-79A70BEA465A}" type="presParOf" srcId="{422D7ACB-E3FB-764F-9F0C-23839AA9B00D}" destId="{BEE1F416-7BFB-E44C-95EC-CF60AC367D1A}" srcOrd="1" destOrd="0" presId="urn:microsoft.com/office/officeart/2005/8/layout/vList3"/>
    <dgm:cxn modelId="{AC1D79B1-0743-5E48-B6AA-F18B689DE8B2}" type="presParOf" srcId="{D0052387-3538-7C4E-8718-F9AFEFABA141}" destId="{0D9C8CD2-64C6-9F4A-9611-15C4792DBF77}" srcOrd="5" destOrd="0" presId="urn:microsoft.com/office/officeart/2005/8/layout/vList3"/>
    <dgm:cxn modelId="{452D6B4F-5EDC-DE45-A4D0-9187E041380C}" type="presParOf" srcId="{D0052387-3538-7C4E-8718-F9AFEFABA141}" destId="{6C7B701B-00E0-B24C-8C16-E427ABEB8EA0}" srcOrd="6" destOrd="0" presId="urn:microsoft.com/office/officeart/2005/8/layout/vList3"/>
    <dgm:cxn modelId="{7997F42F-D07B-6341-80E1-376EA15A7164}" type="presParOf" srcId="{6C7B701B-00E0-B24C-8C16-E427ABEB8EA0}" destId="{FDE060F2-CD4E-A248-8E06-C6D6A5A58C5D}" srcOrd="0" destOrd="0" presId="urn:microsoft.com/office/officeart/2005/8/layout/vList3"/>
    <dgm:cxn modelId="{2778BD10-7198-164C-8929-12A2881E6EF6}" type="presParOf" srcId="{6C7B701B-00E0-B24C-8C16-E427ABEB8EA0}" destId="{50549020-3A28-574D-831B-C043482109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E0F603-5FEF-AB42-BAC6-44F8222708F3}" type="doc">
      <dgm:prSet loTypeId="urn:microsoft.com/office/officeart/2005/8/layout/vList3" loCatId="" qsTypeId="urn:microsoft.com/office/officeart/2005/8/quickstyle/simple1" qsCatId="simple" csTypeId="urn:microsoft.com/office/officeart/2005/8/colors/colorful1" csCatId="colorful" phldr="1"/>
      <dgm:spPr/>
    </dgm:pt>
    <dgm:pt modelId="{689A8AD7-D863-D649-A9EE-544CF405DEFB}">
      <dgm:prSet phldrT="[نص]"/>
      <dgm:spPr/>
      <dgm:t>
        <a:bodyPr/>
        <a:lstStyle/>
        <a:p>
          <a:pPr rtl="1"/>
          <a:r>
            <a:rPr lang="en-US" dirty="0"/>
            <a:t>2</a:t>
          </a:r>
          <a:r>
            <a:rPr lang="ar-SA" dirty="0"/>
            <a:t> / </a:t>
          </a:r>
          <a:r>
            <a:rPr lang="el-GR" dirty="0"/>
            <a:t> π</a:t>
          </a:r>
          <a:endParaRPr lang="ar-SA" dirty="0"/>
        </a:p>
      </dgm:t>
    </dgm:pt>
    <dgm:pt modelId="{9348A41A-B61E-C541-9E32-E5575A94FC6A}" type="parTrans" cxnId="{61D7FF7B-09F7-5041-8165-BD577D97E32E}">
      <dgm:prSet/>
      <dgm:spPr/>
      <dgm:t>
        <a:bodyPr/>
        <a:lstStyle/>
        <a:p>
          <a:pPr rtl="1"/>
          <a:endParaRPr lang="ar-SA"/>
        </a:p>
      </dgm:t>
    </dgm:pt>
    <dgm:pt modelId="{8758C195-79D8-2148-898F-A96168F598BE}" type="sibTrans" cxnId="{61D7FF7B-09F7-5041-8165-BD577D97E32E}">
      <dgm:prSet/>
      <dgm:spPr/>
      <dgm:t>
        <a:bodyPr/>
        <a:lstStyle/>
        <a:p>
          <a:pPr rtl="1"/>
          <a:endParaRPr lang="ar-SA"/>
        </a:p>
      </dgm:t>
    </dgm:pt>
    <dgm:pt modelId="{C872B0D9-7C1D-8C41-B995-F8F503F4A4E0}">
      <dgm:prSet phldrT="[نص]"/>
      <dgm:spPr/>
      <dgm:t>
        <a:bodyPr/>
        <a:lstStyle/>
        <a:p>
          <a:pPr rtl="1"/>
          <a:r>
            <a:rPr lang="en-US" dirty="0"/>
            <a:t>3 </a:t>
          </a:r>
          <a:r>
            <a:rPr lang="el-GR" dirty="0"/>
            <a:t>π</a:t>
          </a:r>
          <a:endParaRPr lang="ar-SA" dirty="0"/>
        </a:p>
      </dgm:t>
    </dgm:pt>
    <dgm:pt modelId="{12EFEC88-8896-8D4A-809A-B9075041378A}" type="parTrans" cxnId="{6FD5EAF5-152C-714E-AFB7-C5713658627C}">
      <dgm:prSet/>
      <dgm:spPr/>
      <dgm:t>
        <a:bodyPr/>
        <a:lstStyle/>
        <a:p>
          <a:pPr rtl="1"/>
          <a:endParaRPr lang="ar-SA"/>
        </a:p>
      </dgm:t>
    </dgm:pt>
    <dgm:pt modelId="{AE00ABDF-9C0A-C846-813A-648933167396}" type="sibTrans" cxnId="{6FD5EAF5-152C-714E-AFB7-C5713658627C}">
      <dgm:prSet/>
      <dgm:spPr/>
      <dgm:t>
        <a:bodyPr/>
        <a:lstStyle/>
        <a:p>
          <a:pPr rtl="1"/>
          <a:endParaRPr lang="ar-SA"/>
        </a:p>
      </dgm:t>
    </dgm:pt>
    <dgm:pt modelId="{B19AA9AC-9099-034F-9ABF-D1C9E786F408}">
      <dgm:prSet phldrT="[نص]"/>
      <dgm:spPr/>
      <dgm:t>
        <a:bodyPr/>
        <a:lstStyle/>
        <a:p>
          <a:pPr rtl="1"/>
          <a:r>
            <a:rPr lang="el-GR" dirty="0"/>
            <a:t>π</a:t>
          </a:r>
          <a:r>
            <a:rPr lang="en-US" dirty="0"/>
            <a:t> / 4</a:t>
          </a:r>
          <a:endParaRPr lang="ar-SA" dirty="0"/>
        </a:p>
      </dgm:t>
    </dgm:pt>
    <dgm:pt modelId="{D03AE0D6-C2EB-DB4A-A5BA-63E67A9511CA}" type="parTrans" cxnId="{0C7B7D84-4089-EE46-9FF1-5F6AB728485F}">
      <dgm:prSet/>
      <dgm:spPr/>
      <dgm:t>
        <a:bodyPr/>
        <a:lstStyle/>
        <a:p>
          <a:pPr rtl="1"/>
          <a:endParaRPr lang="ar-SA"/>
        </a:p>
      </dgm:t>
    </dgm:pt>
    <dgm:pt modelId="{33A68020-07EF-8D42-A0FD-BFEC236D7886}" type="sibTrans" cxnId="{0C7B7D84-4089-EE46-9FF1-5F6AB728485F}">
      <dgm:prSet/>
      <dgm:spPr/>
      <dgm:t>
        <a:bodyPr/>
        <a:lstStyle/>
        <a:p>
          <a:pPr rtl="1"/>
          <a:endParaRPr lang="ar-SA"/>
        </a:p>
      </dgm:t>
    </dgm:pt>
    <dgm:pt modelId="{A590546B-1BAB-F746-BAFD-D676808D3ABD}">
      <dgm:prSet/>
      <dgm:spPr/>
      <dgm:t>
        <a:bodyPr/>
        <a:lstStyle/>
        <a:p>
          <a:pPr rtl="1"/>
          <a:r>
            <a:rPr lang="el-GR" dirty="0"/>
            <a:t>π</a:t>
          </a:r>
          <a:endParaRPr lang="ar-SA" dirty="0"/>
        </a:p>
      </dgm:t>
    </dgm:pt>
    <dgm:pt modelId="{4147B69D-5E5A-D246-A12C-8DF5F8197FF9}" type="parTrans" cxnId="{B0323265-4946-6449-A2C4-80C1EC6B0D60}">
      <dgm:prSet/>
      <dgm:spPr/>
      <dgm:t>
        <a:bodyPr/>
        <a:lstStyle/>
        <a:p>
          <a:pPr rtl="1"/>
          <a:endParaRPr lang="ar-SA"/>
        </a:p>
      </dgm:t>
    </dgm:pt>
    <dgm:pt modelId="{09E0FA24-0E01-7D41-82DA-E587716F92ED}" type="sibTrans" cxnId="{B0323265-4946-6449-A2C4-80C1EC6B0D60}">
      <dgm:prSet/>
      <dgm:spPr/>
      <dgm:t>
        <a:bodyPr/>
        <a:lstStyle/>
        <a:p>
          <a:pPr rtl="1"/>
          <a:endParaRPr lang="ar-SA"/>
        </a:p>
      </dgm:t>
    </dgm:pt>
    <dgm:pt modelId="{D0052387-3538-7C4E-8718-F9AFEFABA141}" type="pres">
      <dgm:prSet presAssocID="{5AE0F603-5FEF-AB42-BAC6-44F8222708F3}" presName="linearFlow" presStyleCnt="0">
        <dgm:presLayoutVars>
          <dgm:dir val="rev"/>
          <dgm:resizeHandles val="exact"/>
        </dgm:presLayoutVars>
      </dgm:prSet>
      <dgm:spPr/>
    </dgm:pt>
    <dgm:pt modelId="{39D98DE1-7909-CA4A-A90B-5379FC14B460}" type="pres">
      <dgm:prSet presAssocID="{689A8AD7-D863-D649-A9EE-544CF405DEFB}" presName="composite" presStyleCnt="0"/>
      <dgm:spPr/>
    </dgm:pt>
    <dgm:pt modelId="{BBEB8ADF-263A-B540-B0C0-715C5972F4A4}" type="pres">
      <dgm:prSet presAssocID="{689A8AD7-D863-D649-A9EE-544CF405DEFB}" presName="imgShp" presStyleLbl="fgImgPlace1" presStyleIdx="0" presStyleCnt="4"/>
      <dgm:spPr/>
    </dgm:pt>
    <dgm:pt modelId="{85331B97-65F7-5641-9911-3EAB4E0C53AC}" type="pres">
      <dgm:prSet presAssocID="{689A8AD7-D863-D649-A9EE-544CF405DEFB}" presName="txShp" presStyleLbl="node1" presStyleIdx="0" presStyleCnt="4">
        <dgm:presLayoutVars>
          <dgm:bulletEnabled val="1"/>
        </dgm:presLayoutVars>
      </dgm:prSet>
      <dgm:spPr/>
    </dgm:pt>
    <dgm:pt modelId="{D938074F-0B16-3047-943F-1FDCB230E3B5}" type="pres">
      <dgm:prSet presAssocID="{8758C195-79D8-2148-898F-A96168F598BE}" presName="spacing" presStyleCnt="0"/>
      <dgm:spPr/>
    </dgm:pt>
    <dgm:pt modelId="{462D6DB8-49C4-4D4D-A034-C853725A53F5}" type="pres">
      <dgm:prSet presAssocID="{C872B0D9-7C1D-8C41-B995-F8F503F4A4E0}" presName="composite" presStyleCnt="0"/>
      <dgm:spPr/>
    </dgm:pt>
    <dgm:pt modelId="{89956157-012C-8042-AEAB-0BBCBBA6CFC0}" type="pres">
      <dgm:prSet presAssocID="{C872B0D9-7C1D-8C41-B995-F8F503F4A4E0}" presName="imgShp" presStyleLbl="fgImgPlace1" presStyleIdx="1" presStyleCnt="4"/>
      <dgm:spPr/>
    </dgm:pt>
    <dgm:pt modelId="{F503C832-5CAB-A242-B653-2BB3A2E6B8F2}" type="pres">
      <dgm:prSet presAssocID="{C872B0D9-7C1D-8C41-B995-F8F503F4A4E0}" presName="txShp" presStyleLbl="node1" presStyleIdx="1" presStyleCnt="4">
        <dgm:presLayoutVars>
          <dgm:bulletEnabled val="1"/>
        </dgm:presLayoutVars>
      </dgm:prSet>
      <dgm:spPr/>
    </dgm:pt>
    <dgm:pt modelId="{8CEDB351-0BEA-E748-AFDB-AB1B85E006A1}" type="pres">
      <dgm:prSet presAssocID="{AE00ABDF-9C0A-C846-813A-648933167396}" presName="spacing" presStyleCnt="0"/>
      <dgm:spPr/>
    </dgm:pt>
    <dgm:pt modelId="{422D7ACB-E3FB-764F-9F0C-23839AA9B00D}" type="pres">
      <dgm:prSet presAssocID="{B19AA9AC-9099-034F-9ABF-D1C9E786F408}" presName="composite" presStyleCnt="0"/>
      <dgm:spPr/>
    </dgm:pt>
    <dgm:pt modelId="{7E8882E4-0AE7-C54B-8E32-86CFA4525F15}" type="pres">
      <dgm:prSet presAssocID="{B19AA9AC-9099-034F-9ABF-D1C9E786F408}" presName="imgShp" presStyleLbl="fgImgPlace1" presStyleIdx="2" presStyleCnt="4"/>
      <dgm:spPr/>
    </dgm:pt>
    <dgm:pt modelId="{BEE1F416-7BFB-E44C-95EC-CF60AC367D1A}" type="pres">
      <dgm:prSet presAssocID="{B19AA9AC-9099-034F-9ABF-D1C9E786F408}" presName="txShp" presStyleLbl="node1" presStyleIdx="2" presStyleCnt="4">
        <dgm:presLayoutVars>
          <dgm:bulletEnabled val="1"/>
        </dgm:presLayoutVars>
      </dgm:prSet>
      <dgm:spPr/>
    </dgm:pt>
    <dgm:pt modelId="{0D9C8CD2-64C6-9F4A-9611-15C4792DBF77}" type="pres">
      <dgm:prSet presAssocID="{33A68020-07EF-8D42-A0FD-BFEC236D7886}" presName="spacing" presStyleCnt="0"/>
      <dgm:spPr/>
    </dgm:pt>
    <dgm:pt modelId="{6C7B701B-00E0-B24C-8C16-E427ABEB8EA0}" type="pres">
      <dgm:prSet presAssocID="{A590546B-1BAB-F746-BAFD-D676808D3ABD}" presName="composite" presStyleCnt="0"/>
      <dgm:spPr/>
    </dgm:pt>
    <dgm:pt modelId="{FDE060F2-CD4E-A248-8E06-C6D6A5A58C5D}" type="pres">
      <dgm:prSet presAssocID="{A590546B-1BAB-F746-BAFD-D676808D3ABD}" presName="imgShp" presStyleLbl="fgImgPlace1" presStyleIdx="3" presStyleCnt="4"/>
      <dgm:spPr/>
    </dgm:pt>
    <dgm:pt modelId="{50549020-3A28-574D-831B-C04348210924}" type="pres">
      <dgm:prSet presAssocID="{A590546B-1BAB-F746-BAFD-D676808D3ABD}" presName="txShp" presStyleLbl="node1" presStyleIdx="3" presStyleCnt="4">
        <dgm:presLayoutVars>
          <dgm:bulletEnabled val="1"/>
        </dgm:presLayoutVars>
      </dgm:prSet>
      <dgm:spPr/>
    </dgm:pt>
  </dgm:ptLst>
  <dgm:cxnLst>
    <dgm:cxn modelId="{76005730-92B5-EA40-8032-5FB0C2F2E39A}" type="presOf" srcId="{689A8AD7-D863-D649-A9EE-544CF405DEFB}" destId="{85331B97-65F7-5641-9911-3EAB4E0C53AC}" srcOrd="0" destOrd="0" presId="urn:microsoft.com/office/officeart/2005/8/layout/vList3"/>
    <dgm:cxn modelId="{B0323265-4946-6449-A2C4-80C1EC6B0D60}" srcId="{5AE0F603-5FEF-AB42-BAC6-44F8222708F3}" destId="{A590546B-1BAB-F746-BAFD-D676808D3ABD}" srcOrd="3" destOrd="0" parTransId="{4147B69D-5E5A-D246-A12C-8DF5F8197FF9}" sibTransId="{09E0FA24-0E01-7D41-82DA-E587716F92ED}"/>
    <dgm:cxn modelId="{30F6FE72-9667-A447-9DB4-C4E5BF02FFB3}" type="presOf" srcId="{C872B0D9-7C1D-8C41-B995-F8F503F4A4E0}" destId="{F503C832-5CAB-A242-B653-2BB3A2E6B8F2}" srcOrd="0" destOrd="0" presId="urn:microsoft.com/office/officeart/2005/8/layout/vList3"/>
    <dgm:cxn modelId="{7A2E047A-9106-ED4F-A704-2F3DB9F87A22}" type="presOf" srcId="{A590546B-1BAB-F746-BAFD-D676808D3ABD}" destId="{50549020-3A28-574D-831B-C04348210924}" srcOrd="0" destOrd="0" presId="urn:microsoft.com/office/officeart/2005/8/layout/vList3"/>
    <dgm:cxn modelId="{61D7FF7B-09F7-5041-8165-BD577D97E32E}" srcId="{5AE0F603-5FEF-AB42-BAC6-44F8222708F3}" destId="{689A8AD7-D863-D649-A9EE-544CF405DEFB}" srcOrd="0" destOrd="0" parTransId="{9348A41A-B61E-C541-9E32-E5575A94FC6A}" sibTransId="{8758C195-79D8-2148-898F-A96168F598BE}"/>
    <dgm:cxn modelId="{0C7B7D84-4089-EE46-9FF1-5F6AB728485F}" srcId="{5AE0F603-5FEF-AB42-BAC6-44F8222708F3}" destId="{B19AA9AC-9099-034F-9ABF-D1C9E786F408}" srcOrd="2" destOrd="0" parTransId="{D03AE0D6-C2EB-DB4A-A5BA-63E67A9511CA}" sibTransId="{33A68020-07EF-8D42-A0FD-BFEC236D7886}"/>
    <dgm:cxn modelId="{61A3619C-8263-6A45-AE1B-F854E8D596B5}" type="presOf" srcId="{B19AA9AC-9099-034F-9ABF-D1C9E786F408}" destId="{BEE1F416-7BFB-E44C-95EC-CF60AC367D1A}" srcOrd="0" destOrd="0" presId="urn:microsoft.com/office/officeart/2005/8/layout/vList3"/>
    <dgm:cxn modelId="{FE9572B2-7397-E141-9605-68036A9247DE}" type="presOf" srcId="{5AE0F603-5FEF-AB42-BAC6-44F8222708F3}" destId="{D0052387-3538-7C4E-8718-F9AFEFABA141}" srcOrd="0" destOrd="0" presId="urn:microsoft.com/office/officeart/2005/8/layout/vList3"/>
    <dgm:cxn modelId="{6FD5EAF5-152C-714E-AFB7-C5713658627C}" srcId="{5AE0F603-5FEF-AB42-BAC6-44F8222708F3}" destId="{C872B0D9-7C1D-8C41-B995-F8F503F4A4E0}" srcOrd="1" destOrd="0" parTransId="{12EFEC88-8896-8D4A-809A-B9075041378A}" sibTransId="{AE00ABDF-9C0A-C846-813A-648933167396}"/>
    <dgm:cxn modelId="{DE05B32A-87BF-6A4E-88DD-826843746C4A}" type="presParOf" srcId="{D0052387-3538-7C4E-8718-F9AFEFABA141}" destId="{39D98DE1-7909-CA4A-A90B-5379FC14B460}" srcOrd="0" destOrd="0" presId="urn:microsoft.com/office/officeart/2005/8/layout/vList3"/>
    <dgm:cxn modelId="{61599434-BDEA-DE4C-AF45-2FC9D53CC837}" type="presParOf" srcId="{39D98DE1-7909-CA4A-A90B-5379FC14B460}" destId="{BBEB8ADF-263A-B540-B0C0-715C5972F4A4}" srcOrd="0" destOrd="0" presId="urn:microsoft.com/office/officeart/2005/8/layout/vList3"/>
    <dgm:cxn modelId="{F7F084AA-2F12-3447-8BFB-A7F8CB58534F}" type="presParOf" srcId="{39D98DE1-7909-CA4A-A90B-5379FC14B460}" destId="{85331B97-65F7-5641-9911-3EAB4E0C53AC}" srcOrd="1" destOrd="0" presId="urn:microsoft.com/office/officeart/2005/8/layout/vList3"/>
    <dgm:cxn modelId="{420CDE4B-5D28-E94A-9F14-2CA88DCA5BAA}" type="presParOf" srcId="{D0052387-3538-7C4E-8718-F9AFEFABA141}" destId="{D938074F-0B16-3047-943F-1FDCB230E3B5}" srcOrd="1" destOrd="0" presId="urn:microsoft.com/office/officeart/2005/8/layout/vList3"/>
    <dgm:cxn modelId="{FEC985D8-87BA-BB48-9F42-6F5185AC3994}" type="presParOf" srcId="{D0052387-3538-7C4E-8718-F9AFEFABA141}" destId="{462D6DB8-49C4-4D4D-A034-C853725A53F5}" srcOrd="2" destOrd="0" presId="urn:microsoft.com/office/officeart/2005/8/layout/vList3"/>
    <dgm:cxn modelId="{E5720702-7C87-C545-A624-5CDBB4DF8B4E}" type="presParOf" srcId="{462D6DB8-49C4-4D4D-A034-C853725A53F5}" destId="{89956157-012C-8042-AEAB-0BBCBBA6CFC0}" srcOrd="0" destOrd="0" presId="urn:microsoft.com/office/officeart/2005/8/layout/vList3"/>
    <dgm:cxn modelId="{E2239BC7-8CCF-D648-9CAC-23018CDDB67C}" type="presParOf" srcId="{462D6DB8-49C4-4D4D-A034-C853725A53F5}" destId="{F503C832-5CAB-A242-B653-2BB3A2E6B8F2}" srcOrd="1" destOrd="0" presId="urn:microsoft.com/office/officeart/2005/8/layout/vList3"/>
    <dgm:cxn modelId="{26E88B92-8817-5943-86F6-0DF6BCC41CDA}" type="presParOf" srcId="{D0052387-3538-7C4E-8718-F9AFEFABA141}" destId="{8CEDB351-0BEA-E748-AFDB-AB1B85E006A1}" srcOrd="3" destOrd="0" presId="urn:microsoft.com/office/officeart/2005/8/layout/vList3"/>
    <dgm:cxn modelId="{0E2317FD-BC29-B44D-AA77-1952A1B136A6}" type="presParOf" srcId="{D0052387-3538-7C4E-8718-F9AFEFABA141}" destId="{422D7ACB-E3FB-764F-9F0C-23839AA9B00D}" srcOrd="4" destOrd="0" presId="urn:microsoft.com/office/officeart/2005/8/layout/vList3"/>
    <dgm:cxn modelId="{8B3EFA65-BAB3-9641-946B-5385228831FE}" type="presParOf" srcId="{422D7ACB-E3FB-764F-9F0C-23839AA9B00D}" destId="{7E8882E4-0AE7-C54B-8E32-86CFA4525F15}" srcOrd="0" destOrd="0" presId="urn:microsoft.com/office/officeart/2005/8/layout/vList3"/>
    <dgm:cxn modelId="{CC161861-F169-2548-89C7-79A70BEA465A}" type="presParOf" srcId="{422D7ACB-E3FB-764F-9F0C-23839AA9B00D}" destId="{BEE1F416-7BFB-E44C-95EC-CF60AC367D1A}" srcOrd="1" destOrd="0" presId="urn:microsoft.com/office/officeart/2005/8/layout/vList3"/>
    <dgm:cxn modelId="{AC1D79B1-0743-5E48-B6AA-F18B689DE8B2}" type="presParOf" srcId="{D0052387-3538-7C4E-8718-F9AFEFABA141}" destId="{0D9C8CD2-64C6-9F4A-9611-15C4792DBF77}" srcOrd="5" destOrd="0" presId="urn:microsoft.com/office/officeart/2005/8/layout/vList3"/>
    <dgm:cxn modelId="{452D6B4F-5EDC-DE45-A4D0-9187E041380C}" type="presParOf" srcId="{D0052387-3538-7C4E-8718-F9AFEFABA141}" destId="{6C7B701B-00E0-B24C-8C16-E427ABEB8EA0}" srcOrd="6" destOrd="0" presId="urn:microsoft.com/office/officeart/2005/8/layout/vList3"/>
    <dgm:cxn modelId="{7997F42F-D07B-6341-80E1-376EA15A7164}" type="presParOf" srcId="{6C7B701B-00E0-B24C-8C16-E427ABEB8EA0}" destId="{FDE060F2-CD4E-A248-8E06-C6D6A5A58C5D}" srcOrd="0" destOrd="0" presId="urn:microsoft.com/office/officeart/2005/8/layout/vList3"/>
    <dgm:cxn modelId="{2778BD10-7198-164C-8929-12A2881E6EF6}" type="presParOf" srcId="{6C7B701B-00E0-B24C-8C16-E427ABEB8EA0}" destId="{50549020-3A28-574D-831B-C043482109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8AB2A5-0234-D543-9C8F-A7EB0AA9740F}" type="doc">
      <dgm:prSet loTypeId="urn:microsoft.com/office/officeart/2005/8/layout/vList4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8C6D446E-960C-1242-80D4-C58BE21086F6}">
      <dgm:prSet phldrT="[نص]" custT="1"/>
      <dgm:spPr/>
      <dgm:t>
        <a:bodyPr/>
        <a:lstStyle/>
        <a:p>
          <a:pPr rtl="1">
            <a:lnSpc>
              <a:spcPct val="100000"/>
            </a:lnSpc>
          </a:pPr>
          <a:r>
            <a:rPr lang="ar-SA" sz="2000" b="1">
              <a:solidFill>
                <a:schemeClr val="tx1"/>
              </a:solidFill>
              <a:highlight>
                <a:srgbClr val="C0C0C0"/>
              </a:highlight>
              <a:cs typeface="+mn-cs"/>
            </a:rPr>
            <a:t>الإزاحة الزاوية</a:t>
          </a:r>
          <a:r>
            <a:rPr lang="el-GR" sz="2000" b="1">
              <a:solidFill>
                <a:schemeClr val="tx1"/>
              </a:solidFill>
              <a:highlight>
                <a:srgbClr val="C0C0C0"/>
              </a:highlight>
              <a:cs typeface="+mn-cs"/>
            </a:rPr>
            <a:t> θ </a:t>
          </a:r>
          <a:r>
            <a:rPr lang="ar-SA" sz="2000" b="1">
              <a:solidFill>
                <a:schemeClr val="tx1"/>
              </a:solidFill>
              <a:cs typeface="+mn-cs"/>
            </a:rPr>
            <a:t> </a:t>
          </a:r>
          <a:r>
            <a:rPr lang="ar-SA" sz="2000" b="1">
              <a:solidFill>
                <a:schemeClr val="bg1"/>
              </a:solidFill>
              <a:cs typeface="+mn-cs"/>
            </a:rPr>
            <a:t>التغيّر في الزاوية أثناء دوران الجسم.</a:t>
          </a:r>
        </a:p>
        <a:p>
          <a:pPr rtl="1">
            <a:lnSpc>
              <a:spcPct val="90000"/>
            </a:lnSpc>
          </a:pPr>
          <a:r>
            <a:rPr lang="ar-SA" sz="2000" b="1">
              <a:solidFill>
                <a:schemeClr val="bg1"/>
              </a:solidFill>
              <a:cs typeface="+mn-cs"/>
            </a:rPr>
            <a:t>وعلاقته بالإزاحة الخطيّة:  </a:t>
          </a:r>
          <a:r>
            <a:rPr lang="en-US" sz="2000" b="1">
              <a:solidFill>
                <a:schemeClr val="tx1"/>
              </a:solidFill>
              <a:cs typeface="+mn-cs"/>
            </a:rPr>
            <a:t>d = r </a:t>
          </a:r>
          <a:r>
            <a:rPr lang="el-GR" sz="2000" b="1">
              <a:solidFill>
                <a:schemeClr val="tx1"/>
              </a:solidFill>
              <a:cs typeface="+mn-cs"/>
            </a:rPr>
            <a:t>θ</a:t>
          </a:r>
          <a:endParaRPr lang="en-US" sz="2000" b="1">
            <a:solidFill>
              <a:schemeClr val="tx1"/>
            </a:solidFill>
            <a:cs typeface="+mn-cs"/>
          </a:endParaRPr>
        </a:p>
        <a:p>
          <a:pPr rtl="1">
            <a:lnSpc>
              <a:spcPct val="90000"/>
            </a:lnSpc>
          </a:pPr>
          <a:r>
            <a:rPr lang="ar-SA" sz="2000" b="1">
              <a:solidFill>
                <a:schemeClr val="bg1"/>
              </a:solidFill>
              <a:cs typeface="+mn-cs"/>
            </a:rPr>
            <a:t>الوحدة: </a:t>
          </a:r>
          <a:r>
            <a:rPr lang="en-US" sz="2000" b="1">
              <a:solidFill>
                <a:schemeClr val="tx1"/>
              </a:solidFill>
              <a:cs typeface="+mn-cs"/>
            </a:rPr>
            <a:t>rad</a:t>
          </a:r>
          <a:endParaRPr lang="ar-SA" sz="2000" b="1" dirty="0">
            <a:solidFill>
              <a:schemeClr val="tx1"/>
            </a:solidFill>
            <a:cs typeface="+mn-cs"/>
          </a:endParaRPr>
        </a:p>
      </dgm:t>
    </dgm:pt>
    <dgm:pt modelId="{F3C6F191-8649-634B-AEFD-4DD965C24F21}" type="parTrans" cxnId="{AE41D13B-091A-7D45-9BE9-57735FEDFD33}">
      <dgm:prSet/>
      <dgm:spPr/>
      <dgm:t>
        <a:bodyPr/>
        <a:lstStyle/>
        <a:p>
          <a:pPr rtl="1"/>
          <a:endParaRPr lang="ar-SA" sz="2000" b="1">
            <a:cs typeface="+mn-cs"/>
          </a:endParaRPr>
        </a:p>
      </dgm:t>
    </dgm:pt>
    <dgm:pt modelId="{B5908170-E0E4-214F-A399-E4117621F419}" type="sibTrans" cxnId="{AE41D13B-091A-7D45-9BE9-57735FEDFD33}">
      <dgm:prSet/>
      <dgm:spPr/>
      <dgm:t>
        <a:bodyPr/>
        <a:lstStyle/>
        <a:p>
          <a:pPr rtl="1"/>
          <a:endParaRPr lang="ar-SA" sz="2000" b="1">
            <a:cs typeface="+mn-cs"/>
          </a:endParaRPr>
        </a:p>
      </dgm:t>
    </dgm:pt>
    <dgm:pt modelId="{2765B2A5-9D53-934A-AD1C-474D44F49926}">
      <dgm:prSet phldrT="[نص]" custT="1"/>
      <dgm:spPr/>
      <dgm:t>
        <a:bodyPr/>
        <a:lstStyle/>
        <a:p>
          <a:pPr rtl="1"/>
          <a:r>
            <a:rPr lang="ar-SA" sz="2000" b="1">
              <a:solidFill>
                <a:schemeClr val="tx1"/>
              </a:solidFill>
              <a:highlight>
                <a:srgbClr val="C0C0C0"/>
              </a:highlight>
              <a:cs typeface="+mn-cs"/>
            </a:rPr>
            <a:t>السرعة الزاوية</a:t>
          </a:r>
          <a:r>
            <a:rPr lang="el-GR" sz="2000" b="1">
              <a:solidFill>
                <a:schemeClr val="tx1"/>
              </a:solidFill>
              <a:highlight>
                <a:srgbClr val="C0C0C0"/>
              </a:highlight>
              <a:cs typeface="+mn-cs"/>
            </a:rPr>
            <a:t>ω</a:t>
          </a:r>
          <a:r>
            <a:rPr lang="el-GR" sz="2000" b="1">
              <a:solidFill>
                <a:schemeClr val="bg1"/>
              </a:solidFill>
              <a:highlight>
                <a:srgbClr val="C0C0C0"/>
              </a:highlight>
              <a:cs typeface="+mn-cs"/>
            </a:rPr>
            <a:t> </a:t>
          </a:r>
          <a:r>
            <a:rPr lang="ar-SA" sz="2000" b="1">
              <a:solidFill>
                <a:schemeClr val="bg1"/>
              </a:solidFill>
              <a:cs typeface="+mn-cs"/>
            </a:rPr>
            <a:t> هو التغيّر في الإزاحة الزاوية خلال وحدة الزمن الذي يتطلبه حدوث الدوران.</a:t>
          </a:r>
        </a:p>
        <a:p>
          <a:pPr rtl="1"/>
          <a:r>
            <a:rPr lang="ar-SA" sz="2000" b="1">
              <a:solidFill>
                <a:schemeClr val="bg1"/>
              </a:solidFill>
              <a:cs typeface="+mn-cs"/>
            </a:rPr>
            <a:t>وتُعطى بالعلاقة: </a:t>
          </a:r>
          <a:r>
            <a:rPr lang="el-GR" sz="2000" b="1">
              <a:solidFill>
                <a:schemeClr val="tx1"/>
              </a:solidFill>
              <a:cs typeface="+mn-cs"/>
            </a:rPr>
            <a:t>ω = ∆ θ / ∆</a:t>
          </a:r>
          <a:r>
            <a:rPr lang="en-US" sz="2000" b="1">
              <a:solidFill>
                <a:schemeClr val="tx1"/>
              </a:solidFill>
              <a:cs typeface="+mn-cs"/>
            </a:rPr>
            <a:t>t</a:t>
          </a:r>
          <a:br>
            <a:rPr lang="en-US" sz="2000" b="1">
              <a:solidFill>
                <a:schemeClr val="bg1"/>
              </a:solidFill>
              <a:cs typeface="+mn-cs"/>
            </a:rPr>
          </a:br>
          <a:r>
            <a:rPr lang="ar-SA" sz="2000" b="1">
              <a:solidFill>
                <a:schemeClr val="bg1"/>
              </a:solidFill>
              <a:cs typeface="+mn-cs"/>
            </a:rPr>
            <a:t>وعلاقتها بالسرعة الخطيّة: </a:t>
          </a:r>
          <a:r>
            <a:rPr lang="en-US" sz="2000" b="1">
              <a:solidFill>
                <a:schemeClr val="tx1"/>
              </a:solidFill>
              <a:cs typeface="+mn-cs"/>
            </a:rPr>
            <a:t>v = r</a:t>
          </a:r>
          <a:r>
            <a:rPr lang="el-GR" sz="2000" b="1">
              <a:solidFill>
                <a:schemeClr val="tx1"/>
              </a:solidFill>
              <a:cs typeface="+mn-cs"/>
            </a:rPr>
            <a:t>ω</a:t>
          </a:r>
          <a:endParaRPr lang="ar-SA" sz="2000" b="1">
            <a:solidFill>
              <a:schemeClr val="tx1"/>
            </a:solidFill>
            <a:cs typeface="+mn-cs"/>
          </a:endParaRPr>
        </a:p>
        <a:p>
          <a:pPr rtl="1"/>
          <a:r>
            <a:rPr lang="ar-SA" sz="2000" b="1">
              <a:solidFill>
                <a:schemeClr val="bg1"/>
              </a:solidFill>
              <a:cs typeface="+mn-cs"/>
            </a:rPr>
            <a:t>الوحدة: </a:t>
          </a:r>
          <a:r>
            <a:rPr lang="en-US" sz="2000" b="1">
              <a:solidFill>
                <a:schemeClr val="tx1"/>
              </a:solidFill>
              <a:cs typeface="+mn-cs"/>
            </a:rPr>
            <a:t>rad/s</a:t>
          </a:r>
          <a:endParaRPr lang="ar-SA" sz="2000" b="1" dirty="0">
            <a:solidFill>
              <a:schemeClr val="tx1"/>
            </a:solidFill>
            <a:cs typeface="+mn-cs"/>
          </a:endParaRPr>
        </a:p>
      </dgm:t>
    </dgm:pt>
    <dgm:pt modelId="{4D08E044-83B4-BF48-BBE5-36C330A46018}" type="parTrans" cxnId="{2BAC7CCD-FEA2-7044-9CE4-3EC95E369BA7}">
      <dgm:prSet/>
      <dgm:spPr/>
      <dgm:t>
        <a:bodyPr/>
        <a:lstStyle/>
        <a:p>
          <a:pPr rtl="1"/>
          <a:endParaRPr lang="ar-SA" sz="2000" b="1">
            <a:cs typeface="+mn-cs"/>
          </a:endParaRPr>
        </a:p>
      </dgm:t>
    </dgm:pt>
    <dgm:pt modelId="{1083DB91-A1EC-8349-AB72-80D8CCB55B48}" type="sibTrans" cxnId="{2BAC7CCD-FEA2-7044-9CE4-3EC95E369BA7}">
      <dgm:prSet/>
      <dgm:spPr/>
      <dgm:t>
        <a:bodyPr/>
        <a:lstStyle/>
        <a:p>
          <a:pPr rtl="1"/>
          <a:endParaRPr lang="ar-SA" sz="2000" b="1">
            <a:cs typeface="+mn-cs"/>
          </a:endParaRPr>
        </a:p>
      </dgm:t>
    </dgm:pt>
    <dgm:pt modelId="{F344032C-E894-CF45-AA8F-266AA847EB58}">
      <dgm:prSet phldrT="[نص]" custT="1"/>
      <dgm:spPr/>
      <dgm:t>
        <a:bodyPr/>
        <a:lstStyle/>
        <a:p>
          <a:pPr rtl="1"/>
          <a:r>
            <a:rPr lang="ar-SA" sz="2000" b="1" dirty="0">
              <a:solidFill>
                <a:schemeClr val="tx1"/>
              </a:solidFill>
              <a:highlight>
                <a:srgbClr val="C0C0C0"/>
              </a:highlight>
              <a:cs typeface="+mn-cs"/>
            </a:rPr>
            <a:t>التسارع الزاوي </a:t>
          </a:r>
          <a:r>
            <a:rPr lang="el-GR" sz="2000" b="1" dirty="0">
              <a:solidFill>
                <a:schemeClr val="tx1"/>
              </a:solidFill>
              <a:highlight>
                <a:srgbClr val="C0C0C0"/>
              </a:highlight>
              <a:cs typeface="+mn-cs"/>
            </a:rPr>
            <a:t>α</a:t>
          </a:r>
          <a:r>
            <a:rPr lang="ar-SA" sz="2000" b="1" dirty="0">
              <a:solidFill>
                <a:schemeClr val="tx1"/>
              </a:solidFill>
              <a:cs typeface="+mn-cs"/>
            </a:rPr>
            <a:t> </a:t>
          </a:r>
          <a:r>
            <a:rPr lang="ar-SA" sz="2000" b="1" dirty="0">
              <a:solidFill>
                <a:schemeClr val="bg1"/>
              </a:solidFill>
              <a:cs typeface="+mn-cs"/>
            </a:rPr>
            <a:t>هو التغيّر في السرعة الزاوية خلال وحدة الزمن </a:t>
          </a:r>
        </a:p>
        <a:p>
          <a:pPr rtl="1"/>
          <a:r>
            <a:rPr lang="ar-SA" sz="2000" b="1" dirty="0">
              <a:solidFill>
                <a:schemeClr val="bg1"/>
              </a:solidFill>
              <a:cs typeface="+mn-cs"/>
            </a:rPr>
            <a:t>ويُعطى بالعلاقة: </a:t>
          </a:r>
          <a:r>
            <a:rPr lang="el-GR" sz="2000" b="1" dirty="0">
              <a:solidFill>
                <a:schemeClr val="tx1"/>
              </a:solidFill>
              <a:cs typeface="+mn-cs"/>
            </a:rPr>
            <a:t>α = ∆ ω / ∆</a:t>
          </a:r>
          <a:r>
            <a:rPr lang="en-US" sz="2000" b="1" dirty="0">
              <a:solidFill>
                <a:schemeClr val="tx1"/>
              </a:solidFill>
              <a:cs typeface="+mn-cs"/>
            </a:rPr>
            <a:t>t</a:t>
          </a:r>
        </a:p>
        <a:p>
          <a:pPr rtl="1"/>
          <a:r>
            <a:rPr lang="ar-SA" sz="2000" b="1" dirty="0">
              <a:solidFill>
                <a:schemeClr val="bg1"/>
              </a:solidFill>
              <a:cs typeface="+mn-cs"/>
            </a:rPr>
            <a:t>وعلاقته بالتسارع الخطيّ: </a:t>
          </a:r>
          <a:r>
            <a:rPr lang="en-US" sz="2000" b="1" dirty="0">
              <a:solidFill>
                <a:schemeClr val="tx1"/>
              </a:solidFill>
              <a:cs typeface="+mn-cs"/>
            </a:rPr>
            <a:t>a = r </a:t>
          </a:r>
          <a:r>
            <a:rPr lang="el-GR" sz="2000" b="1" dirty="0">
              <a:solidFill>
                <a:schemeClr val="tx1"/>
              </a:solidFill>
              <a:cs typeface="+mn-cs"/>
            </a:rPr>
            <a:t>α</a:t>
          </a:r>
          <a:endParaRPr lang="ar-SA" sz="2000" b="1" dirty="0">
            <a:solidFill>
              <a:schemeClr val="tx1"/>
            </a:solidFill>
            <a:cs typeface="+mn-cs"/>
          </a:endParaRPr>
        </a:p>
        <a:p>
          <a:pPr rtl="1"/>
          <a:r>
            <a:rPr lang="ar-SA" sz="2000" b="1" dirty="0">
              <a:solidFill>
                <a:schemeClr val="bg1"/>
              </a:solidFill>
              <a:cs typeface="+mn-cs"/>
            </a:rPr>
            <a:t>الوحدة: </a:t>
          </a:r>
          <a:r>
            <a:rPr lang="en-US" sz="2000" b="1" dirty="0">
              <a:solidFill>
                <a:schemeClr val="tx1"/>
              </a:solidFill>
              <a:cs typeface="+mn-cs"/>
            </a:rPr>
            <a:t>rad/s</a:t>
          </a:r>
          <a:r>
            <a:rPr lang="en-US" sz="2000" b="1" baseline="30000" dirty="0">
              <a:solidFill>
                <a:schemeClr val="tx1"/>
              </a:solidFill>
              <a:cs typeface="+mn-cs"/>
            </a:rPr>
            <a:t>2</a:t>
          </a:r>
          <a:endParaRPr lang="ar-SA" sz="2000" b="1" dirty="0">
            <a:solidFill>
              <a:schemeClr val="tx1"/>
            </a:solidFill>
            <a:cs typeface="+mn-cs"/>
          </a:endParaRPr>
        </a:p>
      </dgm:t>
    </dgm:pt>
    <dgm:pt modelId="{EEA9FE08-F4D8-B648-AF0D-812DEF51E7E7}" type="parTrans" cxnId="{8E278B08-47DD-C34A-809D-4B06A79D51CE}">
      <dgm:prSet/>
      <dgm:spPr/>
      <dgm:t>
        <a:bodyPr/>
        <a:lstStyle/>
        <a:p>
          <a:pPr rtl="1"/>
          <a:endParaRPr lang="ar-SA" sz="2000" b="1">
            <a:cs typeface="+mn-cs"/>
          </a:endParaRPr>
        </a:p>
      </dgm:t>
    </dgm:pt>
    <dgm:pt modelId="{9B2CC0E9-3684-294F-B512-4727E824CBE1}" type="sibTrans" cxnId="{8E278B08-47DD-C34A-809D-4B06A79D51CE}">
      <dgm:prSet/>
      <dgm:spPr/>
      <dgm:t>
        <a:bodyPr/>
        <a:lstStyle/>
        <a:p>
          <a:pPr rtl="1"/>
          <a:endParaRPr lang="ar-SA" sz="2000" b="1">
            <a:cs typeface="+mn-cs"/>
          </a:endParaRPr>
        </a:p>
      </dgm:t>
    </dgm:pt>
    <dgm:pt modelId="{22BA5A31-05FD-D741-9940-F5D25D5C37FC}" type="pres">
      <dgm:prSet presAssocID="{608AB2A5-0234-D543-9C8F-A7EB0AA9740F}" presName="linear" presStyleCnt="0">
        <dgm:presLayoutVars>
          <dgm:dir val="rev"/>
          <dgm:resizeHandles val="exact"/>
        </dgm:presLayoutVars>
      </dgm:prSet>
      <dgm:spPr/>
    </dgm:pt>
    <dgm:pt modelId="{86DFA87E-0365-D646-8CEF-995E7A723841}" type="pres">
      <dgm:prSet presAssocID="{8C6D446E-960C-1242-80D4-C58BE21086F6}" presName="comp" presStyleCnt="0"/>
      <dgm:spPr/>
    </dgm:pt>
    <dgm:pt modelId="{DDDBEDD8-25CE-DD4E-87E5-E2BB175F8345}" type="pres">
      <dgm:prSet presAssocID="{8C6D446E-960C-1242-80D4-C58BE21086F6}" presName="box" presStyleLbl="node1" presStyleIdx="0" presStyleCnt="3"/>
      <dgm:spPr/>
    </dgm:pt>
    <dgm:pt modelId="{65DC25EB-D7D8-6945-A4A3-57C5B156D093}" type="pres">
      <dgm:prSet presAssocID="{8C6D446E-960C-1242-80D4-C58BE21086F6}" presName="img" presStyleLbl="fgImgPlace1" presStyleIdx="0" presStyleCnt="3"/>
      <dgm:spPr/>
    </dgm:pt>
    <dgm:pt modelId="{F704A6D4-5439-2741-A504-B052FFF90CDC}" type="pres">
      <dgm:prSet presAssocID="{8C6D446E-960C-1242-80D4-C58BE21086F6}" presName="text" presStyleLbl="node1" presStyleIdx="0" presStyleCnt="3">
        <dgm:presLayoutVars>
          <dgm:bulletEnabled val="1"/>
        </dgm:presLayoutVars>
      </dgm:prSet>
      <dgm:spPr/>
    </dgm:pt>
    <dgm:pt modelId="{F5CC5E8D-9D1C-FB4F-8D31-1DA62D08F5B7}" type="pres">
      <dgm:prSet presAssocID="{B5908170-E0E4-214F-A399-E4117621F419}" presName="spacer" presStyleCnt="0"/>
      <dgm:spPr/>
    </dgm:pt>
    <dgm:pt modelId="{FF3325FA-64AF-4D4F-BA2E-98AFDEBE66B2}" type="pres">
      <dgm:prSet presAssocID="{2765B2A5-9D53-934A-AD1C-474D44F49926}" presName="comp" presStyleCnt="0"/>
      <dgm:spPr/>
    </dgm:pt>
    <dgm:pt modelId="{103ABA80-113F-424F-A04A-01ED391F7125}" type="pres">
      <dgm:prSet presAssocID="{2765B2A5-9D53-934A-AD1C-474D44F49926}" presName="box" presStyleLbl="node1" presStyleIdx="1" presStyleCnt="3" custScaleY="134310"/>
      <dgm:spPr/>
    </dgm:pt>
    <dgm:pt modelId="{EF2D1E6E-1F00-504D-A71C-A9A3EBD2C86F}" type="pres">
      <dgm:prSet presAssocID="{2765B2A5-9D53-934A-AD1C-474D44F49926}" presName="img" presStyleLbl="fgImgPlace1" presStyleIdx="1" presStyleCnt="3"/>
      <dgm:spPr/>
    </dgm:pt>
    <dgm:pt modelId="{062A6F3E-DB4D-D349-8EA6-5C088846FA76}" type="pres">
      <dgm:prSet presAssocID="{2765B2A5-9D53-934A-AD1C-474D44F49926}" presName="text" presStyleLbl="node1" presStyleIdx="1" presStyleCnt="3">
        <dgm:presLayoutVars>
          <dgm:bulletEnabled val="1"/>
        </dgm:presLayoutVars>
      </dgm:prSet>
      <dgm:spPr/>
    </dgm:pt>
    <dgm:pt modelId="{CD67FF66-3526-AE40-8754-2B3510317940}" type="pres">
      <dgm:prSet presAssocID="{1083DB91-A1EC-8349-AB72-80D8CCB55B48}" presName="spacer" presStyleCnt="0"/>
      <dgm:spPr/>
    </dgm:pt>
    <dgm:pt modelId="{12952A98-0C29-8E47-88F6-7F5EFB58112E}" type="pres">
      <dgm:prSet presAssocID="{F344032C-E894-CF45-AA8F-266AA847EB58}" presName="comp" presStyleCnt="0"/>
      <dgm:spPr/>
    </dgm:pt>
    <dgm:pt modelId="{1E6A8A39-637A-2C43-A7C6-F13576FD0F96}" type="pres">
      <dgm:prSet presAssocID="{F344032C-E894-CF45-AA8F-266AA847EB58}" presName="box" presStyleLbl="node1" presStyleIdx="2" presStyleCnt="3" custScaleY="125590"/>
      <dgm:spPr/>
    </dgm:pt>
    <dgm:pt modelId="{11116FC3-5C22-C94E-B7D9-600C4238F856}" type="pres">
      <dgm:prSet presAssocID="{F344032C-E894-CF45-AA8F-266AA847EB58}" presName="img" presStyleLbl="fgImgPlace1" presStyleIdx="2" presStyleCnt="3"/>
      <dgm:spPr/>
    </dgm:pt>
    <dgm:pt modelId="{58D233FF-348E-654D-B371-9FBEEF7DA99E}" type="pres">
      <dgm:prSet presAssocID="{F344032C-E894-CF45-AA8F-266AA847EB58}" presName="text" presStyleLbl="node1" presStyleIdx="2" presStyleCnt="3">
        <dgm:presLayoutVars>
          <dgm:bulletEnabled val="1"/>
        </dgm:presLayoutVars>
      </dgm:prSet>
      <dgm:spPr/>
    </dgm:pt>
  </dgm:ptLst>
  <dgm:cxnLst>
    <dgm:cxn modelId="{8E278B08-47DD-C34A-809D-4B06A79D51CE}" srcId="{608AB2A5-0234-D543-9C8F-A7EB0AA9740F}" destId="{F344032C-E894-CF45-AA8F-266AA847EB58}" srcOrd="2" destOrd="0" parTransId="{EEA9FE08-F4D8-B648-AF0D-812DEF51E7E7}" sibTransId="{9B2CC0E9-3684-294F-B512-4727E824CBE1}"/>
    <dgm:cxn modelId="{2C43AB24-B73B-4649-81C4-66A1A3FA3D57}" type="presOf" srcId="{2765B2A5-9D53-934A-AD1C-474D44F49926}" destId="{062A6F3E-DB4D-D349-8EA6-5C088846FA76}" srcOrd="1" destOrd="0" presId="urn:microsoft.com/office/officeart/2005/8/layout/vList4"/>
    <dgm:cxn modelId="{AFECD82B-0CE6-E84E-951D-9B3913FF04C8}" type="presOf" srcId="{F344032C-E894-CF45-AA8F-266AA847EB58}" destId="{58D233FF-348E-654D-B371-9FBEEF7DA99E}" srcOrd="1" destOrd="0" presId="urn:microsoft.com/office/officeart/2005/8/layout/vList4"/>
    <dgm:cxn modelId="{AE41D13B-091A-7D45-9BE9-57735FEDFD33}" srcId="{608AB2A5-0234-D543-9C8F-A7EB0AA9740F}" destId="{8C6D446E-960C-1242-80D4-C58BE21086F6}" srcOrd="0" destOrd="0" parTransId="{F3C6F191-8649-634B-AEFD-4DD965C24F21}" sibTransId="{B5908170-E0E4-214F-A399-E4117621F419}"/>
    <dgm:cxn modelId="{2E34CF59-6B47-2148-8F5C-38F549F84D32}" type="presOf" srcId="{2765B2A5-9D53-934A-AD1C-474D44F49926}" destId="{103ABA80-113F-424F-A04A-01ED391F7125}" srcOrd="0" destOrd="0" presId="urn:microsoft.com/office/officeart/2005/8/layout/vList4"/>
    <dgm:cxn modelId="{3598DDA4-7B55-534A-B459-0F05CB1279F5}" type="presOf" srcId="{608AB2A5-0234-D543-9C8F-A7EB0AA9740F}" destId="{22BA5A31-05FD-D741-9940-F5D25D5C37FC}" srcOrd="0" destOrd="0" presId="urn:microsoft.com/office/officeart/2005/8/layout/vList4"/>
    <dgm:cxn modelId="{2BAC7CCD-FEA2-7044-9CE4-3EC95E369BA7}" srcId="{608AB2A5-0234-D543-9C8F-A7EB0AA9740F}" destId="{2765B2A5-9D53-934A-AD1C-474D44F49926}" srcOrd="1" destOrd="0" parTransId="{4D08E044-83B4-BF48-BBE5-36C330A46018}" sibTransId="{1083DB91-A1EC-8349-AB72-80D8CCB55B48}"/>
    <dgm:cxn modelId="{BF6BB0D0-38D0-6A46-A444-1C9EC2E3E100}" type="presOf" srcId="{F344032C-E894-CF45-AA8F-266AA847EB58}" destId="{1E6A8A39-637A-2C43-A7C6-F13576FD0F96}" srcOrd="0" destOrd="0" presId="urn:microsoft.com/office/officeart/2005/8/layout/vList4"/>
    <dgm:cxn modelId="{E179FFFC-7151-5348-8052-FEFF63EDC2C5}" type="presOf" srcId="{8C6D446E-960C-1242-80D4-C58BE21086F6}" destId="{DDDBEDD8-25CE-DD4E-87E5-E2BB175F8345}" srcOrd="0" destOrd="0" presId="urn:microsoft.com/office/officeart/2005/8/layout/vList4"/>
    <dgm:cxn modelId="{8280E1FE-F79A-4743-944E-06D87208F196}" type="presOf" srcId="{8C6D446E-960C-1242-80D4-C58BE21086F6}" destId="{F704A6D4-5439-2741-A504-B052FFF90CDC}" srcOrd="1" destOrd="0" presId="urn:microsoft.com/office/officeart/2005/8/layout/vList4"/>
    <dgm:cxn modelId="{876D39B4-94F1-1E49-B193-89588E87565B}" type="presParOf" srcId="{22BA5A31-05FD-D741-9940-F5D25D5C37FC}" destId="{86DFA87E-0365-D646-8CEF-995E7A723841}" srcOrd="0" destOrd="0" presId="urn:microsoft.com/office/officeart/2005/8/layout/vList4"/>
    <dgm:cxn modelId="{37EF6336-5C99-1F40-8EE1-C19A9F4C2B14}" type="presParOf" srcId="{86DFA87E-0365-D646-8CEF-995E7A723841}" destId="{DDDBEDD8-25CE-DD4E-87E5-E2BB175F8345}" srcOrd="0" destOrd="0" presId="urn:microsoft.com/office/officeart/2005/8/layout/vList4"/>
    <dgm:cxn modelId="{CC51D617-173C-9C4E-9E43-9F9996231638}" type="presParOf" srcId="{86DFA87E-0365-D646-8CEF-995E7A723841}" destId="{65DC25EB-D7D8-6945-A4A3-57C5B156D093}" srcOrd="1" destOrd="0" presId="urn:microsoft.com/office/officeart/2005/8/layout/vList4"/>
    <dgm:cxn modelId="{E6B8597F-9958-2248-BE5B-6F36E6C29754}" type="presParOf" srcId="{86DFA87E-0365-D646-8CEF-995E7A723841}" destId="{F704A6D4-5439-2741-A504-B052FFF90CDC}" srcOrd="2" destOrd="0" presId="urn:microsoft.com/office/officeart/2005/8/layout/vList4"/>
    <dgm:cxn modelId="{3BCD26D0-465A-754A-A2EB-192B4623935B}" type="presParOf" srcId="{22BA5A31-05FD-D741-9940-F5D25D5C37FC}" destId="{F5CC5E8D-9D1C-FB4F-8D31-1DA62D08F5B7}" srcOrd="1" destOrd="0" presId="urn:microsoft.com/office/officeart/2005/8/layout/vList4"/>
    <dgm:cxn modelId="{D2DA96B2-066D-6948-8694-ADBDEC19D375}" type="presParOf" srcId="{22BA5A31-05FD-D741-9940-F5D25D5C37FC}" destId="{FF3325FA-64AF-4D4F-BA2E-98AFDEBE66B2}" srcOrd="2" destOrd="0" presId="urn:microsoft.com/office/officeart/2005/8/layout/vList4"/>
    <dgm:cxn modelId="{E6AFBEE9-9D32-5E40-ADC5-2748B1721F64}" type="presParOf" srcId="{FF3325FA-64AF-4D4F-BA2E-98AFDEBE66B2}" destId="{103ABA80-113F-424F-A04A-01ED391F7125}" srcOrd="0" destOrd="0" presId="urn:microsoft.com/office/officeart/2005/8/layout/vList4"/>
    <dgm:cxn modelId="{EA203708-DE91-744A-9EA6-120B3F90C63B}" type="presParOf" srcId="{FF3325FA-64AF-4D4F-BA2E-98AFDEBE66B2}" destId="{EF2D1E6E-1F00-504D-A71C-A9A3EBD2C86F}" srcOrd="1" destOrd="0" presId="urn:microsoft.com/office/officeart/2005/8/layout/vList4"/>
    <dgm:cxn modelId="{B3DB07C6-677B-584F-8612-5C5855E72E63}" type="presParOf" srcId="{FF3325FA-64AF-4D4F-BA2E-98AFDEBE66B2}" destId="{062A6F3E-DB4D-D349-8EA6-5C088846FA76}" srcOrd="2" destOrd="0" presId="urn:microsoft.com/office/officeart/2005/8/layout/vList4"/>
    <dgm:cxn modelId="{1A2D48FE-92B9-2848-9D43-640F125061F0}" type="presParOf" srcId="{22BA5A31-05FD-D741-9940-F5D25D5C37FC}" destId="{CD67FF66-3526-AE40-8754-2B3510317940}" srcOrd="3" destOrd="0" presId="urn:microsoft.com/office/officeart/2005/8/layout/vList4"/>
    <dgm:cxn modelId="{CDE5246E-8D54-E147-B820-3ACB8DEFDC7A}" type="presParOf" srcId="{22BA5A31-05FD-D741-9940-F5D25D5C37FC}" destId="{12952A98-0C29-8E47-88F6-7F5EFB58112E}" srcOrd="4" destOrd="0" presId="urn:microsoft.com/office/officeart/2005/8/layout/vList4"/>
    <dgm:cxn modelId="{C4F0426A-154F-B641-AA49-5ABFEF24C4A9}" type="presParOf" srcId="{12952A98-0C29-8E47-88F6-7F5EFB58112E}" destId="{1E6A8A39-637A-2C43-A7C6-F13576FD0F96}" srcOrd="0" destOrd="0" presId="urn:microsoft.com/office/officeart/2005/8/layout/vList4"/>
    <dgm:cxn modelId="{C52CEFD3-CC89-5248-90D1-29AFA2F128CE}" type="presParOf" srcId="{12952A98-0C29-8E47-88F6-7F5EFB58112E}" destId="{11116FC3-5C22-C94E-B7D9-600C4238F856}" srcOrd="1" destOrd="0" presId="urn:microsoft.com/office/officeart/2005/8/layout/vList4"/>
    <dgm:cxn modelId="{1DF04E98-89A4-B240-AA63-CB117015DADB}" type="presParOf" srcId="{12952A98-0C29-8E47-88F6-7F5EFB58112E}" destId="{58D233FF-348E-654D-B371-9FBEEF7DA9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BBA48-6DD1-4A73-B2F1-17E6232796D7}">
      <dsp:nvSpPr>
        <dsp:cNvPr id="0" name=""/>
        <dsp:cNvSpPr/>
      </dsp:nvSpPr>
      <dsp:spPr>
        <a:xfrm>
          <a:off x="0" y="58194"/>
          <a:ext cx="7929618" cy="373854"/>
        </a:xfrm>
        <a:prstGeom prst="rect">
          <a:avLst/>
        </a:prstGeom>
        <a:solidFill>
          <a:srgbClr val="00B05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kern="1200" dirty="0">
              <a:solidFill>
                <a:schemeClr val="tx1"/>
              </a:solidFill>
              <a:cs typeface="PT Bold Dusky" pitchFamily="2" charset="-78"/>
            </a:rPr>
            <a:t>مكونات الحركة</a:t>
          </a:r>
        </a:p>
      </dsp:txBody>
      <dsp:txXfrm>
        <a:off x="0" y="58194"/>
        <a:ext cx="7929618" cy="373854"/>
      </dsp:txXfrm>
    </dsp:sp>
    <dsp:sp modelId="{2C665A10-7AF1-4E30-AF2F-F077662D8F62}">
      <dsp:nvSpPr>
        <dsp:cNvPr id="0" name=""/>
        <dsp:cNvSpPr/>
      </dsp:nvSpPr>
      <dsp:spPr>
        <a:xfrm>
          <a:off x="967" y="373854"/>
          <a:ext cx="1585536" cy="785094"/>
        </a:xfrm>
        <a:prstGeom prst="rect">
          <a:avLst/>
        </a:prstGeom>
        <a:solidFill>
          <a:srgbClr val="FFC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>
              <a:solidFill>
                <a:schemeClr val="tx1"/>
              </a:solidFill>
              <a:cs typeface="PT Bold Dusky" pitchFamily="2" charset="-78"/>
            </a:rPr>
            <a:t>نقطتي 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>
              <a:solidFill>
                <a:schemeClr val="tx1"/>
              </a:solidFill>
              <a:cs typeface="PT Bold Dusky" pitchFamily="2" charset="-78"/>
            </a:rPr>
            <a:t>البداية والنهاية</a:t>
          </a:r>
        </a:p>
      </dsp:txBody>
      <dsp:txXfrm>
        <a:off x="967" y="373854"/>
        <a:ext cx="1585536" cy="785094"/>
      </dsp:txXfrm>
    </dsp:sp>
    <dsp:sp modelId="{DCC8E8F0-CA84-46D9-8516-F00B63A30E1A}">
      <dsp:nvSpPr>
        <dsp:cNvPr id="0" name=""/>
        <dsp:cNvSpPr/>
      </dsp:nvSpPr>
      <dsp:spPr>
        <a:xfrm>
          <a:off x="1586504" y="373854"/>
          <a:ext cx="1585536" cy="785094"/>
        </a:xfrm>
        <a:prstGeom prst="rect">
          <a:avLst/>
        </a:prstGeom>
        <a:solidFill>
          <a:srgbClr val="92D05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kern="1200" dirty="0">
              <a:solidFill>
                <a:schemeClr val="tx1"/>
              </a:solidFill>
              <a:cs typeface="PT Bold Dusky" pitchFamily="2" charset="-78"/>
            </a:rPr>
            <a:t>الزمن</a:t>
          </a:r>
        </a:p>
      </dsp:txBody>
      <dsp:txXfrm>
        <a:off x="1586504" y="373854"/>
        <a:ext cx="1585536" cy="785094"/>
      </dsp:txXfrm>
    </dsp:sp>
    <dsp:sp modelId="{08A3C85E-6A1E-4E56-9D1D-2A6F5258A080}">
      <dsp:nvSpPr>
        <dsp:cNvPr id="0" name=""/>
        <dsp:cNvSpPr/>
      </dsp:nvSpPr>
      <dsp:spPr>
        <a:xfrm>
          <a:off x="3172040" y="373854"/>
          <a:ext cx="1585536" cy="785094"/>
        </a:xfrm>
        <a:prstGeom prst="rect">
          <a:avLst/>
        </a:prstGeom>
        <a:solidFill>
          <a:srgbClr val="FFFF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kern="1200" dirty="0">
              <a:solidFill>
                <a:schemeClr val="tx1"/>
              </a:solidFill>
              <a:cs typeface="PT Bold Dusky" pitchFamily="2" charset="-78"/>
            </a:rPr>
            <a:t>الاتجاه والمنحى</a:t>
          </a:r>
        </a:p>
      </dsp:txBody>
      <dsp:txXfrm>
        <a:off x="3172040" y="373854"/>
        <a:ext cx="1585536" cy="785094"/>
      </dsp:txXfrm>
    </dsp:sp>
    <dsp:sp modelId="{A3B79BA3-065C-4B95-BDF1-6C57F9F38C85}">
      <dsp:nvSpPr>
        <dsp:cNvPr id="0" name=""/>
        <dsp:cNvSpPr/>
      </dsp:nvSpPr>
      <dsp:spPr>
        <a:xfrm>
          <a:off x="4757577" y="373854"/>
          <a:ext cx="1585536" cy="785094"/>
        </a:xfrm>
        <a:prstGeom prst="rect">
          <a:avLst/>
        </a:prstGeom>
        <a:solidFill>
          <a:srgbClr val="00B0F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kern="1200" dirty="0">
              <a:solidFill>
                <a:schemeClr val="tx1"/>
              </a:solidFill>
              <a:cs typeface="PT Bold Dusky" pitchFamily="2" charset="-78"/>
            </a:rPr>
            <a:t>المسافة</a:t>
          </a:r>
        </a:p>
      </dsp:txBody>
      <dsp:txXfrm>
        <a:off x="4757577" y="373854"/>
        <a:ext cx="1585536" cy="785094"/>
      </dsp:txXfrm>
    </dsp:sp>
    <dsp:sp modelId="{3F1367BD-BE89-4A80-8E49-FF59A2864F82}">
      <dsp:nvSpPr>
        <dsp:cNvPr id="0" name=""/>
        <dsp:cNvSpPr/>
      </dsp:nvSpPr>
      <dsp:spPr>
        <a:xfrm>
          <a:off x="6343113" y="373854"/>
          <a:ext cx="1585536" cy="785094"/>
        </a:xfrm>
        <a:prstGeom prst="rect">
          <a:avLst/>
        </a:prstGeom>
        <a:solidFill>
          <a:srgbClr val="FF0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>
              <a:solidFill>
                <a:schemeClr val="tx1"/>
              </a:solidFill>
              <a:cs typeface="PT Bold Dusky" pitchFamily="2" charset="-78"/>
            </a:rPr>
            <a:t>القوة</a:t>
          </a:r>
          <a:endParaRPr lang="ar-SA" sz="1600" kern="1200" dirty="0">
            <a:solidFill>
              <a:schemeClr val="tx1"/>
            </a:solidFill>
            <a:cs typeface="PT Bold Dusky" pitchFamily="2" charset="-78"/>
          </a:endParaRPr>
        </a:p>
      </dsp:txBody>
      <dsp:txXfrm>
        <a:off x="6343113" y="373854"/>
        <a:ext cx="1585536" cy="785094"/>
      </dsp:txXfrm>
    </dsp:sp>
    <dsp:sp modelId="{62626963-9A32-49A9-B7F2-91C7C9AFC165}">
      <dsp:nvSpPr>
        <dsp:cNvPr id="0" name=""/>
        <dsp:cNvSpPr/>
      </dsp:nvSpPr>
      <dsp:spPr>
        <a:xfrm>
          <a:off x="0" y="1158949"/>
          <a:ext cx="7929618" cy="87232"/>
        </a:xfrm>
        <a:prstGeom prst="rect">
          <a:avLst/>
        </a:prstGeom>
        <a:solidFill>
          <a:srgbClr val="00B05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31B97-65F7-5641-9911-3EAB4E0C53AC}">
      <dsp:nvSpPr>
        <dsp:cNvPr id="0" name=""/>
        <dsp:cNvSpPr/>
      </dsp:nvSpPr>
      <dsp:spPr>
        <a:xfrm>
          <a:off x="1242771" y="248"/>
          <a:ext cx="5527794" cy="59827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2870" rIns="263821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</a:t>
          </a:r>
          <a:r>
            <a:rPr lang="el-GR" sz="2700" kern="1200" dirty="0"/>
            <a:t> π</a:t>
          </a:r>
          <a:r>
            <a:rPr lang="en-US" sz="2700" kern="1200" dirty="0"/>
            <a:t> rad</a:t>
          </a:r>
          <a:r>
            <a:rPr lang="ar-SA" sz="2700" kern="1200" dirty="0"/>
            <a:t> ، </a:t>
          </a:r>
          <a:r>
            <a:rPr lang="en-US" sz="2700" kern="1200" dirty="0"/>
            <a:t>720 </a:t>
          </a:r>
          <a:r>
            <a:rPr lang="ar-SA" sz="2700" kern="1200" dirty="0"/>
            <a:t> درجة</a:t>
          </a:r>
        </a:p>
      </dsp:txBody>
      <dsp:txXfrm>
        <a:off x="1242771" y="248"/>
        <a:ext cx="5378227" cy="598270"/>
      </dsp:txXfrm>
    </dsp:sp>
    <dsp:sp modelId="{BBEB8ADF-263A-B540-B0C0-715C5972F4A4}">
      <dsp:nvSpPr>
        <dsp:cNvPr id="0" name=""/>
        <dsp:cNvSpPr/>
      </dsp:nvSpPr>
      <dsp:spPr>
        <a:xfrm>
          <a:off x="6471430" y="248"/>
          <a:ext cx="598270" cy="598270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3C832-5CAB-A242-B653-2BB3A2E6B8F2}">
      <dsp:nvSpPr>
        <dsp:cNvPr id="0" name=""/>
        <dsp:cNvSpPr/>
      </dsp:nvSpPr>
      <dsp:spPr>
        <a:xfrm>
          <a:off x="1242771" y="751775"/>
          <a:ext cx="5527794" cy="598270"/>
        </a:xfrm>
        <a:prstGeom prst="homePlat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2870" rIns="263821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12.56 rad</a:t>
          </a:r>
          <a:r>
            <a:rPr lang="ar-SA" sz="2700" kern="1200" dirty="0"/>
            <a:t> ، </a:t>
          </a:r>
          <a:r>
            <a:rPr lang="en-US" sz="2700" kern="1200" dirty="0"/>
            <a:t>720 </a:t>
          </a:r>
          <a:r>
            <a:rPr lang="ar-SA" sz="2700" kern="1200" dirty="0"/>
            <a:t> درجة</a:t>
          </a:r>
        </a:p>
      </dsp:txBody>
      <dsp:txXfrm>
        <a:off x="1242771" y="751775"/>
        <a:ext cx="5378227" cy="598270"/>
      </dsp:txXfrm>
    </dsp:sp>
    <dsp:sp modelId="{89956157-012C-8042-AEAB-0BBCBBA6CFC0}">
      <dsp:nvSpPr>
        <dsp:cNvPr id="0" name=""/>
        <dsp:cNvSpPr/>
      </dsp:nvSpPr>
      <dsp:spPr>
        <a:xfrm>
          <a:off x="6471430" y="751775"/>
          <a:ext cx="598270" cy="598270"/>
        </a:xfrm>
        <a:prstGeom prst="ellipse">
          <a:avLst/>
        </a:prstGeom>
        <a:solidFill>
          <a:schemeClr val="accent5">
            <a:tint val="50000"/>
            <a:hueOff val="-2243214"/>
            <a:satOff val="-7649"/>
            <a:lumOff val="-1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1F416-7BFB-E44C-95EC-CF60AC367D1A}">
      <dsp:nvSpPr>
        <dsp:cNvPr id="0" name=""/>
        <dsp:cNvSpPr/>
      </dsp:nvSpPr>
      <dsp:spPr>
        <a:xfrm>
          <a:off x="1242771" y="1503302"/>
          <a:ext cx="5527794" cy="598270"/>
        </a:xfrm>
        <a:prstGeom prst="homePlat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2870" rIns="263821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6.23 rad</a:t>
          </a:r>
          <a:r>
            <a:rPr lang="ar-SA" sz="2700" kern="1200" dirty="0"/>
            <a:t> ، </a:t>
          </a:r>
          <a:r>
            <a:rPr lang="en-US" sz="2700" kern="1200" dirty="0"/>
            <a:t>720 </a:t>
          </a:r>
          <a:r>
            <a:rPr lang="ar-SA" sz="2700" kern="1200" dirty="0"/>
            <a:t> درجة</a:t>
          </a:r>
        </a:p>
      </dsp:txBody>
      <dsp:txXfrm>
        <a:off x="1242771" y="1503302"/>
        <a:ext cx="5378227" cy="598270"/>
      </dsp:txXfrm>
    </dsp:sp>
    <dsp:sp modelId="{7E8882E4-0AE7-C54B-8E32-86CFA4525F15}">
      <dsp:nvSpPr>
        <dsp:cNvPr id="0" name=""/>
        <dsp:cNvSpPr/>
      </dsp:nvSpPr>
      <dsp:spPr>
        <a:xfrm>
          <a:off x="6471430" y="1503302"/>
          <a:ext cx="598270" cy="598270"/>
        </a:xfrm>
        <a:prstGeom prst="ellipse">
          <a:avLst/>
        </a:prstGeom>
        <a:solidFill>
          <a:schemeClr val="accent5">
            <a:tint val="50000"/>
            <a:hueOff val="-4486427"/>
            <a:satOff val="-15298"/>
            <a:lumOff val="-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49020-3A28-574D-831B-C04348210924}">
      <dsp:nvSpPr>
        <dsp:cNvPr id="0" name=""/>
        <dsp:cNvSpPr/>
      </dsp:nvSpPr>
      <dsp:spPr>
        <a:xfrm>
          <a:off x="1242771" y="2254829"/>
          <a:ext cx="5527794" cy="598270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2870" rIns="263821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3.14 rad</a:t>
          </a:r>
          <a:r>
            <a:rPr lang="ar-SA" sz="2700" kern="1200" dirty="0"/>
            <a:t> ، </a:t>
          </a:r>
          <a:r>
            <a:rPr lang="en-US" sz="2700" kern="1200" dirty="0"/>
            <a:t>720 </a:t>
          </a:r>
          <a:r>
            <a:rPr lang="ar-SA" sz="2700" kern="1200" dirty="0"/>
            <a:t> درجة</a:t>
          </a:r>
        </a:p>
      </dsp:txBody>
      <dsp:txXfrm>
        <a:off x="1242771" y="2254829"/>
        <a:ext cx="5378227" cy="598270"/>
      </dsp:txXfrm>
    </dsp:sp>
    <dsp:sp modelId="{FDE060F2-CD4E-A248-8E06-C6D6A5A58C5D}">
      <dsp:nvSpPr>
        <dsp:cNvPr id="0" name=""/>
        <dsp:cNvSpPr/>
      </dsp:nvSpPr>
      <dsp:spPr>
        <a:xfrm>
          <a:off x="6471430" y="2254829"/>
          <a:ext cx="598270" cy="598270"/>
        </a:xfrm>
        <a:prstGeom prst="ellipse">
          <a:avLst/>
        </a:prstGeom>
        <a:solidFill>
          <a:schemeClr val="accent5">
            <a:tint val="50000"/>
            <a:hueOff val="-6729641"/>
            <a:satOff val="-22947"/>
            <a:lumOff val="-3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31B97-65F7-5641-9911-3EAB4E0C53AC}">
      <dsp:nvSpPr>
        <dsp:cNvPr id="0" name=""/>
        <dsp:cNvSpPr/>
      </dsp:nvSpPr>
      <dsp:spPr>
        <a:xfrm>
          <a:off x="1242771" y="248"/>
          <a:ext cx="5527794" cy="59827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2870" rIns="263821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</a:t>
          </a:r>
          <a:r>
            <a:rPr lang="ar-SA" sz="2700" kern="1200" dirty="0"/>
            <a:t> / </a:t>
          </a:r>
          <a:r>
            <a:rPr lang="el-GR" sz="2700" kern="1200" dirty="0"/>
            <a:t> π</a:t>
          </a:r>
          <a:endParaRPr lang="ar-SA" sz="2700" kern="1200" dirty="0"/>
        </a:p>
      </dsp:txBody>
      <dsp:txXfrm>
        <a:off x="1242771" y="248"/>
        <a:ext cx="5378227" cy="598270"/>
      </dsp:txXfrm>
    </dsp:sp>
    <dsp:sp modelId="{BBEB8ADF-263A-B540-B0C0-715C5972F4A4}">
      <dsp:nvSpPr>
        <dsp:cNvPr id="0" name=""/>
        <dsp:cNvSpPr/>
      </dsp:nvSpPr>
      <dsp:spPr>
        <a:xfrm>
          <a:off x="6471430" y="248"/>
          <a:ext cx="598270" cy="598270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3C832-5CAB-A242-B653-2BB3A2E6B8F2}">
      <dsp:nvSpPr>
        <dsp:cNvPr id="0" name=""/>
        <dsp:cNvSpPr/>
      </dsp:nvSpPr>
      <dsp:spPr>
        <a:xfrm>
          <a:off x="1242771" y="751775"/>
          <a:ext cx="5527794" cy="59827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2870" rIns="263821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 </a:t>
          </a:r>
          <a:r>
            <a:rPr lang="el-GR" sz="2700" kern="1200" dirty="0"/>
            <a:t>π</a:t>
          </a:r>
          <a:endParaRPr lang="ar-SA" sz="2700" kern="1200" dirty="0"/>
        </a:p>
      </dsp:txBody>
      <dsp:txXfrm>
        <a:off x="1242771" y="751775"/>
        <a:ext cx="5378227" cy="598270"/>
      </dsp:txXfrm>
    </dsp:sp>
    <dsp:sp modelId="{89956157-012C-8042-AEAB-0BBCBBA6CFC0}">
      <dsp:nvSpPr>
        <dsp:cNvPr id="0" name=""/>
        <dsp:cNvSpPr/>
      </dsp:nvSpPr>
      <dsp:spPr>
        <a:xfrm>
          <a:off x="6471430" y="751775"/>
          <a:ext cx="598270" cy="598270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1F416-7BFB-E44C-95EC-CF60AC367D1A}">
      <dsp:nvSpPr>
        <dsp:cNvPr id="0" name=""/>
        <dsp:cNvSpPr/>
      </dsp:nvSpPr>
      <dsp:spPr>
        <a:xfrm>
          <a:off x="1242771" y="1503302"/>
          <a:ext cx="5527794" cy="59827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2870" rIns="263821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 dirty="0"/>
            <a:t>π</a:t>
          </a:r>
          <a:r>
            <a:rPr lang="en-US" sz="2700" kern="1200" dirty="0"/>
            <a:t> / 4</a:t>
          </a:r>
          <a:endParaRPr lang="ar-SA" sz="2700" kern="1200" dirty="0"/>
        </a:p>
      </dsp:txBody>
      <dsp:txXfrm>
        <a:off x="1242771" y="1503302"/>
        <a:ext cx="5378227" cy="598270"/>
      </dsp:txXfrm>
    </dsp:sp>
    <dsp:sp modelId="{7E8882E4-0AE7-C54B-8E32-86CFA4525F15}">
      <dsp:nvSpPr>
        <dsp:cNvPr id="0" name=""/>
        <dsp:cNvSpPr/>
      </dsp:nvSpPr>
      <dsp:spPr>
        <a:xfrm>
          <a:off x="6471430" y="1503302"/>
          <a:ext cx="598270" cy="59827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49020-3A28-574D-831B-C04348210924}">
      <dsp:nvSpPr>
        <dsp:cNvPr id="0" name=""/>
        <dsp:cNvSpPr/>
      </dsp:nvSpPr>
      <dsp:spPr>
        <a:xfrm>
          <a:off x="1242771" y="2254829"/>
          <a:ext cx="5527794" cy="59827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2870" rIns="263821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 dirty="0"/>
            <a:t>π</a:t>
          </a:r>
          <a:endParaRPr lang="ar-SA" sz="2700" kern="1200" dirty="0"/>
        </a:p>
      </dsp:txBody>
      <dsp:txXfrm>
        <a:off x="1242771" y="2254829"/>
        <a:ext cx="5378227" cy="598270"/>
      </dsp:txXfrm>
    </dsp:sp>
    <dsp:sp modelId="{FDE060F2-CD4E-A248-8E06-C6D6A5A58C5D}">
      <dsp:nvSpPr>
        <dsp:cNvPr id="0" name=""/>
        <dsp:cNvSpPr/>
      </dsp:nvSpPr>
      <dsp:spPr>
        <a:xfrm>
          <a:off x="6471430" y="2254829"/>
          <a:ext cx="598270" cy="598270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BEDD8-25CE-DD4E-87E5-E2BB175F8345}">
      <dsp:nvSpPr>
        <dsp:cNvPr id="0" name=""/>
        <dsp:cNvSpPr/>
      </dsp:nvSpPr>
      <dsp:spPr>
        <a:xfrm>
          <a:off x="0" y="0"/>
          <a:ext cx="10357668" cy="13088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solidFill>
                <a:schemeClr val="tx1"/>
              </a:solidFill>
              <a:highlight>
                <a:srgbClr val="C0C0C0"/>
              </a:highlight>
              <a:cs typeface="+mn-cs"/>
            </a:rPr>
            <a:t>الإزاحة الزاوية</a:t>
          </a:r>
          <a:r>
            <a:rPr lang="el-GR" sz="2000" b="1" kern="1200">
              <a:solidFill>
                <a:schemeClr val="tx1"/>
              </a:solidFill>
              <a:highlight>
                <a:srgbClr val="C0C0C0"/>
              </a:highlight>
              <a:cs typeface="+mn-cs"/>
            </a:rPr>
            <a:t> θ </a:t>
          </a:r>
          <a:r>
            <a:rPr lang="ar-SA" sz="2000" b="1" kern="1200">
              <a:solidFill>
                <a:schemeClr val="tx1"/>
              </a:solidFill>
              <a:cs typeface="+mn-cs"/>
            </a:rPr>
            <a:t> </a:t>
          </a:r>
          <a:r>
            <a:rPr lang="ar-SA" sz="2000" b="1" kern="1200">
              <a:solidFill>
                <a:schemeClr val="bg1"/>
              </a:solidFill>
              <a:cs typeface="+mn-cs"/>
            </a:rPr>
            <a:t>التغيّر في الزاوية أثناء دوران الجسم.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solidFill>
                <a:schemeClr val="bg1"/>
              </a:solidFill>
              <a:cs typeface="+mn-cs"/>
            </a:rPr>
            <a:t>وعلاقته بالإزاحة الخطيّة:  </a:t>
          </a:r>
          <a:r>
            <a:rPr lang="en-US" sz="2000" b="1" kern="1200">
              <a:solidFill>
                <a:schemeClr val="tx1"/>
              </a:solidFill>
              <a:cs typeface="+mn-cs"/>
            </a:rPr>
            <a:t>d = r </a:t>
          </a:r>
          <a:r>
            <a:rPr lang="el-GR" sz="2000" b="1" kern="1200">
              <a:solidFill>
                <a:schemeClr val="tx1"/>
              </a:solidFill>
              <a:cs typeface="+mn-cs"/>
            </a:rPr>
            <a:t>θ</a:t>
          </a:r>
          <a:endParaRPr lang="en-US" sz="2000" b="1" kern="1200">
            <a:solidFill>
              <a:schemeClr val="tx1"/>
            </a:solidFill>
            <a:cs typeface="+mn-cs"/>
          </a:endParaRP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solidFill>
                <a:schemeClr val="bg1"/>
              </a:solidFill>
              <a:cs typeface="+mn-cs"/>
            </a:rPr>
            <a:t>الوحدة: </a:t>
          </a:r>
          <a:r>
            <a:rPr lang="en-US" sz="2000" b="1" kern="1200">
              <a:solidFill>
                <a:schemeClr val="tx1"/>
              </a:solidFill>
              <a:cs typeface="+mn-cs"/>
            </a:rPr>
            <a:t>rad</a:t>
          </a:r>
          <a:endParaRPr lang="ar-SA" sz="2000" b="1" kern="1200" dirty="0">
            <a:solidFill>
              <a:schemeClr val="tx1"/>
            </a:solidFill>
            <a:cs typeface="+mn-cs"/>
          </a:endParaRPr>
        </a:p>
      </dsp:txBody>
      <dsp:txXfrm>
        <a:off x="0" y="0"/>
        <a:ext cx="8155253" cy="1308812"/>
      </dsp:txXfrm>
    </dsp:sp>
    <dsp:sp modelId="{65DC25EB-D7D8-6945-A4A3-57C5B156D093}">
      <dsp:nvSpPr>
        <dsp:cNvPr id="0" name=""/>
        <dsp:cNvSpPr/>
      </dsp:nvSpPr>
      <dsp:spPr>
        <a:xfrm>
          <a:off x="8155253" y="130881"/>
          <a:ext cx="2071533" cy="1047049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ABA80-113F-424F-A04A-01ED391F7125}">
      <dsp:nvSpPr>
        <dsp:cNvPr id="0" name=""/>
        <dsp:cNvSpPr/>
      </dsp:nvSpPr>
      <dsp:spPr>
        <a:xfrm>
          <a:off x="0" y="1439693"/>
          <a:ext cx="10357668" cy="1757865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solidFill>
                <a:schemeClr val="tx1"/>
              </a:solidFill>
              <a:highlight>
                <a:srgbClr val="C0C0C0"/>
              </a:highlight>
              <a:cs typeface="+mn-cs"/>
            </a:rPr>
            <a:t>السرعة الزاوية</a:t>
          </a:r>
          <a:r>
            <a:rPr lang="el-GR" sz="2000" b="1" kern="1200">
              <a:solidFill>
                <a:schemeClr val="tx1"/>
              </a:solidFill>
              <a:highlight>
                <a:srgbClr val="C0C0C0"/>
              </a:highlight>
              <a:cs typeface="+mn-cs"/>
            </a:rPr>
            <a:t>ω</a:t>
          </a:r>
          <a:r>
            <a:rPr lang="el-GR" sz="2000" b="1" kern="1200">
              <a:solidFill>
                <a:schemeClr val="bg1"/>
              </a:solidFill>
              <a:highlight>
                <a:srgbClr val="C0C0C0"/>
              </a:highlight>
              <a:cs typeface="+mn-cs"/>
            </a:rPr>
            <a:t> </a:t>
          </a:r>
          <a:r>
            <a:rPr lang="ar-SA" sz="2000" b="1" kern="1200">
              <a:solidFill>
                <a:schemeClr val="bg1"/>
              </a:solidFill>
              <a:cs typeface="+mn-cs"/>
            </a:rPr>
            <a:t> هو التغيّر في الإزاحة الزاوية خلال وحدة الزمن الذي يتطلبه حدوث الدوران.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solidFill>
                <a:schemeClr val="bg1"/>
              </a:solidFill>
              <a:cs typeface="+mn-cs"/>
            </a:rPr>
            <a:t>وتُعطى بالعلاقة: </a:t>
          </a:r>
          <a:r>
            <a:rPr lang="el-GR" sz="2000" b="1" kern="1200">
              <a:solidFill>
                <a:schemeClr val="tx1"/>
              </a:solidFill>
              <a:cs typeface="+mn-cs"/>
            </a:rPr>
            <a:t>ω = ∆ θ / ∆</a:t>
          </a:r>
          <a:r>
            <a:rPr lang="en-US" sz="2000" b="1" kern="1200">
              <a:solidFill>
                <a:schemeClr val="tx1"/>
              </a:solidFill>
              <a:cs typeface="+mn-cs"/>
            </a:rPr>
            <a:t>t</a:t>
          </a:r>
          <a:br>
            <a:rPr lang="en-US" sz="2000" b="1" kern="1200">
              <a:solidFill>
                <a:schemeClr val="bg1"/>
              </a:solidFill>
              <a:cs typeface="+mn-cs"/>
            </a:rPr>
          </a:br>
          <a:r>
            <a:rPr lang="ar-SA" sz="2000" b="1" kern="1200">
              <a:solidFill>
                <a:schemeClr val="bg1"/>
              </a:solidFill>
              <a:cs typeface="+mn-cs"/>
            </a:rPr>
            <a:t>وعلاقتها بالسرعة الخطيّة: </a:t>
          </a:r>
          <a:r>
            <a:rPr lang="en-US" sz="2000" b="1" kern="1200">
              <a:solidFill>
                <a:schemeClr val="tx1"/>
              </a:solidFill>
              <a:cs typeface="+mn-cs"/>
            </a:rPr>
            <a:t>v = r</a:t>
          </a:r>
          <a:r>
            <a:rPr lang="el-GR" sz="2000" b="1" kern="1200">
              <a:solidFill>
                <a:schemeClr val="tx1"/>
              </a:solidFill>
              <a:cs typeface="+mn-cs"/>
            </a:rPr>
            <a:t>ω</a:t>
          </a:r>
          <a:endParaRPr lang="ar-SA" sz="2000" b="1" kern="1200">
            <a:solidFill>
              <a:schemeClr val="tx1"/>
            </a:solidFill>
            <a:cs typeface="+mn-cs"/>
          </a:endParaRP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solidFill>
                <a:schemeClr val="bg1"/>
              </a:solidFill>
              <a:cs typeface="+mn-cs"/>
            </a:rPr>
            <a:t>الوحدة: </a:t>
          </a:r>
          <a:r>
            <a:rPr lang="en-US" sz="2000" b="1" kern="1200">
              <a:solidFill>
                <a:schemeClr val="tx1"/>
              </a:solidFill>
              <a:cs typeface="+mn-cs"/>
            </a:rPr>
            <a:t>rad/s</a:t>
          </a:r>
          <a:endParaRPr lang="ar-SA" sz="2000" b="1" kern="1200" dirty="0">
            <a:solidFill>
              <a:schemeClr val="tx1"/>
            </a:solidFill>
            <a:cs typeface="+mn-cs"/>
          </a:endParaRPr>
        </a:p>
      </dsp:txBody>
      <dsp:txXfrm>
        <a:off x="0" y="1439693"/>
        <a:ext cx="8155253" cy="1757865"/>
      </dsp:txXfrm>
    </dsp:sp>
    <dsp:sp modelId="{EF2D1E6E-1F00-504D-A71C-A9A3EBD2C86F}">
      <dsp:nvSpPr>
        <dsp:cNvPr id="0" name=""/>
        <dsp:cNvSpPr/>
      </dsp:nvSpPr>
      <dsp:spPr>
        <a:xfrm>
          <a:off x="8155253" y="1795101"/>
          <a:ext cx="2071533" cy="1047049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3364820"/>
            <a:satOff val="-11474"/>
            <a:lumOff val="-19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A8A39-637A-2C43-A7C6-F13576FD0F96}">
      <dsp:nvSpPr>
        <dsp:cNvPr id="0" name=""/>
        <dsp:cNvSpPr/>
      </dsp:nvSpPr>
      <dsp:spPr>
        <a:xfrm>
          <a:off x="0" y="3328439"/>
          <a:ext cx="10357668" cy="164373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tx1"/>
              </a:solidFill>
              <a:highlight>
                <a:srgbClr val="C0C0C0"/>
              </a:highlight>
              <a:cs typeface="+mn-cs"/>
            </a:rPr>
            <a:t>التسارع الزاوي </a:t>
          </a:r>
          <a:r>
            <a:rPr lang="el-GR" sz="2000" b="1" kern="1200" dirty="0">
              <a:solidFill>
                <a:schemeClr val="tx1"/>
              </a:solidFill>
              <a:highlight>
                <a:srgbClr val="C0C0C0"/>
              </a:highlight>
              <a:cs typeface="+mn-cs"/>
            </a:rPr>
            <a:t>α</a:t>
          </a:r>
          <a:r>
            <a:rPr lang="ar-SA" sz="2000" b="1" kern="1200" dirty="0">
              <a:solidFill>
                <a:schemeClr val="tx1"/>
              </a:solidFill>
              <a:cs typeface="+mn-cs"/>
            </a:rPr>
            <a:t> </a:t>
          </a:r>
          <a:r>
            <a:rPr lang="ar-SA" sz="2000" b="1" kern="1200" dirty="0">
              <a:solidFill>
                <a:schemeClr val="bg1"/>
              </a:solidFill>
              <a:cs typeface="+mn-cs"/>
            </a:rPr>
            <a:t>هو التغيّر في السرعة الزاوية خلال وحدة الزمن 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bg1"/>
              </a:solidFill>
              <a:cs typeface="+mn-cs"/>
            </a:rPr>
            <a:t>ويُعطى بالعلاقة: </a:t>
          </a:r>
          <a:r>
            <a:rPr lang="el-GR" sz="2000" b="1" kern="1200" dirty="0">
              <a:solidFill>
                <a:schemeClr val="tx1"/>
              </a:solidFill>
              <a:cs typeface="+mn-cs"/>
            </a:rPr>
            <a:t>α = ∆ ω / ∆</a:t>
          </a:r>
          <a:r>
            <a:rPr lang="en-US" sz="2000" b="1" kern="1200" dirty="0">
              <a:solidFill>
                <a:schemeClr val="tx1"/>
              </a:solidFill>
              <a:cs typeface="+mn-cs"/>
            </a:rPr>
            <a:t>t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bg1"/>
              </a:solidFill>
              <a:cs typeface="+mn-cs"/>
            </a:rPr>
            <a:t>وعلاقته بالتسارع الخطيّ: </a:t>
          </a:r>
          <a:r>
            <a:rPr lang="en-US" sz="2000" b="1" kern="1200" dirty="0">
              <a:solidFill>
                <a:schemeClr val="tx1"/>
              </a:solidFill>
              <a:cs typeface="+mn-cs"/>
            </a:rPr>
            <a:t>a = r </a:t>
          </a:r>
          <a:r>
            <a:rPr lang="el-GR" sz="2000" b="1" kern="1200" dirty="0">
              <a:solidFill>
                <a:schemeClr val="tx1"/>
              </a:solidFill>
              <a:cs typeface="+mn-cs"/>
            </a:rPr>
            <a:t>α</a:t>
          </a:r>
          <a:endParaRPr lang="ar-SA" sz="2000" b="1" kern="1200" dirty="0">
            <a:solidFill>
              <a:schemeClr val="tx1"/>
            </a:solidFill>
            <a:cs typeface="+mn-cs"/>
          </a:endParaRP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bg1"/>
              </a:solidFill>
              <a:cs typeface="+mn-cs"/>
            </a:rPr>
            <a:t>الوحدة: </a:t>
          </a:r>
          <a:r>
            <a:rPr lang="en-US" sz="2000" b="1" kern="1200" dirty="0">
              <a:solidFill>
                <a:schemeClr val="tx1"/>
              </a:solidFill>
              <a:cs typeface="+mn-cs"/>
            </a:rPr>
            <a:t>rad/s</a:t>
          </a:r>
          <a:r>
            <a:rPr lang="en-US" sz="2000" b="1" kern="1200" baseline="30000" dirty="0">
              <a:solidFill>
                <a:schemeClr val="tx1"/>
              </a:solidFill>
              <a:cs typeface="+mn-cs"/>
            </a:rPr>
            <a:t>2</a:t>
          </a:r>
          <a:endParaRPr lang="ar-SA" sz="2000" b="1" kern="1200" dirty="0">
            <a:solidFill>
              <a:schemeClr val="tx1"/>
            </a:solidFill>
            <a:cs typeface="+mn-cs"/>
          </a:endParaRPr>
        </a:p>
      </dsp:txBody>
      <dsp:txXfrm>
        <a:off x="0" y="3328439"/>
        <a:ext cx="8155253" cy="1643737"/>
      </dsp:txXfrm>
    </dsp:sp>
    <dsp:sp modelId="{11116FC3-5C22-C94E-B7D9-600C4238F856}">
      <dsp:nvSpPr>
        <dsp:cNvPr id="0" name=""/>
        <dsp:cNvSpPr/>
      </dsp:nvSpPr>
      <dsp:spPr>
        <a:xfrm>
          <a:off x="8155253" y="3626783"/>
          <a:ext cx="2071533" cy="1047049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6729641"/>
            <a:satOff val="-22947"/>
            <a:lumOff val="-3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00D423F-FC1B-4EB4-B5F8-EE88FC92A74B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94A4E48-5FAF-4BE2-9B97-17890D56B94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375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A4E48-5FAF-4BE2-9B97-17890D56B940}" type="slidenum">
              <a:rPr lang="ar-SA" smtClean="0"/>
              <a:pPr/>
              <a:t>113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549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4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11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07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684580" y="502526"/>
            <a:ext cx="5048250" cy="3390900"/>
          </a:xfrm>
          <a:custGeom>
            <a:avLst/>
            <a:gdLst>
              <a:gd name="connsiteX0" fmla="*/ 5048250 w 5048250"/>
              <a:gd name="connsiteY0" fmla="*/ 0 h 3390900"/>
              <a:gd name="connsiteX1" fmla="*/ 5048250 w 5048250"/>
              <a:gd name="connsiteY1" fmla="*/ 3390900 h 3390900"/>
              <a:gd name="connsiteX2" fmla="*/ 0 w 5048250"/>
              <a:gd name="connsiteY2" fmla="*/ 3390900 h 3390900"/>
              <a:gd name="connsiteX3" fmla="*/ 1314450 w 5048250"/>
              <a:gd name="connsiteY3" fmla="*/ 45719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0" h="3390900">
                <a:moveTo>
                  <a:pt x="5048250" y="0"/>
                </a:moveTo>
                <a:lnTo>
                  <a:pt x="5048250" y="3390900"/>
                </a:lnTo>
                <a:lnTo>
                  <a:pt x="0" y="3390900"/>
                </a:lnTo>
                <a:lnTo>
                  <a:pt x="1314450" y="4571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026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80741" y="1419225"/>
            <a:ext cx="2246312" cy="3971925"/>
          </a:xfrm>
          <a:custGeom>
            <a:avLst/>
            <a:gdLst>
              <a:gd name="connsiteX0" fmla="*/ 0 w 2246312"/>
              <a:gd name="connsiteY0" fmla="*/ 0 h 4114800"/>
              <a:gd name="connsiteX1" fmla="*/ 2246312 w 2246312"/>
              <a:gd name="connsiteY1" fmla="*/ 0 h 4114800"/>
              <a:gd name="connsiteX2" fmla="*/ 2246312 w 2246312"/>
              <a:gd name="connsiteY2" fmla="*/ 4114800 h 4114800"/>
              <a:gd name="connsiteX3" fmla="*/ 0 w 2246312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6312" h="4114800">
                <a:moveTo>
                  <a:pt x="0" y="0"/>
                </a:moveTo>
                <a:lnTo>
                  <a:pt x="2246312" y="0"/>
                </a:lnTo>
                <a:lnTo>
                  <a:pt x="2246312" y="4114800"/>
                </a:lnTo>
                <a:lnTo>
                  <a:pt x="0" y="4114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8903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97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33521" y="2102183"/>
            <a:ext cx="2921000" cy="40259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26435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525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194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434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72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578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843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975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63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4608-0942-49D9-8FF8-C3471AEDFB91}" type="datetimeFigureOut">
              <a:rPr lang="ar-SA" smtClean="0">
                <a:solidFill>
                  <a:prstClr val="black">
                    <a:tint val="95000"/>
                  </a:prstClr>
                </a:solidFill>
              </a:rPr>
              <a:pPr/>
              <a:t>17 ربيع الأول، 1442</a:t>
            </a:fld>
            <a:endParaRPr lang="ar-S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8DB11-0C67-4114-9B16-EF79A2D3FA4D}" type="slidenum">
              <a:rPr lang="ar-SA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OcrHOc23N4?start=139&amp;feature=oembed" TargetMode="External"/><Relationship Id="rId5" Type="http://schemas.openxmlformats.org/officeDocument/2006/relationships/hyperlink" Target="https://www.youtube.com/watch?v=IOcrHOc23N4" TargetMode="External"/><Relationship Id="rId4" Type="http://schemas.openxmlformats.org/officeDocument/2006/relationships/image" Target="../media/image8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t_XJp77-mk?start=45&amp;feature=oembed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77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.sa/url?sa=i&amp;rct=j&amp;q=&amp;esrc=s&amp;frm=1&amp;source=images&amp;cd=&amp;cad=rja&amp;docid=L9xA9Rk2GWtudM&amp;tbnid=IdPut5DENqdoBM:&amp;ved=0CAUQjRw&amp;url=http://pic-every-day.blogspot.com/p/blog-page_8357.html&amp;ei=Jn0LU479A_K10QXhlIFY&amp;psig=AFQjCNERkYSu1nD8uUXIY2Tyq29z0njHZw&amp;ust=1393348171867470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sa/url?sa=i&amp;rct=j&amp;q=&amp;esrc=s&amp;frm=1&amp;source=images&amp;cd=&amp;cad=rja&amp;docid=L9xA9Rk2GWtudM&amp;tbnid=IdPut5DENqdoBM:&amp;ved=0CAUQjRw&amp;url=http://pic-every-day.blogspot.com/p/blog-page_8357.html&amp;ei=Jn0LU479A_K10QXhlIFY&amp;psig=AFQjCNERkYSu1nD8uUXIY2Tyq29z0njHZw&amp;ust=1393348171867470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7.jp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7.svg"/><Relationship Id="rId4" Type="http://schemas.openxmlformats.org/officeDocument/2006/relationships/diagramData" Target="../diagrams/data2.xml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5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7.jp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7.svg"/><Relationship Id="rId4" Type="http://schemas.openxmlformats.org/officeDocument/2006/relationships/diagramData" Target="../diagrams/data3.xml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png"/><Relationship Id="rId7" Type="http://schemas.openxmlformats.org/officeDocument/2006/relationships/slide" Target="slide5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5.svg"/><Relationship Id="rId5" Type="http://schemas.openxmlformats.org/officeDocument/2006/relationships/image" Target="../media/image48.png"/><Relationship Id="rId10" Type="http://schemas.openxmlformats.org/officeDocument/2006/relationships/image" Target="../media/image24.png"/><Relationship Id="rId4" Type="http://schemas.openxmlformats.org/officeDocument/2006/relationships/image" Target="../media/image47.png"/><Relationship Id="rId9" Type="http://schemas.openxmlformats.org/officeDocument/2006/relationships/image" Target="../media/image43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54.xml"/><Relationship Id="rId4" Type="http://schemas.openxmlformats.org/officeDocument/2006/relationships/image" Target="../media/image25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JbI2HOd2F4?start=161&amp;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com.eg/url?sa=i&amp;rct=j&amp;q=&amp;esrc=s&amp;frm=1&amp;source=images&amp;cd=&amp;cad=rja&amp;docid=thV_vihmhjpm9M&amp;tbnid=ACMXilCQDbJLiM:&amp;ved=0CAUQjRw&amp;url=http://www.nabulsi.com/green/ar/print.php?art=3553&amp;ei=ZV_tUr2iJI330gXo8oHwCA&amp;bvm=bv.60444564,d.ZG4&amp;psig=AFQjCNGkKstnTOpy52Ub-aexwAtZjGjVjg&amp;ust=139137435536012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slide" Target="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2.png"/><Relationship Id="rId5" Type="http://schemas.openxmlformats.org/officeDocument/2006/relationships/image" Target="../media/image65.png"/><Relationship Id="rId10" Type="http://schemas.openxmlformats.org/officeDocument/2006/relationships/image" Target="../media/image71.svg"/><Relationship Id="rId4" Type="http://schemas.openxmlformats.org/officeDocument/2006/relationships/image" Target="../media/image64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slide" Target="slide85.xml"/><Relationship Id="rId4" Type="http://schemas.openxmlformats.org/officeDocument/2006/relationships/image" Target="../media/image25.sv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80.png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8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slide" Target="slide85.xml"/><Relationship Id="rId4" Type="http://schemas.openxmlformats.org/officeDocument/2006/relationships/image" Target="../media/image25.sv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8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73.svg"/><Relationship Id="rId5" Type="http://schemas.openxmlformats.org/officeDocument/2006/relationships/image" Target="../media/image83.png"/><Relationship Id="rId10" Type="http://schemas.openxmlformats.org/officeDocument/2006/relationships/image" Target="../media/image72.png"/><Relationship Id="rId4" Type="http://schemas.openxmlformats.org/officeDocument/2006/relationships/image" Target="../media/image82.png"/><Relationship Id="rId9" Type="http://schemas.openxmlformats.org/officeDocument/2006/relationships/slide" Target="slide8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slide" Target="slide85.xml"/><Relationship Id="rId4" Type="http://schemas.openxmlformats.org/officeDocument/2006/relationships/image" Target="../media/image25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9004E4-E62B-49F0-B48F-07AD8B9973B0}"/>
              </a:ext>
            </a:extLst>
          </p:cNvPr>
          <p:cNvSpPr/>
          <p:nvPr/>
        </p:nvSpPr>
        <p:spPr>
          <a:xfrm>
            <a:off x="552450" y="2962275"/>
            <a:ext cx="7361238" cy="3390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F81292-C4C1-4AD6-B051-11CF06408CD3}"/>
              </a:ext>
            </a:extLst>
          </p:cNvPr>
          <p:cNvCxnSpPr>
            <a:cxnSpLocks/>
          </p:cNvCxnSpPr>
          <p:nvPr/>
        </p:nvCxnSpPr>
        <p:spPr>
          <a:xfrm flipH="1">
            <a:off x="6646863" y="547688"/>
            <a:ext cx="1314450" cy="334645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4" name="TextBox 8">
            <a:extLst>
              <a:ext uri="{FF2B5EF4-FFF2-40B4-BE49-F238E27FC236}">
                <a16:creationId xmlns:a16="http://schemas.microsoft.com/office/drawing/2014/main" id="{9A20A90B-3616-694B-BEBF-3FBF44837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656" y="3980862"/>
            <a:ext cx="5330825" cy="151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ar-S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أهلاً بالرائعات</a:t>
            </a:r>
          </a:p>
          <a:p>
            <a:pPr algn="ctr">
              <a:buNone/>
            </a:pPr>
            <a:r>
              <a:rPr lang="ar-S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صباح الخير والتوفيق </a:t>
            </a:r>
          </a:p>
          <a:p>
            <a:pPr algn="ctr">
              <a:buNone/>
            </a:pPr>
            <a:r>
              <a:rPr lang="ar-S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صباح البدايات الجميلة بإذن الله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103AAD-744B-492C-ACF0-17BE6E0500A8}"/>
              </a:ext>
            </a:extLst>
          </p:cNvPr>
          <p:cNvSpPr/>
          <p:nvPr/>
        </p:nvSpPr>
        <p:spPr>
          <a:xfrm>
            <a:off x="365125" y="6165850"/>
            <a:ext cx="374650" cy="374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عنصر نائب للصورة 8">
            <a:extLst>
              <a:ext uri="{FF2B5EF4-FFF2-40B4-BE49-F238E27FC236}">
                <a16:creationId xmlns:a16="http://schemas.microsoft.com/office/drawing/2014/main" id="{87EDAFA3-CC8F-504F-A5D9-CC066BA59B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771" b="2771"/>
          <a:stretch>
            <a:fillRect/>
          </a:stretch>
        </p:blipFill>
        <p:spPr>
          <a:xfrm>
            <a:off x="6684963" y="503238"/>
            <a:ext cx="5048250" cy="3390900"/>
          </a:xfrm>
          <a:custGeom>
            <a:avLst/>
            <a:gdLst>
              <a:gd name="T0" fmla="*/ 5048250 w 5048250"/>
              <a:gd name="T1" fmla="*/ 0 h 3390900"/>
              <a:gd name="T2" fmla="*/ 5048250 w 5048250"/>
              <a:gd name="T3" fmla="*/ 3390900 h 3390900"/>
              <a:gd name="T4" fmla="*/ 0 w 5048250"/>
              <a:gd name="T5" fmla="*/ 3390900 h 3390900"/>
              <a:gd name="T6" fmla="*/ 1314450 w 5048250"/>
              <a:gd name="T7" fmla="*/ 45719 h 33909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48250" h="3390900">
                <a:moveTo>
                  <a:pt x="5048250" y="0"/>
                </a:moveTo>
                <a:lnTo>
                  <a:pt x="5048250" y="3390900"/>
                </a:lnTo>
                <a:lnTo>
                  <a:pt x="0" y="3390900"/>
                </a:lnTo>
                <a:lnTo>
                  <a:pt x="1314450" y="45719"/>
                </a:lnTo>
                <a:lnTo>
                  <a:pt x="5048250" y="0"/>
                </a:lnTo>
                <a:close/>
              </a:path>
            </a:pathLst>
          </a:cu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E8E17A1-FFAC-074B-A63C-6D72BCE9ACD2}"/>
              </a:ext>
            </a:extLst>
          </p:cNvPr>
          <p:cNvSpPr txBox="1"/>
          <p:nvPr/>
        </p:nvSpPr>
        <p:spPr>
          <a:xfrm>
            <a:off x="733662" y="6355834"/>
            <a:ext cx="716253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/>
              <a:t>طالبتي الحبيبة: أرجو أن يكون حضورك مميز وذلك بمشاركتك الفعالة وتحضيرك الجيد للدرس.</a:t>
            </a:r>
          </a:p>
        </p:txBody>
      </p:sp>
    </p:spTree>
    <p:extLst>
      <p:ext uri="{BB962C8B-B14F-4D97-AF65-F5344CB8AC3E}">
        <p14:creationId xmlns:p14="http://schemas.microsoft.com/office/powerpoint/2010/main" val="482144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imagesCAAE4T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123" y="3502628"/>
            <a:ext cx="4107708" cy="25836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مربع نص 9"/>
          <p:cNvSpPr txBox="1"/>
          <p:nvPr/>
        </p:nvSpPr>
        <p:spPr>
          <a:xfrm>
            <a:off x="6096000" y="3413999"/>
            <a:ext cx="404162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ndalus" pitchFamily="18" charset="-78"/>
                <a:cs typeface="Andalus" pitchFamily="18" charset="-78"/>
              </a:rPr>
              <a:t>لماذا يتعرض الراكب في العربة </a:t>
            </a:r>
            <a:r>
              <a:rPr lang="ar-SA" sz="3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ndalus" pitchFamily="18" charset="-78"/>
                <a:cs typeface="Andalus" pitchFamily="18" charset="-78"/>
              </a:rPr>
              <a:t>الدوّراة</a:t>
            </a:r>
            <a:r>
              <a:rPr lang="ar-SA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ndalus" pitchFamily="18" charset="-78"/>
                <a:cs typeface="Andalus" pitchFamily="18" charset="-78"/>
              </a:rPr>
              <a:t> لردود فعل فيزيائية قوية؟</a:t>
            </a:r>
          </a:p>
        </p:txBody>
      </p:sp>
      <p:pic>
        <p:nvPicPr>
          <p:cNvPr id="11" name="صورة 10" descr="imagesCA29OTF4.jpg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2267066" y="2780928"/>
            <a:ext cx="259562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مستطيل 12"/>
          <p:cNvSpPr/>
          <p:nvPr/>
        </p:nvSpPr>
        <p:spPr>
          <a:xfrm>
            <a:off x="7620677" y="2060848"/>
            <a:ext cx="230425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فكري</a:t>
            </a:r>
          </a:p>
        </p:txBody>
      </p:sp>
      <p:pic>
        <p:nvPicPr>
          <p:cNvPr id="15" name="صورة 14" descr="fi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015" y="548680"/>
            <a:ext cx="4121816" cy="274288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مستطيل مستدير الزوايا 7"/>
          <p:cNvSpPr/>
          <p:nvPr/>
        </p:nvSpPr>
        <p:spPr bwMode="auto">
          <a:xfrm>
            <a:off x="8124654" y="280809"/>
            <a:ext cx="3744416" cy="5908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cs typeface="+mj-cs"/>
              </a:rPr>
              <a:t>استراتيجية العصف الذهني</a:t>
            </a:r>
            <a:endParaRPr lang="ar-SA" sz="28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cs typeface="+mj-cs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46958699-ACCE-DD42-B342-633F6D2FA9A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030190" y="1462577"/>
            <a:ext cx="992732" cy="142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4CACE842-D6B9-DE4A-B78F-BA3ACDCBF4F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AD97EFF-2B19-9845-9F7B-076552BC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F94F379E-3C75-4246-B8B1-6EE02E928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6A6B691-DEFC-EA46-A2B0-9E5128B9BE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ACA55E8-0EC0-1D40-92BE-E1794B8BC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21528" r="34983" b="60622"/>
          <a:stretch/>
        </p:blipFill>
        <p:spPr>
          <a:xfrm>
            <a:off x="622152" y="5301208"/>
            <a:ext cx="244827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080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987BFF6-8E04-8947-B76B-1533D0FD858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FBE9C959-E60D-B243-8473-D5353B419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604203F-FC5C-844F-BF9D-7C431E752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DF62ABB-1830-A24F-9A75-21CC8B989154}"/>
              </a:ext>
            </a:extLst>
          </p:cNvPr>
          <p:cNvGrpSpPr/>
          <p:nvPr/>
        </p:nvGrpSpPr>
        <p:grpSpPr>
          <a:xfrm>
            <a:off x="609600" y="0"/>
            <a:ext cx="10814992" cy="6858000"/>
            <a:chOff x="609600" y="0"/>
            <a:chExt cx="10814992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34157E4-D076-D843-99D1-DA3A598A26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9"/>
            <a:stretch/>
          </p:blipFill>
          <p:spPr>
            <a:xfrm>
              <a:off x="609600" y="0"/>
              <a:ext cx="10814992" cy="6858000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AB84B4F8-6118-A248-9E89-7FED3883F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72989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E3295A62-7D38-F540-A1A3-122945861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وسائط عبر الإنترنت 1" descr="Rotating Frames of Reference">
            <a:hlinkClick r:id="" action="ppaction://media"/>
            <a:extLst>
              <a:ext uri="{FF2B5EF4-FFF2-40B4-BE49-F238E27FC236}">
                <a16:creationId xmlns:a16="http://schemas.microsoft.com/office/drawing/2014/main" id="{C1FB5BDB-45E8-CB45-9EB8-90B5F20AC1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59474" y="764704"/>
            <a:ext cx="9273030" cy="521608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4CA5609-326E-1D46-AC97-69E9DAC14F9E}"/>
              </a:ext>
            </a:extLst>
          </p:cNvPr>
          <p:cNvSpPr/>
          <p:nvPr/>
        </p:nvSpPr>
        <p:spPr>
          <a:xfrm>
            <a:off x="3524094" y="6050060"/>
            <a:ext cx="4943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hlinkClick r:id="rId5"/>
              </a:rPr>
              <a:t>https://www.youtube.com/watch?v=IOcrHOc23N4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3893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9640D18-C330-3C40-993E-0F94DD6AE0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80D948A-AB90-A741-8017-3CED7C37F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D2661F9-57F2-C744-AB3A-F7C2DCF4A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2AD9062-EC1F-AF4A-9D85-55D1F369B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339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1CEF5BD-4987-584D-894F-DEC41474DD0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FBBA1BB2-8F18-A44A-8809-68FE01D3F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2BA4D30-4AB1-7D4B-93AA-3F672006C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A6563B0-BA6A-E94A-BC12-EF2BC4D2A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46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3090266-EE73-DB44-952C-4C3ACD93615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FCCE161A-9CCF-844E-A24B-CBBE20696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114EB788-7B40-9E44-B4C3-FC00F7FCC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D531F18A-01BF-6E4B-B238-1DD944712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55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9F7D64B-44F6-C44E-9543-D15BCEACFFB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ED55238-E018-C748-9140-00A24DF80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E4BC590-AADB-3848-9466-817CB3C22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AB8D6021-BBF5-1448-87B2-BFB1228BFF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710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AAFC966-E3D9-8444-8074-1C164BF8690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AA98989-0F2F-D54C-92E5-547939D22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296B693-B707-1D43-8F5E-5FA35E91E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9F0049-F6DA-5B42-AC3D-2D8B4BA2C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348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D7894B2-021F-5E42-9B21-96B2DFE667A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9CC2D6A8-B448-724A-92AE-E02CEAE3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00491EC-40B2-B54D-B764-27431850B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100A97C-BF45-7441-AC24-2134B1836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263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A676C4A-6EFA-6246-9D92-1454D778AA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8BA99F30-2D9E-F542-A44A-2E6CFA53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185415A-1808-F14D-A9D2-BDA22CE63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D3515BF-3A0A-CF40-87B7-4094EFF53C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42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50" y="300038"/>
            <a:ext cx="4972050" cy="6210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0"/>
            <a:ext cx="12192000" cy="2286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38"/>
            <a:ext cx="4400550" cy="61436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E9FF1A-2E22-4128-9D6A-B599E08B6D8A}"/>
              </a:ext>
            </a:extLst>
          </p:cNvPr>
          <p:cNvSpPr/>
          <p:nvPr/>
        </p:nvSpPr>
        <p:spPr>
          <a:xfrm>
            <a:off x="10401300" y="300038"/>
            <a:ext cx="952500" cy="138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6" y="1802189"/>
            <a:ext cx="583723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١-١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وصف الحركة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الدورانية</a:t>
            </a:r>
            <a:endParaRPr lang="en-US" altLang="en-US" sz="66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847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A3D8218B-C582-3E4B-B825-CE660AD25FA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C1C1DC2-2610-A547-BBBA-04DAF4D42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524AA22-7AE4-F04D-A1B1-DFA94E570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56659502-78A3-D24F-9895-8168BAAC7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648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DF02256-BA9F-0A44-B10B-F4457AF13B7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0F8CE6F-5890-FD41-B70D-F3CD57EC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52431E17-9ABB-1B43-9047-AE7BBB1BB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B4BAE109-BAC3-014F-AC5E-007D0410F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543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74D5CED-39CB-444C-8FB9-E0A50F5335A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69A23A60-A916-F349-8DAE-456C3CE8E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547808AB-A34A-2B43-9822-3F8CFCA36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0FE1CDC-BA62-D24C-8EC4-1E33CDE03D44}"/>
              </a:ext>
            </a:extLst>
          </p:cNvPr>
          <p:cNvGrpSpPr/>
          <p:nvPr/>
        </p:nvGrpSpPr>
        <p:grpSpPr>
          <a:xfrm>
            <a:off x="609600" y="0"/>
            <a:ext cx="10814992" cy="6858000"/>
            <a:chOff x="609600" y="0"/>
            <a:chExt cx="10814992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F7B2753A-86E6-5D48-9B7D-A04BA4CF6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9"/>
            <a:stretch/>
          </p:blipFill>
          <p:spPr>
            <a:xfrm>
              <a:off x="609600" y="0"/>
              <a:ext cx="10814992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FA1FC15-4FA3-3440-8544-FC01EB16C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26285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65EFC3-AFEF-5B40-AE43-55805EC9A1E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D1AF098-4F28-5B41-812B-D40F607FE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5B20063F-31C9-844E-90D0-6F85B095E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0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2" name="وسائط عبر الإنترنت 1" descr="Coriolis Effect">
            <a:hlinkClick r:id="" action="ppaction://media"/>
            <a:extLst>
              <a:ext uri="{FF2B5EF4-FFF2-40B4-BE49-F238E27FC236}">
                <a16:creationId xmlns:a16="http://schemas.microsoft.com/office/drawing/2014/main" id="{D2CD931E-264E-7045-9FB4-54D594C074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47528" y="1039234"/>
            <a:ext cx="8472941" cy="47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2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8095734-08D1-7346-B397-7B493C9408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2BD6D11E-6E28-9B48-B94E-24E23574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B866FB1-4CC2-FC41-85E0-95BAA70E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0D144B7-392A-194B-B15A-119A6E1F06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/>
          <a:stretch/>
        </p:blipFill>
        <p:spPr>
          <a:xfrm>
            <a:off x="609600" y="0"/>
            <a:ext cx="108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594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5FC49B31-FDF7-BB45-88D0-F74948EC09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0F1B76D7-5CC1-5B42-B926-C5104529C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5B0932C2-13C6-1744-9FBA-3A2F1AEA7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82A6C5C7-59B0-444E-B09B-1479F26C87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/>
          <a:stretch/>
        </p:blipFill>
        <p:spPr>
          <a:xfrm>
            <a:off x="609600" y="0"/>
            <a:ext cx="108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389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2B071EE-1441-1640-80B0-FAFC2F38A7E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81572209-584E-E241-B3DB-60A6DB8517B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609600" y="0"/>
              <a:chExt cx="10972800" cy="6858000"/>
            </a:xfrm>
          </p:grpSpPr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74BAC3F0-44D0-9646-A2EC-D8C8DBA4F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0"/>
                <a:ext cx="10972800" cy="6858000"/>
              </a:xfrm>
              <a:prstGeom prst="rect">
                <a:avLst/>
              </a:prstGeom>
            </p:spPr>
          </p:pic>
          <p:pic>
            <p:nvPicPr>
              <p:cNvPr id="4" name="صورة 3">
                <a:extLst>
                  <a:ext uri="{FF2B5EF4-FFF2-40B4-BE49-F238E27FC236}">
                    <a16:creationId xmlns:a16="http://schemas.microsoft.com/office/drawing/2014/main" id="{CEF90E47-B1C1-5342-ACA6-CF4C8FD1D4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05" t="21528" r="34983" b="60622"/>
              <a:stretch/>
            </p:blipFill>
            <p:spPr>
              <a:xfrm>
                <a:off x="622152" y="5301208"/>
                <a:ext cx="2448272" cy="1224136"/>
              </a:xfrm>
              <a:prstGeom prst="rect">
                <a:avLst/>
              </a:prstGeom>
            </p:spPr>
          </p:pic>
        </p:grp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A21A44F-A820-914C-B977-8E67BA3E2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3287688" y="2564904"/>
              <a:ext cx="5528614" cy="1224136"/>
            </a:xfrm>
            <a:prstGeom prst="rect">
              <a:avLst/>
            </a:prstGeom>
          </p:spPr>
        </p:pic>
      </p:grpSp>
      <p:sp>
        <p:nvSpPr>
          <p:cNvPr id="7" name="Rectangle 7">
            <a:extLst>
              <a:ext uri="{FF2B5EF4-FFF2-40B4-BE49-F238E27FC236}">
                <a16:creationId xmlns:a16="http://schemas.microsoft.com/office/drawing/2014/main" id="{0B5AADE2-3810-3245-BD6C-EF5BFEE81FB2}"/>
              </a:ext>
            </a:extLst>
          </p:cNvPr>
          <p:cNvSpPr/>
          <p:nvPr/>
        </p:nvSpPr>
        <p:spPr>
          <a:xfrm>
            <a:off x="1393874" y="308312"/>
            <a:ext cx="8882062" cy="1004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r>
              <a:rPr lang="ar-SA" sz="2800" dirty="0">
                <a:latin typeface="Arial" panose="020B0604020202020204" pitchFamily="34" charset="0"/>
              </a:rPr>
              <a:t>حل مسألة ٢٣ صفحة ٢٤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6A66239-5373-9E4F-A038-DF3BB3F5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1124744"/>
            <a:ext cx="7219118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791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B76C797-43AA-A345-A143-D5C0BEF98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82" y="0"/>
            <a:ext cx="7219118" cy="13068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40240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2B071EE-1441-1640-80B0-FAFC2F38A7E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81572209-584E-E241-B3DB-60A6DB8517B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609600" y="0"/>
              <a:chExt cx="10972800" cy="6858000"/>
            </a:xfrm>
          </p:grpSpPr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74BAC3F0-44D0-9646-A2EC-D8C8DBA4F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0"/>
                <a:ext cx="10972800" cy="6858000"/>
              </a:xfrm>
              <a:prstGeom prst="rect">
                <a:avLst/>
              </a:prstGeom>
            </p:spPr>
          </p:pic>
          <p:pic>
            <p:nvPicPr>
              <p:cNvPr id="4" name="صورة 3">
                <a:extLst>
                  <a:ext uri="{FF2B5EF4-FFF2-40B4-BE49-F238E27FC236}">
                    <a16:creationId xmlns:a16="http://schemas.microsoft.com/office/drawing/2014/main" id="{CEF90E47-B1C1-5342-ACA6-CF4C8FD1D4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05" t="21528" r="34983" b="60622"/>
              <a:stretch/>
            </p:blipFill>
            <p:spPr>
              <a:xfrm>
                <a:off x="622152" y="5301208"/>
                <a:ext cx="2448272" cy="1224136"/>
              </a:xfrm>
              <a:prstGeom prst="rect">
                <a:avLst/>
              </a:prstGeom>
            </p:spPr>
          </p:pic>
        </p:grp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A21A44F-A820-914C-B977-8E67BA3E2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3287688" y="2564904"/>
              <a:ext cx="5528614" cy="1224136"/>
            </a:xfrm>
            <a:prstGeom prst="rect">
              <a:avLst/>
            </a:prstGeom>
          </p:spPr>
        </p:pic>
      </p:grpSp>
      <p:sp>
        <p:nvSpPr>
          <p:cNvPr id="7" name="Rectangle 7">
            <a:extLst>
              <a:ext uri="{FF2B5EF4-FFF2-40B4-BE49-F238E27FC236}">
                <a16:creationId xmlns:a16="http://schemas.microsoft.com/office/drawing/2014/main" id="{0B5AADE2-3810-3245-BD6C-EF5BFEE81FB2}"/>
              </a:ext>
            </a:extLst>
          </p:cNvPr>
          <p:cNvSpPr/>
          <p:nvPr/>
        </p:nvSpPr>
        <p:spPr>
          <a:xfrm>
            <a:off x="1393874" y="585146"/>
            <a:ext cx="8882062" cy="1004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r>
              <a:rPr lang="ar-SA" sz="2800" dirty="0">
                <a:latin typeface="Arial" panose="020B0604020202020204" pitchFamily="34" charset="0"/>
              </a:rPr>
              <a:t>تقييم ختامي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F093A4-3AEE-FA41-9E11-5251FFA91A24}"/>
              </a:ext>
            </a:extLst>
          </p:cNvPr>
          <p:cNvSpPr txBox="1"/>
          <p:nvPr/>
        </p:nvSpPr>
        <p:spPr>
          <a:xfrm>
            <a:off x="3079943" y="2175179"/>
            <a:ext cx="6480721" cy="46166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cs typeface="PT Bold Heading" pitchFamily="2" charset="-78"/>
              </a:rPr>
              <a:t>القوة الطاردة المركزية هي</a:t>
            </a:r>
            <a:endParaRPr lang="ar-SA" sz="2400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C96445EC-47C2-E34D-B72C-1AF5A4CB2012}"/>
              </a:ext>
            </a:extLst>
          </p:cNvPr>
          <p:cNvGraphicFramePr>
            <a:graphicFrameLocks noGrp="1"/>
          </p:cNvGraphicFramePr>
          <p:nvPr/>
        </p:nvGraphicFramePr>
        <p:xfrm>
          <a:off x="3486151" y="2902046"/>
          <a:ext cx="5668307" cy="1586812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651675">
                  <a:extLst>
                    <a:ext uri="{9D8B030D-6E8A-4147-A177-3AD203B41FA5}">
                      <a16:colId xmlns:a16="http://schemas.microsoft.com/office/drawing/2014/main" val="1501356153"/>
                    </a:ext>
                  </a:extLst>
                </a:gridCol>
                <a:gridCol w="5016632">
                  <a:extLst>
                    <a:ext uri="{9D8B030D-6E8A-4147-A177-3AD203B41FA5}">
                      <a16:colId xmlns:a16="http://schemas.microsoft.com/office/drawing/2014/main" val="1122118222"/>
                    </a:ext>
                  </a:extLst>
                </a:gridCol>
              </a:tblGrid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err="1">
                          <a:solidFill>
                            <a:schemeClr val="tx1"/>
                          </a:solidFill>
                          <a:cs typeface="+mn-cs"/>
                        </a:rPr>
                        <a:t>أ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1" eaLnBrk="1" latinLnBrk="0" hangingPunct="1"/>
                      <a:r>
                        <a:rPr lang="ar-SA" sz="2000" b="1" dirty="0"/>
                        <a:t>قوة حقيقية تدفع الجسم المتحرك في مسار دائري للخارج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83961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ب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SA" sz="2000" b="1" dirty="0"/>
                        <a:t>قوة ظاهرية غير حقيقية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55009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err="1">
                          <a:solidFill>
                            <a:schemeClr val="tx1"/>
                          </a:solidFill>
                          <a:cs typeface="+mn-cs"/>
                        </a:rPr>
                        <a:t>ج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>
                          <a:cs typeface="+mn-cs"/>
                        </a:rPr>
                        <a:t>قوة ناشئة عن تأثير القصور الذاتي للأجسام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707331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د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1" eaLnBrk="1" latinLnBrk="0" hangingPunct="1"/>
                      <a:r>
                        <a:rPr lang="en-US" sz="2000" b="1" dirty="0">
                          <a:solidFill>
                            <a:schemeClr val="tx1"/>
                          </a:solidFill>
                          <a:cs typeface="+mn-cs"/>
                        </a:rPr>
                        <a:t>c 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 و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cs typeface="+mn-cs"/>
                        </a:rPr>
                        <a:t>b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 معًا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34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9358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2B071EE-1441-1640-80B0-FAFC2F38A7E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81572209-584E-E241-B3DB-60A6DB8517B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609600" y="0"/>
              <a:chExt cx="10972800" cy="6858000"/>
            </a:xfrm>
          </p:grpSpPr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74BAC3F0-44D0-9646-A2EC-D8C8DBA4F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0"/>
                <a:ext cx="10972800" cy="6858000"/>
              </a:xfrm>
              <a:prstGeom prst="rect">
                <a:avLst/>
              </a:prstGeom>
            </p:spPr>
          </p:pic>
          <p:pic>
            <p:nvPicPr>
              <p:cNvPr id="4" name="صورة 3">
                <a:extLst>
                  <a:ext uri="{FF2B5EF4-FFF2-40B4-BE49-F238E27FC236}">
                    <a16:creationId xmlns:a16="http://schemas.microsoft.com/office/drawing/2014/main" id="{CEF90E47-B1C1-5342-ACA6-CF4C8FD1D4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05" t="21528" r="34983" b="60622"/>
              <a:stretch/>
            </p:blipFill>
            <p:spPr>
              <a:xfrm>
                <a:off x="622152" y="5301208"/>
                <a:ext cx="2448272" cy="1224136"/>
              </a:xfrm>
              <a:prstGeom prst="rect">
                <a:avLst/>
              </a:prstGeom>
            </p:spPr>
          </p:pic>
        </p:grp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A21A44F-A820-914C-B977-8E67BA3E2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3287688" y="2564904"/>
              <a:ext cx="5528614" cy="1224136"/>
            </a:xfrm>
            <a:prstGeom prst="rect">
              <a:avLst/>
            </a:prstGeom>
          </p:spPr>
        </p:pic>
      </p:grpSp>
      <p:sp>
        <p:nvSpPr>
          <p:cNvPr id="7" name="Rectangle 7">
            <a:extLst>
              <a:ext uri="{FF2B5EF4-FFF2-40B4-BE49-F238E27FC236}">
                <a16:creationId xmlns:a16="http://schemas.microsoft.com/office/drawing/2014/main" id="{0B5AADE2-3810-3245-BD6C-EF5BFEE81FB2}"/>
              </a:ext>
            </a:extLst>
          </p:cNvPr>
          <p:cNvSpPr/>
          <p:nvPr/>
        </p:nvSpPr>
        <p:spPr>
          <a:xfrm>
            <a:off x="1654969" y="2784153"/>
            <a:ext cx="8882062" cy="1004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eaLnBrk="1" latinLnBrk="0" hangingPunct="1"/>
            <a:r>
              <a:rPr lang="ar-SA" sz="3600" dirty="0">
                <a:latin typeface="Arial" panose="020B0604020202020204" pitchFamily="34" charset="0"/>
              </a:rPr>
              <a:t>غدًا مراجعة للفصل الأول كاملًا على شكل أسئلة لكل طالبة</a:t>
            </a:r>
          </a:p>
          <a:p>
            <a:pPr marL="0" algn="ctr" defTabSz="914400" eaLnBrk="1" latinLnBrk="0" hangingPunct="1"/>
            <a:r>
              <a:rPr lang="ar-SA" sz="3600" dirty="0">
                <a:latin typeface="Arial" panose="020B0604020202020204" pitchFamily="34" charset="0"/>
              </a:rPr>
              <a:t>أرجو منكن مراجعة ما درسناه والتطبيق على حل المسائل</a:t>
            </a:r>
          </a:p>
        </p:txBody>
      </p:sp>
    </p:spTree>
    <p:extLst>
      <p:ext uri="{BB962C8B-B14F-4D97-AF65-F5344CB8AC3E}">
        <p14:creationId xmlns:p14="http://schemas.microsoft.com/office/powerpoint/2010/main" val="1975208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56618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5" y="2524124"/>
            <a:ext cx="2147887" cy="84772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7" y="1981993"/>
            <a:ext cx="2147887" cy="84772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BBE5EC-5F98-1D4A-AB02-909E78487D05}"/>
              </a:ext>
            </a:extLst>
          </p:cNvPr>
          <p:cNvSpPr/>
          <p:nvPr/>
        </p:nvSpPr>
        <p:spPr>
          <a:xfrm>
            <a:off x="9757920" y="-438151"/>
            <a:ext cx="2829718" cy="28297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044DB0-87D7-8745-9D44-022C6CCB2160}"/>
              </a:ext>
            </a:extLst>
          </p:cNvPr>
          <p:cNvSpPr txBox="1"/>
          <p:nvPr/>
        </p:nvSpPr>
        <p:spPr>
          <a:xfrm>
            <a:off x="7914481" y="897511"/>
            <a:ext cx="214674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highlight>
                  <a:srgbClr val="C0C0C0"/>
                </a:highlight>
              </a:rPr>
              <a:t>سنتعلم اليوم: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71882" y="3042443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1545672-F2B8-CE4B-87DD-3B2818C7A80F}"/>
              </a:ext>
            </a:extLst>
          </p:cNvPr>
          <p:cNvSpPr/>
          <p:nvPr/>
        </p:nvSpPr>
        <p:spPr>
          <a:xfrm>
            <a:off x="3515031" y="2359928"/>
            <a:ext cx="654619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ar-SA" sz="3200" dirty="0">
                <a:ln w="0"/>
              </a:rPr>
              <a:t>تصفين الازاحة الزاوية.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ar-SA" sz="3200" dirty="0">
                <a:ln w="0"/>
              </a:rPr>
              <a:t>تحسبين السرعة الزاوية المتجهة.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ar-SA" sz="3200" dirty="0">
                <a:ln w="0"/>
              </a:rPr>
              <a:t>تحسبين التسارع الزاوي.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ar-SA" sz="3200" dirty="0">
                <a:ln w="0"/>
              </a:rPr>
              <a:t>تحلين مسائل تتعلق بالحركة الدورانية.</a:t>
            </a:r>
          </a:p>
        </p:txBody>
      </p:sp>
    </p:spTree>
    <p:extLst>
      <p:ext uri="{BB962C8B-B14F-4D97-AF65-F5344CB8AC3E}">
        <p14:creationId xmlns:p14="http://schemas.microsoft.com/office/powerpoint/2010/main" val="12039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3466428" y="2079264"/>
            <a:ext cx="915558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>
                  <a:noFill/>
                </a:ln>
              </a:rPr>
              <a:t>عزيزتي الفيزيائية من خلال مثلث الحركة أكملي الجدول التالي:</a:t>
            </a:r>
            <a:endParaRPr lang="en-US" sz="2800" b="1" dirty="0">
              <a:ln w="0">
                <a:noFill/>
              </a:ln>
            </a:endParaRPr>
          </a:p>
        </p:txBody>
      </p:sp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68350"/>
              </p:ext>
            </p:extLst>
          </p:nvPr>
        </p:nvGraphicFramePr>
        <p:xfrm>
          <a:off x="4227798" y="2774108"/>
          <a:ext cx="7632843" cy="2618028"/>
        </p:xfrm>
        <a:graphic>
          <a:graphicData uri="http://schemas.openxmlformats.org/drawingml/2006/table">
            <a:tbl>
              <a:tblPr rtl="1">
                <a:tableStyleId>{69C7853C-536D-4A76-A0AE-DD22124D55A5}</a:tableStyleId>
              </a:tblPr>
              <a:tblGrid>
                <a:gridCol w="1817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9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3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05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الكمية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chemeClr val="tx1"/>
                          </a:solidFill>
                          <a:cs typeface="+mn-cs"/>
                        </a:rPr>
                        <a:t>الرمز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chemeClr val="tx1"/>
                          </a:solidFill>
                          <a:cs typeface="+mn-cs"/>
                        </a:rPr>
                        <a:t>القانون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>
                          <a:solidFill>
                            <a:schemeClr val="tx1"/>
                          </a:solidFill>
                          <a:cs typeface="+mn-cs"/>
                        </a:rPr>
                        <a:t>وحدة القياس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5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الإزاحة الخطية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5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السرعة المتجهة الخطية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5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التسارع المتوسط الخطي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مثلث 1">
            <a:extLst>
              <a:ext uri="{FF2B5EF4-FFF2-40B4-BE49-F238E27FC236}">
                <a16:creationId xmlns:a16="http://schemas.microsoft.com/office/drawing/2014/main" id="{F065132A-58B1-E34A-B77F-DB226A451B56}"/>
              </a:ext>
            </a:extLst>
          </p:cNvPr>
          <p:cNvSpPr/>
          <p:nvPr/>
        </p:nvSpPr>
        <p:spPr>
          <a:xfrm>
            <a:off x="460648" y="2276192"/>
            <a:ext cx="3888432" cy="3471918"/>
          </a:xfrm>
          <a:prstGeom prst="triangl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" name="موصل مستقيم 3">
            <a:extLst>
              <a:ext uri="{FF2B5EF4-FFF2-40B4-BE49-F238E27FC236}">
                <a16:creationId xmlns:a16="http://schemas.microsoft.com/office/drawing/2014/main" id="{DD577A07-1531-3340-BD26-D823C10E0F91}"/>
              </a:ext>
            </a:extLst>
          </p:cNvPr>
          <p:cNvCxnSpPr>
            <a:cxnSpLocks/>
          </p:cNvCxnSpPr>
          <p:nvPr/>
        </p:nvCxnSpPr>
        <p:spPr>
          <a:xfrm flipH="1">
            <a:off x="1361706" y="4149080"/>
            <a:ext cx="206999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موصل مستقيم 7">
            <a:extLst>
              <a:ext uri="{FF2B5EF4-FFF2-40B4-BE49-F238E27FC236}">
                <a16:creationId xmlns:a16="http://schemas.microsoft.com/office/drawing/2014/main" id="{4D69A29E-25A3-D248-A988-410BC6E3D77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404864" y="4149080"/>
            <a:ext cx="0" cy="159903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F0F10BF-D01C-344E-A270-96415CC03A0B}"/>
              </a:ext>
            </a:extLst>
          </p:cNvPr>
          <p:cNvSpPr txBox="1"/>
          <p:nvPr/>
        </p:nvSpPr>
        <p:spPr>
          <a:xfrm>
            <a:off x="2711624" y="4711398"/>
            <a:ext cx="93968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>
                <a:highlight>
                  <a:srgbClr val="C0C0C0"/>
                </a:highlight>
              </a:rPr>
              <a:t>الزمن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BB42BCE-FAFB-A341-9565-4610C527C5AF}"/>
              </a:ext>
            </a:extLst>
          </p:cNvPr>
          <p:cNvSpPr txBox="1"/>
          <p:nvPr/>
        </p:nvSpPr>
        <p:spPr>
          <a:xfrm>
            <a:off x="1062468" y="4711397"/>
            <a:ext cx="119135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>
                <a:highlight>
                  <a:srgbClr val="C0C0C0"/>
                </a:highlight>
              </a:rPr>
              <a:t>السرعة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265DD1F-5852-9545-9CE7-58780D8D4291}"/>
              </a:ext>
            </a:extLst>
          </p:cNvPr>
          <p:cNvSpPr txBox="1"/>
          <p:nvPr/>
        </p:nvSpPr>
        <p:spPr>
          <a:xfrm>
            <a:off x="1802776" y="3323728"/>
            <a:ext cx="1197764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>
                <a:highlight>
                  <a:srgbClr val="C0C0C0"/>
                </a:highlight>
              </a:rPr>
              <a:t>المسافة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DF420BA-4B0A-B448-8E7B-22396211EF92}"/>
              </a:ext>
            </a:extLst>
          </p:cNvPr>
          <p:cNvSpPr txBox="1"/>
          <p:nvPr/>
        </p:nvSpPr>
        <p:spPr>
          <a:xfrm>
            <a:off x="1837897" y="5918421"/>
            <a:ext cx="111761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dirty="0"/>
              <a:t>مثلث الحركة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التهيئة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4799856" y="1988840"/>
            <a:ext cx="915558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>
                  <a:noFill/>
                </a:ln>
              </a:rPr>
              <a:t>صفي الحركات التالية:</a:t>
            </a:r>
            <a:endParaRPr lang="en-US" sz="2800" b="1" dirty="0">
              <a:ln w="0">
                <a:noFill/>
              </a:ln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التهيئة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Picture 3" descr="14-1_134656821">
            <a:extLst>
              <a:ext uri="{FF2B5EF4-FFF2-40B4-BE49-F238E27FC236}">
                <a16:creationId xmlns:a16="http://schemas.microsoft.com/office/drawing/2014/main" id="{F7DD21D9-060F-E044-8BCD-72354A61A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6151" y="2606352"/>
            <a:ext cx="5374518" cy="39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9250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309938" y="282625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ar-SA" sz="3600" b="1" dirty="0">
                <a:ln w="0"/>
                <a:solidFill>
                  <a:schemeClr val="bg1"/>
                </a:solidFill>
              </a:rPr>
              <a:t>  الفرق بين الحركة الدورانية والحركة الدائرية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5005C70-1FFF-F84B-80B9-7D29BC0F9BB6}"/>
              </a:ext>
            </a:extLst>
          </p:cNvPr>
          <p:cNvSpPr txBox="1"/>
          <p:nvPr/>
        </p:nvSpPr>
        <p:spPr>
          <a:xfrm>
            <a:off x="4511824" y="2184819"/>
            <a:ext cx="601618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400" dirty="0"/>
              <a:t>الحركة الدائرية هي حركة جسم على محيط دائرة  </a:t>
            </a:r>
          </a:p>
          <a:p>
            <a:pPr algn="justLow"/>
            <a:r>
              <a:rPr lang="ar-SA" sz="2400" dirty="0"/>
              <a:t>بينما الحركة الدورانية هي حركة الجسم حول نفسه</a:t>
            </a:r>
            <a:r>
              <a:rPr lang="en-US" sz="2400" dirty="0"/>
              <a:t> .</a:t>
            </a:r>
            <a:endParaRPr lang="ar-SA" sz="2400" dirty="0"/>
          </a:p>
          <a:p>
            <a:pPr algn="justLow"/>
            <a:br>
              <a:rPr lang="en-US" sz="2400" dirty="0"/>
            </a:br>
            <a:r>
              <a:rPr lang="ar-SA" sz="2400" dirty="0"/>
              <a:t>ومثال الرجل الذي يدور بالكرة الحديدية</a:t>
            </a:r>
            <a:r>
              <a:rPr lang="en-US" sz="2400" dirty="0"/>
              <a:t> :</a:t>
            </a:r>
          </a:p>
        </p:txBody>
      </p:sp>
      <p:pic>
        <p:nvPicPr>
          <p:cNvPr id="10" name="Picture 2" descr="03">
            <a:extLst>
              <a:ext uri="{FF2B5EF4-FFF2-40B4-BE49-F238E27FC236}">
                <a16:creationId xmlns:a16="http://schemas.microsoft.com/office/drawing/2014/main" id="{1A59ABA1-2399-3548-993F-2D0AEF91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095" y="1953747"/>
            <a:ext cx="2194729" cy="17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F48755A-8B1A-2B4D-8C8C-030266C37197}"/>
              </a:ext>
            </a:extLst>
          </p:cNvPr>
          <p:cNvSpPr txBox="1"/>
          <p:nvPr/>
        </p:nvSpPr>
        <p:spPr>
          <a:xfrm>
            <a:off x="-1128658" y="3985551"/>
            <a:ext cx="90862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فحركة الكرة الحديدية هي حركة دائرية </a:t>
            </a:r>
            <a:r>
              <a:rPr lang="ar-SA" sz="2000" dirty="0"/>
              <a:t>لأنها على محيط دائرة </a:t>
            </a:r>
          </a:p>
          <a:p>
            <a:pPr algn="ctr"/>
            <a:r>
              <a:rPr lang="ar-SA" sz="2000" dirty="0"/>
              <a:t>بينما </a:t>
            </a:r>
            <a:r>
              <a:rPr lang="ar-S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حركة الرجل هي حركة الدورانية </a:t>
            </a:r>
            <a:r>
              <a:rPr lang="ar-SA" sz="2000" dirty="0"/>
              <a:t>لأنه يلتف حول نفسه</a:t>
            </a:r>
            <a:r>
              <a:rPr lang="en-US" sz="2000" dirty="0"/>
              <a:t> </a:t>
            </a:r>
            <a:endParaRPr lang="ar-SA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41126C3-0F0F-2445-B81C-18675CD04BD9}"/>
              </a:ext>
            </a:extLst>
          </p:cNvPr>
          <p:cNvSpPr txBox="1"/>
          <p:nvPr/>
        </p:nvSpPr>
        <p:spPr>
          <a:xfrm>
            <a:off x="7596528" y="5353417"/>
            <a:ext cx="35719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ln w="0"/>
                <a:cs typeface="PT Bold Heading" pitchFamily="2" charset="-78"/>
              </a:rPr>
              <a:t>ومن أمثلة الحركة الدورانية:</a:t>
            </a:r>
          </a:p>
        </p:txBody>
      </p:sp>
      <p:pic>
        <p:nvPicPr>
          <p:cNvPr id="13" name="Picture 3" descr="14-1_134656821">
            <a:extLst>
              <a:ext uri="{FF2B5EF4-FFF2-40B4-BE49-F238E27FC236}">
                <a16:creationId xmlns:a16="http://schemas.microsoft.com/office/drawing/2014/main" id="{3286A44C-AE63-0D44-B147-1FC891948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1944" y="4806020"/>
            <a:ext cx="2714644" cy="201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6597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45397" y="2336547"/>
            <a:ext cx="10649557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</a:rPr>
              <a:t>في حياتنا اليومية توجد أجسام كثيرة تتحرك حركة </a:t>
            </a:r>
            <a:r>
              <a:rPr lang="ar-SA" sz="4000" b="1" dirty="0" err="1">
                <a:ln/>
              </a:rPr>
              <a:t>دوارنية</a:t>
            </a:r>
            <a:r>
              <a:rPr lang="ar-SA" sz="4000" b="1" dirty="0">
                <a:ln/>
              </a:rPr>
              <a:t>..</a:t>
            </a:r>
          </a:p>
          <a:p>
            <a:pPr algn="ctr"/>
            <a:endParaRPr lang="ar-SA" sz="5400" b="1" dirty="0">
              <a:ln/>
              <a:solidFill>
                <a:schemeClr val="accent4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ar-SA" sz="4800" b="1" dirty="0">
                <a:ln/>
                <a:solidFill>
                  <a:schemeClr val="accent4"/>
                </a:solidFill>
              </a:rPr>
              <a:t>كيف يمكن قياس حركتها؟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ar-SA" sz="4800" b="1" dirty="0">
                <a:ln/>
                <a:solidFill>
                  <a:schemeClr val="accent4"/>
                </a:solidFill>
              </a:rPr>
              <a:t>ما هي الكميات التي تقيس هذا النوع من الحركة؟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9350A0-F68D-C64A-B6EA-C7F0FCE94EC6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4D5042C-93B1-334C-8507-1C7A02F4C8CC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المقدمة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0566F04-3F75-B94C-838B-52C7281CBA9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1905000" y="787674"/>
            <a:ext cx="83820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3600" dirty="0">
                <a:ln w="0"/>
              </a:rPr>
              <a:t>سوف نحلق في سماء الفيزياء الجميل لنتعرف على  عناصر وصف الحركة </a:t>
            </a:r>
            <a:r>
              <a:rPr lang="ar-SA" sz="3600" dirty="0" err="1">
                <a:ln w="0"/>
              </a:rPr>
              <a:t>الدوارنية</a:t>
            </a:r>
            <a:r>
              <a:rPr lang="ar-SA" sz="3600" dirty="0">
                <a:ln w="0"/>
              </a:rPr>
              <a:t>  </a:t>
            </a:r>
            <a:endParaRPr lang="en-US" sz="3600" dirty="0">
              <a:ln w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636912"/>
            <a:ext cx="203676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1981200" y="2348880"/>
            <a:ext cx="8229600" cy="4625609"/>
          </a:xfrm>
          <a:prstGeom prst="rect">
            <a:avLst/>
          </a:prstGeom>
        </p:spPr>
        <p:txBody>
          <a:bodyPr>
            <a:normAutofit/>
          </a:bodyPr>
          <a:lstStyle>
            <a:lvl1pPr marL="411480" indent="-342900" algn="r" rtl="1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r" rtl="1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r" rtl="1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r" rtl="1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r" rtl="1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>
              <a:buNone/>
            </a:pPr>
            <a:endParaRPr lang="ar-SA" sz="4000" dirty="0"/>
          </a:p>
          <a:p>
            <a:r>
              <a:rPr lang="ar-SA" sz="4000" dirty="0"/>
              <a:t> الإزاحة الزاوية </a:t>
            </a:r>
          </a:p>
          <a:p>
            <a:r>
              <a:rPr lang="ar-SA" sz="4000" dirty="0"/>
              <a:t> السرعة الزاوية المتجهة </a:t>
            </a:r>
          </a:p>
          <a:p>
            <a:r>
              <a:rPr lang="ar-SA" sz="4000" dirty="0"/>
              <a:t> التسارع الزاوي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CAC165-6432-41C8-838E-4FD09F2CA382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A749B-BAE4-4CFF-92F9-E0C80F9B0AC4}"/>
              </a:ext>
            </a:extLst>
          </p:cNvPr>
          <p:cNvSpPr/>
          <p:nvPr/>
        </p:nvSpPr>
        <p:spPr>
          <a:xfrm>
            <a:off x="6215336" y="266005"/>
            <a:ext cx="5976664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SA" sz="4400" b="1" dirty="0">
                <a:ln w="0"/>
              </a:rPr>
              <a:t>الرموز الإغريقية</a:t>
            </a:r>
            <a:endParaRPr lang="en-US" sz="4400" b="1" dirty="0">
              <a:ln w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BF38A-3453-4234-AABC-02A2F78BBFE9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A71A637-5703-4A47-9649-5CB340238172}"/>
              </a:ext>
            </a:extLst>
          </p:cNvPr>
          <p:cNvSpPr txBox="1"/>
          <p:nvPr/>
        </p:nvSpPr>
        <p:spPr>
          <a:xfrm>
            <a:off x="3744333" y="4257675"/>
            <a:ext cx="356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عنصر نائب للمحتوى 2">
            <a:extLst>
              <a:ext uri="{FF2B5EF4-FFF2-40B4-BE49-F238E27FC236}">
                <a16:creationId xmlns:a16="http://schemas.microsoft.com/office/drawing/2014/main" id="{313D28A9-7C6A-5B43-A44A-698BDE8E2935}"/>
              </a:ext>
            </a:extLst>
          </p:cNvPr>
          <p:cNvSpPr txBox="1">
            <a:spLocks/>
          </p:cNvSpPr>
          <p:nvPr/>
        </p:nvSpPr>
        <p:spPr>
          <a:xfrm>
            <a:off x="-528736" y="2082006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800" dirty="0"/>
              <a:t> </a:t>
            </a:r>
            <a:r>
              <a:rPr lang="ar-SA" sz="4800" dirty="0" err="1"/>
              <a:t>ثيتا</a:t>
            </a:r>
            <a:r>
              <a:rPr lang="ar-SA" sz="4800" dirty="0"/>
              <a:t> </a:t>
            </a:r>
            <a:r>
              <a:rPr lang="ar-SA" sz="4800" dirty="0" err="1">
                <a:solidFill>
                  <a:schemeClr val="accent4">
                    <a:lumMod val="75000"/>
                  </a:schemeClr>
                </a:solidFill>
              </a:rPr>
              <a:t>θ</a:t>
            </a:r>
            <a:r>
              <a:rPr lang="ar-SA" sz="4800" dirty="0"/>
              <a:t> </a:t>
            </a:r>
          </a:p>
          <a:p>
            <a:r>
              <a:rPr lang="ar-SA" sz="4800" dirty="0"/>
              <a:t> أوميجا </a:t>
            </a:r>
            <a:r>
              <a:rPr lang="el-GR" sz="4800" dirty="0">
                <a:solidFill>
                  <a:srgbClr val="048E25"/>
                </a:solidFill>
              </a:rPr>
              <a:t>ω</a:t>
            </a:r>
            <a:endParaRPr lang="ar-SA" sz="4800" dirty="0">
              <a:solidFill>
                <a:srgbClr val="048E25"/>
              </a:solidFill>
            </a:endParaRPr>
          </a:p>
          <a:p>
            <a:r>
              <a:rPr lang="ar-SA" sz="4800" dirty="0"/>
              <a:t> ألفا </a:t>
            </a:r>
            <a:r>
              <a:rPr lang="el-GR" sz="4800" dirty="0">
                <a:solidFill>
                  <a:srgbClr val="0000D0"/>
                </a:solidFill>
              </a:rPr>
              <a:t>α</a:t>
            </a:r>
            <a:endParaRPr lang="ar-SA" sz="4800" dirty="0">
              <a:solidFill>
                <a:srgbClr val="0000D0"/>
              </a:solidFill>
            </a:endParaRPr>
          </a:p>
          <a:p>
            <a:r>
              <a:rPr lang="ar-SA" sz="4800" dirty="0"/>
              <a:t> تاو </a:t>
            </a:r>
            <a:r>
              <a:rPr lang="el-GR" sz="4800" dirty="0">
                <a:solidFill>
                  <a:srgbClr val="CC00CC"/>
                </a:solidFill>
              </a:rPr>
              <a:t>τ</a:t>
            </a:r>
            <a:r>
              <a:rPr lang="ar-SA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867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1905000" y="787674"/>
            <a:ext cx="8382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3600" dirty="0">
                <a:ln w="0"/>
              </a:rPr>
              <a:t>الكميات التي تصف الحركة </a:t>
            </a:r>
            <a:r>
              <a:rPr lang="ar-SA" sz="3600" dirty="0" err="1">
                <a:ln w="0"/>
              </a:rPr>
              <a:t>الدوارنية</a:t>
            </a:r>
            <a:r>
              <a:rPr lang="ar-SA" sz="3600" dirty="0">
                <a:ln w="0"/>
              </a:rPr>
              <a:t>:</a:t>
            </a:r>
            <a:endParaRPr lang="en-US" sz="3600" dirty="0">
              <a:ln w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636912"/>
            <a:ext cx="203676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1981200" y="2348880"/>
            <a:ext cx="8229600" cy="4625609"/>
          </a:xfrm>
          <a:prstGeom prst="rect">
            <a:avLst/>
          </a:prstGeom>
        </p:spPr>
        <p:txBody>
          <a:bodyPr>
            <a:normAutofit/>
          </a:bodyPr>
          <a:lstStyle>
            <a:lvl1pPr marL="411480" indent="-342900" algn="r" rtl="1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r" rtl="1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r" rtl="1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r" rtl="1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r" rtl="1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r" rtl="1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r" rtl="1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>
              <a:buNone/>
            </a:pPr>
            <a:endParaRPr lang="ar-SA" sz="4000" dirty="0"/>
          </a:p>
          <a:p>
            <a:r>
              <a:rPr lang="ar-SA" sz="4000" dirty="0"/>
              <a:t> الإزاحة الزاوية </a:t>
            </a:r>
            <a:r>
              <a:rPr lang="ar-SA" sz="4000" dirty="0" err="1">
                <a:solidFill>
                  <a:schemeClr val="accent4">
                    <a:lumMod val="75000"/>
                  </a:schemeClr>
                </a:solidFill>
                <a:cs typeface="Diwani Letter" pitchFamily="2" charset="-78"/>
              </a:rPr>
              <a:t>θ</a:t>
            </a:r>
            <a:endParaRPr lang="ar-SA" sz="4000" dirty="0"/>
          </a:p>
          <a:p>
            <a:r>
              <a:rPr lang="ar-SA" sz="4000" dirty="0"/>
              <a:t> السرعة الزاوية المتجهة </a:t>
            </a:r>
            <a:r>
              <a:rPr lang="el-GR" sz="4000" dirty="0">
                <a:solidFill>
                  <a:schemeClr val="accent4">
                    <a:lumMod val="75000"/>
                  </a:schemeClr>
                </a:solidFill>
                <a:cs typeface="Diwani Letter" pitchFamily="2" charset="-78"/>
              </a:rPr>
              <a:t>ω</a:t>
            </a:r>
            <a:endParaRPr lang="ar-SA" sz="4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ar-SA" sz="4000" dirty="0"/>
              <a:t> التسارع الزاوي </a:t>
            </a:r>
            <a:r>
              <a:rPr lang="el-GR" sz="4000" dirty="0">
                <a:solidFill>
                  <a:schemeClr val="accent4">
                    <a:lumMod val="75000"/>
                  </a:schemeClr>
                </a:solidFill>
                <a:cs typeface="Diwani Letter" pitchFamily="2" charset="-78"/>
              </a:rPr>
              <a:t>α</a:t>
            </a:r>
            <a:endParaRPr lang="ar-SA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3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 descr="data:image/jpeg;base64,/9j/4AAQSkZJRgABAQAAAQABAAD/2wCEAAkGBhQSERUUEhQWFRUUGRgXGBcYGBwWGBcXGhcYGBkYFhgXHCYeFxwlHBQUHy8gIycpLCwsFx4xNTAqNSYrLCkBCQoKDQwOGQ4PGTUgHiQ1NTQwLTQ1Niw1LTU1NSksNTU1NTE1Ki41NTU1MCwpNTU1KTU1NDE1NTA1NTU2NTI1Nf/AABEIALoBDwMBIgACEQEDEQH/xAAbAAEAAgMBAQAAAAAAAAAAAAAEAwUBAgYAB//EAEkQAAIAAwQFCAcFBgUDBQEAAAECAAMRBCFBURIiMUJSBRMUMmFxcoEGIzORkrGyU2KhosEWVYLR1PBDc7TC0gcVJDSzw+Hxg//EABcBAQEBAQAAAAAAAAAAAAAAAAACAQP/xAAeEQEAAgEEAwAAAAAAAAAAAAAAAQIREiEx8ANBwf/aAAwDAQACEQMRAD8A+yyZGlUkv1mHWIuDmnVMSdDGb477Y+cesew+J8Kb7QiAEtnrMYFnpQHrNSpLA45AXRN0QZt8bfzjEv2reFM83x2QiADNs9GQAvQmh1mNwVjt0rrwO+JjYxm/xt35xi0deX4jnwNl+sJgBWqz0RiC1QCesx/CsS9EGb/G3dnHrf7J/Cfl2XxOICDogzbDfbDziGx2eqAlmJvHXcbGOZh0G5POoO9sa7xxgMmxjN/jb+cRS5FXcVa6m++Ivx7IaYPJ9o/8OPYcMID3Qxm/xtlTOIZlnAdBpNfU9dsKUxv2w6Dzj6xO5se7DGAqOWOV0szqrCYxdGMsBzV3V5arKUE3sxmjsoDW4Rzn/V7l42Lk4OpYTJk2UoHONgwmuAa33SytfvR19t5PlmclomsKSFbQDUCozXNMqcdHV7AWzim9OzKm2EsNCYBNs4DDRcCtqkg0N+BoYC+sZSdLSajMVmKHU6bbGAI2HIiJuijNvjbuziaXLCgAAAC4AXADIDCMmAHZLPVEJZ6lVPXY4d9/6xL0MZv8bd+cZsPs08I+XZExgBSZFWcEvc1BrtsKqc7tsT9EGb/G3841s/WmeIZcC5frCYAL2f1iir00WPXalQVGfaYmFjGb4b7YecYme1XwN9SQmADabNQCjP1lHXbYXGbf2ImNjGb477Y+d36R62bF8SYV3h/dYRAFm2UAG99hPXbLvjWzWWqKSXrRTe7VrQbdaET+qe4/KMWT2a+FcKYDDCA16IM2+Nv5xDIs9dKpe5iBrtsuPF+MNg9l2v4z+mcB42MZtjvtj/FEXMespV6aNes22pG3SyGzzhsGHtj4BnxHygMiyDNsN9sPOIZ8vQ0dEteaXlmwY59m2HQS37vizI3WygNLNZyanTYa8y4Up1mGI/sxMLMeN8OHLwx6xbD437d9oRAAl2c86w026qYivWfbdSJuin7R/wAudeHyjMs+tbwpj2vhh3wiAr7TZzpS/WNezYgbjbBo30hHRjxv+XLwx6f15fiP0N74RAAtlnIlt6x7hmo2DPRxiYWY/aP+Xv4Y2t3s37jl+t0TCAg6KftH/Ln4YPYrOSntH2tip3iOHCkWEHsHUHe3ZvHKA90Y/aP+GXhiCTZzpvrvdoYrfQH7uOMPMHkj1j/w4dhxxgMdFP2j/lz8MQzrMdNNd9j8N2z7t0Pg04esTubCuWOEBX8v8miZIdXacykgkSwrNc6sKKVIIBANKHHbHKcvWGceTy0x5qBbTKKLoy5fOSzapIQzkVNVt6i6OwVF5A+h0jnPT7/0Tf5tl/1UmAvOin7R8OHD+HGMdFP2j/lzrw+UJjBgBWOzHm113GqOEUuypdE3Rjxv+GXhjNh9knhXswiYwAbPZjpPrv1hlwAZXxP0U/aPhw/8YxZutM8Qz4F/u6EwFe9lPOLrv1Gvu4kO3R8onNlP2j48OP8ADhHpntV8D/UkJgAWyzGg12665ZjIecTizHjfDh/4x62m5fGmNN4QiAHOsx0TrvsxphnRYxZLKebT1j9UZZDNYTPOq3cflGtkPq08K9uAxxgNDZT9o+PDj/DhENns5q2u3XOIOAGK3Zw+D2be8Zxrl7oDwsp+0fDh/wCMHFnPOkc4/UGI4jho/jFhBx7U+AZcRw2wHujHjfHhzrw+UQWqURo67HWN1VG613V7IfBbbu+L/a0BpZ0Y6VHprNgDsdq3/phEvMvx/lGcesew+J+zfaEQAElPzra56q7q5vTthHNPx/lGX9mMSx6xvCuHa+OMIgATpTaUvXPW4RwNW/CvZE/Mvx/lEYtA15fiOH3G90JgA26S/Nvr7p3AfwxibmX4890eUet/sn8J7cMonEBBzL8f5REFgktoDXxO6BvGt2FYcYPyd1B3t9TZwGeZfj/KM/5XRBJkvpvr4Lu9h98Pg0g+sf8Ah+RgNuZfjz3R5QebKbnE1+Ld7Bs/+4fBpx9Ync+PdhjAD5Xk2nmj0dgZmqL6LQVGmQaEaWjWlRSoEcRbrDaF5LAmM0sJagGR/WtMX/uK6BMxtYbRfiAMDH0sRzvp+P8Awm/zbL/qpMBdmS/Hnujy90eMp+P8ohEYMAKwyn5tNfdXAcIzvibmn48t0efvj1g9knhXtwEIMACzyn0pmvvZA7q+67CJ+Zfjz3R5e6MWbrTPEPoX3QmABMltzq6+6+AzTDHvhHMvx/lGUYme1XwN9SQiABapbgLr7yYAbwifmX4/yjOPWzYviT6hnCIAk6U+idfBt0ZRiyyn0F1zsGC8Iyu23wif1T3H5RiydRfCMKYDDCA15l+PLdEHs0p9bX3jur2fpdD4PZh1vGcKZe/vgPcy/H+URBzL86dfd26AzNL/ANIfBh7U+AYfeOP6QGeZfj/KMogtUptWrVv4Rwt23Q+CW7d8X+1soDSzI9DQqBpTNqnjNN7/APYm0Zmae45eLOPWPYfE/wBbQiAr5azOca9K6KV1W2Veu9CAsziT4T570eln1reFLq9r4QiArp6zNKXenWamq23Qamxss4SVmcSY7p8t6MWg68vxHGm42GMJgA21ZnNvUpsODDDsbOJQsziTDdPnvRtbvZv4TjT8TsiYQEGjM4k+E/8ALKILCszQFGTewJ3jS/Svh8HsHUHe2XEcoDBWZxJjuny3ohlCZzj6ybmByOGldfDjEEn2j/w5ZGA8FmcSYbp896Dzlmc4msmx8D93DSrFhB5w9Ync2HdjhAC5XNJTc7MSWmLVeXSpGjV1cFRW40IjiLfMtD8mE86rItqQEsHmaSdLk6HMTS4LIDsZgSQCMjH0rRjnfT5f/Cb/ADbL/qpMBeaMziT4T572cY0ZmLJhunz3oTGDABsSzebTWTqjdP6NTZlEzLM4kx3T5b0bWH2aeEYUwywiYwALOszSmXr1uE8C/ev84QFmcSfCfPejFm60zxDs3F98JgK90mc4t6V0G3DxJW/SywifQm8SfCc/FlGXHrV8DfUkIgAWxJlBenXXcJ3hTe/GJ9GZmnwnLxZx627F8afUMoRADmrM0TUps4Tka70YsqTObS9Oqu6wwy0roTP6rdx+Ua2T2aeFfkIDUrM4k+E+W9B7MszXoU67brZCm9FhB7Kev4zjXL3QHtGZxJ8Jy8WcHVX53aldBcG4jXeiwgwPrj4Bj944frAe0JnEnwnPxZRBag40alaaR2VB6rUxiwgluPV8WdN1vfAa2YvfQKRpvvGvWau7nhEulM4U+I5+HKPWPYfE/wBbZQiAAjTOca5eqt2madZqXaNdmMT6UzJfiP8Axjye1bwp8384RAAntM0pdy9Y7x+zbNb/ACieszJcN4+e7GJ41pfiOFdxvdCYAFtMzm21U6p3j+FVictMwVMd4+W7GbePVvjqnCuGWMTCAgLTOFPiP/GILCZmgLl2nEjE4Bc4eYNyf1B3thTeOBgMhpmSYbx892DyTM031U2Lie3HRvuh5iCR7R/4c8j/AHdAeLTMk+I+W7EE4vziaq7HxOQx0bofB53tE7mz7PL3wAuWLSUku02YJKADSdXoQLq6JKG8m4ACprdfSOP5YtFqbk0GZoMhtEmpeZWckvpkrmlYImizgaOlUinaax9AnWdXFHAYHaCAR7jHN+m1jSXYGWWioOdsxoqhRXpci+ggOhJmZJ8Rz8OUe0pmS/EfLdhEYMAKxmZzaUCdUbzZDNaxMDMyTDePnuxmw+yTwr8hExgAWczNKZqp1hXWbhXNcsoQWmcKfEf+MYs51pniH0L7oTAAdn50XJ1H3mzSm7E9ZmS/EcvDnGJh9avgbH7yYfrCYAFqMyi1C9eXvniFd2/uxicGZwp8R/45R62bF8afUM4RAEnNM0WuTYd4j/bGLO0zQWgXqjfJwu2LCJ/VPcflGLJ1F8I+QygNA0zhX4j/AMYgszTNa5eud85CtKL84fB7KOt4z2ZZQHqzMl+I5+HL+8YgDTOdNy9TiPEabtYfBgPXE/cGH3jj+kBktM4V+I+W7B7Vp6tQo1sDXcbNc4sILbt3xZV3WgI5ExgDRCdZ8Qu+cP1xibnn4M94R6xi4+J/raEQAJcx+db1e6mI++duOVIm55/s8t4efujMv2reFO/a8IgK+fNfSl6m8cRt0Wuu2XX1hHPP9nnvDy98YtHXl+I/Q0JgAW6a/Nvqbp3hl2X7bonE5+D8wjNuPq38Jxp+IiYQBxOf7PLeHnEFinPoCicW+DvnOLAwbk/qDvbGu8cYDxnP9nnvDyiGVObnH1OHeGR90OMQSfaP/D8jAeE5/s/zCDzJ785L1MG3x2VuxpFhB53tE7my7POAhtM6boNoIA2idEsQwBwqARUY7Y4/0l5UnzOSrO7StLnTY2mPpKuiTOs7Ahdp0mNKYR3FosyzFKuAysKFTsIyMc36ZWBJPJ5SUioizbNRVFAP/Lk7BhAdEZr8H5hGOef7PLeHn7oTGDABsU5+bT1e6u+pwzG2Juef7P8AMM/5XxtYPZJ4V+QyiYwAZMx9KZqHrcS8C07q9sT86/B+YZfzujFm60zxD6F98JgKC0coWkW6Ugs1ZBluXm6a1VqrdTHYO/S7Ituef7P8wj0wetXwNh95Mf0hMVaYnGIx9ALXNeg9WesuKnY4p/8AuET88/2ee8PKPWwXL407d4QgRIJOmvonUwO8Mso1sk19BNTdXEDDLshNo6rdx+Ua2T2aeFfkM4DTnn+zPxDOIbNNfX9XvNiBlT3w+D2U9fxn9ID3PP8AZ/mGX9iDia3OnU3F3hmfLbdFhBx7U+AYniOGyA8Jz/Z5bwg9qmMdHSSgrxVvo3D2RYQW3Hq+LOm63vgOc5N9M2dWKWC2sBMmKaLJuZZjBhfPwNR5XQv9rJn7ut3wyP6iLqxi4+N+3faM2q3S5QBmOiA3AswWp7KmA5mV6aMZ7oLBbdNUlsVpJqFZpgBpz9LyjD+GF/tZM/d1u+GR/UQY+lKm2tLUqJa8wjTNBnVnm6RRVmJqJ10FWJqWAAxjppk5UUs5CqNpJoB3k7IDlrZ6aMsySrWG2hndggpI1iJTsR7e+iqTfTZ5Qz9rJv7utvwyP6iNOX+WyOZazsjoHfnHVGtIQCUxGrJYNecjsi9sVoDy0cMGDKrBl6rAgEFbzca124wHNcrembJImM9gtqKqksxWRcM7p5+UKHpZM/d1u+GR/UQrlf0hs6yZhM2W2iKaKsjMSSFVdEmlSxC30FTfSNvRflo2qQZjBAwmTZZCNpqNCYyjWxqADXtgCftZM/d1u+GR/UQLkj01aZKDS7DbXUlwGCyBUh2B/wAcbCCPKOlmcpyg/NmbLDmgCF1DVOy6tb4pfR7lSY06ZImBKS1DgqrSr2dwVCuTzgFAecW6pptgNv2smfu63fDI/qIJZvTNjNmqLDbSyaGkujIqtQSKnn76iOktXKEuXTnHRK7NJgte7SN8Uk3lV0tktF5p0tBFAobnBLWWzGcXrolQ1F2Aa631NIDb9rJn7ut3wyP6iB2j0zYTpStYbYHcTNFSkirUClqHn7qCkdTPtKouk7KoGLEKB5mKXlbloK9meVzc1XmiUzBq6IcgVXRBBOy4kQGn7WTP3dbvhkf1Ect/1I9NJi2OhsNplhpsrWm82qDQmLNArLmOakywLwNp7o+lLHO/9QP/AETf5tl/1UmOvhvSnki166o9xxlk8bI7N6YzHRW/7dbdYA9WTiK708HHEA9kSH0smfu+3fDI/qI6ICK30j5Sez2aZOlormWC1GYqKC83gGvdjHOcZ2apuSvTNnky2l2C2sjIpVgsgAilxANoqIV+1kz93W74ZH9RF3YVAloBSgUbNmwZxtadLROhTSodHSro1wrS+lcowctY/TRmecFsFsJRwrgLJqrGWjUNbRedFlN2BEM/ayZ+7rd8Mj+oiX0Z5QacbRpaDaE7Q5yWCEmUly6kBmYjRaqG8iqd8XjQHJTPTNukInQLbpmW7BdGTUqGlgkf+RSgLAZ3jthn7WTf3dbvhkf1EZs/KMzp3MzNA+qmOCqulAHl0AZzozTQgnRponb1hHQGA5LlP0zZAhewW1azJaiqyb2ZwFF0/aTdDP2sm/u63fDI/qIj5e9Kkl2iTZ10CxmyhM0nClA5qoVdrMaA02AbTUgHpRAczavS9wjFuT7aAFJJ0ZFwAvN1ojTk/wBMneVLZLBbWVkVlYCQQVKggis+t4OMP9KLfOlKnMrUMWExuaedoKJbsDoS2DGrBV84fyRO05EptJW0paNpLcrVUGq1wO2Aqf2sm/u63fDI/qIHyf6aM/OaFhtraMxla6TcwpVb5+FcIvPSDlXo0h5ujpFdEKt+szuqKLgTTSddgJ7DEHo1b+dRyxBdZjK4CNL0WopoUmawuZTftBBxgDftZN/d1t+GR/UQMemrdIMvoNt0+bD6GjI6umRpe3ptu2x1rCKDku1zmtk1HMplly1qyIykOzFlSrM1Toax2U0kzgK30g9PJ0izTZq8n2oGWtRzglBNo6xSczUvwBgvo76dz7aql+TrVIvrpEJoHVOwzShNa4COv5W5Vl2dA80kIWVS1KhSxopbIFtFa5sI0edziS20WXSNaMusBotTSFdX54QG9mtAFRR+u+4TvMdoFKRJ0sZPhuNj5Rmxi4+J8Kb7QiA5+dyVIe0GayTK0lMQBMCs0t2MtnUXOymhFRdQG+gpbm1DJ/gbDyjyD1reBMO18YTAUvLFlScZatzwAZq6HOS6jm2qCUpUHZ8odZ3RFVEVlVQFUBGACgUAF2wAAdkb2ga8vxHPgb+74TAV1vmq0pgUYgrsMtmF+Ypfsj1glypKsspGUFnmEBH6zuWY7MSTdlSl0Jt/sn8J/u6+JxAHa1DJ8dxsPKKnkSwSpVZgE1nIKaT865CBiwVecqQtb+050EXxg/J/UHe3bvHOA90kZPhuNj5RUSuTpXSZk4c+HbmyaNOCmgIUMnV0Rfq0peTSpqb8weR7R/4cew4YQGOljJ/gbOmUVvLNklz2lCZzoCFnGgZss6S6JB1KaVDsrF5Bp3tE7mx7sMYA0zlldFua9Y6gkIDtoK3mh0RhWOY9LOXxN5OksUmA2hrG90t2RNKfIejPo0G2lTtMdfN5OUqyr6vSFNJKKw7jS6Ob9KuTVs/JglKWZZcyyqukdJtEWqTQVpfQUHlAdN0wZP8AA2dMoJyrIl2iUZUwTdBusFExCRsIqlDQ12YxZxgiAByfaQJSD1hoovIdyaKLyxFWJzxja2FZqNLYTNFwVOiHQ0IvoygFbjtBET2L2aeEduGeMTGApuRbOkkOic8VBUKHMx9EaCgKukNQAYYRY9MGT/A38o9Z+tM8Q+hYTAUMmwyktAmeuZtCYBpmZMCAvLLBA1aVIGzAU2CkWxtgyf4G/lHpntV8DfUmMIgKflOzSphll5bFkmS2B0CCCDcSaXi/ZDxbBk+G42PlGbYLl8aYV3hCICq5VlJOSjGetATWWZss3ilDoUr5990S8nzFlypaKrKqIqgBGuCqABcIZPGq3cflGtkHq08K4UwGGEAW3pLnS2lzEdla4jRcbNYEEAEEEAgihqBSD8jyEkhwomVZyzMyuzMxVRVmIqblA7KAXUi4g1lF7+M4UwEB7pYyfDcbHygNjlpKmNoI40qux0HJLNMJJLEbdl2AApcBFvBQPXHwDPiPlAC5VsMq0DRnJMZQG1dFwCSKaVAL2F+icCai+hEs6YKIuuaGlWVjWiG8mn498WUFt274u3hbKAjs9rRQQSBrPn9oR84lPKCcWeBw24Rmx7D4nxrvtCICvW3Jzraw6q54FzlSEC3pxZYHEVGGUeQ+tbwrj2vhCICvtFuTSl62924o1ML9kT/9wTi/A50yzj0/ry/Ecabje+EwFN6QekMmz2abNmMQqA1oDWtQtBdmRC7LyvLmIrq2q4DLcRcVDDDIiJuUFrKcG/VOWX3rvfE6xWa6eN+95Bxb04ssDjswiCwW9NAa2fbtYgX0h5g9g6grm31HKJHjygnF+B7ss4hl25A762X4A1whxiCT7R/4fkYDHT04vwOVcsogmW1DMTW4sMwKYViwg04esTufCuWOEBFauUqITLAdrqKSUBqadbRNMcDHH+lfpVLm2GjajtaZcsLewZpNslByjgUZdU0Jp3R1Fr9HZby3WX6hpgoZkoKsyhIJAJBpWlK7cqG+Kb0q5P5jk0y9LSCzbMF1VQBelSKKFlgAAd0B05tyX62yuBw24RjpycX4HKuUJjBgA2K3Jzaa26uBG0XXUuib/uCcX4HOmWcbWH2SeFezAYRNAAkWxA0w13q7CNiqDfj3xP09OL8Dh5R6zdaZ4h9C5/pCYCve2pzq37rDYcSh20yicW9OLLA47MI9MPrV8D58SeUJgK+2W5CBrbyHYeMDAZxObeg3s8DhtwjNs2L40xI3hlE4gCTrcmidbAjYcq5ZRrZbcmgmsOquBxUEbRlCp51W7j8oxZDqL4VxrgMcYDQW9OLLA43DCD2a3pra28c+wZZxYQezHreM41y90Bg29OLZXA4bcIg6cnOnW3BnmTsp+MWEHB9afAMRxHDbAYFvTiywOOzCILTalbRo2NcrtFsxfFhBbaer4uzhbOA0s1qUAgutdNxew4iflE3TE41+IY3jHKMWMXHxP9bZRPSAFLtic42utNFN5cWftrE/TU40+IZ0zzujWWvrW8KYdr4wikAK0WtNJNdbmat63URq1vupCOmJxr8Q784jtC68u7eOFdxscITSAFbLWhltrreMCDtF1BW+sTi2Jxr8QxuGMYt49U+zqnCv4RMBARdNTjX4h/POD2G1IEGuovbEDYxJur2w6kH5PGoO9s+I53wG/TE41+Id/wAoPJtac4+ul+hiMQaY3w0iDyKc4/8AD8jAbdNTjT4h3Z53Qeda05xNdLg+PhBxoL7r4dSDzh6xO58acOGMBHa+UlRSw1yN1WQE023uwAptNTcI5L0q9J5M+wVDBGafIQI7KGLJa5Olo0YhxQE1UkUjp35FChjJOi7ClZheatK3gozgXiouptjm/SLkMWfk5lJDE2iQ9y6KqWtcg6MpKnQQYCuecB2PTE41w3hjsjU21ONfiGdM87onpGCIAditiCWmulyjeGApjf74n6YnGvxDAVOMesI9WnhXtwGOMTEQArPbE0n106w3hiikY5RP0xONcN4Y7MY1s41pniH0L7oRSAC9sTnF116jb44kGzvurCDbUxdcd4YbccIw49avhbLiTziekAO12tKDXXrrvAYgnb2RMLYnGvxDHZjGtsW5fEmXEM4RSANOtiFTrrs4hjsxjWzW1NBddeqN4ZAYHOJ541T3H5RiyDUW7dGFMBhhAYNtTjXHeGG3HCIbPakBbXXrneXIHA+cMpB7KvWu3zhTL3wGwtica4bwx2YwcWxOdJ01poDFadY41rDqQcD1pu3Bh944/pAbdMTjX4hnTPO6D2q0K2iAwJ0jsIOxWrjdth1ILbh1dnWyPC2UBtZDQHxP2b7f3WJucGY98Fs1nUgkqp1nvpXY7ZxN0JOBfcM65QGiOOdbZ1V+b+WMI5wZiBJZE519RequGZesI6GnAvuHdAR2hhpy7x1j9DZfrCecGY98Cn2VNOXqr1jkNiNhjCOhJwL7hAa25xzT3jqnGn4iJtMZiCW6yJzT6i9U4Adu3C+J+hpwLjgMdsBJzgzEQWCYNAXja2Nd44mN+hpwL7hlTLK6ILDZUKDVU3nAHYxA2QCzMGY98QSpg03vG7j2HDCN+hpwL7hnWIJVkTTfUXd3R2/rAM5wZiDzX9Yl+DYjIYYxv0NOBfcMdsQTbIvOJqLsbdGQAvwgFPOABJIAAqSTQADaTkI5P0s5Yl2jk7nJbVVp0gKSCpOhbJSmitQ7VPlFra/RWXMQozzKEqesLtFgwuKkUqouIIpXOOb9IfRZJHJ9JmjNdLSjpMZFLIJtuRqKdEFbnvptJbCggO9MwZj3xjTGYiM2NOBb64DHbHjY04F9wxugMWJ/Vpfurll2RLpjMe+C2Kxpzaai9Vd0DAYDZE3Q04FwwGGyA0s7a0y8dYZcKwjnBmPfArPYk0pmovW4RwqfO+EdDTgX3DHbAaO3rV8DfNMYRzgzHvgb2ROdXUXqvu9qDbE4sacC+4YXQGlrcUXxp27wifnBmPfBLVY0AXUTrJu5MKbIn6GnAvuHf84DM5xonZsPyjWyONBdnVXswGB2RrOsaaLai7DgMRfGtlsaaC6i9VcPugY37IBWmMxB7Kw17x1z+mcb9DTgX3DDZEFlsia2ovWOAOyh8r8IBnODMQYOOeN46gx+8fKJOhJwL7hB+ipzpGivUF1BiSDdT8YBnODMe+DW1+reOtn91sol6EnAvuGVMvKD2qzqujRQNal1ButAT2PYfE/bvtCIo7aaM1Luv8hEKzDU3nb/APHAXUv2reFce18IRHOobwcayxXso3849LmGm07F+owFzP68vxH6GhMc42JyDkdh0gLvIkRu7m+87X+QgLm3ezfuP93xMI55zW43gkXfwRhXN15/w4Do4NYBqDvbCm8cBFMrmgvOxfrMYJoCBdc+y7egOjMHkj1j/wAOHYccYpprmpvP+J9EZG3vK/QYDoIPOHrE7mwrljhFJLmG68/4fzjUtcOxf98B0sc56f8A/om/zbL/AKuTGZrnWvP+J81jg/8AqxPYNYgGIDWoVFTQ0aURUY33wH16MGKAOdIXnrJ9Mao5uvO58zAXdg9knhXswiYxzgY027p/9yN5jnWvP+JAXFmGtM8Qz4F/u6Exz+lee8/+3GqTDUXnan0wFzM9qvgf6k8oTHOo5oLzu/WY9pmhvOxvrEBdWzYvjTGm8IRHPOdv/wDX8NGkeZzmet/sgL2f1T3H5Riy9RfCO3AY4xRS2Jpf9n8jHtIgCmS/WYDooPZt7xn9IpHmGhvOxvqEZN2lTOZ9MB0UGHtT4B9R84qNM5nb/wDGYxL2g40l3++A6GC22ur4v9rZxSiYaC89UY/fhNnFZi1vvmbb8YD/2Q=="/>
          <p:cNvSpPr>
            <a:spLocks noChangeAspect="1" noChangeArrowheads="1"/>
          </p:cNvSpPr>
          <p:nvPr/>
        </p:nvSpPr>
        <p:spPr bwMode="auto">
          <a:xfrm>
            <a:off x="1397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035660" y="1184573"/>
            <a:ext cx="6120680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الحركة  </a:t>
            </a:r>
            <a:r>
              <a:rPr lang="en-US" sz="5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Motion</a:t>
            </a:r>
            <a:endParaRPr lang="ar-SA" sz="54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3ARQDASIAAhEBAxEB/8QAHAAAAQUBAQEAAAAAAAAAAAAABAACAwUGAQcI/8QAPxAAAQMCBAQCCAMECgMAAAAAAQACAwQRBRIhURMxQWEGkRQiMkNScYGhFUJTB2KS4RYXIzNEVIKxwfAkotH/xAAYAQEBAQEBAAAAAAAAAAAAAAAAAQIDBP/EAB4RAQEBAQEAAgMBAAAAAAAAAAABERICEyEDMUFR/9oADAMBAAIRAxEAPwDx4PA5LokQ2VyVnLhzGBXEXRIhblLMU4NFiTdODwgg8pweVOF0ZxAlxAhA4roLipwuis4TS4FQesnZXd1OV1ISCm2C4Gu2XcrtlWtNLAVwxDZPyu2Ssdk0RGEbJph7Kex2XLnZWeqoYwdlwwhE5uy5m3C11T6DcHslweyIzdl3ME6qfQYQdl3gDZEiycAE7q5AwpxsuinGyLDU4MCzfyUyBW07QOSdwRsiwwJwjCxfyKEEI2ThGNkYIwlwws/IBgzsnBosp8gC4WhToMATm22XdFy4un7NSsIUzS0dEOHNCe2QJymiQWpKLiNSTk2ADCE0xBLiLnEXST0zscMSbwk/OnA3W5KmxDwQuiFTgKRrQr9gYQFSNpyUWxgRDGBS1ZATaU7KVtIT0VhGwIhjRsuVtaxWNojsnih7K2Y1qmaGrnfXprIpfQD8KXoF/wAqvQ1uy6Wt2Wd9LkZ84f2UbsP7LRmNuyifGNk30ZGcdQdlG6istA+MbKF0YXSX0zijNH2TPRTsrp0Q2TeDfotbUU3oxC7wVb8C/RNNNfkFfsVYjITgwqy9EOy6KOyciuyldsVZehrvoYTgVmoS12Ks/RAl6GOicCqObumEOVuaVo6Jhpm7K8M/aoIemkPurg0zdk0Uzb8lcxMqqAenhr+6tBTt2ThTt2TUyqwB6SuBTi3spJ0c1mdSugFXTMKIAJClGGWHsrvPLXCkaxx6KVkZV03DgPyqZlA0DkrycqRsTtlMyJ2yuW0Q+FSsowOicryqWQnZTsiKtG0wHROEAHROVwAyN2ymbGUWIwu5AOil8QDBhUjWlS5eye1qnxxUbWFODFO1ilbH2T44BMhTTGdlYCLskYRsnxwxVOiOyjdCdlccDsuGn7JwYpTCdkhER0Vuafsmmn7K8GKzINkwvaNAFZup76AKtp8gnLZN1L4WeTmOBHJOtryVm2jZwcwAt0UDoC02ICvCWA8vZMLTfkjDHbZN4ZTiIFyHZdDCixGuiNXhAfCv0TTFbojzGmlnZOYADENlzhDZGloCYQE4AvDA6J7YxspbBIALPA62IWSTgkpwL12GjKLNTDhunsrW+iNHRNNK3Zb2t6yX4b+6nDDT8JWq9GZ1AXRBHsFNqfTLDDTb2SujDTstUII9gnCCPYJ0rKfhrtil+GO2WtEMewS4EWwU6p9MgcLdsufhbtitjwY9glwItgnZ9McMLdsVKzC3bLWtgjPQKVlPH2SeqfTKx4U7ZTswp2y1TKaPZTNp47clehk/wp2y7+FO2WtNOzZcNOzYK6Ml+FnZNOGHZa007D0CYaZuybRlDhp2TDhp2WtNKNk11K3ZNNZI4a5ZDF6d1JicjLH2rr1k0w2WR8WYJJV18Rp2XkmLW2A68k/a6rMHlZVkROzSO5NDRe3damm8IVdTE05Cwno8WW38J+FaLA6OMNhYZ7XfIRck/NXwa1ribBXWb6eaf1eVJ1MsY+hQ9f4JbQUb56mqAtoxoHtO6BeqGaMg6iw5ry7x7j5kxWGma5oihGfKOdzyv9P91m3F8/dBweGojBmfPrsQjYPAc9TC2annjLHDS/MdlBR4l6TTNjDbXst94RqWTYYA06NeW6/97rH4/Xrcrt+XzJ52MZ/V3X/HF5ph/Z5XggWYb9Q4aL1UEJaLtry9PMYv2a1D7cSaNt+et0Sz9l8PvKw/Rq9F0TS5vUhNNYL+rLDstjVS33sFG/8AZhQuH9lWvv3aFupRdvqOFzuqurrzT5s4Pq7DQ/JTVm1kj+y5nSv/APRJatuLOeLta4jfKkouVTuowon0gHRHvlUZkNlnRXvpRsonQW6FWLnk9FE46rNoB4VuhXeH2ROqabqAYst0Tch2RRBXC0qATKb+ynAEaZUTkN10MKYqBrT8KnY0/CntaVMxqsDWAjopQHbKZjRbVStAWpALZ2y6GnZF2C7ayoFEaeIuyIGiV1RBwQlwApyVzPZFQmAdQjMOooBO2V7QXtN236KFr7uueQCBmxgNfw2kNzaXJtYa6/Kymkmtdx2W0INjZVVdibWZjzI0sOirqar9IiHBls4mwB0ubDXyVdilTPhdBaOJ8z22MhaOZJVic5XKrxG0NmYXcMBpLnfCN15NXV7q6vmmc+xe/wBUO26DyRniXxBiVY90UkPo8ROrMtrncnqqKmlcHG+lxcaWuldPMxo6GpdGG8WVo2aHXP2W28L4v6NG5jXANc4Hn2/kvJI5BFMXOcS463utFhFc7M2x0Fkk+z1dmPa6XFiQNQrCOvY7mV5xQ4oGtu5x81ZQYrc6O03uukjjfLbvqQ4aEIKata11nODW9Ss8/FDY+vp8+aHkxEOZY3c7oLpiY0UleXNPAfe2+l0LJViqjInjazTUuIuFQsqJGOufVHUE8kTFWwxnSzb8iPWJVxrEc+Hz8QmCWPIdQbkXSRHHlGgBI6eoP+QkmG1KXjdMLxumcJ26bwjuuKnF4Tcw7LnCcucI7qYO3+S4Su8MpcMpgXNcsncNdypgaugBOy9l0MOyYEApGlNDNE4NOysglae6fxQOZUPJQ1M7IYnPkDsoBvlFyqJZa1rM1nC7RcjmbfJUEnjSkilcx0jLtNtFjfFviKV8b24fVxBwAu5lrvb8wf8AgLBCSeaUniG3Uq4Pf6PxHS1YHCkBJ6I5uINK8e8OVD4G3MmZrjqvRMNxCOohaHBucDmOqi40HpjD1SFQ0qua9pKJjDTbWw6oI8dxBtFhrrOAkls1oJtdYcSuxHEXU2d7omAGZ/K9hcN/7srjxdUvqMQpaaAZi0WDTaxJtbn/AN0VRUxxYeS2CThwNztc541e4WBPnfyWpFjSx1ElCLEl7Gm+fN1O3kqzGsamfHJw3EZ2jk7QqoZizHx2jLnOA0N7WHy6oatqWyWzW5WAJ1HzVxqRX1te6Zjs4Bv21sqqrlkltYaDQdkZKWkm9uwCYQ0bWWFVjWOc5XmGMMYuoYo2khHwgBoAVlRYRVDhYA/ZHxVD2tGR5OnQqkdI4ONhe3NOZVEWsOnRalTF0+sd8d1G2vcXZQQVUGVxAsbb6KRriGgNP1WtTFyysu2xN972RNPXiIgkga3sAs8Zcp9Zc4jmnMCbImNm3Eg4XsfqQksWayQHTMkmmPWuEdkwxnZG32CY4nZck0JwjsucIlFX7LmbshoUQuXeA4orN2S4nZAMKd2ycKd2yI4oHROEo2CAb0dyQgN0UJR2XeIOgREApykYTsp+L8kuJ2QDGEnoqrHWvipHvA9kXIIvp8lf578gh6unbUsLZG3BHJIPm3xLG12IPfSQOiZ1/eO6EpCWCzgbL36r8G4VVEmWlBO40VfP4AwgizKbL3B1VV5lhc1O1hDpMp52dotLhmINjjblk58lY4l+zqF8f/jF4LeQKpY/C9bRVALWy6dXaqWNSxsaCrEjfXdb6qxDzbRxtuCswIZosmZpDGDlfUnuraiqA4OYDqFZf9Wz/FL4iMlNiEM79XRnMwnS4Vd4hq6eOijmqnubFfRoBN3ON9bK78StiqqJttZYjca9OqxWPn0nC2xB/rtlFgT0V3/DKYMVY5jnxwucyMAHWxK46tlkha8McMwuCoThWLCDhycFsJAzSE6gJVM13tggAbGyzAdxZX1Z/E87/UbJJ536AAI2KDK3PM6wHQJtJDkBJte3XkpHtMjhf2RyG6w2np23Bfl06BFGURx3yhAvkc0BreSidKXHKeSCwicSw/vHqpA02Aa0ahAMlGg6I6OdvIIJ4ozzLb9L2UzgW8mghQx1DQNeQSlqW5bX+pK1EQyvLDqGJpqX5bAgDuhaiYa3AQb6loOtldMGvmOb2j9CUkB6S3YJJrOPoAk7Jridk7K7ullKwwiN9krHZS5SllKCGx2SynZTWsNVAyrifUGFlyQNSOimxqS04N7LoZ2U4snADZGQ9hsuiwRGUbJZBsqByWrrSOgU+QHolwwByUwMDhsn5xsu5G2XC1oVCztSDmnZNOVcu3dBJZhHRRuijdza0/RIObukXt3QVlfgsMzXuiAa89lm2YNNQySve8vc42aegHVbfM09UPUxtlaWnr12VlWV5fidWYXyZh6rW2JKyU1YyomEVtCfJeq4t4WjqaKaIuJLiCHjmFgm+F6rD8Qke6Mzsa3TKCAp+m90PUSyPpwA99wPZcdAgWUxMuZ7wHC2mwVm+nDZNICHE6g3J+QvyXG0UkozRgtB0dm6diluqgY4ltmC+vNSNY8G8pDW9QeZTnSNpC1nCs49QLXC68ermsRfbmoJYOFK1zRG0HoUPNSOLiGt12T6CMcTPL7N72VjUVLWew0dj1W541L6VkeFVLrWAbfcouLCJW3zyxtI5+tqoH1r72MlgoH12Uh0huDodVrmQ2rGTDMhA9IaLj1bdVXvh1cJZXA9HNFx8k4VfFi9Vx53bryQ807XnM63PUBMi6Gmp3tuC4uPPnrZV00MlzZ/mrN8zIgQ1wIKBllaSmQCGOX4klMZGpJkV9P8Nq5w29lEXfvJpk/eXNxEcNnZRzupadofUTRxNJtd7wBfZVOP4hJQYZLUwPaHsI5i+l7LB1skWPRPpMZeyVkrwWgOILbfJc/X5fPm5Xbx+G+pr0nFKugoKUSTzNs7QWUGFVNDUuL4YsofzcNF5/UHjMZE+d7hGLNN9APl9ArzBJqrJoW5Rytos3b63+OknieM/rbZIhyd1TfUHK/1VRS4g0ucJBq0Xuj3VIcQW8uhsu8jz2CW5Senzun8OwvbRMj9m4I+oQldXmnYSXNA7lMZG27JfRZA+K2NqCxz2EdLFHsxrO0Oabg7KC/PyTC2/RVAxRzlI2veehQWJj7LnCvyCDbWPPRStqHFQSmHsmmE7fddbM49CnCU7IIuER0UbmHZE8XsmumGyKDcHi9kNLThxLg2zt0e+obsoX1LdgrBksTwJ8j+ILXuh5aGThlrmi3UDqVqZqxo6Ksq69oB0F7JjXVZaegETSH6Nve26q6lg6CwHS6uq6u4z3FzgbdFm66qcXuF7Lc859nQeacxu66IaatJFrrhhlmN7FOOFyv1sbrVpgJ9V3UTqsEFrtQVYOwOV3IFRSeG6oi4WL6aAxVxiBaDpdRSVpvcE681LPglXFzbdAS0k8d8zSs6Hvq3W5lROqTuoHNcOYKjcHbFDRPpJ3SQZJB5FJDX1cRJuUwiT4k01HdyjdUD4nKMOzQulY5jyHNcLEEXBCrGYBTRzPfGGtDgPUsMo+WyOdVgfmKjdWt+IrHrz59fuNefXqfpX4jgULozLEGCRgvlA0cq2DEWQ+oCGnkQrmasZb+8t9FnsShpJagSZ8gPtZW8jur9RZLVhQ1zI68MLrte0689LKyhxKJkYuQDbose8+iSgl7XgghpGiCq8SLG2Y7TZXpL5b+TxDDCzV5b9dFhPF3jIvjfDFlcXaC3TuqKWvfI5zSTYrK4pHUiqc4tcWnktT052C6asqM9zI6/zWx8P4rLkMckxA5i688Y6RvRW+E1kjJG6BSrHpUdY7rVEImOrcf8bZZCnqHO5m3+lHxNLgP7W3zYsNtSypcf8d90RHUSdK77rMRU7zynZ/Ci4qZ/67fJNVpGTyf52/1UzZpf83f6rPx0j/12+SnbSPt/ftTTF3xpf8xf6ppnl/VJVSKZ496F3hPb70JpiyNRL8RKa+d9tQVWkSD3iiklkHJyupguoqHfCVWVNQQ0+o7kmTTS9SgJ5ZNdenZOlxR4i58YJc5wc4k6FV0b3yn17gd1a1cOcn+Sr5WZOS6fImCoXxxjmUUyshb1Pms9PK8AgX80DLUyjqfNZ1W1ZiEDTfN90SzFaa1nEFebS18w5E+aEfiNR8RH1UTcepSVlBKNXAfVA1FPQzXtI3Veb/iNSOUjvNL8Sqf1CrlTuNvPhNK7lI3zQrsEpj75qyJxGpPvXeaaa6pPvX+aZU7jWHAqY+/Yksl6bU/rP80kyncfSZMn6bf4VE57x7tv8KuZGb/7ISVun8k5XpUyTuHu2/woWSsLfyN/hVlM3T+Sr52c9D5JyaClxIt923+FCTYwADeCM/NimqGHXQ+Srp4yb6HyTk6Q1ON5hlNPHYcrM5ICfFs3OFn0appoTr6rvJCPhdfRrvJXmGhpKxrz7FvkFEZGP0LPsiuA74XeSe2nd8JTmGq11JC/XIfkLImloY2uBDD9lZxU7vgR9PTuFvUCnKaHpKUE+x91b09IbaG3+pSU8UgtZjVaU8cunqNU+ONd0IynkHLX5kf/ABTR0kuzfMK1ggebf2bEdFTv/TZ5qfHD5KpWUs37nmFIKeUdGK/ZSOPumJ/oRPum+acQ7rPmKQcwxNLXjmGrQOw8n3YUL8McfyK8nbPvdYatahZZ2D8gWgkwd7vyIWXAXuPspynTOz1MY/IFXz1bB7v7LTy+HXk8kHL4aeeivJ0ydRVs6R/ZVtRUA39Q+S2kvhhxHJCv8Lu10V5h0wc8pN7RlV85eeUZXoj/AAufh+6gf4ZA/Ktcw15pLFI7k0od0EvwHyXprvDgH5FA/wAPN+AJkT9vNTBJ8J8k0xPH5T5L0d3h8fAFC7AB+mricx57kdsfJLI7YrfO8Pj9P7Jh8PD9P7JhzGDynZJbo+Hh+n9klcOI+iXUjCo3ULDzCSS5s6idhkZ/KFC7CYjzYLJJIod+Cwn8g80PJgMH6YSSVAz/AA9Tn3YQ7/D0HwBJJWCN3h2D4Ql/R6L4QkkinNwCMdApmYIwcrJJIgiPCGt5WRUeHAbJJKUFR0VkQynskkoJmx2UjQUkkDrJWCSSg4QNk0tB6JJKhjoweijdC09EkkETqZp6BQupGnoEkk0QuoWn8oUTsOaegSSVETsLaegUbsIYegSSTVMOCxnoFz8DiPMBJJNNL8Cg6tCX4DT/AAjySSTU1z8BpvhHkkkkpo//2Q=="/>
          <p:cNvSpPr>
            <a:spLocks noChangeAspect="1" noChangeArrowheads="1"/>
          </p:cNvSpPr>
          <p:nvPr/>
        </p:nvSpPr>
        <p:spPr bwMode="auto">
          <a:xfrm>
            <a:off x="1397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28004" name="AutoShape 4" descr="data:image/jpeg;base64,/9j/4AAQSkZJRgABAQAAAQABAAD/2wBDAAkGBwgHBgkIBwgKCgkLDRYPDQwMDRsUFRAWIB0iIiAdHx8kKDQsJCYxJx8fLT0tMTU3Ojo6Iys/RD84QzQ5Ojf/2wBDAQoKCg0MDRoPDxo3JR8lNzc3Nzc3Nzc3Nzc3Nzc3Nzc3Nzc3Nzc3Nzc3Nzc3Nzc3Nzc3Nzc3Nzc3Nzc3Nzc3Nzf/wAARCAC3ARQDASIAAhEBAxEB/8QAHAAAAQUBAQEAAAAAAAAAAAAABAACAwUGAQcI/8QAPxAAAQMCBAQCCAMECgMAAAAAAQACAwQRBRIhURMxQWEGkRQiMkNScYGhFUJTB2KS4RYXIzNEVIKxwfAkotH/xAAYAQEBAQEBAAAAAAAAAAAAAAAAAQIDBP/EAB4RAQEBAQEAAgMBAAAAAAAAAAABERICEyEDMUFR/9oADAMBAAIRAxEAPwDx4PA5LokQ2VyVnLhzGBXEXRIhblLMU4NFiTdODwgg8pweVOF0ZxAlxAhA4roLipwuis4TS4FQesnZXd1OV1ISCm2C4Gu2XcrtlWtNLAVwxDZPyu2Ssdk0RGEbJph7Kex2XLnZWeqoYwdlwwhE5uy5m3C11T6DcHslweyIzdl3ME6qfQYQdl3gDZEiycAE7q5AwpxsuinGyLDU4MCzfyUyBW07QOSdwRsiwwJwjCxfyKEEI2ThGNkYIwlwws/IBgzsnBosp8gC4WhToMATm22XdFy4un7NSsIUzS0dEOHNCe2QJymiQWpKLiNSTk2ADCE0xBLiLnEXST0zscMSbwk/OnA3W5KmxDwQuiFTgKRrQr9gYQFSNpyUWxgRDGBS1ZATaU7KVtIT0VhGwIhjRsuVtaxWNojsnih7K2Y1qmaGrnfXprIpfQD8KXoF/wAqvQ1uy6Wt2Wd9LkZ84f2UbsP7LRmNuyifGNk30ZGcdQdlG6istA+MbKF0YXSX0zijNH2TPRTsrp0Q2TeDfotbUU3oxC7wVb8C/RNNNfkFfsVYjITgwqy9EOy6KOyciuyldsVZehrvoYTgVmoS12Ks/RAl6GOicCqObumEOVuaVo6Jhpm7K8M/aoIemkPurg0zdk0Uzb8lcxMqqAenhr+6tBTt2ThTt2TUyqwB6SuBTi3spJ0c1mdSugFXTMKIAJClGGWHsrvPLXCkaxx6KVkZV03DgPyqZlA0DkrycqRsTtlMyJ2yuW0Q+FSsowOicryqWQnZTsiKtG0wHROEAHROVwAyN2ymbGUWIwu5AOil8QDBhUjWlS5eye1qnxxUbWFODFO1ilbH2T44BMhTTGdlYCLskYRsnxwxVOiOyjdCdlccDsuGn7JwYpTCdkhER0Vuafsmmn7K8GKzINkwvaNAFZup76AKtp8gnLZN1L4WeTmOBHJOtryVm2jZwcwAt0UDoC02ICvCWA8vZMLTfkjDHbZN4ZTiIFyHZdDCixGuiNXhAfCv0TTFbojzGmlnZOYADENlzhDZGloCYQE4AvDA6J7YxspbBIALPA62IWSTgkpwL12GjKLNTDhunsrW+iNHRNNK3Zb2t6yX4b+6nDDT8JWq9GZ1AXRBHsFNqfTLDDTb2SujDTstUII9gnCCPYJ0rKfhrtil+GO2WtEMewS4EWwU6p9MgcLdsufhbtitjwY9glwItgnZ9McMLdsVKzC3bLWtgjPQKVlPH2SeqfTKx4U7ZTswp2y1TKaPZTNp47clehk/wp2y7+FO2WtNOzZcNOzYK6Ml+FnZNOGHZa007D0CYaZuybRlDhp2TDhp2WtNKNk11K3ZNNZI4a5ZDF6d1JicjLH2rr1k0w2WR8WYJJV18Rp2XkmLW2A68k/a6rMHlZVkROzSO5NDRe3damm8IVdTE05Cwno8WW38J+FaLA6OMNhYZ7XfIRck/NXwa1ribBXWb6eaf1eVJ1MsY+hQ9f4JbQUb56mqAtoxoHtO6BeqGaMg6iw5ry7x7j5kxWGma5oihGfKOdzyv9P91m3F8/dBweGojBmfPrsQjYPAc9TC2annjLHDS/MdlBR4l6TTNjDbXst94RqWTYYA06NeW6/97rH4/Xrcrt+XzJ52MZ/V3X/HF5ph/Z5XggWYb9Q4aL1UEJaLtry9PMYv2a1D7cSaNt+et0Sz9l8PvKw/Rq9F0TS5vUhNNYL+rLDstjVS33sFG/8AZhQuH9lWvv3aFupRdvqOFzuqurrzT5s4Pq7DQ/JTVm1kj+y5nSv/APRJatuLOeLta4jfKkouVTuowon0gHRHvlUZkNlnRXvpRsonQW6FWLnk9FE46rNoB4VuhXeH2ROqabqAYst0Tch2RRBXC0qATKb+ynAEaZUTkN10MKYqBrT8KnY0/CntaVMxqsDWAjopQHbKZjRbVStAWpALZ2y6GnZF2C7ayoFEaeIuyIGiV1RBwQlwApyVzPZFQmAdQjMOooBO2V7QXtN236KFr7uueQCBmxgNfw2kNzaXJtYa6/Kymkmtdx2W0INjZVVdibWZjzI0sOirqar9IiHBls4mwB0ubDXyVdilTPhdBaOJ8z22MhaOZJVic5XKrxG0NmYXcMBpLnfCN15NXV7q6vmmc+xe/wBUO26DyRniXxBiVY90UkPo8ROrMtrncnqqKmlcHG+lxcaWuldPMxo6GpdGG8WVo2aHXP2W28L4v6NG5jXANc4Hn2/kvJI5BFMXOcS463utFhFc7M2x0Fkk+z1dmPa6XFiQNQrCOvY7mV5xQ4oGtu5x81ZQYrc6O03uukjjfLbvqQ4aEIKata11nODW9Ss8/FDY+vp8+aHkxEOZY3c7oLpiY0UleXNPAfe2+l0LJViqjInjazTUuIuFQsqJGOufVHUE8kTFWwxnSzb8iPWJVxrEc+Hz8QmCWPIdQbkXSRHHlGgBI6eoP+QkmG1KXjdMLxumcJ26bwjuuKnF4Tcw7LnCcucI7qYO3+S4Su8MpcMpgXNcsncNdypgaugBOy9l0MOyYEApGlNDNE4NOysglae6fxQOZUPJQ1M7IYnPkDsoBvlFyqJZa1rM1nC7RcjmbfJUEnjSkilcx0jLtNtFjfFviKV8b24fVxBwAu5lrvb8wf8AgLBCSeaUniG3Uq4Pf6PxHS1YHCkBJ6I5uINK8e8OVD4G3MmZrjqvRMNxCOohaHBucDmOqi40HpjD1SFQ0qua9pKJjDTbWw6oI8dxBtFhrrOAkls1oJtdYcSuxHEXU2d7omAGZ/K9hcN/7srjxdUvqMQpaaAZi0WDTaxJtbn/AN0VRUxxYeS2CThwNztc541e4WBPnfyWpFjSx1ElCLEl7Gm+fN1O3kqzGsamfHJw3EZ2jk7QqoZizHx2jLnOA0N7WHy6oatqWyWzW5WAJ1HzVxqRX1te6Zjs4Bv21sqqrlkltYaDQdkZKWkm9uwCYQ0bWWFVjWOc5XmGMMYuoYo2khHwgBoAVlRYRVDhYA/ZHxVD2tGR5OnQqkdI4ONhe3NOZVEWsOnRalTF0+sd8d1G2vcXZQQVUGVxAsbb6KRriGgNP1WtTFyysu2xN972RNPXiIgkga3sAs8Zcp9Zc4jmnMCbImNm3Eg4XsfqQksWayQHTMkmmPWuEdkwxnZG32CY4nZck0JwjsucIlFX7LmbshoUQuXeA4orN2S4nZAMKd2ycKd2yI4oHROEo2CAb0dyQgN0UJR2XeIOgREApykYTsp+L8kuJ2QDGEnoqrHWvipHvA9kXIIvp8lf578gh6unbUsLZG3BHJIPm3xLG12IPfSQOiZ1/eO6EpCWCzgbL36r8G4VVEmWlBO40VfP4AwgizKbL3B1VV5lhc1O1hDpMp52dotLhmINjjblk58lY4l+zqF8f/jF4LeQKpY/C9bRVALWy6dXaqWNSxsaCrEjfXdb6qxDzbRxtuCswIZosmZpDGDlfUnuraiqA4OYDqFZf9Wz/FL4iMlNiEM79XRnMwnS4Vd4hq6eOijmqnubFfRoBN3ON9bK78StiqqJttZYjca9OqxWPn0nC2xB/rtlFgT0V3/DKYMVY5jnxwucyMAHWxK46tlkha8McMwuCoThWLCDhycFsJAzSE6gJVM13tggAbGyzAdxZX1Z/E87/UbJJ536AAI2KDK3PM6wHQJtJDkBJte3XkpHtMjhf2RyG6w2np23Bfl06BFGURx3yhAvkc0BreSidKXHKeSCwicSw/vHqpA02Aa0ahAMlGg6I6OdvIIJ4ozzLb9L2UzgW8mghQx1DQNeQSlqW5bX+pK1EQyvLDqGJpqX5bAgDuhaiYa3AQb6loOtldMGvmOb2j9CUkB6S3YJJrOPoAk7Jridk7K7ullKwwiN9krHZS5SllKCGx2SynZTWsNVAyrifUGFlyQNSOimxqS04N7LoZ2U4snADZGQ9hsuiwRGUbJZBsqByWrrSOgU+QHolwwByUwMDhsn5xsu5G2XC1oVCztSDmnZNOVcu3dBJZhHRRuijdza0/RIObukXt3QVlfgsMzXuiAa89lm2YNNQySve8vc42aegHVbfM09UPUxtlaWnr12VlWV5fidWYXyZh6rW2JKyU1YyomEVtCfJeq4t4WjqaKaIuJLiCHjmFgm+F6rD8Qke6Mzsa3TKCAp+m90PUSyPpwA99wPZcdAgWUxMuZ7wHC2mwVm+nDZNICHE6g3J+QvyXG0UkozRgtB0dm6diluqgY4ltmC+vNSNY8G8pDW9QeZTnSNpC1nCs49QLXC68ermsRfbmoJYOFK1zRG0HoUPNSOLiGt12T6CMcTPL7N72VjUVLWew0dj1W541L6VkeFVLrWAbfcouLCJW3zyxtI5+tqoH1r72MlgoH12Uh0huDodVrmQ2rGTDMhA9IaLj1bdVXvh1cJZXA9HNFx8k4VfFi9Vx53bryQ807XnM63PUBMi6Gmp3tuC4uPPnrZV00MlzZ/mrN8zIgQ1wIKBllaSmQCGOX4klMZGpJkV9P8Nq5w29lEXfvJpk/eXNxEcNnZRzupadofUTRxNJtd7wBfZVOP4hJQYZLUwPaHsI5i+l7LB1skWPRPpMZeyVkrwWgOILbfJc/X5fPm5Xbx+G+pr0nFKugoKUSTzNs7QWUGFVNDUuL4YsofzcNF5/UHjMZE+d7hGLNN9APl9ArzBJqrJoW5Rytos3b63+OknieM/rbZIhyd1TfUHK/1VRS4g0ucJBq0Xuj3VIcQW8uhsu8jz2CW5Senzun8OwvbRMj9m4I+oQldXmnYSXNA7lMZG27JfRZA+K2NqCxz2EdLFHsxrO0Oabg7KC/PyTC2/RVAxRzlI2veehQWJj7LnCvyCDbWPPRStqHFQSmHsmmE7fddbM49CnCU7IIuER0UbmHZE8XsmumGyKDcHi9kNLThxLg2zt0e+obsoX1LdgrBksTwJ8j+ILXuh5aGThlrmi3UDqVqZqxo6Ksq69oB0F7JjXVZaegETSH6Nve26q6lg6CwHS6uq6u4z3FzgbdFm66qcXuF7Lc859nQeacxu66IaatJFrrhhlmN7FOOFyv1sbrVpgJ9V3UTqsEFrtQVYOwOV3IFRSeG6oi4WL6aAxVxiBaDpdRSVpvcE681LPglXFzbdAS0k8d8zSs6Hvq3W5lROqTuoHNcOYKjcHbFDRPpJ3SQZJB5FJDX1cRJuUwiT4k01HdyjdUD4nKMOzQulY5jyHNcLEEXBCrGYBTRzPfGGtDgPUsMo+WyOdVgfmKjdWt+IrHrz59fuNefXqfpX4jgULozLEGCRgvlA0cq2DEWQ+oCGnkQrmasZb+8t9FnsShpJagSZ8gPtZW8jur9RZLVhQ1zI68MLrte0689LKyhxKJkYuQDbose8+iSgl7XgghpGiCq8SLG2Y7TZXpL5b+TxDDCzV5b9dFhPF3jIvjfDFlcXaC3TuqKWvfI5zSTYrK4pHUiqc4tcWnktT052C6asqM9zI6/zWx8P4rLkMckxA5i688Y6RvRW+E1kjJG6BSrHpUdY7rVEImOrcf8bZZCnqHO5m3+lHxNLgP7W3zYsNtSypcf8d90RHUSdK77rMRU7zynZ/Ci4qZ/67fJNVpGTyf52/1UzZpf83f6rPx0j/12+SnbSPt/ftTTF3xpf8xf6ppnl/VJVSKZ496F3hPb70JpiyNRL8RKa+d9tQVWkSD3iiklkHJyupguoqHfCVWVNQQ0+o7kmTTS9SgJ5ZNdenZOlxR4i58YJc5wc4k6FV0b3yn17gd1a1cOcn+Sr5WZOS6fImCoXxxjmUUyshb1Pms9PK8AgX80DLUyjqfNZ1W1ZiEDTfN90SzFaa1nEFebS18w5E+aEfiNR8RH1UTcepSVlBKNXAfVA1FPQzXtI3Veb/iNSOUjvNL8Sqf1CrlTuNvPhNK7lI3zQrsEpj75qyJxGpPvXeaaa6pPvX+aZU7jWHAqY+/Yksl6bU/rP80kyncfSZMn6bf4VE57x7tv8KuZGb/7ISVun8k5XpUyTuHu2/woWSsLfyN/hVlM3T+Sr52c9D5JyaClxIt923+FCTYwADeCM/NimqGHXQ+Srp4yb6HyTk6Q1ON5hlNPHYcrM5ICfFs3OFn0appoTr6rvJCPhdfRrvJXmGhpKxrz7FvkFEZGP0LPsiuA74XeSe2nd8JTmGq11JC/XIfkLImloY2uBDD9lZxU7vgR9PTuFvUCnKaHpKUE+x91b09IbaG3+pSU8UgtZjVaU8cunqNU+ONd0IynkHLX5kf/ABTR0kuzfMK1ggebf2bEdFTv/TZ5qfHD5KpWUs37nmFIKeUdGK/ZSOPumJ/oRPum+acQ7rPmKQcwxNLXjmGrQOw8n3YUL8McfyK8nbPvdYatahZZ2D8gWgkwd7vyIWXAXuPspynTOz1MY/IFXz1bB7v7LTy+HXk8kHL4aeeivJ0ydRVs6R/ZVtRUA39Q+S2kvhhxHJCv8Lu10V5h0wc8pN7RlV85eeUZXoj/AAufh+6gf4ZA/Ktcw15pLFI7k0od0EvwHyXprvDgH5FA/wAPN+AJkT9vNTBJ8J8k0xPH5T5L0d3h8fAFC7AB+mricx57kdsfJLI7YrfO8Pj9P7Jh8PD9P7JhzGDynZJbo+Hh+n9klcOI+iXUjCo3ULDzCSS5s6idhkZ/KFC7CYjzYLJJIod+Cwn8g80PJgMH6YSSVAz/AA9Tn3YQ7/D0HwBJJWCN3h2D4Ql/R6L4QkkinNwCMdApmYIwcrJJIgiPCGt5WRUeHAbJJKUFR0VkQynskkoJmx2UjQUkkDrJWCSSg4QNk0tB6JJKhjoweijdC09EkkETqZp6BQupGnoEkk0QuoWn8oUTsOaegSSVETsLaegUbsIYegSSTVMOCxnoFz8DiPMBJJNNL8Cg6tCX4DT/AAjySSTU1z8BpvhHkkkkpo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0610850" y="-1516063"/>
            <a:ext cx="4762500" cy="3162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28006" name="AutoShape 6" descr="data:image/jpeg;base64,/9j/4AAQSkZJRgABAQAAAQABAAD/2wBDAAkGBwgHBgkIBwgKCgkLDRYPDQwMDRsUFRAWIB0iIiAdHx8kKDQsJCYxJx8fLT0tMTU3Ojo6Iys/RD84QzQ5Ojf/2wBDAQoKCg0MDRoPDxo3JR8lNzc3Nzc3Nzc3Nzc3Nzc3Nzc3Nzc3Nzc3Nzc3Nzc3Nzc3Nzc3Nzc3Nzc3Nzc3Nzc3Nzf/wAARCAC3ARQDASIAAhEBAxEB/8QAHAAAAQUBAQEAAAAAAAAAAAAABAACAwUGAQcI/8QAPxAAAQMCBAQCCAMECgMAAAAAAQACAwQRBRIhURMxQWEGkRQiMkNScYGhFUJTB2KS4RYXIzNEVIKxwfAkotH/xAAYAQEBAQEBAAAAAAAAAAAAAAAAAQIDBP/EAB4RAQEBAQEAAgMBAAAAAAAAAAABERICEyEDMUFR/9oADAMBAAIRAxEAPwDx4PA5LokQ2VyVnLhzGBXEXRIhblLMU4NFiTdODwgg8pweVOF0ZxAlxAhA4roLipwuis4TS4FQesnZXd1OV1ISCm2C4Gu2XcrtlWtNLAVwxDZPyu2Ssdk0RGEbJph7Kex2XLnZWeqoYwdlwwhE5uy5m3C11T6DcHslweyIzdl3ME6qfQYQdl3gDZEiycAE7q5AwpxsuinGyLDU4MCzfyUyBW07QOSdwRsiwwJwjCxfyKEEI2ThGNkYIwlwws/IBgzsnBosp8gC4WhToMATm22XdFy4un7NSsIUzS0dEOHNCe2QJymiQWpKLiNSTk2ADCE0xBLiLnEXST0zscMSbwk/OnA3W5KmxDwQuiFTgKRrQr9gYQFSNpyUWxgRDGBS1ZATaU7KVtIT0VhGwIhjRsuVtaxWNojsnih7K2Y1qmaGrnfXprIpfQD8KXoF/wAqvQ1uy6Wt2Wd9LkZ84f2UbsP7LRmNuyifGNk30ZGcdQdlG6istA+MbKF0YXSX0zijNH2TPRTsrp0Q2TeDfotbUU3oxC7wVb8C/RNNNfkFfsVYjITgwqy9EOy6KOyciuyldsVZehrvoYTgVmoS12Ks/RAl6GOicCqObumEOVuaVo6Jhpm7K8M/aoIemkPurg0zdk0Uzb8lcxMqqAenhr+6tBTt2ThTt2TUyqwB6SuBTi3spJ0c1mdSugFXTMKIAJClGGWHsrvPLXCkaxx6KVkZV03DgPyqZlA0DkrycqRsTtlMyJ2yuW0Q+FSsowOicryqWQnZTsiKtG0wHROEAHROVwAyN2ymbGUWIwu5AOil8QDBhUjWlS5eye1qnxxUbWFODFO1ilbH2T44BMhTTGdlYCLskYRsnxwxVOiOyjdCdlccDsuGn7JwYpTCdkhER0Vuafsmmn7K8GKzINkwvaNAFZup76AKtp8gnLZN1L4WeTmOBHJOtryVm2jZwcwAt0UDoC02ICvCWA8vZMLTfkjDHbZN4ZTiIFyHZdDCixGuiNXhAfCv0TTFbojzGmlnZOYADENlzhDZGloCYQE4AvDA6J7YxspbBIALPA62IWSTgkpwL12GjKLNTDhunsrW+iNHRNNK3Zb2t6yX4b+6nDDT8JWq9GZ1AXRBHsFNqfTLDDTb2SujDTstUII9gnCCPYJ0rKfhrtil+GO2WtEMewS4EWwU6p9MgcLdsufhbtitjwY9glwItgnZ9McMLdsVKzC3bLWtgjPQKVlPH2SeqfTKx4U7ZTswp2y1TKaPZTNp47clehk/wp2y7+FO2WtNOzZcNOzYK6Ml+FnZNOGHZa007D0CYaZuybRlDhp2TDhp2WtNKNk11K3ZNNZI4a5ZDF6d1JicjLH2rr1k0w2WR8WYJJV18Rp2XkmLW2A68k/a6rMHlZVkROzSO5NDRe3damm8IVdTE05Cwno8WW38J+FaLA6OMNhYZ7XfIRck/NXwa1ribBXWb6eaf1eVJ1MsY+hQ9f4JbQUb56mqAtoxoHtO6BeqGaMg6iw5ry7x7j5kxWGma5oihGfKOdzyv9P91m3F8/dBweGojBmfPrsQjYPAc9TC2annjLHDS/MdlBR4l6TTNjDbXst94RqWTYYA06NeW6/97rH4/Xrcrt+XzJ52MZ/V3X/HF5ph/Z5XggWYb9Q4aL1UEJaLtry9PMYv2a1D7cSaNt+et0Sz9l8PvKw/Rq9F0TS5vUhNNYL+rLDstjVS33sFG/8AZhQuH9lWvv3aFupRdvqOFzuqurrzT5s4Pq7DQ/JTVm1kj+y5nSv/APRJatuLOeLta4jfKkouVTuowon0gHRHvlUZkNlnRXvpRsonQW6FWLnk9FE46rNoB4VuhXeH2ROqabqAYst0Tch2RRBXC0qATKb+ynAEaZUTkN10MKYqBrT8KnY0/CntaVMxqsDWAjopQHbKZjRbVStAWpALZ2y6GnZF2C7ayoFEaeIuyIGiV1RBwQlwApyVzPZFQmAdQjMOooBO2V7QXtN236KFr7uueQCBmxgNfw2kNzaXJtYa6/Kymkmtdx2W0INjZVVdibWZjzI0sOirqar9IiHBls4mwB0ubDXyVdilTPhdBaOJ8z22MhaOZJVic5XKrxG0NmYXcMBpLnfCN15NXV7q6vmmc+xe/wBUO26DyRniXxBiVY90UkPo8ROrMtrncnqqKmlcHG+lxcaWuldPMxo6GpdGG8WVo2aHXP2W28L4v6NG5jXANc4Hn2/kvJI5BFMXOcS463utFhFc7M2x0Fkk+z1dmPa6XFiQNQrCOvY7mV5xQ4oGtu5x81ZQYrc6O03uukjjfLbvqQ4aEIKata11nODW9Ss8/FDY+vp8+aHkxEOZY3c7oLpiY0UleXNPAfe2+l0LJViqjInjazTUuIuFQsqJGOufVHUE8kTFWwxnSzb8iPWJVxrEc+Hz8QmCWPIdQbkXSRHHlGgBI6eoP+QkmG1KXjdMLxumcJ26bwjuuKnF4Tcw7LnCcucI7qYO3+S4Su8MpcMpgXNcsncNdypgaugBOy9l0MOyYEApGlNDNE4NOysglae6fxQOZUPJQ1M7IYnPkDsoBvlFyqJZa1rM1nC7RcjmbfJUEnjSkilcx0jLtNtFjfFviKV8b24fVxBwAu5lrvb8wf8AgLBCSeaUniG3Uq4Pf6PxHS1YHCkBJ6I5uINK8e8OVD4G3MmZrjqvRMNxCOohaHBucDmOqi40HpjD1SFQ0qua9pKJjDTbWw6oI8dxBtFhrrOAkls1oJtdYcSuxHEXU2d7omAGZ/K9hcN/7srjxdUvqMQpaaAZi0WDTaxJtbn/AN0VRUxxYeS2CThwNztc541e4WBPnfyWpFjSx1ElCLEl7Gm+fN1O3kqzGsamfHJw3EZ2jk7QqoZizHx2jLnOA0N7WHy6oatqWyWzW5WAJ1HzVxqRX1te6Zjs4Bv21sqqrlkltYaDQdkZKWkm9uwCYQ0bWWFVjWOc5XmGMMYuoYo2khHwgBoAVlRYRVDhYA/ZHxVD2tGR5OnQqkdI4ONhe3NOZVEWsOnRalTF0+sd8d1G2vcXZQQVUGVxAsbb6KRriGgNP1WtTFyysu2xN972RNPXiIgkga3sAs8Zcp9Zc4jmnMCbImNm3Eg4XsfqQksWayQHTMkmmPWuEdkwxnZG32CY4nZck0JwjsucIlFX7LmbshoUQuXeA4orN2S4nZAMKd2ycKd2yI4oHROEo2CAb0dyQgN0UJR2XeIOgREApykYTsp+L8kuJ2QDGEnoqrHWvipHvA9kXIIvp8lf578gh6unbUsLZG3BHJIPm3xLG12IPfSQOiZ1/eO6EpCWCzgbL36r8G4VVEmWlBO40VfP4AwgizKbL3B1VV5lhc1O1hDpMp52dotLhmINjjblk58lY4l+zqF8f/jF4LeQKpY/C9bRVALWy6dXaqWNSxsaCrEjfXdb6qxDzbRxtuCswIZosmZpDGDlfUnuraiqA4OYDqFZf9Wz/FL4iMlNiEM79XRnMwnS4Vd4hq6eOijmqnubFfRoBN3ON9bK78StiqqJttZYjca9OqxWPn0nC2xB/rtlFgT0V3/DKYMVY5jnxwucyMAHWxK46tlkha8McMwuCoThWLCDhycFsJAzSE6gJVM13tggAbGyzAdxZX1Z/E87/UbJJ536AAI2KDK3PM6wHQJtJDkBJte3XkpHtMjhf2RyG6w2np23Bfl06BFGURx3yhAvkc0BreSidKXHKeSCwicSw/vHqpA02Aa0ahAMlGg6I6OdvIIJ4ozzLb9L2UzgW8mghQx1DQNeQSlqW5bX+pK1EQyvLDqGJpqX5bAgDuhaiYa3AQb6loOtldMGvmOb2j9CUkB6S3YJJrOPoAk7Jridk7K7ullKwwiN9krHZS5SllKCGx2SynZTWsNVAyrifUGFlyQNSOimxqS04N7LoZ2U4snADZGQ9hsuiwRGUbJZBsqByWrrSOgU+QHolwwByUwMDhsn5xsu5G2XC1oVCztSDmnZNOVcu3dBJZhHRRuijdza0/RIObukXt3QVlfgsMzXuiAa89lm2YNNQySve8vc42aegHVbfM09UPUxtlaWnr12VlWV5fidWYXyZh6rW2JKyU1YyomEVtCfJeq4t4WjqaKaIuJLiCHjmFgm+F6rD8Qke6Mzsa3TKCAp+m90PUSyPpwA99wPZcdAgWUxMuZ7wHC2mwVm+nDZNICHE6g3J+QvyXG0UkozRgtB0dm6diluqgY4ltmC+vNSNY8G8pDW9QeZTnSNpC1nCs49QLXC68ermsRfbmoJYOFK1zRG0HoUPNSOLiGt12T6CMcTPL7N72VjUVLWew0dj1W541L6VkeFVLrWAbfcouLCJW3zyxtI5+tqoH1r72MlgoH12Uh0huDodVrmQ2rGTDMhA9IaLj1bdVXvh1cJZXA9HNFx8k4VfFi9Vx53bryQ807XnM63PUBMi6Gmp3tuC4uPPnrZV00MlzZ/mrN8zIgQ1wIKBllaSmQCGOX4klMZGpJkV9P8Nq5w29lEXfvJpk/eXNxEcNnZRzupadofUTRxNJtd7wBfZVOP4hJQYZLUwPaHsI5i+l7LB1skWPRPpMZeyVkrwWgOILbfJc/X5fPm5Xbx+G+pr0nFKugoKUSTzNs7QWUGFVNDUuL4YsofzcNF5/UHjMZE+d7hGLNN9APl9ArzBJqrJoW5Rytos3b63+OknieM/rbZIhyd1TfUHK/1VRS4g0ucJBq0Xuj3VIcQW8uhsu8jz2CW5Senzun8OwvbRMj9m4I+oQldXmnYSXNA7lMZG27JfRZA+K2NqCxz2EdLFHsxrO0Oabg7KC/PyTC2/RVAxRzlI2veehQWJj7LnCvyCDbWPPRStqHFQSmHsmmE7fddbM49CnCU7IIuER0UbmHZE8XsmumGyKDcHi9kNLThxLg2zt0e+obsoX1LdgrBksTwJ8j+ILXuh5aGThlrmi3UDqVqZqxo6Ksq69oB0F7JjXVZaegETSH6Nve26q6lg6CwHS6uq6u4z3FzgbdFm66qcXuF7Lc859nQeacxu66IaatJFrrhhlmN7FOOFyv1sbrVpgJ9V3UTqsEFrtQVYOwOV3IFRSeG6oi4WL6aAxVxiBaDpdRSVpvcE681LPglXFzbdAS0k8d8zSs6Hvq3W5lROqTuoHNcOYKjcHbFDRPpJ3SQZJB5FJDX1cRJuUwiT4k01HdyjdUD4nKMOzQulY5jyHNcLEEXBCrGYBTRzPfGGtDgPUsMo+WyOdVgfmKjdWt+IrHrz59fuNefXqfpX4jgULozLEGCRgvlA0cq2DEWQ+oCGnkQrmasZb+8t9FnsShpJagSZ8gPtZW8jur9RZLVhQ1zI68MLrte0689LKyhxKJkYuQDbose8+iSgl7XgghpGiCq8SLG2Y7TZXpL5b+TxDDCzV5b9dFhPF3jIvjfDFlcXaC3TuqKWvfI5zSTYrK4pHUiqc4tcWnktT052C6asqM9zI6/zWx8P4rLkMckxA5i688Y6RvRW+E1kjJG6BSrHpUdY7rVEImOrcf8bZZCnqHO5m3+lHxNLgP7W3zYsNtSypcf8d90RHUSdK77rMRU7zynZ/Ci4qZ/67fJNVpGTyf52/1UzZpf83f6rPx0j/12+SnbSPt/ftTTF3xpf8xf6ppnl/VJVSKZ496F3hPb70JpiyNRL8RKa+d9tQVWkSD3iiklkHJyupguoqHfCVWVNQQ0+o7kmTTS9SgJ5ZNdenZOlxR4i58YJc5wc4k6FV0b3yn17gd1a1cOcn+Sr5WZOS6fImCoXxxjmUUyshb1Pms9PK8AgX80DLUyjqfNZ1W1ZiEDTfN90SzFaa1nEFebS18w5E+aEfiNR8RH1UTcepSVlBKNXAfVA1FPQzXtI3Veb/iNSOUjvNL8Sqf1CrlTuNvPhNK7lI3zQrsEpj75qyJxGpPvXeaaa6pPvX+aZU7jWHAqY+/Yksl6bU/rP80kyncfSZMn6bf4VE57x7tv8KuZGb/7ISVun8k5XpUyTuHu2/woWSsLfyN/hVlM3T+Sr52c9D5JyaClxIt923+FCTYwADeCM/NimqGHXQ+Srp4yb6HyTk6Q1ON5hlNPHYcrM5ICfFs3OFn0appoTr6rvJCPhdfRrvJXmGhpKxrz7FvkFEZGP0LPsiuA74XeSe2nd8JTmGq11JC/XIfkLImloY2uBDD9lZxU7vgR9PTuFvUCnKaHpKUE+x91b09IbaG3+pSU8UgtZjVaU8cunqNU+ONd0IynkHLX5kf/ABTR0kuzfMK1ggebf2bEdFTv/TZ5qfHD5KpWUs37nmFIKeUdGK/ZSOPumJ/oRPum+acQ7rPmKQcwxNLXjmGrQOw8n3YUL8McfyK8nbPvdYatahZZ2D8gWgkwd7vyIWXAXuPspynTOz1MY/IFXz1bB7v7LTy+HXk8kHL4aeeivJ0ydRVs6R/ZVtRUA39Q+S2kvhhxHJCv8Lu10V5h0wc8pN7RlV85eeUZXoj/AAufh+6gf4ZA/Ktcw15pLFI7k0od0EvwHyXprvDgH5FA/wAPN+AJkT9vNTBJ8J8k0xPH5T5L0d3h8fAFC7AB+mricx57kdsfJLI7YrfO8Pj9P7Jh8PD9P7JhzGDynZJbo+Hh+n9klcOI+iXUjCo3ULDzCSS5s6idhkZ/KFC7CYjzYLJJIod+Cwn8g80PJgMH6YSSVAz/AA9Tn3YQ7/D0HwBJJWCN3h2D4Ql/R6L4QkkinNwCMdApmYIwcrJJIgiPCGt5WRUeHAbJJKUFR0VkQynskkoJmx2UjQUkkDrJWCSSg4QNk0tB6JJKhjoweijdC09EkkETqZp6BQupGnoEkk0QuoWn8oUTsOaegSSVETsLaegUbsIYegSSTVMOCxnoFz8DiPMBJJNNL8Cg6tCX4DT/AAjySSTU1z8BpvhHkkkkpo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0610850" y="-1516063"/>
            <a:ext cx="4762500" cy="3162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271464" y="2996952"/>
            <a:ext cx="9649072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عزيزتي الفيزيائية إن إدراك الحركة أمر غريزي فعيناكِ تنتبهان غريزيًا إلى الأجسام المتحركة أكثر مما تنتبه إلى الأجسام الساكنة فالحركة موجودة في كل مكان حولنا مثل حركة الغيوم والسيارات </a:t>
            </a:r>
          </a:p>
        </p:txBody>
      </p:sp>
    </p:spTree>
    <p:extLst>
      <p:ext uri="{BB962C8B-B14F-4D97-AF65-F5344CB8AC3E}">
        <p14:creationId xmlns:p14="http://schemas.microsoft.com/office/powerpoint/2010/main" val="3404235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PC\Desktop\ثاني ثانوي\الدرس الاول وصف الحركة الدورانية\1-1\نشاط 3\07-10-32 01-35-38 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67408" y="2267394"/>
            <a:ext cx="3821064" cy="3543729"/>
          </a:xfrm>
          <a:prstGeom prst="rect">
            <a:avLst/>
          </a:prstGeom>
          <a:noFill/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564904"/>
            <a:ext cx="6159976" cy="310582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7E62638-7793-9244-9AD9-EDC4E68E4082}"/>
              </a:ext>
            </a:extLst>
          </p:cNvPr>
          <p:cNvSpPr/>
          <p:nvPr/>
        </p:nvSpPr>
        <p:spPr>
          <a:xfrm>
            <a:off x="1905000" y="787674"/>
            <a:ext cx="8382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3600" dirty="0">
                <a:ln w="0"/>
              </a:rPr>
              <a:t>ما الفرق بين </a:t>
            </a:r>
            <a:r>
              <a:rPr lang="ar-SA" sz="3600" dirty="0" err="1">
                <a:ln w="0"/>
              </a:rPr>
              <a:t>التدريجات</a:t>
            </a:r>
            <a:r>
              <a:rPr lang="ar-SA" sz="3600" dirty="0">
                <a:ln w="0"/>
              </a:rPr>
              <a:t> الموضحة أدناه:</a:t>
            </a:r>
            <a:endParaRPr lang="en-US" sz="3600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4022519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CAC165-6432-41C8-838E-4FD09F2CA382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A749B-BAE4-4CFF-92F9-E0C80F9B0AC4}"/>
              </a:ext>
            </a:extLst>
          </p:cNvPr>
          <p:cNvSpPr/>
          <p:nvPr/>
        </p:nvSpPr>
        <p:spPr>
          <a:xfrm>
            <a:off x="6215336" y="266005"/>
            <a:ext cx="5976664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SA" sz="4400" b="1" dirty="0">
                <a:ln w="0"/>
              </a:rPr>
              <a:t>وحدة الدرجة </a:t>
            </a:r>
            <a:r>
              <a:rPr lang="en-US" sz="4400" b="1" dirty="0"/>
              <a:t>Degree</a:t>
            </a:r>
            <a:endParaRPr lang="en-US" sz="4400" b="1" dirty="0">
              <a:ln w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BF38A-3453-4234-AABC-02A2F78BBFE9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A71A637-5703-4A47-9649-5CB340238172}"/>
              </a:ext>
            </a:extLst>
          </p:cNvPr>
          <p:cNvSpPr txBox="1"/>
          <p:nvPr/>
        </p:nvSpPr>
        <p:spPr>
          <a:xfrm>
            <a:off x="3744333" y="4257675"/>
            <a:ext cx="356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3FA80B7-4EE6-C64E-8143-F45984FB9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6"/>
          <a:stretch/>
        </p:blipFill>
        <p:spPr>
          <a:xfrm>
            <a:off x="7968208" y="2204864"/>
            <a:ext cx="3067168" cy="310627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BE9E766-0CB6-3148-BF78-52715B73A0DA}"/>
              </a:ext>
            </a:extLst>
          </p:cNvPr>
          <p:cNvSpPr txBox="1"/>
          <p:nvPr/>
        </p:nvSpPr>
        <p:spPr>
          <a:xfrm>
            <a:off x="981974" y="4571610"/>
            <a:ext cx="6868355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b="1" dirty="0"/>
              <a:t>هذا التدريج مقسم إلى </a:t>
            </a:r>
            <a:r>
              <a:rPr lang="en-US" sz="2800" b="1" dirty="0"/>
              <a:t>360 </a:t>
            </a:r>
            <a:r>
              <a:rPr lang="ar-SA" sz="2800" b="1" dirty="0"/>
              <a:t> قسم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b="1" dirty="0"/>
              <a:t>أي أن وحدة </a:t>
            </a:r>
            <a:r>
              <a:rPr lang="en-US" sz="2800" b="1" dirty="0"/>
              <a:t>degree </a:t>
            </a:r>
            <a:r>
              <a:rPr lang="ar-SA" sz="2800" b="1" dirty="0"/>
              <a:t> تعادل </a:t>
            </a:r>
            <a:r>
              <a:rPr lang="en-US" sz="2800" b="1" dirty="0"/>
              <a:t>1/360</a:t>
            </a:r>
            <a:r>
              <a:rPr lang="ar-SA" sz="2800" b="1" dirty="0"/>
              <a:t> من الدورة الكاملة</a:t>
            </a:r>
          </a:p>
        </p:txBody>
      </p:sp>
    </p:spTree>
    <p:extLst>
      <p:ext uri="{BB962C8B-B14F-4D97-AF65-F5344CB8AC3E}">
        <p14:creationId xmlns:p14="http://schemas.microsoft.com/office/powerpoint/2010/main" val="2976459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YPC\Desktop\ثاني ثانوي\الدرس الاول وصف الحركة الدورانية\1-1\نشاط 3\07-10-32 01-35-38 م.jpg">
            <a:extLst>
              <a:ext uri="{FF2B5EF4-FFF2-40B4-BE49-F238E27FC236}">
                <a16:creationId xmlns:a16="http://schemas.microsoft.com/office/drawing/2014/main" id="{92CABC4C-FA52-CA4E-BD69-ADF28D8A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3588" y="266005"/>
            <a:ext cx="4889090" cy="4534237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CAC165-6432-41C8-838E-4FD09F2CA382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A749B-BAE4-4CFF-92F9-E0C80F9B0AC4}"/>
              </a:ext>
            </a:extLst>
          </p:cNvPr>
          <p:cNvSpPr/>
          <p:nvPr/>
        </p:nvSpPr>
        <p:spPr>
          <a:xfrm>
            <a:off x="6215336" y="266005"/>
            <a:ext cx="5976664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SA" sz="4400" b="1" dirty="0">
                <a:ln w="0"/>
              </a:rPr>
              <a:t>وحدة الراديان </a:t>
            </a:r>
            <a:r>
              <a:rPr lang="en-US" sz="4400" b="1" dirty="0"/>
              <a:t>Radian</a:t>
            </a:r>
            <a:endParaRPr lang="en-US" sz="4400" b="1" dirty="0">
              <a:ln w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BF38A-3453-4234-AABC-02A2F78BBFE9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A71A637-5703-4A47-9649-5CB340238172}"/>
              </a:ext>
            </a:extLst>
          </p:cNvPr>
          <p:cNvSpPr txBox="1"/>
          <p:nvPr/>
        </p:nvSpPr>
        <p:spPr>
          <a:xfrm>
            <a:off x="3744333" y="4257675"/>
            <a:ext cx="356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7D1061A-DD6E-C147-9837-AF9EE0A45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5" b="3551"/>
          <a:stretch/>
        </p:blipFill>
        <p:spPr bwMode="auto">
          <a:xfrm>
            <a:off x="7619765" y="1813042"/>
            <a:ext cx="3205354" cy="3417872"/>
          </a:xfrm>
          <a:prstGeom prst="rect">
            <a:avLst/>
          </a:prstGeom>
          <a:noFill/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BE9E766-0CB6-3148-BF78-52715B73A0DA}"/>
              </a:ext>
            </a:extLst>
          </p:cNvPr>
          <p:cNvSpPr txBox="1"/>
          <p:nvPr/>
        </p:nvSpPr>
        <p:spPr>
          <a:xfrm>
            <a:off x="763588" y="4627007"/>
            <a:ext cx="7080786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b="1" dirty="0"/>
              <a:t>هذا التدريج يوضح وحدة الراديان.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b="1" dirty="0"/>
              <a:t>الراديان هي زاوية تقابل قوس طوله يساوي نصف القطر.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37EB3D9-072B-FB48-9CE5-4DE9954D9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298" y="5762819"/>
            <a:ext cx="6780076" cy="769441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2200" dirty="0">
                <a:solidFill>
                  <a:schemeClr val="bg1"/>
                </a:solidFill>
              </a:rPr>
              <a:t>إن الدورة الكاملة تعادل (</a:t>
            </a:r>
            <a:r>
              <a:rPr lang="el-GR" sz="2200" dirty="0">
                <a:solidFill>
                  <a:schemeClr val="bg1"/>
                </a:solidFill>
              </a:rPr>
              <a:t>π </a:t>
            </a:r>
            <a:r>
              <a:rPr lang="en-US" sz="2200" dirty="0">
                <a:solidFill>
                  <a:schemeClr val="bg1"/>
                </a:solidFill>
              </a:rPr>
              <a:t>radian </a:t>
            </a:r>
            <a:r>
              <a:rPr lang="ar-SA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2</a:t>
            </a:r>
            <a:r>
              <a:rPr lang="ar-SA" sz="2200" dirty="0">
                <a:solidFill>
                  <a:schemeClr val="bg1"/>
                </a:solidFill>
              </a:rPr>
              <a:t>) </a:t>
            </a:r>
            <a:endParaRPr lang="en-US" sz="2200" dirty="0">
              <a:solidFill>
                <a:schemeClr val="bg1"/>
              </a:solidFill>
            </a:endParaRPr>
          </a:p>
          <a:p>
            <a:pPr algn="justLow"/>
            <a:r>
              <a:rPr lang="ar-SA" sz="2200" dirty="0">
                <a:solidFill>
                  <a:schemeClr val="bg1"/>
                </a:solidFill>
              </a:rPr>
              <a:t>أي أن وحدة </a:t>
            </a:r>
            <a:r>
              <a:rPr lang="en-US" sz="2200" dirty="0">
                <a:solidFill>
                  <a:schemeClr val="bg1"/>
                </a:solidFill>
              </a:rPr>
              <a:t>radian </a:t>
            </a:r>
            <a:r>
              <a:rPr lang="ar-SA" sz="2200" dirty="0">
                <a:solidFill>
                  <a:schemeClr val="bg1"/>
                </a:solidFill>
              </a:rPr>
              <a:t> الراديان كذلك تعادل </a:t>
            </a:r>
            <a:r>
              <a:rPr lang="en-US" sz="2200" dirty="0">
                <a:solidFill>
                  <a:schemeClr val="bg1"/>
                </a:solidFill>
              </a:rPr>
              <a:t>1/2</a:t>
            </a:r>
            <a:r>
              <a:rPr lang="el-GR" sz="2200" dirty="0">
                <a:solidFill>
                  <a:schemeClr val="bg1"/>
                </a:solidFill>
              </a:rPr>
              <a:t> π </a:t>
            </a:r>
            <a:r>
              <a:rPr lang="ar-SA" sz="2200" dirty="0">
                <a:solidFill>
                  <a:schemeClr val="bg1"/>
                </a:solidFill>
              </a:rPr>
              <a:t> من الدورة الكاملة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1A5D153-D4A2-7742-A5FD-E9363022CDE1}"/>
              </a:ext>
            </a:extLst>
          </p:cNvPr>
          <p:cNvSpPr txBox="1"/>
          <p:nvPr/>
        </p:nvSpPr>
        <p:spPr>
          <a:xfrm>
            <a:off x="5239836" y="3105834"/>
            <a:ext cx="1712328" cy="646331"/>
          </a:xfrm>
          <a:prstGeom prst="rect">
            <a:avLst/>
          </a:prstGeom>
          <a:solidFill>
            <a:schemeClr val="accent4"/>
          </a:solidFill>
        </p:spPr>
        <p:txBody>
          <a:bodyPr wrap="none" rtlCol="1">
            <a:spAutoFit/>
          </a:bodyPr>
          <a:lstStyle/>
          <a:p>
            <a:pPr algn="ctr"/>
            <a:r>
              <a:rPr lang="en-US" dirty="0"/>
              <a:t>360 = 2</a:t>
            </a:r>
            <a:r>
              <a:rPr lang="el-GR" dirty="0"/>
              <a:t> π</a:t>
            </a:r>
            <a:r>
              <a:rPr lang="en-US" dirty="0"/>
              <a:t> rad</a:t>
            </a:r>
          </a:p>
          <a:p>
            <a:pPr algn="ctr"/>
            <a:r>
              <a:rPr lang="el-GR" dirty="0"/>
              <a:t>π</a:t>
            </a:r>
            <a:r>
              <a:rPr lang="en-US" dirty="0"/>
              <a:t> = 180 </a:t>
            </a:r>
            <a:r>
              <a:rPr lang="ar-SA" dirty="0"/>
              <a:t> بالدرجة *</a:t>
            </a:r>
          </a:p>
        </p:txBody>
      </p:sp>
    </p:spTree>
    <p:extLst>
      <p:ext uri="{BB962C8B-B14F-4D97-AF65-F5344CB8AC3E}">
        <p14:creationId xmlns:p14="http://schemas.microsoft.com/office/powerpoint/2010/main" val="412770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CAC165-6432-41C8-838E-4FD09F2CA382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A749B-BAE4-4CFF-92F9-E0C80F9B0AC4}"/>
              </a:ext>
            </a:extLst>
          </p:cNvPr>
          <p:cNvSpPr/>
          <p:nvPr/>
        </p:nvSpPr>
        <p:spPr>
          <a:xfrm>
            <a:off x="6215336" y="266005"/>
            <a:ext cx="5976664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SA" sz="4400" b="1" dirty="0">
                <a:ln w="0"/>
              </a:rPr>
              <a:t>ملاحظة</a:t>
            </a:r>
            <a:endParaRPr lang="en-US" sz="4400" b="1" dirty="0">
              <a:ln w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BF38A-3453-4234-AABC-02A2F78BBFE9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A71A637-5703-4A47-9649-5CB340238172}"/>
              </a:ext>
            </a:extLst>
          </p:cNvPr>
          <p:cNvSpPr txBox="1"/>
          <p:nvPr/>
        </p:nvSpPr>
        <p:spPr>
          <a:xfrm>
            <a:off x="3744333" y="4257675"/>
            <a:ext cx="356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E2FC7614-AD2C-864A-87BD-02277893FB01}"/>
              </a:ext>
            </a:extLst>
          </p:cNvPr>
          <p:cNvSpPr txBox="1">
            <a:spLocks/>
          </p:cNvSpPr>
          <p:nvPr/>
        </p:nvSpPr>
        <p:spPr>
          <a:xfrm>
            <a:off x="9480" y="2232391"/>
            <a:ext cx="11478245" cy="4625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000" dirty="0">
                <a:cs typeface="Diwani Letter" pitchFamily="2" charset="-78"/>
              </a:rPr>
              <a:t>اتجاه الدوران في عكس اتجاه حركة عقارب الساعة موجبًا 0</a:t>
            </a:r>
          </a:p>
          <a:p>
            <a:endParaRPr lang="ar-SA" sz="4000" dirty="0">
              <a:cs typeface="Diwani Letter" pitchFamily="2" charset="-78"/>
            </a:endParaRPr>
          </a:p>
          <a:p>
            <a:endParaRPr lang="ar-SA" sz="4000" dirty="0">
              <a:cs typeface="Diwani Letter" pitchFamily="2" charset="-78"/>
            </a:endParaRPr>
          </a:p>
          <a:p>
            <a:r>
              <a:rPr lang="ar-SA" sz="4000" dirty="0">
                <a:cs typeface="Diwani Letter" pitchFamily="2" charset="-78"/>
              </a:rPr>
              <a:t>وسالبًا إذا كان في اتجاه حركة عقارب الساعة 0</a:t>
            </a:r>
          </a:p>
        </p:txBody>
      </p:sp>
      <p:sp>
        <p:nvSpPr>
          <p:cNvPr id="10" name="سهم دائري 9">
            <a:extLst>
              <a:ext uri="{FF2B5EF4-FFF2-40B4-BE49-F238E27FC236}">
                <a16:creationId xmlns:a16="http://schemas.microsoft.com/office/drawing/2014/main" id="{C1467B2C-8A34-1946-B96E-448120EB6C22}"/>
              </a:ext>
            </a:extLst>
          </p:cNvPr>
          <p:cNvSpPr/>
          <p:nvPr/>
        </p:nvSpPr>
        <p:spPr>
          <a:xfrm>
            <a:off x="5726114" y="4939553"/>
            <a:ext cx="1296144" cy="1440160"/>
          </a:xfrm>
          <a:prstGeom prst="circular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سهم دائري 11">
            <a:extLst>
              <a:ext uri="{FF2B5EF4-FFF2-40B4-BE49-F238E27FC236}">
                <a16:creationId xmlns:a16="http://schemas.microsoft.com/office/drawing/2014/main" id="{F6B6F68C-B3F7-9643-8750-BA79233641E9}"/>
              </a:ext>
            </a:extLst>
          </p:cNvPr>
          <p:cNvSpPr/>
          <p:nvPr/>
        </p:nvSpPr>
        <p:spPr>
          <a:xfrm rot="417884" flipH="1">
            <a:off x="5727044" y="2843791"/>
            <a:ext cx="1298602" cy="1350685"/>
          </a:xfrm>
          <a:prstGeom prst="circular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33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CAC165-6432-41C8-838E-4FD09F2CA382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A749B-BAE4-4CFF-92F9-E0C80F9B0AC4}"/>
              </a:ext>
            </a:extLst>
          </p:cNvPr>
          <p:cNvSpPr/>
          <p:nvPr/>
        </p:nvSpPr>
        <p:spPr>
          <a:xfrm>
            <a:off x="6215336" y="266005"/>
            <a:ext cx="5976664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SA" sz="4400" b="1" dirty="0">
                <a:ln w="0"/>
              </a:rPr>
              <a:t>الإزاحة الزاوية</a:t>
            </a:r>
            <a:endParaRPr lang="en-US" sz="4400" b="1" dirty="0">
              <a:ln w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BF38A-3453-4234-AABC-02A2F78BBFE9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188D106-47AE-D840-8056-C4384B9189BD}"/>
              </a:ext>
            </a:extLst>
          </p:cNvPr>
          <p:cNvSpPr txBox="1"/>
          <p:nvPr/>
        </p:nvSpPr>
        <p:spPr>
          <a:xfrm>
            <a:off x="7277958" y="2708920"/>
            <a:ext cx="3786614" cy="52322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2800" b="1" dirty="0"/>
              <a:t>ماذا نقصد بالإزاحة الزاوية </a:t>
            </a:r>
            <a:r>
              <a:rPr lang="el-GR" sz="2800" dirty="0"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θ</a:t>
            </a:r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800" b="1" dirty="0"/>
              <a:t>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B85A48D-7AF2-E943-8A61-CB7420C67BC6}"/>
              </a:ext>
            </a:extLst>
          </p:cNvPr>
          <p:cNvSpPr txBox="1"/>
          <p:nvPr/>
        </p:nvSpPr>
        <p:spPr>
          <a:xfrm>
            <a:off x="6429809" y="3429000"/>
            <a:ext cx="476444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هو التغيّر في الزاوية أثناء دوران الجسم.</a:t>
            </a:r>
            <a:endParaRPr lang="ar-SA" sz="2800" dirty="0">
              <a:highlight>
                <a:srgbClr val="C0C0C0"/>
              </a:highlight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66A2882-53BB-C049-AD95-C6036506AE7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588" y="1316941"/>
            <a:ext cx="3333663" cy="330717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61FC534-80E1-F041-9A83-F16BAF85D671}"/>
              </a:ext>
            </a:extLst>
          </p:cNvPr>
          <p:cNvSpPr/>
          <p:nvPr/>
        </p:nvSpPr>
        <p:spPr>
          <a:xfrm>
            <a:off x="9408368" y="5074850"/>
            <a:ext cx="111440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/>
              <a:t>d = r </a:t>
            </a:r>
            <a:r>
              <a:rPr lang="el-GR" sz="2800" dirty="0"/>
              <a:t>θ</a:t>
            </a:r>
            <a:endParaRPr lang="ar-SA" sz="28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4AAFFE2-8FB6-B245-8168-BEE82858ABB9}"/>
              </a:ext>
            </a:extLst>
          </p:cNvPr>
          <p:cNvSpPr txBox="1"/>
          <p:nvPr/>
        </p:nvSpPr>
        <p:spPr>
          <a:xfrm>
            <a:off x="4929393" y="4382730"/>
            <a:ext cx="6277681" cy="52322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2800" b="1" dirty="0"/>
              <a:t>هل هناك علاقة بين الإزاحة الزاوية والإزاحة الخطية؟</a:t>
            </a:r>
          </a:p>
        </p:txBody>
      </p:sp>
    </p:spTree>
    <p:extLst>
      <p:ext uri="{BB962C8B-B14F-4D97-AF65-F5344CB8AC3E}">
        <p14:creationId xmlns:p14="http://schemas.microsoft.com/office/powerpoint/2010/main" val="794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CAC165-6432-41C8-838E-4FD09F2CA382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A749B-BAE4-4CFF-92F9-E0C80F9B0AC4}"/>
              </a:ext>
            </a:extLst>
          </p:cNvPr>
          <p:cNvSpPr/>
          <p:nvPr/>
        </p:nvSpPr>
        <p:spPr>
          <a:xfrm>
            <a:off x="6215336" y="266005"/>
            <a:ext cx="5976664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SA" sz="4400" b="1" dirty="0">
                <a:ln w="0"/>
              </a:rPr>
              <a:t>السرعة الزاوية</a:t>
            </a:r>
            <a:endParaRPr lang="en-US" sz="4400" b="1" dirty="0">
              <a:ln w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BF38A-3453-4234-AABC-02A2F78BBFE9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188D106-47AE-D840-8056-C4384B9189BD}"/>
              </a:ext>
            </a:extLst>
          </p:cNvPr>
          <p:cNvSpPr txBox="1"/>
          <p:nvPr/>
        </p:nvSpPr>
        <p:spPr>
          <a:xfrm>
            <a:off x="7165748" y="2708920"/>
            <a:ext cx="3898824" cy="52322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2800" b="1" dirty="0"/>
              <a:t>ماذا نقصد بالسرعة الزاوية </a:t>
            </a:r>
            <a:r>
              <a:rPr lang="el-GR" sz="2800" dirty="0">
                <a:solidFill>
                  <a:schemeClr val="accent4">
                    <a:lumMod val="75000"/>
                  </a:schemeClr>
                </a:solidFill>
                <a:cs typeface="Diwani Letter" pitchFamily="2" charset="-78"/>
              </a:rPr>
              <a:t>ω</a:t>
            </a:r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800" b="1" dirty="0"/>
              <a:t>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B85A48D-7AF2-E943-8A61-CB7420C67BC6}"/>
              </a:ext>
            </a:extLst>
          </p:cNvPr>
          <p:cNvSpPr txBox="1"/>
          <p:nvPr/>
        </p:nvSpPr>
        <p:spPr>
          <a:xfrm>
            <a:off x="2457568" y="3429000"/>
            <a:ext cx="873668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هو التغيّر في الإزاحة الزاوية خلال وحدة الزمن الذي </a:t>
            </a:r>
            <a:r>
              <a:rPr lang="ar-SA" sz="2800" dirty="0" err="1"/>
              <a:t>يتطلبه</a:t>
            </a:r>
            <a:r>
              <a:rPr lang="ar-SA" sz="2800" dirty="0"/>
              <a:t> حدوث الدوران</a:t>
            </a:r>
            <a:endParaRPr lang="ar-SA" sz="2800" dirty="0">
              <a:highlight>
                <a:srgbClr val="C0C0C0"/>
              </a:highligh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61FC534-80E1-F041-9A83-F16BAF85D671}"/>
              </a:ext>
            </a:extLst>
          </p:cNvPr>
          <p:cNvSpPr/>
          <p:nvPr/>
        </p:nvSpPr>
        <p:spPr>
          <a:xfrm>
            <a:off x="6240800" y="5057819"/>
            <a:ext cx="4245137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l-GR" sz="2800" b="1" dirty="0">
                <a:cs typeface="PT Bold Heading" pitchFamily="2" charset="-78"/>
              </a:rPr>
              <a:t>ω = ∆ θ / ∆</a:t>
            </a:r>
            <a:r>
              <a:rPr lang="en-US" sz="2800" b="1" dirty="0">
                <a:cs typeface="PT Bold Heading" pitchFamily="2" charset="-78"/>
              </a:rPr>
              <a:t>t</a:t>
            </a:r>
          </a:p>
          <a:p>
            <a:pPr algn="l"/>
            <a:br>
              <a:rPr lang="en-US" sz="2800" dirty="0">
                <a:cs typeface="PT Bold Heading" pitchFamily="2" charset="-78"/>
              </a:rPr>
            </a:br>
            <a:r>
              <a:rPr lang="ar-SA" sz="2800" dirty="0">
                <a:cs typeface="PT Bold Heading" pitchFamily="2" charset="-78"/>
              </a:rPr>
              <a:t>وعلاقته بالسرعة الخطيّة: </a:t>
            </a:r>
            <a:r>
              <a:rPr lang="en-US" sz="2800" b="1" dirty="0">
                <a:cs typeface="PT Bold Heading" pitchFamily="2" charset="-78"/>
              </a:rPr>
              <a:t>v = r </a:t>
            </a:r>
            <a:r>
              <a:rPr lang="el-GR" sz="2800" b="1" dirty="0">
                <a:cs typeface="PT Bold Heading" pitchFamily="2" charset="-78"/>
              </a:rPr>
              <a:t>ω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4AAFFE2-8FB6-B245-8168-BEE82858ABB9}"/>
              </a:ext>
            </a:extLst>
          </p:cNvPr>
          <p:cNvSpPr txBox="1"/>
          <p:nvPr/>
        </p:nvSpPr>
        <p:spPr>
          <a:xfrm>
            <a:off x="4780315" y="4382730"/>
            <a:ext cx="6426759" cy="52322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2800" b="1" dirty="0"/>
              <a:t>هل هناك علاقة بين السرعة الزاوية والسرعة الخطية؟</a:t>
            </a:r>
          </a:p>
        </p:txBody>
      </p:sp>
    </p:spTree>
    <p:extLst>
      <p:ext uri="{BB962C8B-B14F-4D97-AF65-F5344CB8AC3E}">
        <p14:creationId xmlns:p14="http://schemas.microsoft.com/office/powerpoint/2010/main" val="60878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CAC165-6432-41C8-838E-4FD09F2CA382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A749B-BAE4-4CFF-92F9-E0C80F9B0AC4}"/>
              </a:ext>
            </a:extLst>
          </p:cNvPr>
          <p:cNvSpPr/>
          <p:nvPr/>
        </p:nvSpPr>
        <p:spPr>
          <a:xfrm>
            <a:off x="6215336" y="266005"/>
            <a:ext cx="5976664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SA" sz="4400" b="1" dirty="0">
                <a:ln w="0"/>
              </a:rPr>
              <a:t>التسارع الزاوي</a:t>
            </a:r>
            <a:endParaRPr lang="en-US" sz="4400" b="1" dirty="0">
              <a:ln w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BF38A-3453-4234-AABC-02A2F78BBFE9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188D106-47AE-D840-8056-C4384B9189BD}"/>
              </a:ext>
            </a:extLst>
          </p:cNvPr>
          <p:cNvSpPr txBox="1"/>
          <p:nvPr/>
        </p:nvSpPr>
        <p:spPr>
          <a:xfrm>
            <a:off x="7192999" y="2708920"/>
            <a:ext cx="3871573" cy="52322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2800" b="1" dirty="0"/>
              <a:t>ماذا نقصد بالتسارع الزاوي </a:t>
            </a:r>
            <a:r>
              <a:rPr lang="el-GR" sz="2800" dirty="0">
                <a:solidFill>
                  <a:schemeClr val="accent4">
                    <a:lumMod val="75000"/>
                  </a:schemeClr>
                </a:solidFill>
                <a:cs typeface="Diwani Letter" pitchFamily="2" charset="-78"/>
              </a:rPr>
              <a:t>α</a:t>
            </a:r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800" b="1" dirty="0"/>
              <a:t>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B85A48D-7AF2-E943-8A61-CB7420C67BC6}"/>
              </a:ext>
            </a:extLst>
          </p:cNvPr>
          <p:cNvSpPr txBox="1"/>
          <p:nvPr/>
        </p:nvSpPr>
        <p:spPr>
          <a:xfrm>
            <a:off x="5527319" y="3429000"/>
            <a:ext cx="566693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>
                <a:cs typeface="PT Bold Heading" pitchFamily="2" charset="-78"/>
              </a:rPr>
              <a:t>هو التغيّر في السرعة الزاوية خلال وحدة الزمن.</a:t>
            </a:r>
            <a:endParaRPr lang="ar-SA" sz="2800" dirty="0">
              <a:highlight>
                <a:srgbClr val="C0C0C0"/>
              </a:highligh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61FC534-80E1-F041-9A83-F16BAF85D671}"/>
              </a:ext>
            </a:extLst>
          </p:cNvPr>
          <p:cNvSpPr/>
          <p:nvPr/>
        </p:nvSpPr>
        <p:spPr>
          <a:xfrm>
            <a:off x="6244808" y="5057819"/>
            <a:ext cx="4237122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l-GR" sz="2800" b="1" dirty="0">
                <a:cs typeface="PT Bold Heading" pitchFamily="2" charset="-78"/>
              </a:rPr>
              <a:t>α = ∆ ω / ∆</a:t>
            </a:r>
            <a:r>
              <a:rPr lang="en-US" sz="2800" b="1" dirty="0">
                <a:cs typeface="PT Bold Heading" pitchFamily="2" charset="-78"/>
              </a:rPr>
              <a:t>t</a:t>
            </a:r>
          </a:p>
          <a:p>
            <a:pPr algn="l"/>
            <a:br>
              <a:rPr lang="en-US" sz="2800" dirty="0">
                <a:cs typeface="PT Bold Heading" pitchFamily="2" charset="-78"/>
              </a:rPr>
            </a:br>
            <a:r>
              <a:rPr lang="ar-SA" sz="2800" dirty="0">
                <a:cs typeface="PT Bold Heading" pitchFamily="2" charset="-78"/>
              </a:rPr>
              <a:t>وعلاقته بالتسارع الخطيّ: </a:t>
            </a:r>
            <a:r>
              <a:rPr lang="en-US" sz="2800" b="1" dirty="0">
                <a:cs typeface="PT Bold Heading" pitchFamily="2" charset="-78"/>
              </a:rPr>
              <a:t>a = r </a:t>
            </a:r>
            <a:r>
              <a:rPr lang="el-GR" sz="2800" b="1" dirty="0">
                <a:cs typeface="PT Bold Heading" pitchFamily="2" charset="-78"/>
              </a:rPr>
              <a:t>α</a:t>
            </a:r>
            <a:endParaRPr lang="ar-SA" sz="2800" b="1" dirty="0">
              <a:cs typeface="PT Bold Heading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4AAFFE2-8FB6-B245-8168-BEE82858ABB9}"/>
              </a:ext>
            </a:extLst>
          </p:cNvPr>
          <p:cNvSpPr txBox="1"/>
          <p:nvPr/>
        </p:nvSpPr>
        <p:spPr>
          <a:xfrm>
            <a:off x="4732225" y="4382730"/>
            <a:ext cx="6474849" cy="52322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2800" b="1" dirty="0"/>
              <a:t>هل هناك علاقة بين التسارع الزاوي والتسارع الخطي؟</a:t>
            </a:r>
          </a:p>
        </p:txBody>
      </p:sp>
    </p:spTree>
    <p:extLst>
      <p:ext uri="{BB962C8B-B14F-4D97-AF65-F5344CB8AC3E}">
        <p14:creationId xmlns:p14="http://schemas.microsoft.com/office/powerpoint/2010/main" val="352555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CAC165-6432-41C8-838E-4FD09F2CA382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A749B-BAE4-4CFF-92F9-E0C80F9B0AC4}"/>
              </a:ext>
            </a:extLst>
          </p:cNvPr>
          <p:cNvSpPr/>
          <p:nvPr/>
        </p:nvSpPr>
        <p:spPr>
          <a:xfrm>
            <a:off x="-84348" y="249611"/>
            <a:ext cx="12360696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SA" sz="4400" b="1" dirty="0">
                <a:ln w="0"/>
              </a:rPr>
              <a:t>قياسات خطية وزاوية </a:t>
            </a:r>
            <a:r>
              <a:rPr lang="ar-SA" sz="4400" dirty="0">
                <a:ln w="0"/>
              </a:rPr>
              <a:t>صفحة ١٢</a:t>
            </a:r>
            <a:endParaRPr lang="en-US" sz="4400" dirty="0">
              <a:ln w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BF38A-3453-4234-AABC-02A2F78BBFE9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46DB646-2D65-0D4B-AC6B-5557DD234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48" y="1943591"/>
            <a:ext cx="8061904" cy="39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99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856292" y="1988841"/>
            <a:ext cx="8460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/>
                <a:solidFill>
                  <a:srgbClr val="FEB80A"/>
                </a:solidFill>
              </a:rPr>
              <a:t>الواجب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3764272" y="3429000"/>
            <a:ext cx="4663456" cy="923330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سؤال  2 صفحة 12</a:t>
            </a:r>
          </a:p>
        </p:txBody>
      </p:sp>
    </p:spTree>
    <p:extLst>
      <p:ext uri="{BB962C8B-B14F-4D97-AF65-F5344CB8AC3E}">
        <p14:creationId xmlns:p14="http://schemas.microsoft.com/office/powerpoint/2010/main" val="3264954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ورقة">
            <a:extLst>
              <a:ext uri="{FF2B5EF4-FFF2-40B4-BE49-F238E27FC236}">
                <a16:creationId xmlns:a16="http://schemas.microsoft.com/office/drawing/2014/main" id="{A6557A13-DB21-AD4F-9EB2-8AC8CAC62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2104" y="2269614"/>
            <a:ext cx="1609328" cy="160932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930A776-C5CF-4045-AE26-48A558747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1046307" y="382352"/>
            <a:ext cx="5073848" cy="609329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04F9B9F-0F1A-3147-AC56-F64874B98360}"/>
              </a:ext>
            </a:extLst>
          </p:cNvPr>
          <p:cNvSpPr txBox="1"/>
          <p:nvPr/>
        </p:nvSpPr>
        <p:spPr>
          <a:xfrm>
            <a:off x="6924092" y="2852936"/>
            <a:ext cx="396044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طاب المساء </a:t>
            </a:r>
            <a:r>
              <a:rPr lang="ar-SA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بكم</a:t>
            </a:r>
            <a:endParaRPr lang="ar-SA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algn="ctr" defTabSz="914400" rtl="0" eaLnBrk="1" latinLnBrk="0" hangingPunct="1"/>
            <a:endParaRPr lang="ar-SA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algn="ctr" defTabSz="914400" rtl="0" eaLnBrk="1" latinLnBrk="0" hangingPunct="1"/>
            <a:r>
              <a:rPr lang="ar-SA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اللهم إنا نسألك علمًا نافعًا ورزقًا طيبًا وعملاً متقبلًا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34FDDA0-0451-EB48-9E29-08B9A49FFE1F}"/>
              </a:ext>
            </a:extLst>
          </p:cNvPr>
          <p:cNvSpPr/>
          <p:nvPr/>
        </p:nvSpPr>
        <p:spPr>
          <a:xfrm>
            <a:off x="8904312" y="1700808"/>
            <a:ext cx="3282131" cy="675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202E6A6-1858-B74D-BCD5-BE195EA4723F}"/>
              </a:ext>
            </a:extLst>
          </p:cNvPr>
          <p:cNvSpPr/>
          <p:nvPr/>
        </p:nvSpPr>
        <p:spPr>
          <a:xfrm>
            <a:off x="306388" y="6021288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2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 descr="data:image/jpeg;base64,/9j/4AAQSkZJRgABAQAAAQABAAD/2wCEAAkGBhQSERUUEhQWFRUUGRgXGBcYGBwWGBcXGhcYGBkYFhgXHCYeFxwlHBQUHy8gIycpLCwsFx4xNTAqNSYrLCkBCQoKDQwOGQ4PGTUgHiQ1NTQwLTQ1Niw1LTU1NSksNTU1NTE1Ki41NTU1MCwpNTU1KTU1NDE1NTA1NTU2NTI1Nf/AABEIALoBDwMBIgACEQEDEQH/xAAbAAEAAgMBAQAAAAAAAAAAAAAEAwUBAgYAB//EAEkQAAIAAwQFCAcFBgUDBQEAAAECAAMRBCFBURIiMUJSBRMUMmFxcoEGIzORkrGyU2KhosEWVYLR1PBDc7TC0gcVJDSzw+Hxg//EABcBAQEBAQAAAAAAAAAAAAAAAAACAQP/xAAeEQEAAgEEAwAAAAAAAAAAAAAAAQIREiEx8ANBwf/aAAwDAQACEQMRAD8A+yyZGlUkv1mHWIuDmnVMSdDGb477Y+cesew+J8Kb7QiAEtnrMYFnpQHrNSpLA45AXRN0QZt8bfzjEv2reFM83x2QiADNs9GQAvQmh1mNwVjt0rrwO+JjYxm/xt35xi0deX4jnwNl+sJgBWqz0RiC1QCesx/CsS9EGb/G3dnHrf7J/Cfl2XxOICDogzbDfbDziGx2eqAlmJvHXcbGOZh0G5POoO9sa7xxgMmxjN/jb+cRS5FXcVa6m++Ivx7IaYPJ9o/8OPYcMID3Qxm/xtlTOIZlnAdBpNfU9dsKUxv2w6Dzj6xO5se7DGAqOWOV0szqrCYxdGMsBzV3V5arKUE3sxmjsoDW4Rzn/V7l42Lk4OpYTJk2UoHONgwmuAa33SytfvR19t5PlmclomsKSFbQDUCozXNMqcdHV7AWzim9OzKm2EsNCYBNs4DDRcCtqkg0N+BoYC+sZSdLSajMVmKHU6bbGAI2HIiJuijNvjbuziaXLCgAAAC4AXADIDCMmAHZLPVEJZ6lVPXY4d9/6xL0MZv8bd+cZsPs08I+XZExgBSZFWcEvc1BrtsKqc7tsT9EGb/G3841s/WmeIZcC5frCYAL2f1iir00WPXalQVGfaYmFjGb4b7YecYme1XwN9SQmADabNQCjP1lHXbYXGbf2ImNjGb477Y+d36R62bF8SYV3h/dYRAFm2UAG99hPXbLvjWzWWqKSXrRTe7VrQbdaET+qe4/KMWT2a+FcKYDDCA16IM2+Nv5xDIs9dKpe5iBrtsuPF+MNg9l2v4z+mcB42MZtjvtj/FEXMespV6aNes22pG3SyGzzhsGHtj4BnxHygMiyDNsN9sPOIZ8vQ0dEteaXlmwY59m2HQS37vizI3WygNLNZyanTYa8y4Up1mGI/sxMLMeN8OHLwx6xbD437d9oRAAl2c86w026qYivWfbdSJuin7R/wAudeHyjMs+tbwpj2vhh3wiAr7TZzpS/WNezYgbjbBo30hHRjxv+XLwx6f15fiP0N74RAAtlnIlt6x7hmo2DPRxiYWY/aP+Xv4Y2t3s37jl+t0TCAg6KftH/Ln4YPYrOSntH2tip3iOHCkWEHsHUHe3ZvHKA90Y/aP+GXhiCTZzpvrvdoYrfQH7uOMPMHkj1j/w4dhxxgMdFP2j/lz8MQzrMdNNd9j8N2z7t0Pg04esTubCuWOEBX8v8miZIdXacykgkSwrNc6sKKVIIBANKHHbHKcvWGceTy0x5qBbTKKLoy5fOSzapIQzkVNVt6i6OwVF5A+h0jnPT7/0Tf5tl/1UmAvOin7R8OHD+HGMdFP2j/lzrw+UJjBgBWOzHm113GqOEUuypdE3Rjxv+GXhjNh9knhXswiYwAbPZjpPrv1hlwAZXxP0U/aPhw/8YxZutM8Qz4F/u6EwFe9lPOLrv1Gvu4kO3R8onNlP2j48OP8ADhHpntV8D/UkJgAWyzGg12665ZjIecTizHjfDh/4x62m5fGmNN4QiAHOsx0TrvsxphnRYxZLKebT1j9UZZDNYTPOq3cflGtkPq08K9uAxxgNDZT9o+PDj/DhENns5q2u3XOIOAGK3Zw+D2be8Zxrl7oDwsp+0fDh/wCMHFnPOkc4/UGI4jho/jFhBx7U+AZcRw2wHujHjfHhzrw+UQWqURo67HWN1VG613V7IfBbbu+L/a0BpZ0Y6VHprNgDsdq3/phEvMvx/lGcesew+J+zfaEQAElPzra56q7q5vTthHNPx/lGX9mMSx6xvCuHa+OMIgATpTaUvXPW4RwNW/CvZE/Mvx/lEYtA15fiOH3G90JgA26S/Nvr7p3AfwxibmX4890eUet/sn8J7cMonEBBzL8f5REFgktoDXxO6BvGt2FYcYPyd1B3t9TZwGeZfj/KM/5XRBJkvpvr4Lu9h98Pg0g+sf8Ah+RgNuZfjz3R5QebKbnE1+Ld7Bs/+4fBpx9Ync+PdhjAD5Xk2nmj0dgZmqL6LQVGmQaEaWjWlRSoEcRbrDaF5LAmM0sJagGR/WtMX/uK6BMxtYbRfiAMDH0sRzvp+P8Awm/zbL/qpMBdmS/Hnujy90eMp+P8ohEYMAKwyn5tNfdXAcIzvibmn48t0efvj1g9knhXtwEIMACzyn0pmvvZA7q+67CJ+Zfjz3R5e6MWbrTPEPoX3QmABMltzq6+6+AzTDHvhHMvx/lGUYme1XwN9SQiABapbgLr7yYAbwifmX4/yjOPWzYviT6hnCIAk6U+idfBt0ZRiyyn0F1zsGC8Iyu23wif1T3H5RiydRfCMKYDDCA15l+PLdEHs0p9bX3jur2fpdD4PZh1vGcKZe/vgPcy/H+URBzL86dfd26AzNL/ANIfBh7U+AYfeOP6QGeZfj/KMogtUptWrVv4Rwt23Q+CW7d8X+1soDSzI9DQqBpTNqnjNN7/APYm0Zmae45eLOPWPYfE/wBbQiAr5azOca9K6KV1W2Veu9CAsziT4T570eln1reFLq9r4QiArp6zNKXenWamq23Qamxss4SVmcSY7p8t6MWg68vxHGm42GMJgA21ZnNvUpsODDDsbOJQsziTDdPnvRtbvZv4TjT8TsiYQEGjM4k+E/8ALKILCszQFGTewJ3jS/Svh8HsHUHe2XEcoDBWZxJjuny3ohlCZzj6ybmByOGldfDjEEn2j/w5ZGA8FmcSYbp896Dzlmc4msmx8D93DSrFhB5w9Ync2HdjhAC5XNJTc7MSWmLVeXSpGjV1cFRW40IjiLfMtD8mE86rItqQEsHmaSdLk6HMTS4LIDsZgSQCMjH0rRjnfT5f/Cb/ADbL/qpMBeaMziT4T572cY0ZmLJhunz3oTGDABsSzebTWTqjdP6NTZlEzLM4kx3T5b0bWH2aeEYUwywiYwALOszSmXr1uE8C/ev84QFmcSfCfPejFm60zxDs3F98JgK90mc4t6V0G3DxJW/SywifQm8SfCc/FlGXHrV8DfUkIgAWxJlBenXXcJ3hTe/GJ9GZmnwnLxZx627F8afUMoRADmrM0TUps4Tka70YsqTObS9Oqu6wwy0roTP6rdx+Ua2T2aeFfkIDUrM4k+E+W9B7MszXoU67brZCm9FhB7Kev4zjXL3QHtGZxJ8Jy8WcHVX53aldBcG4jXeiwgwPrj4Bj944frAe0JnEnwnPxZRBag40alaaR2VB6rUxiwgluPV8WdN1vfAa2YvfQKRpvvGvWau7nhEulM4U+I5+HKPWPYfE/wBbZQiAAjTOca5eqt2madZqXaNdmMT6UzJfiP8Axjye1bwp8384RAAntM0pdy9Y7x+zbNb/ACieszJcN4+e7GJ41pfiOFdxvdCYAFtMzm21U6p3j+FVictMwVMd4+W7GbePVvjqnCuGWMTCAgLTOFPiP/GILCZmgLl2nEjE4Bc4eYNyf1B3thTeOBgMhpmSYbx892DyTM031U2Lie3HRvuh5iCR7R/4c8j/AHdAeLTMk+I+W7EE4vziaq7HxOQx0bofB53tE7mz7PL3wAuWLSUku02YJKADSdXoQLq6JKG8m4ACprdfSOP5YtFqbk0GZoMhtEmpeZWckvpkrmlYImizgaOlUinaax9AnWdXFHAYHaCAR7jHN+m1jSXYGWWioOdsxoqhRXpci+ggOhJmZJ8Rz8OUe0pmS/EfLdhEYMAKxmZzaUCdUbzZDNaxMDMyTDePnuxmw+yTwr8hExgAWczNKZqp1hXWbhXNcsoQWmcKfEf+MYs51pniH0L7oTAAdn50XJ1H3mzSm7E9ZmS/EcvDnGJh9avgbH7yYfrCYAFqMyi1C9eXvniFd2/uxicGZwp8R/45R62bF8afUM4RAEnNM0WuTYd4j/bGLO0zQWgXqjfJwu2LCJ/VPcflGLJ1F8I+QygNA0zhX4j/AMYgszTNa5eud85CtKL84fB7KOt4z2ZZQHqzMl+I5+HL+8YgDTOdNy9TiPEabtYfBgPXE/cGH3jj+kBktM4V+I+W7B7Vp6tQo1sDXcbNc4sILbt3xZV3WgI5ExgDRCdZ8Qu+cP1xibnn4M94R6xi4+J/raEQAJcx+db1e6mI++duOVIm55/s8t4efujMv2reFO/a8IgK+fNfSl6m8cRt0Wuu2XX1hHPP9nnvDy98YtHXl+I/Q0JgAW6a/Nvqbp3hl2X7bonE5+D8wjNuPq38Jxp+IiYQBxOf7PLeHnEFinPoCicW+DvnOLAwbk/qDvbGu8cYDxnP9nnvDyiGVObnH1OHeGR90OMQSfaP/D8jAeE5/s/zCDzJ785L1MG3x2VuxpFhB53tE7my7POAhtM6boNoIA2idEsQwBwqARUY7Y4/0l5UnzOSrO7StLnTY2mPpKuiTOs7Ahdp0mNKYR3FosyzFKuAysKFTsIyMc36ZWBJPJ5SUioizbNRVFAP/Lk7BhAdEZr8H5hGOef7PLeHn7oTGDABsU5+bT1e6u+pwzG2Juef7P8AMM/5XxtYPZJ4V+QyiYwAZMx9KZqHrcS8C07q9sT86/B+YZfzujFm60zxD6F98JgKC0coWkW6Ugs1ZBluXm6a1VqrdTHYO/S7Ituef7P8wj0wetXwNh95Mf0hMVaYnGIx9ALXNeg9WesuKnY4p/8AuET88/2ee8PKPWwXL407d4QgRIJOmvonUwO8Mso1sk19BNTdXEDDLshNo6rdx+Ua2T2aeFfkM4DTnn+zPxDOIbNNfX9XvNiBlT3w+D2U9fxn9ID3PP8AZ/mGX9iDia3OnU3F3hmfLbdFhBx7U+AYniOGyA8Jz/Z5bwg9qmMdHSSgrxVvo3D2RYQW3Hq+LOm63vgOc5N9M2dWKWC2sBMmKaLJuZZjBhfPwNR5XQv9rJn7ut3wyP6iLqxi4+N+3faM2q3S5QBmOiA3AswWp7KmA5mV6aMZ7oLBbdNUlsVpJqFZpgBpz9LyjD+GF/tZM/d1u+GR/UQY+lKm2tLUqJa8wjTNBnVnm6RRVmJqJ10FWJqWAAxjppk5UUs5CqNpJoB3k7IDlrZ6aMsySrWG2hndggpI1iJTsR7e+iqTfTZ5Qz9rJv7utvwyP6iNOX+WyOZazsjoHfnHVGtIQCUxGrJYNecjsi9sVoDy0cMGDKrBl6rAgEFbzca124wHNcrembJImM9gtqKqksxWRcM7p5+UKHpZM/d1u+GR/UQrlf0hs6yZhM2W2iKaKsjMSSFVdEmlSxC30FTfSNvRflo2qQZjBAwmTZZCNpqNCYyjWxqADXtgCftZM/d1u+GR/UQLkj01aZKDS7DbXUlwGCyBUh2B/wAcbCCPKOlmcpyg/NmbLDmgCF1DVOy6tb4pfR7lSY06ZImBKS1DgqrSr2dwVCuTzgFAecW6pptgNv2smfu63fDI/qIJZvTNjNmqLDbSyaGkujIqtQSKnn76iOktXKEuXTnHRK7NJgte7SN8Uk3lV0tktF5p0tBFAobnBLWWzGcXrolQ1F2Aa631NIDb9rJn7ut3wyP6iB2j0zYTpStYbYHcTNFSkirUClqHn7qCkdTPtKouk7KoGLEKB5mKXlbloK9meVzc1XmiUzBq6IcgVXRBBOy4kQGn7WTP3dbvhkf1Ect/1I9NJi2OhsNplhpsrWm82qDQmLNArLmOakywLwNp7o+lLHO/9QP/AETf5tl/1UmOvhvSnki166o9xxlk8bI7N6YzHRW/7dbdYA9WTiK708HHEA9kSH0smfu+3fDI/qI6ICK30j5Sez2aZOlormWC1GYqKC83gGvdjHOcZ2apuSvTNnky2l2C2sjIpVgsgAilxANoqIV+1kz93W74ZH9RF3YVAloBSgUbNmwZxtadLROhTSodHSro1wrS+lcowctY/TRmecFsFsJRwrgLJqrGWjUNbRedFlN2BEM/ayZ+7rd8Mj+oiX0Z5QacbRpaDaE7Q5yWCEmUly6kBmYjRaqG8iqd8XjQHJTPTNukInQLbpmW7BdGTUqGlgkf+RSgLAZ3jthn7WTf3dbvhkf1EZs/KMzp3MzNA+qmOCqulAHl0AZzozTQgnRponb1hHQGA5LlP0zZAhewW1azJaiqyb2ZwFF0/aTdDP2sm/u63fDI/qIj5e9Kkl2iTZ10CxmyhM0nClA5qoVdrMaA02AbTUgHpRAczavS9wjFuT7aAFJJ0ZFwAvN1ojTk/wBMneVLZLBbWVkVlYCQQVKggis+t4OMP9KLfOlKnMrUMWExuaedoKJbsDoS2DGrBV84fyRO05EptJW0paNpLcrVUGq1wO2Aqf2sm/u63fDI/qIHyf6aM/OaFhtraMxla6TcwpVb5+FcIvPSDlXo0h5ujpFdEKt+szuqKLgTTSddgJ7DEHo1b+dRyxBdZjK4CNL0WopoUmawuZTftBBxgDftZN/d1t+GR/UQMemrdIMvoNt0+bD6GjI6umRpe3ptu2x1rCKDku1zmtk1HMplly1qyIykOzFlSrM1Toax2U0kzgK30g9PJ0izTZq8n2oGWtRzglBNo6xSczUvwBgvo76dz7aql+TrVIvrpEJoHVOwzShNa4COv5W5Vl2dA80kIWVS1KhSxopbIFtFa5sI0edziS20WXSNaMusBotTSFdX54QG9mtAFRR+u+4TvMdoFKRJ0sZPhuNj5Rmxi4+J8Kb7QiA5+dyVIe0GayTK0lMQBMCs0t2MtnUXOymhFRdQG+gpbm1DJ/gbDyjyD1reBMO18YTAUvLFlScZatzwAZq6HOS6jm2qCUpUHZ8odZ3RFVEVlVQFUBGACgUAF2wAAdkb2ga8vxHPgb+74TAV1vmq0pgUYgrsMtmF+Ypfsj1glypKsspGUFnmEBH6zuWY7MSTdlSl0Jt/sn8J/u6+JxAHa1DJ8dxsPKKnkSwSpVZgE1nIKaT865CBiwVecqQtb+050EXxg/J/UHe3bvHOA90kZPhuNj5RUSuTpXSZk4c+HbmyaNOCmgIUMnV0Rfq0peTSpqb8weR7R/4cew4YQGOljJ/gbOmUVvLNklz2lCZzoCFnGgZss6S6JB1KaVDsrF5Bp3tE7mx7sMYA0zlldFua9Y6gkIDtoK3mh0RhWOY9LOXxN5OksUmA2hrG90t2RNKfIejPo0G2lTtMdfN5OUqyr6vSFNJKKw7jS6Ob9KuTVs/JglKWZZcyyqukdJtEWqTQVpfQUHlAdN0wZP8AA2dMoJyrIl2iUZUwTdBusFExCRsIqlDQ12YxZxgiAByfaQJSD1hoovIdyaKLyxFWJzxja2FZqNLYTNFwVOiHQ0IvoygFbjtBET2L2aeEduGeMTGApuRbOkkOic8VBUKHMx9EaCgKukNQAYYRY9MGT/A38o9Z+tM8Q+hYTAUMmwyktAmeuZtCYBpmZMCAvLLBA1aVIGzAU2CkWxtgyf4G/lHpntV8DfUmMIgKflOzSphll5bFkmS2B0CCCDcSaXi/ZDxbBk+G42PlGbYLl8aYV3hCICq5VlJOSjGetATWWZss3ilDoUr5990S8nzFlypaKrKqIqgBGuCqABcIZPGq3cflGtkHq08K4UwGGEAW3pLnS2lzEdla4jRcbNYEEAEEEAgihqBSD8jyEkhwomVZyzMyuzMxVRVmIqblA7KAXUi4g1lF7+M4UwEB7pYyfDcbHygNjlpKmNoI40qux0HJLNMJJLEbdl2AApcBFvBQPXHwDPiPlAC5VsMq0DRnJMZQG1dFwCSKaVAL2F+icCai+hEs6YKIuuaGlWVjWiG8mn498WUFt274u3hbKAjs9rRQQSBrPn9oR84lPKCcWeBw24Rmx7D4nxrvtCICvW3Jzraw6q54FzlSEC3pxZYHEVGGUeQ+tbwrj2vhCICvtFuTSl62924o1ML9kT/9wTi/A50yzj0/ry/Ecabje+EwFN6QekMmz2abNmMQqA1oDWtQtBdmRC7LyvLmIrq2q4DLcRcVDDDIiJuUFrKcG/VOWX3rvfE6xWa6eN+95Bxb04ssDjswiCwW9NAa2fbtYgX0h5g9g6grm31HKJHjygnF+B7ss4hl25A762X4A1whxiCT7R/4fkYDHT04vwOVcsogmW1DMTW4sMwKYViwg04esTufCuWOEBFauUqITLAdrqKSUBqadbRNMcDHH+lfpVLm2GjajtaZcsLewZpNslByjgUZdU0Jp3R1Fr9HZby3WX6hpgoZkoKsyhIJAJBpWlK7cqG+Kb0q5P5jk0y9LSCzbMF1VQBelSKKFlgAAd0B05tyX62yuBw24RjpycX4HKuUJjBgA2K3Jzaa26uBG0XXUuib/uCcX4HOmWcbWH2SeFezAYRNAAkWxA0w13q7CNiqDfj3xP09OL8Dh5R6zdaZ4h9C5/pCYCve2pzq37rDYcSh20yicW9OLLA47MI9MPrV8D58SeUJgK+2W5CBrbyHYeMDAZxObeg3s8DhtwjNs2L40xI3hlE4gCTrcmidbAjYcq5ZRrZbcmgmsOquBxUEbRlCp51W7j8oxZDqL4VxrgMcYDQW9OLLA43DCD2a3pra28c+wZZxYQezHreM41y90Bg29OLZXA4bcIg6cnOnW3BnmTsp+MWEHB9afAMRxHDbAYFvTiywOOzCILTalbRo2NcrtFsxfFhBbaer4uzhbOA0s1qUAgutdNxew4iflE3TE41+IY3jHKMWMXHxP9bZRPSAFLtic42utNFN5cWftrE/TU40+IZ0zzujWWvrW8KYdr4wikAK0WtNJNdbmat63URq1vupCOmJxr8Q784jtC68u7eOFdxscITSAFbLWhltrreMCDtF1BW+sTi2Jxr8QxuGMYt49U+zqnCv4RMBARdNTjX4h/POD2G1IEGuovbEDYxJur2w6kH5PGoO9s+I53wG/TE41+Id/wAoPJtac4+ul+hiMQaY3w0iDyKc4/8AD8jAbdNTjT4h3Z53Qeda05xNdLg+PhBxoL7r4dSDzh6xO58acOGMBHa+UlRSw1yN1WQE023uwAptNTcI5L0q9J5M+wVDBGafIQI7KGLJa5Olo0YhxQE1UkUjp35FChjJOi7ClZheatK3gozgXiouptjm/SLkMWfk5lJDE2iQ9y6KqWtcg6MpKnQQYCuecB2PTE41w3hjsjU21ONfiGdM87onpGCIAditiCWmulyjeGApjf74n6YnGvxDAVOMesI9WnhXtwGOMTEQArPbE0n106w3hiikY5RP0xONcN4Y7MY1s41pniH0L7oRSAC9sTnF116jb44kGzvurCDbUxdcd4YbccIw49avhbLiTziekAO12tKDXXrrvAYgnb2RMLYnGvxDHZjGtsW5fEmXEM4RSANOtiFTrrs4hjsxjWzW1NBddeqN4ZAYHOJ541T3H5RiyDUW7dGFMBhhAYNtTjXHeGG3HCIbPakBbXXrneXIHA+cMpB7KvWu3zhTL3wGwtica4bwx2YwcWxOdJ01poDFadY41rDqQcD1pu3Bh944/pAbdMTjX4hnTPO6D2q0K2iAwJ0jsIOxWrjdth1ILbh1dnWyPC2UBtZDQHxP2b7f3WJucGY98Fs1nUgkqp1nvpXY7ZxN0JOBfcM65QGiOOdbZ1V+b+WMI5wZiBJZE519RequGZesI6GnAvuHdAR2hhpy7x1j9DZfrCecGY98Cn2VNOXqr1jkNiNhjCOhJwL7hAa25xzT3jqnGn4iJtMZiCW6yJzT6i9U4Adu3C+J+hpwLjgMdsBJzgzEQWCYNAXja2Nd44mN+hpwL7hlTLK6ILDZUKDVU3nAHYxA2QCzMGY98QSpg03vG7j2HDCN+hpwL7hnWIJVkTTfUXd3R2/rAM5wZiDzX9Yl+DYjIYYxv0NOBfcMdsQTbIvOJqLsbdGQAvwgFPOABJIAAqSTQADaTkI5P0s5Yl2jk7nJbVVp0gKSCpOhbJSmitQ7VPlFra/RWXMQozzKEqesLtFgwuKkUqouIIpXOOb9IfRZJHJ9JmjNdLSjpMZFLIJtuRqKdEFbnvptJbCggO9MwZj3xjTGYiM2NOBb64DHbHjY04F9wxugMWJ/Vpfurll2RLpjMe+C2Kxpzaai9Vd0DAYDZE3Q04FwwGGyA0s7a0y8dYZcKwjnBmPfArPYk0pmovW4RwqfO+EdDTgX3DHbAaO3rV8DfNMYRzgzHvgb2ROdXUXqvu9qDbE4sacC+4YXQGlrcUXxp27wifnBmPfBLVY0AXUTrJu5MKbIn6GnAvuHf84DM5xonZsPyjWyONBdnVXswGB2RrOsaaLai7DgMRfGtlsaaC6i9VcPugY37IBWmMxB7Kw17x1z+mcb9DTgX3DDZEFlsia2ovWOAOyh8r8IBnODMQYOOeN46gx+8fKJOhJwL7hB+ipzpGivUF1BiSDdT8YBnODMe+DW1+reOtn91sol6EnAvuGVMvKD2qzqujRQNal1ButAT2PYfE/bvtCIo7aaM1Luv8hEKzDU3nb/APHAXUv2reFce18IRHOobwcayxXso3849LmGm07F+owFzP68vxH6GhMc42JyDkdh0gLvIkRu7m+87X+QgLm3ezfuP93xMI55zW43gkXfwRhXN15/w4Do4NYBqDvbCm8cBFMrmgvOxfrMYJoCBdc+y7egOjMHkj1j/wAOHYccYpprmpvP+J9EZG3vK/QYDoIPOHrE7mwrljhFJLmG68/4fzjUtcOxf98B0sc56f8A/om/zbL/AKuTGZrnWvP+J81jg/8AqxPYNYgGIDWoVFTQ0aURUY33wH16MGKAOdIXnrJ9Mao5uvO58zAXdg9knhXswiYxzgY027p/9yN5jnWvP+JAXFmGtM8Qz4F/u6Exz+lee8/+3GqTDUXnan0wFzM9qvgf6k8oTHOo5oLzu/WY9pmhvOxvrEBdWzYvjTGm8IRHPOdv/wDX8NGkeZzmet/sgL2f1T3H5Riy9RfCO3AY4xRS2Jpf9n8jHtIgCmS/WYDooPZt7xn9IpHmGhvOxvqEZN2lTOZ9MB0UGHtT4B9R84qNM5nb/wDGYxL2g40l3++A6GC22ur4v9rZxSiYaC89UY/fhNnFZi1vvmbb8YD/2Q=="/>
          <p:cNvSpPr>
            <a:spLocks noChangeAspect="1" noChangeArrowheads="1"/>
          </p:cNvSpPr>
          <p:nvPr/>
        </p:nvSpPr>
        <p:spPr bwMode="auto">
          <a:xfrm>
            <a:off x="1397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3ARQDASIAAhEBAxEB/8QAHAAAAQUBAQEAAAAAAAAAAAAABAACAwUGAQcI/8QAPxAAAQMCBAQCCAMECgMAAAAAAQACAwQRBRIhURMxQWEGkRQiMkNScYGhFUJTB2KS4RYXIzNEVIKxwfAkotH/xAAYAQEBAQEBAAAAAAAAAAAAAAAAAQIDBP/EAB4RAQEBAQEAAgMBAAAAAAAAAAABERICEyEDMUFR/9oADAMBAAIRAxEAPwDx4PA5LokQ2VyVnLhzGBXEXRIhblLMU4NFiTdODwgg8pweVOF0ZxAlxAhA4roLipwuis4TS4FQesnZXd1OV1ISCm2C4Gu2XcrtlWtNLAVwxDZPyu2Ssdk0RGEbJph7Kex2XLnZWeqoYwdlwwhE5uy5m3C11T6DcHslweyIzdl3ME6qfQYQdl3gDZEiycAE7q5AwpxsuinGyLDU4MCzfyUyBW07QOSdwRsiwwJwjCxfyKEEI2ThGNkYIwlwws/IBgzsnBosp8gC4WhToMATm22XdFy4un7NSsIUzS0dEOHNCe2QJymiQWpKLiNSTk2ADCE0xBLiLnEXST0zscMSbwk/OnA3W5KmxDwQuiFTgKRrQr9gYQFSNpyUWxgRDGBS1ZATaU7KVtIT0VhGwIhjRsuVtaxWNojsnih7K2Y1qmaGrnfXprIpfQD8KXoF/wAqvQ1uy6Wt2Wd9LkZ84f2UbsP7LRmNuyifGNk30ZGcdQdlG6istA+MbKF0YXSX0zijNH2TPRTsrp0Q2TeDfotbUU3oxC7wVb8C/RNNNfkFfsVYjITgwqy9EOy6KOyciuyldsVZehrvoYTgVmoS12Ks/RAl6GOicCqObumEOVuaVo6Jhpm7K8M/aoIemkPurg0zdk0Uzb8lcxMqqAenhr+6tBTt2ThTt2TUyqwB6SuBTi3spJ0c1mdSugFXTMKIAJClGGWHsrvPLXCkaxx6KVkZV03DgPyqZlA0DkrycqRsTtlMyJ2yuW0Q+FSsowOicryqWQnZTsiKtG0wHROEAHROVwAyN2ymbGUWIwu5AOil8QDBhUjWlS5eye1qnxxUbWFODFO1ilbH2T44BMhTTGdlYCLskYRsnxwxVOiOyjdCdlccDsuGn7JwYpTCdkhER0Vuafsmmn7K8GKzINkwvaNAFZup76AKtp8gnLZN1L4WeTmOBHJOtryVm2jZwcwAt0UDoC02ICvCWA8vZMLTfkjDHbZN4ZTiIFyHZdDCixGuiNXhAfCv0TTFbojzGmlnZOYADENlzhDZGloCYQE4AvDA6J7YxspbBIALPA62IWSTgkpwL12GjKLNTDhunsrW+iNHRNNK3Zb2t6yX4b+6nDDT8JWq9GZ1AXRBHsFNqfTLDDTb2SujDTstUII9gnCCPYJ0rKfhrtil+GO2WtEMewS4EWwU6p9MgcLdsufhbtitjwY9glwItgnZ9McMLdsVKzC3bLWtgjPQKVlPH2SeqfTKx4U7ZTswp2y1TKaPZTNp47clehk/wp2y7+FO2WtNOzZcNOzYK6Ml+FnZNOGHZa007D0CYaZuybRlDhp2TDhp2WtNKNk11K3ZNNZI4a5ZDF6d1JicjLH2rr1k0w2WR8WYJJV18Rp2XkmLW2A68k/a6rMHlZVkROzSO5NDRe3damm8IVdTE05Cwno8WW38J+FaLA6OMNhYZ7XfIRck/NXwa1ribBXWb6eaf1eVJ1MsY+hQ9f4JbQUb56mqAtoxoHtO6BeqGaMg6iw5ry7x7j5kxWGma5oihGfKOdzyv9P91m3F8/dBweGojBmfPrsQjYPAc9TC2annjLHDS/MdlBR4l6TTNjDbXst94RqWTYYA06NeW6/97rH4/Xrcrt+XzJ52MZ/V3X/HF5ph/Z5XggWYb9Q4aL1UEJaLtry9PMYv2a1D7cSaNt+et0Sz9l8PvKw/Rq9F0TS5vUhNNYL+rLDstjVS33sFG/8AZhQuH9lWvv3aFupRdvqOFzuqurrzT5s4Pq7DQ/JTVm1kj+y5nSv/APRJatuLOeLta4jfKkouVTuowon0gHRHvlUZkNlnRXvpRsonQW6FWLnk9FE46rNoB4VuhXeH2ROqabqAYst0Tch2RRBXC0qATKb+ynAEaZUTkN10MKYqBrT8KnY0/CntaVMxqsDWAjopQHbKZjRbVStAWpALZ2y6GnZF2C7ayoFEaeIuyIGiV1RBwQlwApyVzPZFQmAdQjMOooBO2V7QXtN236KFr7uueQCBmxgNfw2kNzaXJtYa6/Kymkmtdx2W0INjZVVdibWZjzI0sOirqar9IiHBls4mwB0ubDXyVdilTPhdBaOJ8z22MhaOZJVic5XKrxG0NmYXcMBpLnfCN15NXV7q6vmmc+xe/wBUO26DyRniXxBiVY90UkPo8ROrMtrncnqqKmlcHG+lxcaWuldPMxo6GpdGG8WVo2aHXP2W28L4v6NG5jXANc4Hn2/kvJI5BFMXOcS463utFhFc7M2x0Fkk+z1dmPa6XFiQNQrCOvY7mV5xQ4oGtu5x81ZQYrc6O03uukjjfLbvqQ4aEIKata11nODW9Ss8/FDY+vp8+aHkxEOZY3c7oLpiY0UleXNPAfe2+l0LJViqjInjazTUuIuFQsqJGOufVHUE8kTFWwxnSzb8iPWJVxrEc+Hz8QmCWPIdQbkXSRHHlGgBI6eoP+QkmG1KXjdMLxumcJ26bwjuuKnF4Tcw7LnCcucI7qYO3+S4Su8MpcMpgXNcsncNdypgaugBOy9l0MOyYEApGlNDNE4NOysglae6fxQOZUPJQ1M7IYnPkDsoBvlFyqJZa1rM1nC7RcjmbfJUEnjSkilcx0jLtNtFjfFviKV8b24fVxBwAu5lrvb8wf8AgLBCSeaUniG3Uq4Pf6PxHS1YHCkBJ6I5uINK8e8OVD4G3MmZrjqvRMNxCOohaHBucDmOqi40HpjD1SFQ0qua9pKJjDTbWw6oI8dxBtFhrrOAkls1oJtdYcSuxHEXU2d7omAGZ/K9hcN/7srjxdUvqMQpaaAZi0WDTaxJtbn/AN0VRUxxYeS2CThwNztc541e4WBPnfyWpFjSx1ElCLEl7Gm+fN1O3kqzGsamfHJw3EZ2jk7QqoZizHx2jLnOA0N7WHy6oatqWyWzW5WAJ1HzVxqRX1te6Zjs4Bv21sqqrlkltYaDQdkZKWkm9uwCYQ0bWWFVjWOc5XmGMMYuoYo2khHwgBoAVlRYRVDhYA/ZHxVD2tGR5OnQqkdI4ONhe3NOZVEWsOnRalTF0+sd8d1G2vcXZQQVUGVxAsbb6KRriGgNP1WtTFyysu2xN972RNPXiIgkga3sAs8Zcp9Zc4jmnMCbImNm3Eg4XsfqQksWayQHTMkmmPWuEdkwxnZG32CY4nZck0JwjsucIlFX7LmbshoUQuXeA4orN2S4nZAMKd2ycKd2yI4oHROEo2CAb0dyQgN0UJR2XeIOgREApykYTsp+L8kuJ2QDGEnoqrHWvipHvA9kXIIvp8lf578gh6unbUsLZG3BHJIPm3xLG12IPfSQOiZ1/eO6EpCWCzgbL36r8G4VVEmWlBO40VfP4AwgizKbL3B1VV5lhc1O1hDpMp52dotLhmINjjblk58lY4l+zqF8f/jF4LeQKpY/C9bRVALWy6dXaqWNSxsaCrEjfXdb6qxDzbRxtuCswIZosmZpDGDlfUnuraiqA4OYDqFZf9Wz/FL4iMlNiEM79XRnMwnS4Vd4hq6eOijmqnubFfRoBN3ON9bK78StiqqJttZYjca9OqxWPn0nC2xB/rtlFgT0V3/DKYMVY5jnxwucyMAHWxK46tlkha8McMwuCoThWLCDhycFsJAzSE6gJVM13tggAbGyzAdxZX1Z/E87/UbJJ536AAI2KDK3PM6wHQJtJDkBJte3XkpHtMjhf2RyG6w2np23Bfl06BFGURx3yhAvkc0BreSidKXHKeSCwicSw/vHqpA02Aa0ahAMlGg6I6OdvIIJ4ozzLb9L2UzgW8mghQx1DQNeQSlqW5bX+pK1EQyvLDqGJpqX5bAgDuhaiYa3AQb6loOtldMGvmOb2j9CUkB6S3YJJrOPoAk7Jridk7K7ullKwwiN9krHZS5SllKCGx2SynZTWsNVAyrifUGFlyQNSOimxqS04N7LoZ2U4snADZGQ9hsuiwRGUbJZBsqByWrrSOgU+QHolwwByUwMDhsn5xsu5G2XC1oVCztSDmnZNOVcu3dBJZhHRRuijdza0/RIObukXt3QVlfgsMzXuiAa89lm2YNNQySve8vc42aegHVbfM09UPUxtlaWnr12VlWV5fidWYXyZh6rW2JKyU1YyomEVtCfJeq4t4WjqaKaIuJLiCHjmFgm+F6rD8Qke6Mzsa3TKCAp+m90PUSyPpwA99wPZcdAgWUxMuZ7wHC2mwVm+nDZNICHE6g3J+QvyXG0UkozRgtB0dm6diluqgY4ltmC+vNSNY8G8pDW9QeZTnSNpC1nCs49QLXC68ermsRfbmoJYOFK1zRG0HoUPNSOLiGt12T6CMcTPL7N72VjUVLWew0dj1W541L6VkeFVLrWAbfcouLCJW3zyxtI5+tqoH1r72MlgoH12Uh0huDodVrmQ2rGTDMhA9IaLj1bdVXvh1cJZXA9HNFx8k4VfFi9Vx53bryQ807XnM63PUBMi6Gmp3tuC4uPPnrZV00MlzZ/mrN8zIgQ1wIKBllaSmQCGOX4klMZGpJkV9P8Nq5w29lEXfvJpk/eXNxEcNnZRzupadofUTRxNJtd7wBfZVOP4hJQYZLUwPaHsI5i+l7LB1skWPRPpMZeyVkrwWgOILbfJc/X5fPm5Xbx+G+pr0nFKugoKUSTzNs7QWUGFVNDUuL4YsofzcNF5/UHjMZE+d7hGLNN9APl9ArzBJqrJoW5Rytos3b63+OknieM/rbZIhyd1TfUHK/1VRS4g0ucJBq0Xuj3VIcQW8uhsu8jz2CW5Senzun8OwvbRMj9m4I+oQldXmnYSXNA7lMZG27JfRZA+K2NqCxz2EdLFHsxrO0Oabg7KC/PyTC2/RVAxRzlI2veehQWJj7LnCvyCDbWPPRStqHFQSmHsmmE7fddbM49CnCU7IIuER0UbmHZE8XsmumGyKDcHi9kNLThxLg2zt0e+obsoX1LdgrBksTwJ8j+ILXuh5aGThlrmi3UDqVqZqxo6Ksq69oB0F7JjXVZaegETSH6Nve26q6lg6CwHS6uq6u4z3FzgbdFm66qcXuF7Lc859nQeacxu66IaatJFrrhhlmN7FOOFyv1sbrVpgJ9V3UTqsEFrtQVYOwOV3IFRSeG6oi4WL6aAxVxiBaDpdRSVpvcE681LPglXFzbdAS0k8d8zSs6Hvq3W5lROqTuoHNcOYKjcHbFDRPpJ3SQZJB5FJDX1cRJuUwiT4k01HdyjdUD4nKMOzQulY5jyHNcLEEXBCrGYBTRzPfGGtDgPUsMo+WyOdVgfmKjdWt+IrHrz59fuNefXqfpX4jgULozLEGCRgvlA0cq2DEWQ+oCGnkQrmasZb+8t9FnsShpJagSZ8gPtZW8jur9RZLVhQ1zI68MLrte0689LKyhxKJkYuQDbose8+iSgl7XgghpGiCq8SLG2Y7TZXpL5b+TxDDCzV5b9dFhPF3jIvjfDFlcXaC3TuqKWvfI5zSTYrK4pHUiqc4tcWnktT052C6asqM9zI6/zWx8P4rLkMckxA5i688Y6RvRW+E1kjJG6BSrHpUdY7rVEImOrcf8bZZCnqHO5m3+lHxNLgP7W3zYsNtSypcf8d90RHUSdK77rMRU7zynZ/Ci4qZ/67fJNVpGTyf52/1UzZpf83f6rPx0j/12+SnbSPt/ftTTF3xpf8xf6ppnl/VJVSKZ496F3hPb70JpiyNRL8RKa+d9tQVWkSD3iiklkHJyupguoqHfCVWVNQQ0+o7kmTTS9SgJ5ZNdenZOlxR4i58YJc5wc4k6FV0b3yn17gd1a1cOcn+Sr5WZOS6fImCoXxxjmUUyshb1Pms9PK8AgX80DLUyjqfNZ1W1ZiEDTfN90SzFaa1nEFebS18w5E+aEfiNR8RH1UTcepSVlBKNXAfVA1FPQzXtI3Veb/iNSOUjvNL8Sqf1CrlTuNvPhNK7lI3zQrsEpj75qyJxGpPvXeaaa6pPvX+aZU7jWHAqY+/Yksl6bU/rP80kyncfSZMn6bf4VE57x7tv8KuZGb/7ISVun8k5XpUyTuHu2/woWSsLfyN/hVlM3T+Sr52c9D5JyaClxIt923+FCTYwADeCM/NimqGHXQ+Srp4yb6HyTk6Q1ON5hlNPHYcrM5ICfFs3OFn0appoTr6rvJCPhdfRrvJXmGhpKxrz7FvkFEZGP0LPsiuA74XeSe2nd8JTmGq11JC/XIfkLImloY2uBDD9lZxU7vgR9PTuFvUCnKaHpKUE+x91b09IbaG3+pSU8UgtZjVaU8cunqNU+ONd0IynkHLX5kf/ABTR0kuzfMK1ggebf2bEdFTv/TZ5qfHD5KpWUs37nmFIKeUdGK/ZSOPumJ/oRPum+acQ7rPmKQcwxNLXjmGrQOw8n3YUL8McfyK8nbPvdYatahZZ2D8gWgkwd7vyIWXAXuPspynTOz1MY/IFXz1bB7v7LTy+HXk8kHL4aeeivJ0ydRVs6R/ZVtRUA39Q+S2kvhhxHJCv8Lu10V5h0wc8pN7RlV85eeUZXoj/AAufh+6gf4ZA/Ktcw15pLFI7k0od0EvwHyXprvDgH5FA/wAPN+AJkT9vNTBJ8J8k0xPH5T5L0d3h8fAFC7AB+mricx57kdsfJLI7YrfO8Pj9P7Jh8PD9P7JhzGDynZJbo+Hh+n9klcOI+iXUjCo3ULDzCSS5s6idhkZ/KFC7CYjzYLJJIod+Cwn8g80PJgMH6YSSVAz/AA9Tn3YQ7/D0HwBJJWCN3h2D4Ql/R6L4QkkinNwCMdApmYIwcrJJIgiPCGt5WRUeHAbJJKUFR0VkQynskkoJmx2UjQUkkDrJWCSSg4QNk0tB6JJKhjoweijdC09EkkETqZp6BQupGnoEkk0QuoWn8oUTsOaegSSVETsLaegUbsIYegSSTVMOCxnoFz8DiPMBJJNNL8Cg6tCX4DT/AAjySSTU1z8BpvhHkkkkpo//2Q=="/>
          <p:cNvSpPr>
            <a:spLocks noChangeAspect="1" noChangeArrowheads="1"/>
          </p:cNvSpPr>
          <p:nvPr/>
        </p:nvSpPr>
        <p:spPr bwMode="auto">
          <a:xfrm>
            <a:off x="1397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28004" name="AutoShape 4" descr="data:image/jpeg;base64,/9j/4AAQSkZJRgABAQAAAQABAAD/2wBDAAkGBwgHBgkIBwgKCgkLDRYPDQwMDRsUFRAWIB0iIiAdHx8kKDQsJCYxJx8fLT0tMTU3Ojo6Iys/RD84QzQ5Ojf/2wBDAQoKCg0MDRoPDxo3JR8lNzc3Nzc3Nzc3Nzc3Nzc3Nzc3Nzc3Nzc3Nzc3Nzc3Nzc3Nzc3Nzc3Nzc3Nzc3Nzc3Nzf/wAARCAC3ARQDASIAAhEBAxEB/8QAHAAAAQUBAQEAAAAAAAAAAAAABAACAwUGAQcI/8QAPxAAAQMCBAQCCAMECgMAAAAAAQACAwQRBRIhURMxQWEGkRQiMkNScYGhFUJTB2KS4RYXIzNEVIKxwfAkotH/xAAYAQEBAQEBAAAAAAAAAAAAAAAAAQIDBP/EAB4RAQEBAQEAAgMBAAAAAAAAAAABERICEyEDMUFR/9oADAMBAAIRAxEAPwDx4PA5LokQ2VyVnLhzGBXEXRIhblLMU4NFiTdODwgg8pweVOF0ZxAlxAhA4roLipwuis4TS4FQesnZXd1OV1ISCm2C4Gu2XcrtlWtNLAVwxDZPyu2Ssdk0RGEbJph7Kex2XLnZWeqoYwdlwwhE5uy5m3C11T6DcHslweyIzdl3ME6qfQYQdl3gDZEiycAE7q5AwpxsuinGyLDU4MCzfyUyBW07QOSdwRsiwwJwjCxfyKEEI2ThGNkYIwlwws/IBgzsnBosp8gC4WhToMATm22XdFy4un7NSsIUzS0dEOHNCe2QJymiQWpKLiNSTk2ADCE0xBLiLnEXST0zscMSbwk/OnA3W5KmxDwQuiFTgKRrQr9gYQFSNpyUWxgRDGBS1ZATaU7KVtIT0VhGwIhjRsuVtaxWNojsnih7K2Y1qmaGrnfXprIpfQD8KXoF/wAqvQ1uy6Wt2Wd9LkZ84f2UbsP7LRmNuyifGNk30ZGcdQdlG6istA+MbKF0YXSX0zijNH2TPRTsrp0Q2TeDfotbUU3oxC7wVb8C/RNNNfkFfsVYjITgwqy9EOy6KOyciuyldsVZehrvoYTgVmoS12Ks/RAl6GOicCqObumEOVuaVo6Jhpm7K8M/aoIemkPurg0zdk0Uzb8lcxMqqAenhr+6tBTt2ThTt2TUyqwB6SuBTi3spJ0c1mdSugFXTMKIAJClGGWHsrvPLXCkaxx6KVkZV03DgPyqZlA0DkrycqRsTtlMyJ2yuW0Q+FSsowOicryqWQnZTsiKtG0wHROEAHROVwAyN2ymbGUWIwu5AOil8QDBhUjWlS5eye1qnxxUbWFODFO1ilbH2T44BMhTTGdlYCLskYRsnxwxVOiOyjdCdlccDsuGn7JwYpTCdkhER0Vuafsmmn7K8GKzINkwvaNAFZup76AKtp8gnLZN1L4WeTmOBHJOtryVm2jZwcwAt0UDoC02ICvCWA8vZMLTfkjDHbZN4ZTiIFyHZdDCixGuiNXhAfCv0TTFbojzGmlnZOYADENlzhDZGloCYQE4AvDA6J7YxspbBIALPA62IWSTgkpwL12GjKLNTDhunsrW+iNHRNNK3Zb2t6yX4b+6nDDT8JWq9GZ1AXRBHsFNqfTLDDTb2SujDTstUII9gnCCPYJ0rKfhrtil+GO2WtEMewS4EWwU6p9MgcLdsufhbtitjwY9glwItgnZ9McMLdsVKzC3bLWtgjPQKVlPH2SeqfTKx4U7ZTswp2y1TKaPZTNp47clehk/wp2y7+FO2WtNOzZcNOzYK6Ml+FnZNOGHZa007D0CYaZuybRlDhp2TDhp2WtNKNk11K3ZNNZI4a5ZDF6d1JicjLH2rr1k0w2WR8WYJJV18Rp2XkmLW2A68k/a6rMHlZVkROzSO5NDRe3damm8IVdTE05Cwno8WW38J+FaLA6OMNhYZ7XfIRck/NXwa1ribBXWb6eaf1eVJ1MsY+hQ9f4JbQUb56mqAtoxoHtO6BeqGaMg6iw5ry7x7j5kxWGma5oihGfKOdzyv9P91m3F8/dBweGojBmfPrsQjYPAc9TC2annjLHDS/MdlBR4l6TTNjDbXst94RqWTYYA06NeW6/97rH4/Xrcrt+XzJ52MZ/V3X/HF5ph/Z5XggWYb9Q4aL1UEJaLtry9PMYv2a1D7cSaNt+et0Sz9l8PvKw/Rq9F0TS5vUhNNYL+rLDstjVS33sFG/8AZhQuH9lWvv3aFupRdvqOFzuqurrzT5s4Pq7DQ/JTVm1kj+y5nSv/APRJatuLOeLta4jfKkouVTuowon0gHRHvlUZkNlnRXvpRsonQW6FWLnk9FE46rNoB4VuhXeH2ROqabqAYst0Tch2RRBXC0qATKb+ynAEaZUTkN10MKYqBrT8KnY0/CntaVMxqsDWAjopQHbKZjRbVStAWpALZ2y6GnZF2C7ayoFEaeIuyIGiV1RBwQlwApyVzPZFQmAdQjMOooBO2V7QXtN236KFr7uueQCBmxgNfw2kNzaXJtYa6/Kymkmtdx2W0INjZVVdibWZjzI0sOirqar9IiHBls4mwB0ubDXyVdilTPhdBaOJ8z22MhaOZJVic5XKrxG0NmYXcMBpLnfCN15NXV7q6vmmc+xe/wBUO26DyRniXxBiVY90UkPo8ROrMtrncnqqKmlcHG+lxcaWuldPMxo6GpdGG8WVo2aHXP2W28L4v6NG5jXANc4Hn2/kvJI5BFMXOcS463utFhFc7M2x0Fkk+z1dmPa6XFiQNQrCOvY7mV5xQ4oGtu5x81ZQYrc6O03uukjjfLbvqQ4aEIKata11nODW9Ss8/FDY+vp8+aHkxEOZY3c7oLpiY0UleXNPAfe2+l0LJViqjInjazTUuIuFQsqJGOufVHUE8kTFWwxnSzb8iPWJVxrEc+Hz8QmCWPIdQbkXSRHHlGgBI6eoP+QkmG1KXjdMLxumcJ26bwjuuKnF4Tcw7LnCcucI7qYO3+S4Su8MpcMpgXNcsncNdypgaugBOy9l0MOyYEApGlNDNE4NOysglae6fxQOZUPJQ1M7IYnPkDsoBvlFyqJZa1rM1nC7RcjmbfJUEnjSkilcx0jLtNtFjfFviKV8b24fVxBwAu5lrvb8wf8AgLBCSeaUniG3Uq4Pf6PxHS1YHCkBJ6I5uINK8e8OVD4G3MmZrjqvRMNxCOohaHBucDmOqi40HpjD1SFQ0qua9pKJjDTbWw6oI8dxBtFhrrOAkls1oJtdYcSuxHEXU2d7omAGZ/K9hcN/7srjxdUvqMQpaaAZi0WDTaxJtbn/AN0VRUxxYeS2CThwNztc541e4WBPnfyWpFjSx1ElCLEl7Gm+fN1O3kqzGsamfHJw3EZ2jk7QqoZizHx2jLnOA0N7WHy6oatqWyWzW5WAJ1HzVxqRX1te6Zjs4Bv21sqqrlkltYaDQdkZKWkm9uwCYQ0bWWFVjWOc5XmGMMYuoYo2khHwgBoAVlRYRVDhYA/ZHxVD2tGR5OnQqkdI4ONhe3NOZVEWsOnRalTF0+sd8d1G2vcXZQQVUGVxAsbb6KRriGgNP1WtTFyysu2xN972RNPXiIgkga3sAs8Zcp9Zc4jmnMCbImNm3Eg4XsfqQksWayQHTMkmmPWuEdkwxnZG32CY4nZck0JwjsucIlFX7LmbshoUQuXeA4orN2S4nZAMKd2ycKd2yI4oHROEo2CAb0dyQgN0UJR2XeIOgREApykYTsp+L8kuJ2QDGEnoqrHWvipHvA9kXIIvp8lf578gh6unbUsLZG3BHJIPm3xLG12IPfSQOiZ1/eO6EpCWCzgbL36r8G4VVEmWlBO40VfP4AwgizKbL3B1VV5lhc1O1hDpMp52dotLhmINjjblk58lY4l+zqF8f/jF4LeQKpY/C9bRVALWy6dXaqWNSxsaCrEjfXdb6qxDzbRxtuCswIZosmZpDGDlfUnuraiqA4OYDqFZf9Wz/FL4iMlNiEM79XRnMwnS4Vd4hq6eOijmqnubFfRoBN3ON9bK78StiqqJttZYjca9OqxWPn0nC2xB/rtlFgT0V3/DKYMVY5jnxwucyMAHWxK46tlkha8McMwuCoThWLCDhycFsJAzSE6gJVM13tggAbGyzAdxZX1Z/E87/UbJJ536AAI2KDK3PM6wHQJtJDkBJte3XkpHtMjhf2RyG6w2np23Bfl06BFGURx3yhAvkc0BreSidKXHKeSCwicSw/vHqpA02Aa0ahAMlGg6I6OdvIIJ4ozzLb9L2UzgW8mghQx1DQNeQSlqW5bX+pK1EQyvLDqGJpqX5bAgDuhaiYa3AQb6loOtldMGvmOb2j9CUkB6S3YJJrOPoAk7Jridk7K7ullKwwiN9krHZS5SllKCGx2SynZTWsNVAyrifUGFlyQNSOimxqS04N7LoZ2U4snADZGQ9hsuiwRGUbJZBsqByWrrSOgU+QHolwwByUwMDhsn5xsu5G2XC1oVCztSDmnZNOVcu3dBJZhHRRuijdza0/RIObukXt3QVlfgsMzXuiAa89lm2YNNQySve8vc42aegHVbfM09UPUxtlaWnr12VlWV5fidWYXyZh6rW2JKyU1YyomEVtCfJeq4t4WjqaKaIuJLiCHjmFgm+F6rD8Qke6Mzsa3TKCAp+m90PUSyPpwA99wPZcdAgWUxMuZ7wHC2mwVm+nDZNICHE6g3J+QvyXG0UkozRgtB0dm6diluqgY4ltmC+vNSNY8G8pDW9QeZTnSNpC1nCs49QLXC68ermsRfbmoJYOFK1zRG0HoUPNSOLiGt12T6CMcTPL7N72VjUVLWew0dj1W541L6VkeFVLrWAbfcouLCJW3zyxtI5+tqoH1r72MlgoH12Uh0huDodVrmQ2rGTDMhA9IaLj1bdVXvh1cJZXA9HNFx8k4VfFi9Vx53bryQ807XnM63PUBMi6Gmp3tuC4uPPnrZV00MlzZ/mrN8zIgQ1wIKBllaSmQCGOX4klMZGpJkV9P8Nq5w29lEXfvJpk/eXNxEcNnZRzupadofUTRxNJtd7wBfZVOP4hJQYZLUwPaHsI5i+l7LB1skWPRPpMZeyVkrwWgOILbfJc/X5fPm5Xbx+G+pr0nFKugoKUSTzNs7QWUGFVNDUuL4YsofzcNF5/UHjMZE+d7hGLNN9APl9ArzBJqrJoW5Rytos3b63+OknieM/rbZIhyd1TfUHK/1VRS4g0ucJBq0Xuj3VIcQW8uhsu8jz2CW5Senzun8OwvbRMj9m4I+oQldXmnYSXNA7lMZG27JfRZA+K2NqCxz2EdLFHsxrO0Oabg7KC/PyTC2/RVAxRzlI2veehQWJj7LnCvyCDbWPPRStqHFQSmHsmmE7fddbM49CnCU7IIuER0UbmHZE8XsmumGyKDcHi9kNLThxLg2zt0e+obsoX1LdgrBksTwJ8j+ILXuh5aGThlrmi3UDqVqZqxo6Ksq69oB0F7JjXVZaegETSH6Nve26q6lg6CwHS6uq6u4z3FzgbdFm66qcXuF7Lc859nQeacxu66IaatJFrrhhlmN7FOOFyv1sbrVpgJ9V3UTqsEFrtQVYOwOV3IFRSeG6oi4WL6aAxVxiBaDpdRSVpvcE681LPglXFzbdAS0k8d8zSs6Hvq3W5lROqTuoHNcOYKjcHbFDRPpJ3SQZJB5FJDX1cRJuUwiT4k01HdyjdUD4nKMOzQulY5jyHNcLEEXBCrGYBTRzPfGGtDgPUsMo+WyOdVgfmKjdWt+IrHrz59fuNefXqfpX4jgULozLEGCRgvlA0cq2DEWQ+oCGnkQrmasZb+8t9FnsShpJagSZ8gPtZW8jur9RZLVhQ1zI68MLrte0689LKyhxKJkYuQDbose8+iSgl7XgghpGiCq8SLG2Y7TZXpL5b+TxDDCzV5b9dFhPF3jIvjfDFlcXaC3TuqKWvfI5zSTYrK4pHUiqc4tcWnktT052C6asqM9zI6/zWx8P4rLkMckxA5i688Y6RvRW+E1kjJG6BSrHpUdY7rVEImOrcf8bZZCnqHO5m3+lHxNLgP7W3zYsNtSypcf8d90RHUSdK77rMRU7zynZ/Ci4qZ/67fJNVpGTyf52/1UzZpf83f6rPx0j/12+SnbSPt/ftTTF3xpf8xf6ppnl/VJVSKZ496F3hPb70JpiyNRL8RKa+d9tQVWkSD3iiklkHJyupguoqHfCVWVNQQ0+o7kmTTS9SgJ5ZNdenZOlxR4i58YJc5wc4k6FV0b3yn17gd1a1cOcn+Sr5WZOS6fImCoXxxjmUUyshb1Pms9PK8AgX80DLUyjqfNZ1W1ZiEDTfN90SzFaa1nEFebS18w5E+aEfiNR8RH1UTcepSVlBKNXAfVA1FPQzXtI3Veb/iNSOUjvNL8Sqf1CrlTuNvPhNK7lI3zQrsEpj75qyJxGpPvXeaaa6pPvX+aZU7jWHAqY+/Yksl6bU/rP80kyncfSZMn6bf4VE57x7tv8KuZGb/7ISVun8k5XpUyTuHu2/woWSsLfyN/hVlM3T+Sr52c9D5JyaClxIt923+FCTYwADeCM/NimqGHXQ+Srp4yb6HyTk6Q1ON5hlNPHYcrM5ICfFs3OFn0appoTr6rvJCPhdfRrvJXmGhpKxrz7FvkFEZGP0LPsiuA74XeSe2nd8JTmGq11JC/XIfkLImloY2uBDD9lZxU7vgR9PTuFvUCnKaHpKUE+x91b09IbaG3+pSU8UgtZjVaU8cunqNU+ONd0IynkHLX5kf/ABTR0kuzfMK1ggebf2bEdFTv/TZ5qfHD5KpWUs37nmFIKeUdGK/ZSOPumJ/oRPum+acQ7rPmKQcwxNLXjmGrQOw8n3YUL8McfyK8nbPvdYatahZZ2D8gWgkwd7vyIWXAXuPspynTOz1MY/IFXz1bB7v7LTy+HXk8kHL4aeeivJ0ydRVs6R/ZVtRUA39Q+S2kvhhxHJCv8Lu10V5h0wc8pN7RlV85eeUZXoj/AAufh+6gf4ZA/Ktcw15pLFI7k0od0EvwHyXprvDgH5FA/wAPN+AJkT9vNTBJ8J8k0xPH5T5L0d3h8fAFC7AB+mricx57kdsfJLI7YrfO8Pj9P7Jh8PD9P7JhzGDynZJbo+Hh+n9klcOI+iXUjCo3ULDzCSS5s6idhkZ/KFC7CYjzYLJJIod+Cwn8g80PJgMH6YSSVAz/AA9Tn3YQ7/D0HwBJJWCN3h2D4Ql/R6L4QkkinNwCMdApmYIwcrJJIgiPCGt5WRUeHAbJJKUFR0VkQynskkoJmx2UjQUkkDrJWCSSg4QNk0tB6JJKhjoweijdC09EkkETqZp6BQupGnoEkk0QuoWn8oUTsOaegSSVETsLaegUbsIYegSSTVMOCxnoFz8DiPMBJJNNL8Cg6tCX4DT/AAjySSTU1z8BpvhHkkkkpo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0610850" y="-1516063"/>
            <a:ext cx="4762500" cy="3162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128006" name="AutoShape 6" descr="data:image/jpeg;base64,/9j/4AAQSkZJRgABAQAAAQABAAD/2wBDAAkGBwgHBgkIBwgKCgkLDRYPDQwMDRsUFRAWIB0iIiAdHx8kKDQsJCYxJx8fLT0tMTU3Ojo6Iys/RD84QzQ5Ojf/2wBDAQoKCg0MDRoPDxo3JR8lNzc3Nzc3Nzc3Nzc3Nzc3Nzc3Nzc3Nzc3Nzc3Nzc3Nzc3Nzc3Nzc3Nzc3Nzc3Nzc3Nzf/wAARCAC3ARQDASIAAhEBAxEB/8QAHAAAAQUBAQEAAAAAAAAAAAAABAACAwUGAQcI/8QAPxAAAQMCBAQCCAMECgMAAAAAAQACAwQRBRIhURMxQWEGkRQiMkNScYGhFUJTB2KS4RYXIzNEVIKxwfAkotH/xAAYAQEBAQEBAAAAAAAAAAAAAAAAAQIDBP/EAB4RAQEBAQEAAgMBAAAAAAAAAAABERICEyEDMUFR/9oADAMBAAIRAxEAPwDx4PA5LokQ2VyVnLhzGBXEXRIhblLMU4NFiTdODwgg8pweVOF0ZxAlxAhA4roLipwuis4TS4FQesnZXd1OV1ISCm2C4Gu2XcrtlWtNLAVwxDZPyu2Ssdk0RGEbJph7Kex2XLnZWeqoYwdlwwhE5uy5m3C11T6DcHslweyIzdl3ME6qfQYQdl3gDZEiycAE7q5AwpxsuinGyLDU4MCzfyUyBW07QOSdwRsiwwJwjCxfyKEEI2ThGNkYIwlwws/IBgzsnBosp8gC4WhToMATm22XdFy4un7NSsIUzS0dEOHNCe2QJymiQWpKLiNSTk2ADCE0xBLiLnEXST0zscMSbwk/OnA3W5KmxDwQuiFTgKRrQr9gYQFSNpyUWxgRDGBS1ZATaU7KVtIT0VhGwIhjRsuVtaxWNojsnih7K2Y1qmaGrnfXprIpfQD8KXoF/wAqvQ1uy6Wt2Wd9LkZ84f2UbsP7LRmNuyifGNk30ZGcdQdlG6istA+MbKF0YXSX0zijNH2TPRTsrp0Q2TeDfotbUU3oxC7wVb8C/RNNNfkFfsVYjITgwqy9EOy6KOyciuyldsVZehrvoYTgVmoS12Ks/RAl6GOicCqObumEOVuaVo6Jhpm7K8M/aoIemkPurg0zdk0Uzb8lcxMqqAenhr+6tBTt2ThTt2TUyqwB6SuBTi3spJ0c1mdSugFXTMKIAJClGGWHsrvPLXCkaxx6KVkZV03DgPyqZlA0DkrycqRsTtlMyJ2yuW0Q+FSsowOicryqWQnZTsiKtG0wHROEAHROVwAyN2ymbGUWIwu5AOil8QDBhUjWlS5eye1qnxxUbWFODFO1ilbH2T44BMhTTGdlYCLskYRsnxwxVOiOyjdCdlccDsuGn7JwYpTCdkhER0Vuafsmmn7K8GKzINkwvaNAFZup76AKtp8gnLZN1L4WeTmOBHJOtryVm2jZwcwAt0UDoC02ICvCWA8vZMLTfkjDHbZN4ZTiIFyHZdDCixGuiNXhAfCv0TTFbojzGmlnZOYADENlzhDZGloCYQE4AvDA6J7YxspbBIALPA62IWSTgkpwL12GjKLNTDhunsrW+iNHRNNK3Zb2t6yX4b+6nDDT8JWq9GZ1AXRBHsFNqfTLDDTb2SujDTstUII9gnCCPYJ0rKfhrtil+GO2WtEMewS4EWwU6p9MgcLdsufhbtitjwY9glwItgnZ9McMLdsVKzC3bLWtgjPQKVlPH2SeqfTKx4U7ZTswp2y1TKaPZTNp47clehk/wp2y7+FO2WtNOzZcNOzYK6Ml+FnZNOGHZa007D0CYaZuybRlDhp2TDhp2WtNKNk11K3ZNNZI4a5ZDF6d1JicjLH2rr1k0w2WR8WYJJV18Rp2XkmLW2A68k/a6rMHlZVkROzSO5NDRe3damm8IVdTE05Cwno8WW38J+FaLA6OMNhYZ7XfIRck/NXwa1ribBXWb6eaf1eVJ1MsY+hQ9f4JbQUb56mqAtoxoHtO6BeqGaMg6iw5ry7x7j5kxWGma5oihGfKOdzyv9P91m3F8/dBweGojBmfPrsQjYPAc9TC2annjLHDS/MdlBR4l6TTNjDbXst94RqWTYYA06NeW6/97rH4/Xrcrt+XzJ52MZ/V3X/HF5ph/Z5XggWYb9Q4aL1UEJaLtry9PMYv2a1D7cSaNt+et0Sz9l8PvKw/Rq9F0TS5vUhNNYL+rLDstjVS33sFG/8AZhQuH9lWvv3aFupRdvqOFzuqurrzT5s4Pq7DQ/JTVm1kj+y5nSv/APRJatuLOeLta4jfKkouVTuowon0gHRHvlUZkNlnRXvpRsonQW6FWLnk9FE46rNoB4VuhXeH2ROqabqAYst0Tch2RRBXC0qATKb+ynAEaZUTkN10MKYqBrT8KnY0/CntaVMxqsDWAjopQHbKZjRbVStAWpALZ2y6GnZF2C7ayoFEaeIuyIGiV1RBwQlwApyVzPZFQmAdQjMOooBO2V7QXtN236KFr7uueQCBmxgNfw2kNzaXJtYa6/Kymkmtdx2W0INjZVVdibWZjzI0sOirqar9IiHBls4mwB0ubDXyVdilTPhdBaOJ8z22MhaOZJVic5XKrxG0NmYXcMBpLnfCN15NXV7q6vmmc+xe/wBUO26DyRniXxBiVY90UkPo8ROrMtrncnqqKmlcHG+lxcaWuldPMxo6GpdGG8WVo2aHXP2W28L4v6NG5jXANc4Hn2/kvJI5BFMXOcS463utFhFc7M2x0Fkk+z1dmPa6XFiQNQrCOvY7mV5xQ4oGtu5x81ZQYrc6O03uukjjfLbvqQ4aEIKata11nODW9Ss8/FDY+vp8+aHkxEOZY3c7oLpiY0UleXNPAfe2+l0LJViqjInjazTUuIuFQsqJGOufVHUE8kTFWwxnSzb8iPWJVxrEc+Hz8QmCWPIdQbkXSRHHlGgBI6eoP+QkmG1KXjdMLxumcJ26bwjuuKnF4Tcw7LnCcucI7qYO3+S4Su8MpcMpgXNcsncNdypgaugBOy9l0MOyYEApGlNDNE4NOysglae6fxQOZUPJQ1M7IYnPkDsoBvlFyqJZa1rM1nC7RcjmbfJUEnjSkilcx0jLtNtFjfFviKV8b24fVxBwAu5lrvb8wf8AgLBCSeaUniG3Uq4Pf6PxHS1YHCkBJ6I5uINK8e8OVD4G3MmZrjqvRMNxCOohaHBucDmOqi40HpjD1SFQ0qua9pKJjDTbWw6oI8dxBtFhrrOAkls1oJtdYcSuxHEXU2d7omAGZ/K9hcN/7srjxdUvqMQpaaAZi0WDTaxJtbn/AN0VRUxxYeS2CThwNztc541e4WBPnfyWpFjSx1ElCLEl7Gm+fN1O3kqzGsamfHJw3EZ2jk7QqoZizHx2jLnOA0N7WHy6oatqWyWzW5WAJ1HzVxqRX1te6Zjs4Bv21sqqrlkltYaDQdkZKWkm9uwCYQ0bWWFVjWOc5XmGMMYuoYo2khHwgBoAVlRYRVDhYA/ZHxVD2tGR5OnQqkdI4ONhe3NOZVEWsOnRalTF0+sd8d1G2vcXZQQVUGVxAsbb6KRriGgNP1WtTFyysu2xN972RNPXiIgkga3sAs8Zcp9Zc4jmnMCbImNm3Eg4XsfqQksWayQHTMkmmPWuEdkwxnZG32CY4nZck0JwjsucIlFX7LmbshoUQuXeA4orN2S4nZAMKd2ycKd2yI4oHROEo2CAb0dyQgN0UJR2XeIOgREApykYTsp+L8kuJ2QDGEnoqrHWvipHvA9kXIIvp8lf578gh6unbUsLZG3BHJIPm3xLG12IPfSQOiZ1/eO6EpCWCzgbL36r8G4VVEmWlBO40VfP4AwgizKbL3B1VV5lhc1O1hDpMp52dotLhmINjjblk58lY4l+zqF8f/jF4LeQKpY/C9bRVALWy6dXaqWNSxsaCrEjfXdb6qxDzbRxtuCswIZosmZpDGDlfUnuraiqA4OYDqFZf9Wz/FL4iMlNiEM79XRnMwnS4Vd4hq6eOijmqnubFfRoBN3ON9bK78StiqqJttZYjca9OqxWPn0nC2xB/rtlFgT0V3/DKYMVY5jnxwucyMAHWxK46tlkha8McMwuCoThWLCDhycFsJAzSE6gJVM13tggAbGyzAdxZX1Z/E87/UbJJ536AAI2KDK3PM6wHQJtJDkBJte3XkpHtMjhf2RyG6w2np23Bfl06BFGURx3yhAvkc0BreSidKXHKeSCwicSw/vHqpA02Aa0ahAMlGg6I6OdvIIJ4ozzLb9L2UzgW8mghQx1DQNeQSlqW5bX+pK1EQyvLDqGJpqX5bAgDuhaiYa3AQb6loOtldMGvmOb2j9CUkB6S3YJJrOPoAk7Jridk7K7ullKwwiN9krHZS5SllKCGx2SynZTWsNVAyrifUGFlyQNSOimxqS04N7LoZ2U4snADZGQ9hsuiwRGUbJZBsqByWrrSOgU+QHolwwByUwMDhsn5xsu5G2XC1oVCztSDmnZNOVcu3dBJZhHRRuijdza0/RIObukXt3QVlfgsMzXuiAa89lm2YNNQySve8vc42aegHVbfM09UPUxtlaWnr12VlWV5fidWYXyZh6rW2JKyU1YyomEVtCfJeq4t4WjqaKaIuJLiCHjmFgm+F6rD8Qke6Mzsa3TKCAp+m90PUSyPpwA99wPZcdAgWUxMuZ7wHC2mwVm+nDZNICHE6g3J+QvyXG0UkozRgtB0dm6diluqgY4ltmC+vNSNY8G8pDW9QeZTnSNpC1nCs49QLXC68ermsRfbmoJYOFK1zRG0HoUPNSOLiGt12T6CMcTPL7N72VjUVLWew0dj1W541L6VkeFVLrWAbfcouLCJW3zyxtI5+tqoH1r72MlgoH12Uh0huDodVrmQ2rGTDMhA9IaLj1bdVXvh1cJZXA9HNFx8k4VfFi9Vx53bryQ807XnM63PUBMi6Gmp3tuC4uPPnrZV00MlzZ/mrN8zIgQ1wIKBllaSmQCGOX4klMZGpJkV9P8Nq5w29lEXfvJpk/eXNxEcNnZRzupadofUTRxNJtd7wBfZVOP4hJQYZLUwPaHsI5i+l7LB1skWPRPpMZeyVkrwWgOILbfJc/X5fPm5Xbx+G+pr0nFKugoKUSTzNs7QWUGFVNDUuL4YsofzcNF5/UHjMZE+d7hGLNN9APl9ArzBJqrJoW5Rytos3b63+OknieM/rbZIhyd1TfUHK/1VRS4g0ucJBq0Xuj3VIcQW8uhsu8jz2CW5Senzun8OwvbRMj9m4I+oQldXmnYSXNA7lMZG27JfRZA+K2NqCxz2EdLFHsxrO0Oabg7KC/PyTC2/RVAxRzlI2veehQWJj7LnCvyCDbWPPRStqHFQSmHsmmE7fddbM49CnCU7IIuER0UbmHZE8XsmumGyKDcHi9kNLThxLg2zt0e+obsoX1LdgrBksTwJ8j+ILXuh5aGThlrmi3UDqVqZqxo6Ksq69oB0F7JjXVZaegETSH6Nve26q6lg6CwHS6uq6u4z3FzgbdFm66qcXuF7Lc859nQeacxu66IaatJFrrhhlmN7FOOFyv1sbrVpgJ9V3UTqsEFrtQVYOwOV3IFRSeG6oi4WL6aAxVxiBaDpdRSVpvcE681LPglXFzbdAS0k8d8zSs6Hvq3W5lROqTuoHNcOYKjcHbFDRPpJ3SQZJB5FJDX1cRJuUwiT4k01HdyjdUD4nKMOzQulY5jyHNcLEEXBCrGYBTRzPfGGtDgPUsMo+WyOdVgfmKjdWt+IrHrz59fuNefXqfpX4jgULozLEGCRgvlA0cq2DEWQ+oCGnkQrmasZb+8t9FnsShpJagSZ8gPtZW8jur9RZLVhQ1zI68MLrte0689LKyhxKJkYuQDbose8+iSgl7XgghpGiCq8SLG2Y7TZXpL5b+TxDDCzV5b9dFhPF3jIvjfDFlcXaC3TuqKWvfI5zSTYrK4pHUiqc4tcWnktT052C6asqM9zI6/zWx8P4rLkMckxA5i688Y6RvRW+E1kjJG6BSrHpUdY7rVEImOrcf8bZZCnqHO5m3+lHxNLgP7W3zYsNtSypcf8d90RHUSdK77rMRU7zynZ/Ci4qZ/67fJNVpGTyf52/1UzZpf83f6rPx0j/12+SnbSPt/ftTTF3xpf8xf6ppnl/VJVSKZ496F3hPb70JpiyNRL8RKa+d9tQVWkSD3iiklkHJyupguoqHfCVWVNQQ0+o7kmTTS9SgJ5ZNdenZOlxR4i58YJc5wc4k6FV0b3yn17gd1a1cOcn+Sr5WZOS6fImCoXxxjmUUyshb1Pms9PK8AgX80DLUyjqfNZ1W1ZiEDTfN90SzFaa1nEFebS18w5E+aEfiNR8RH1UTcepSVlBKNXAfVA1FPQzXtI3Veb/iNSOUjvNL8Sqf1CrlTuNvPhNK7lI3zQrsEpj75qyJxGpPvXeaaa6pPvX+aZU7jWHAqY+/Yksl6bU/rP80kyncfSZMn6bf4VE57x7tv8KuZGb/7ISVun8k5XpUyTuHu2/woWSsLfyN/hVlM3T+Sr52c9D5JyaClxIt923+FCTYwADeCM/NimqGHXQ+Srp4yb6HyTk6Q1ON5hlNPHYcrM5ICfFs3OFn0appoTr6rvJCPhdfRrvJXmGhpKxrz7FvkFEZGP0LPsiuA74XeSe2nd8JTmGq11JC/XIfkLImloY2uBDD9lZxU7vgR9PTuFvUCnKaHpKUE+x91b09IbaG3+pSU8UgtZjVaU8cunqNU+ONd0IynkHLX5kf/ABTR0kuzfMK1ggebf2bEdFTv/TZ5qfHD5KpWUs37nmFIKeUdGK/ZSOPumJ/oRPum+acQ7rPmKQcwxNLXjmGrQOw8n3YUL8McfyK8nbPvdYatahZZ2D8gWgkwd7vyIWXAXuPspynTOz1MY/IFXz1bB7v7LTy+HXk8kHL4aeeivJ0ydRVs6R/ZVtRUA39Q+S2kvhhxHJCv8Lu10V5h0wc8pN7RlV85eeUZXoj/AAufh+6gf4ZA/Ktcw15pLFI7k0od0EvwHyXprvDgH5FA/wAPN+AJkT9vNTBJ8J8k0xPH5T5L0d3h8fAFC7AB+mricx57kdsfJLI7YrfO8Pj9P7Jh8PD9P7JhzGDynZJbo+Hh+n9klcOI+iXUjCo3ULDzCSS5s6idhkZ/KFC7CYjzYLJJIod+Cwn8g80PJgMH6YSSVAz/AA9Tn3YQ7/D0HwBJJWCN3h2D4Ql/R6L4QkkinNwCMdApmYIwcrJJIgiPCGt5WRUeHAbJJKUFR0VkQynskkoJmx2UjQUkkDrJWCSSg4QNk0tB6JJKhjoweijdC09EkkETqZp6BQupGnoEkk0QuoWn8oUTsOaegSSVETsLaegUbsIYegSSTVMOCxnoFz8DiPMBJJNNL8Cg6tCX4DT/AAjySSTU1z8BpvhHkkkkpo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0610850" y="-1516063"/>
            <a:ext cx="4762500" cy="3162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pic>
        <p:nvPicPr>
          <p:cNvPr id="128008" name="Picture 8" descr="http://cdn2.listsoplenty.com/listsoplenty-cdn/pix/uploads/2010/05/Cat-chasing-the-mouse-500x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753" y="2708920"/>
            <a:ext cx="4762501" cy="3162300"/>
          </a:xfrm>
          <a:prstGeom prst="rect">
            <a:avLst/>
          </a:prstGeom>
          <a:noFill/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179055F-B2E4-284A-9A08-5DF9270F9237}"/>
              </a:ext>
            </a:extLst>
          </p:cNvPr>
          <p:cNvSpPr/>
          <p:nvPr/>
        </p:nvSpPr>
        <p:spPr>
          <a:xfrm>
            <a:off x="3035660" y="1184573"/>
            <a:ext cx="6120680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الحركة  </a:t>
            </a:r>
            <a:r>
              <a:rPr lang="en-US" sz="5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Motion</a:t>
            </a:r>
            <a:endParaRPr lang="ar-SA" sz="54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70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6960096" y="2156524"/>
            <a:ext cx="55178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>
                  <a:noFill/>
                </a:ln>
              </a:rPr>
              <a:t>اذكري المصطلح العلمي المناسب:</a:t>
            </a:r>
            <a:endParaRPr lang="en-US" sz="2800" b="1" dirty="0">
              <a:ln w="0">
                <a:noFill/>
              </a:ln>
            </a:endParaRPr>
          </a:p>
        </p:txBody>
      </p:sp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553992"/>
              </p:ext>
            </p:extLst>
          </p:nvPr>
        </p:nvGraphicFramePr>
        <p:xfrm>
          <a:off x="1631504" y="2852936"/>
          <a:ext cx="9221024" cy="3623053"/>
        </p:xfrm>
        <a:graphic>
          <a:graphicData uri="http://schemas.openxmlformats.org/drawingml/2006/table">
            <a:tbl>
              <a:tblPr rtl="1">
                <a:tableStyleId>{E269D01E-BC32-4049-B463-5C60D7B0CCD2}</a:tableStyleId>
              </a:tblPr>
              <a:tblGrid>
                <a:gridCol w="714274">
                  <a:extLst>
                    <a:ext uri="{9D8B030D-6E8A-4147-A177-3AD203B41FA5}">
                      <a16:colId xmlns:a16="http://schemas.microsoft.com/office/drawing/2014/main" val="3257236977"/>
                    </a:ext>
                  </a:extLst>
                </a:gridCol>
                <a:gridCol w="2126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9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674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/>
                        <a:t>المصطلح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/>
                        <a:t>التعريف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45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١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٢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674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D87201D-EBF8-A541-A54D-FEF5541F29C3}"/>
              </a:ext>
            </a:extLst>
          </p:cNvPr>
          <p:cNvSpPr txBox="1"/>
          <p:nvPr/>
        </p:nvSpPr>
        <p:spPr>
          <a:xfrm>
            <a:off x="2157256" y="3985900"/>
            <a:ext cx="566693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>
                <a:cs typeface="PT Bold Heading" pitchFamily="2" charset="-78"/>
              </a:rPr>
              <a:t>هو التغيّر في السرعة الزاوية خلال وحدة الزمن.</a:t>
            </a:r>
            <a:endParaRPr lang="ar-SA" sz="2800" dirty="0">
              <a:highlight>
                <a:srgbClr val="C0C0C0"/>
              </a:highligh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DAFFC-C3C1-1A48-A2F3-CD603FC8661B}"/>
              </a:ext>
            </a:extLst>
          </p:cNvPr>
          <p:cNvSpPr txBox="1"/>
          <p:nvPr/>
        </p:nvSpPr>
        <p:spPr>
          <a:xfrm>
            <a:off x="2608501" y="4871042"/>
            <a:ext cx="476444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هو التغيّر في الزاوية أثناء دوران الجسم.</a:t>
            </a:r>
            <a:endParaRPr lang="ar-SA" sz="2800" dirty="0">
              <a:highlight>
                <a:srgbClr val="C0C0C0"/>
              </a:highlight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6FBD233-7E41-5C42-BDFC-29979F197763}"/>
              </a:ext>
            </a:extLst>
          </p:cNvPr>
          <p:cNvSpPr txBox="1"/>
          <p:nvPr/>
        </p:nvSpPr>
        <p:spPr>
          <a:xfrm>
            <a:off x="2092299" y="5567454"/>
            <a:ext cx="5671745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هو التغيّر في الإزاحة الزاوية خلال وحدة الزمن </a:t>
            </a:r>
          </a:p>
          <a:p>
            <a:pPr algn="ctr"/>
            <a:r>
              <a:rPr lang="ar-SA" sz="2800" dirty="0"/>
              <a:t>الذي </a:t>
            </a:r>
            <a:r>
              <a:rPr lang="ar-SA" sz="2800" dirty="0" err="1"/>
              <a:t>يتطلبه</a:t>
            </a:r>
            <a:r>
              <a:rPr lang="ar-SA" sz="2800" dirty="0"/>
              <a:t> حدوث الدوران</a:t>
            </a:r>
            <a:endParaRPr lang="ar-SA" sz="2800" dirty="0">
              <a:highlight>
                <a:srgbClr val="C0C0C0"/>
              </a:highlight>
            </a:endParaRPr>
          </a:p>
        </p:txBody>
      </p:sp>
      <p:pic>
        <p:nvPicPr>
          <p:cNvPr id="5" name="رسم 4" descr="ساعة إيقاف">
            <a:extLst>
              <a:ext uri="{FF2B5EF4-FFF2-40B4-BE49-F238E27FC236}">
                <a16:creationId xmlns:a16="http://schemas.microsoft.com/office/drawing/2014/main" id="{D59F4DAC-1878-D54F-8123-E1B45916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82" y="121539"/>
            <a:ext cx="1558722" cy="155872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31B10F9-BC8B-5A42-A61D-9838AAA58B7C}"/>
              </a:ext>
            </a:extLst>
          </p:cNvPr>
          <p:cNvSpPr txBox="1"/>
          <p:nvPr/>
        </p:nvSpPr>
        <p:spPr>
          <a:xfrm>
            <a:off x="8049905" y="3961715"/>
            <a:ext cx="198483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التسارع الزاوي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44AE1A9-A245-3E49-83CC-267801EEA13F}"/>
              </a:ext>
            </a:extLst>
          </p:cNvPr>
          <p:cNvSpPr txBox="1"/>
          <p:nvPr/>
        </p:nvSpPr>
        <p:spPr>
          <a:xfrm>
            <a:off x="8138069" y="4871042"/>
            <a:ext cx="18966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الإزاحة الزاوية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F4EF450-78AA-3245-BF62-D6C0CFB5F7FC}"/>
              </a:ext>
            </a:extLst>
          </p:cNvPr>
          <p:cNvSpPr txBox="1"/>
          <p:nvPr/>
        </p:nvSpPr>
        <p:spPr>
          <a:xfrm>
            <a:off x="8080361" y="5754482"/>
            <a:ext cx="195438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السرعة الزاوية</a:t>
            </a:r>
          </a:p>
        </p:txBody>
      </p:sp>
    </p:spTree>
    <p:extLst>
      <p:ext uri="{BB962C8B-B14F-4D97-AF65-F5344CB8AC3E}">
        <p14:creationId xmlns:p14="http://schemas.microsoft.com/office/powerpoint/2010/main" val="388849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50" y="300038"/>
            <a:ext cx="4972050" cy="6210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0"/>
            <a:ext cx="12192000" cy="2286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38"/>
            <a:ext cx="4400550" cy="61436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E9FF1A-2E22-4128-9D6A-B599E08B6D8A}"/>
              </a:ext>
            </a:extLst>
          </p:cNvPr>
          <p:cNvSpPr/>
          <p:nvPr/>
        </p:nvSpPr>
        <p:spPr>
          <a:xfrm>
            <a:off x="10401300" y="300038"/>
            <a:ext cx="952500" cy="138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6" y="1802189"/>
            <a:ext cx="583723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تابع: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وصف الحركة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الدورانية</a:t>
            </a:r>
            <a:endParaRPr lang="en-US" altLang="en-US" sz="66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43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3555645" y="1946718"/>
            <a:ext cx="8144421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>
                  <a:noFill/>
                </a:ln>
              </a:rPr>
              <a:t>طالبتي الحبيبة مما تعلمتيه في الدرس السابق، أكملي الجدول التالي:</a:t>
            </a:r>
            <a:endParaRPr lang="en-US" sz="2800" b="1" dirty="0">
              <a:ln w="0">
                <a:noFill/>
              </a:ln>
            </a:endParaRPr>
          </a:p>
        </p:txBody>
      </p:sp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294717"/>
              </p:ext>
            </p:extLst>
          </p:nvPr>
        </p:nvGraphicFramePr>
        <p:xfrm>
          <a:off x="1101173" y="2648289"/>
          <a:ext cx="10589176" cy="3981905"/>
        </p:xfrm>
        <a:graphic>
          <a:graphicData uri="http://schemas.openxmlformats.org/drawingml/2006/table">
            <a:tbl>
              <a:tblPr rtl="1">
                <a:tableStyleId>{69C7853C-536D-4A76-A0AE-DD22124D55A5}</a:tableStyleId>
              </a:tblPr>
              <a:tblGrid>
                <a:gridCol w="2521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8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9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440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cs typeface="+mn-cs"/>
                        </a:rPr>
                        <a:t>الكمية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cs typeface="+mn-cs"/>
                        </a:rPr>
                        <a:t>رمز الحركة الخطية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ووحدة قياسها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cs typeface="+mn-cs"/>
                        </a:rPr>
                        <a:t>رمز الحركة الزاوية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ووحدة قياسها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cs typeface="+mn-cs"/>
                        </a:rPr>
                        <a:t>العلاقة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cs typeface="+mn-cs"/>
                        </a:rPr>
                        <a:t>الإزاحة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d =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cs typeface="+mn-cs"/>
                        </a:rPr>
                        <a:t>السرعة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V =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cs typeface="+mn-cs"/>
                        </a:rPr>
                        <a:t>التسارع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a =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التهيئة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71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820857" y="2115803"/>
            <a:ext cx="98694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>
                  <a:noFill/>
                </a:ln>
              </a:rPr>
              <a:t>تكمل عجلة دورتين كاملة، يقابل ذلك </a:t>
            </a:r>
            <a:r>
              <a:rPr lang="ar-SA" sz="2800" b="1" dirty="0" err="1">
                <a:ln w="0">
                  <a:noFill/>
                </a:ln>
              </a:rPr>
              <a:t>بالراديان</a:t>
            </a:r>
            <a:r>
              <a:rPr lang="ar-SA" sz="2800" b="1" dirty="0">
                <a:ln w="0">
                  <a:noFill/>
                </a:ln>
              </a:rPr>
              <a:t> والدرجات على الترتيب:</a:t>
            </a:r>
            <a:endParaRPr lang="en-US" sz="2800" b="1" dirty="0">
              <a:ln w="0">
                <a:noFill/>
              </a:ln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اختاري الإجابة الصحيحة: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رسم 4" descr="ساعة إيقاف">
            <a:extLst>
              <a:ext uri="{FF2B5EF4-FFF2-40B4-BE49-F238E27FC236}">
                <a16:creationId xmlns:a16="http://schemas.microsoft.com/office/drawing/2014/main" id="{D59F4DAC-1878-D54F-8123-E1B45916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82" y="127906"/>
            <a:ext cx="1558722" cy="1558722"/>
          </a:xfrm>
          <a:prstGeom prst="rect">
            <a:avLst/>
          </a:prstGeom>
        </p:spPr>
      </p:pic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8CE1DBD6-BDCF-CF4B-B420-3F181ADADB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4853621"/>
              </p:ext>
            </p:extLst>
          </p:nvPr>
        </p:nvGraphicFramePr>
        <p:xfrm>
          <a:off x="3143672" y="2986458"/>
          <a:ext cx="8312473" cy="2853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مربع نص 2">
            <a:extLst>
              <a:ext uri="{FF2B5EF4-FFF2-40B4-BE49-F238E27FC236}">
                <a16:creationId xmlns:a16="http://schemas.microsoft.com/office/drawing/2014/main" id="{407AF01A-886A-DB41-80D8-A53A9751ECB5}"/>
              </a:ext>
            </a:extLst>
          </p:cNvPr>
          <p:cNvSpPr txBox="1"/>
          <p:nvPr/>
        </p:nvSpPr>
        <p:spPr>
          <a:xfrm>
            <a:off x="9765848" y="2996952"/>
            <a:ext cx="36260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l" defTabSz="914400" rtl="0" eaLnBrk="1" latinLnBrk="0" hangingPunct="1"/>
            <a:r>
              <a:rPr lang="en-US" sz="2800" b="1" dirty="0">
                <a:solidFill>
                  <a:schemeClr val="bg1"/>
                </a:solidFill>
              </a:rPr>
              <a:t>a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6C8F101-E599-F047-BBE1-CF703BEE027A}"/>
              </a:ext>
            </a:extLst>
          </p:cNvPr>
          <p:cNvSpPr txBox="1"/>
          <p:nvPr/>
        </p:nvSpPr>
        <p:spPr>
          <a:xfrm>
            <a:off x="9765848" y="3769876"/>
            <a:ext cx="377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en-US" sz="2800" b="1" dirty="0">
                <a:solidFill>
                  <a:schemeClr val="bg1"/>
                </a:solidFill>
              </a:rPr>
              <a:t>b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163CBB9-E31E-364E-809D-230D73BB7425}"/>
              </a:ext>
            </a:extLst>
          </p:cNvPr>
          <p:cNvSpPr txBox="1"/>
          <p:nvPr/>
        </p:nvSpPr>
        <p:spPr>
          <a:xfrm>
            <a:off x="9751422" y="4542800"/>
            <a:ext cx="377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en-US" sz="2800" b="1" dirty="0">
                <a:solidFill>
                  <a:schemeClr val="bg1"/>
                </a:solidFill>
              </a:rPr>
              <a:t>c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3F9484D-C3BD-3443-BF5B-85E1A112CF70}"/>
              </a:ext>
            </a:extLst>
          </p:cNvPr>
          <p:cNvSpPr txBox="1"/>
          <p:nvPr/>
        </p:nvSpPr>
        <p:spPr>
          <a:xfrm>
            <a:off x="9751422" y="5275460"/>
            <a:ext cx="377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en-US" sz="2800" b="1" dirty="0">
                <a:solidFill>
                  <a:schemeClr val="bg1"/>
                </a:solidFill>
              </a:rPr>
              <a:t>d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35E7E6C-E893-9648-B10A-60DCA77336D6}"/>
              </a:ext>
            </a:extLst>
          </p:cNvPr>
          <p:cNvSpPr txBox="1"/>
          <p:nvPr/>
        </p:nvSpPr>
        <p:spPr>
          <a:xfrm>
            <a:off x="534988" y="3198676"/>
            <a:ext cx="273772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accent5"/>
                </a:solidFill>
              </a:rPr>
              <a:t>تذكري أن </a:t>
            </a:r>
            <a:r>
              <a:rPr lang="el-GR" sz="2400" b="1" dirty="0">
                <a:solidFill>
                  <a:schemeClr val="accent5"/>
                </a:solidFill>
              </a:rPr>
              <a:t>π</a:t>
            </a:r>
            <a:r>
              <a:rPr lang="ar-SA" sz="2400" b="1" dirty="0">
                <a:solidFill>
                  <a:schemeClr val="accent5"/>
                </a:solidFill>
              </a:rPr>
              <a:t> تساوي: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/>
                </a:solidFill>
              </a:rPr>
              <a:t> 180</a:t>
            </a:r>
            <a:r>
              <a:rPr lang="ar-SA" sz="2400" b="1" dirty="0">
                <a:solidFill>
                  <a:schemeClr val="accent5"/>
                </a:solidFill>
              </a:rPr>
              <a:t>درجة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/>
                </a:solidFill>
              </a:rPr>
              <a:t>3.14 rad</a:t>
            </a:r>
            <a:endParaRPr lang="ar-SA" sz="2400" b="1" dirty="0">
              <a:solidFill>
                <a:schemeClr val="accent5"/>
              </a:solidFill>
            </a:endParaRPr>
          </a:p>
        </p:txBody>
      </p:sp>
      <p:pic>
        <p:nvPicPr>
          <p:cNvPr id="25" name="رسم 24" descr="مصباح ومعدّات">
            <a:extLst>
              <a:ext uri="{FF2B5EF4-FFF2-40B4-BE49-F238E27FC236}">
                <a16:creationId xmlns:a16="http://schemas.microsoft.com/office/drawing/2014/main" id="{653126A9-744A-4B4F-9AA0-410D0C33F1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46902" y="2605772"/>
            <a:ext cx="914400" cy="91440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11003E7E-A620-4248-8588-EC3DE32266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6"/>
          <a:stretch/>
        </p:blipFill>
        <p:spPr>
          <a:xfrm>
            <a:off x="960358" y="4526429"/>
            <a:ext cx="2140141" cy="21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60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4295800" y="2147073"/>
            <a:ext cx="70114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>
                  <a:noFill/>
                </a:ln>
              </a:rPr>
              <a:t>الزاوية </a:t>
            </a:r>
            <a:r>
              <a:rPr lang="en-US" sz="2800" b="1" dirty="0">
                <a:ln w="0">
                  <a:noFill/>
                </a:ln>
              </a:rPr>
              <a:t>90 </a:t>
            </a:r>
            <a:r>
              <a:rPr lang="ar-SA" sz="2800" b="1" dirty="0">
                <a:ln w="0">
                  <a:noFill/>
                </a:ln>
              </a:rPr>
              <a:t> درجة يقابلها </a:t>
            </a:r>
            <a:r>
              <a:rPr lang="ar-SA" sz="2800" b="1" dirty="0" err="1">
                <a:ln w="0">
                  <a:noFill/>
                </a:ln>
              </a:rPr>
              <a:t>بالراديان</a:t>
            </a:r>
            <a:r>
              <a:rPr lang="ar-SA" sz="2800" b="1" dirty="0">
                <a:ln w="0">
                  <a:noFill/>
                </a:ln>
              </a:rPr>
              <a:t>:</a:t>
            </a:r>
            <a:endParaRPr lang="en-US" sz="2800" b="1" dirty="0">
              <a:ln w="0">
                <a:noFill/>
              </a:ln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اختاري الإجابة الصحيحة: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رسم 4" descr="ساعة إيقاف">
            <a:extLst>
              <a:ext uri="{FF2B5EF4-FFF2-40B4-BE49-F238E27FC236}">
                <a16:creationId xmlns:a16="http://schemas.microsoft.com/office/drawing/2014/main" id="{D59F4DAC-1878-D54F-8123-E1B45916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82" y="127906"/>
            <a:ext cx="1558722" cy="1558722"/>
          </a:xfrm>
          <a:prstGeom prst="rect">
            <a:avLst/>
          </a:prstGeom>
        </p:spPr>
      </p:pic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8CE1DBD6-BDCF-CF4B-B420-3F181ADADB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160534"/>
              </p:ext>
            </p:extLst>
          </p:nvPr>
        </p:nvGraphicFramePr>
        <p:xfrm>
          <a:off x="3143672" y="2986458"/>
          <a:ext cx="8312473" cy="2853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مربع نص 2">
            <a:extLst>
              <a:ext uri="{FF2B5EF4-FFF2-40B4-BE49-F238E27FC236}">
                <a16:creationId xmlns:a16="http://schemas.microsoft.com/office/drawing/2014/main" id="{407AF01A-886A-DB41-80D8-A53A9751ECB5}"/>
              </a:ext>
            </a:extLst>
          </p:cNvPr>
          <p:cNvSpPr txBox="1"/>
          <p:nvPr/>
        </p:nvSpPr>
        <p:spPr>
          <a:xfrm>
            <a:off x="9765848" y="2996952"/>
            <a:ext cx="36260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l" defTabSz="914400" rtl="0" eaLnBrk="1" latinLnBrk="0" hangingPunct="1"/>
            <a:r>
              <a:rPr lang="en-US" sz="2800" b="1" dirty="0">
                <a:solidFill>
                  <a:schemeClr val="bg1"/>
                </a:solidFill>
              </a:rPr>
              <a:t>a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6C8F101-E599-F047-BBE1-CF703BEE027A}"/>
              </a:ext>
            </a:extLst>
          </p:cNvPr>
          <p:cNvSpPr txBox="1"/>
          <p:nvPr/>
        </p:nvSpPr>
        <p:spPr>
          <a:xfrm>
            <a:off x="9765848" y="3769876"/>
            <a:ext cx="377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en-US" sz="2800" b="1" dirty="0">
                <a:solidFill>
                  <a:schemeClr val="bg1"/>
                </a:solidFill>
              </a:rPr>
              <a:t>b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163CBB9-E31E-364E-809D-230D73BB7425}"/>
              </a:ext>
            </a:extLst>
          </p:cNvPr>
          <p:cNvSpPr txBox="1"/>
          <p:nvPr/>
        </p:nvSpPr>
        <p:spPr>
          <a:xfrm>
            <a:off x="9751422" y="4542800"/>
            <a:ext cx="377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en-US" sz="2800" b="1" dirty="0">
                <a:solidFill>
                  <a:schemeClr val="bg1"/>
                </a:solidFill>
              </a:rPr>
              <a:t>c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3F9484D-C3BD-3443-BF5B-85E1A112CF70}"/>
              </a:ext>
            </a:extLst>
          </p:cNvPr>
          <p:cNvSpPr txBox="1"/>
          <p:nvPr/>
        </p:nvSpPr>
        <p:spPr>
          <a:xfrm>
            <a:off x="9751422" y="5275460"/>
            <a:ext cx="377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en-US" sz="2800" b="1" dirty="0">
                <a:solidFill>
                  <a:schemeClr val="bg1"/>
                </a:solidFill>
              </a:rPr>
              <a:t>d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35E7E6C-E893-9648-B10A-60DCA77336D6}"/>
              </a:ext>
            </a:extLst>
          </p:cNvPr>
          <p:cNvSpPr txBox="1"/>
          <p:nvPr/>
        </p:nvSpPr>
        <p:spPr>
          <a:xfrm>
            <a:off x="534988" y="3198676"/>
            <a:ext cx="273772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accent5"/>
                </a:solidFill>
              </a:rPr>
              <a:t>تذكري أن </a:t>
            </a:r>
            <a:r>
              <a:rPr lang="el-GR" sz="2400" b="1" dirty="0">
                <a:solidFill>
                  <a:schemeClr val="accent5"/>
                </a:solidFill>
              </a:rPr>
              <a:t>π</a:t>
            </a:r>
            <a:r>
              <a:rPr lang="ar-SA" sz="2400" b="1" dirty="0">
                <a:solidFill>
                  <a:schemeClr val="accent5"/>
                </a:solidFill>
              </a:rPr>
              <a:t> تساوي: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/>
                </a:solidFill>
              </a:rPr>
              <a:t> 180</a:t>
            </a:r>
            <a:r>
              <a:rPr lang="ar-SA" sz="2400" b="1" dirty="0">
                <a:solidFill>
                  <a:schemeClr val="accent5"/>
                </a:solidFill>
              </a:rPr>
              <a:t>درجة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/>
                </a:solidFill>
              </a:rPr>
              <a:t>3.14 rad</a:t>
            </a:r>
            <a:endParaRPr lang="ar-SA" sz="2400" b="1" dirty="0">
              <a:solidFill>
                <a:schemeClr val="accent5"/>
              </a:solidFill>
            </a:endParaRPr>
          </a:p>
        </p:txBody>
      </p:sp>
      <p:pic>
        <p:nvPicPr>
          <p:cNvPr id="25" name="رسم 24" descr="مصباح ومعدّات">
            <a:extLst>
              <a:ext uri="{FF2B5EF4-FFF2-40B4-BE49-F238E27FC236}">
                <a16:creationId xmlns:a16="http://schemas.microsoft.com/office/drawing/2014/main" id="{653126A9-744A-4B4F-9AA0-410D0C33F1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46902" y="2605772"/>
            <a:ext cx="914400" cy="9144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5700C99-5955-D249-B85E-6D62C03334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6"/>
          <a:stretch/>
        </p:blipFill>
        <p:spPr>
          <a:xfrm>
            <a:off x="960358" y="4526429"/>
            <a:ext cx="2140141" cy="21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8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حل مسائل تدريبية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وسيلة شرح بيضاوية 5">
            <a:extLst>
              <a:ext uri="{FF2B5EF4-FFF2-40B4-BE49-F238E27FC236}">
                <a16:creationId xmlns:a16="http://schemas.microsoft.com/office/drawing/2014/main" id="{A92455AB-09D9-6741-8D2E-C99077CBBF18}"/>
              </a:ext>
            </a:extLst>
          </p:cNvPr>
          <p:cNvSpPr/>
          <p:nvPr/>
        </p:nvSpPr>
        <p:spPr>
          <a:xfrm>
            <a:off x="534988" y="968889"/>
            <a:ext cx="2448272" cy="1598957"/>
          </a:xfrm>
          <a:prstGeom prst="wedgeEllipseCallout">
            <a:avLst>
              <a:gd name="adj1" fmla="val 56314"/>
              <a:gd name="adj2" fmla="val 7656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نشّطي عقلك وجربي الحل</a:t>
            </a:r>
          </a:p>
          <a:p>
            <a:pPr algn="ctr"/>
            <a:r>
              <a:rPr lang="ar-SA" sz="2800" b="1" dirty="0"/>
              <a:t>أنتِ لها!</a:t>
            </a:r>
          </a:p>
        </p:txBody>
      </p:sp>
      <p:pic>
        <p:nvPicPr>
          <p:cNvPr id="11" name="رسم 10" descr="رأس بها تروس">
            <a:extLst>
              <a:ext uri="{FF2B5EF4-FFF2-40B4-BE49-F238E27FC236}">
                <a16:creationId xmlns:a16="http://schemas.microsoft.com/office/drawing/2014/main" id="{A2AF4D59-BD8D-C34F-A2A5-95D316888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388" y="677755"/>
            <a:ext cx="914400" cy="91440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0911E33-F612-0843-A659-7327A959800A}"/>
              </a:ext>
            </a:extLst>
          </p:cNvPr>
          <p:cNvSpPr txBox="1"/>
          <p:nvPr/>
        </p:nvSpPr>
        <p:spPr>
          <a:xfrm>
            <a:off x="3211860" y="2147073"/>
            <a:ext cx="8701702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dirty="0"/>
              <a:t>احسبي السرعة الزاوية لعجلة تتحرك إزاحتها بمقدار </a:t>
            </a:r>
            <a:r>
              <a:rPr lang="en-US" sz="2800" dirty="0"/>
              <a:t>150rad</a:t>
            </a:r>
            <a:r>
              <a:rPr lang="ar-SA" sz="2800" dirty="0"/>
              <a:t> خلال</a:t>
            </a:r>
            <a:r>
              <a:rPr lang="en-US" sz="2800" dirty="0"/>
              <a:t>10 s 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981298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حل مسائل تدريبية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وسيلة شرح بيضاوية 5">
            <a:extLst>
              <a:ext uri="{FF2B5EF4-FFF2-40B4-BE49-F238E27FC236}">
                <a16:creationId xmlns:a16="http://schemas.microsoft.com/office/drawing/2014/main" id="{A92455AB-09D9-6741-8D2E-C99077CBBF18}"/>
              </a:ext>
            </a:extLst>
          </p:cNvPr>
          <p:cNvSpPr/>
          <p:nvPr/>
        </p:nvSpPr>
        <p:spPr>
          <a:xfrm>
            <a:off x="534988" y="968889"/>
            <a:ext cx="2448272" cy="1598957"/>
          </a:xfrm>
          <a:prstGeom prst="wedgeEllipseCallout">
            <a:avLst>
              <a:gd name="adj1" fmla="val 56314"/>
              <a:gd name="adj2" fmla="val 7656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نشّطي عقلك وجربي الحل</a:t>
            </a:r>
          </a:p>
        </p:txBody>
      </p:sp>
      <p:pic>
        <p:nvPicPr>
          <p:cNvPr id="11" name="رسم 10" descr="رأس بها تروس">
            <a:extLst>
              <a:ext uri="{FF2B5EF4-FFF2-40B4-BE49-F238E27FC236}">
                <a16:creationId xmlns:a16="http://schemas.microsoft.com/office/drawing/2014/main" id="{A2AF4D59-BD8D-C34F-A2A5-95D316888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388" y="677755"/>
            <a:ext cx="914400" cy="9144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A4C603B-DA6B-B147-BFCB-1B11396DA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2420366"/>
            <a:ext cx="8541531" cy="100488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0911E33-F612-0843-A659-7327A959800A}"/>
              </a:ext>
            </a:extLst>
          </p:cNvPr>
          <p:cNvSpPr txBox="1"/>
          <p:nvPr/>
        </p:nvSpPr>
        <p:spPr>
          <a:xfrm>
            <a:off x="8616280" y="1484784"/>
            <a:ext cx="248177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2400" dirty="0"/>
              <a:t>سؤال رقم ٢ صفحة ١٢</a:t>
            </a:r>
          </a:p>
        </p:txBody>
      </p:sp>
    </p:spTree>
    <p:extLst>
      <p:ext uri="{BB962C8B-B14F-4D97-AF65-F5344CB8AC3E}">
        <p14:creationId xmlns:p14="http://schemas.microsoft.com/office/powerpoint/2010/main" val="33906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غلق الدرس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C619DC2C-1BE8-4B4B-9232-A30379834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081170"/>
              </p:ext>
            </p:extLst>
          </p:nvPr>
        </p:nvGraphicFramePr>
        <p:xfrm>
          <a:off x="917166" y="1402347"/>
          <a:ext cx="10357668" cy="497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1701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865784" y="1340768"/>
            <a:ext cx="8460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/>
                <a:solidFill>
                  <a:srgbClr val="FEB80A"/>
                </a:solidFill>
              </a:rPr>
              <a:t>الواجب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3724197" y="2264098"/>
            <a:ext cx="4743606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سؤال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ar-SA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صفحة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ar-SA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2D410DB-8865-B047-8E00-E8D8A29A72A7}"/>
              </a:ext>
            </a:extLst>
          </p:cNvPr>
          <p:cNvSpPr txBox="1"/>
          <p:nvPr/>
        </p:nvSpPr>
        <p:spPr>
          <a:xfrm>
            <a:off x="1915883" y="4293095"/>
            <a:ext cx="837921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0" algn="l" defTabSz="914400" rtl="0" eaLnBrk="1" latinLnBrk="0" hangingPunct="1"/>
            <a:r>
              <a:rPr lang="ar-SA" sz="4000" b="1" dirty="0"/>
              <a:t>اللهم علمنا ما ينفعنا وانفعنا بما علمتنا وزدنا علمًا</a:t>
            </a:r>
          </a:p>
        </p:txBody>
      </p:sp>
      <p:pic>
        <p:nvPicPr>
          <p:cNvPr id="8" name="رسم 7" descr="قلب">
            <a:extLst>
              <a:ext uri="{FF2B5EF4-FFF2-40B4-BE49-F238E27FC236}">
                <a16:creationId xmlns:a16="http://schemas.microsoft.com/office/drawing/2014/main" id="{950B62CE-3A10-304B-9D0C-0B6660B2F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0575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03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ورقة">
            <a:extLst>
              <a:ext uri="{FF2B5EF4-FFF2-40B4-BE49-F238E27FC236}">
                <a16:creationId xmlns:a16="http://schemas.microsoft.com/office/drawing/2014/main" id="{A6557A13-DB21-AD4F-9EB2-8AC8CAC62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2104" y="2269614"/>
            <a:ext cx="1609328" cy="160932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930A776-C5CF-4045-AE26-48A558747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1046307" y="382352"/>
            <a:ext cx="5073848" cy="609329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04F9B9F-0F1A-3147-AC56-F64874B98360}"/>
              </a:ext>
            </a:extLst>
          </p:cNvPr>
          <p:cNvSpPr txBox="1"/>
          <p:nvPr/>
        </p:nvSpPr>
        <p:spPr>
          <a:xfrm>
            <a:off x="6924092" y="2852936"/>
            <a:ext cx="396044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طاب الصباح </a:t>
            </a:r>
            <a:r>
              <a:rPr lang="ar-SA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بكم</a:t>
            </a:r>
            <a:endParaRPr lang="ar-SA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algn="ctr" defTabSz="914400" rtl="0" eaLnBrk="1" latinLnBrk="0" hangingPunct="1"/>
            <a:endParaRPr lang="ar-SA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algn="ctr" defTabSz="914400" rtl="0" eaLnBrk="1" latinLnBrk="0" hangingPunct="1"/>
            <a:r>
              <a:rPr lang="ar-SA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اللهم إنا نسألك علمًا نافعًا ورزقًا طيبًا وعملاً متقبلًا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34FDDA0-0451-EB48-9E29-08B9A49FFE1F}"/>
              </a:ext>
            </a:extLst>
          </p:cNvPr>
          <p:cNvSpPr/>
          <p:nvPr/>
        </p:nvSpPr>
        <p:spPr>
          <a:xfrm>
            <a:off x="8904312" y="1700808"/>
            <a:ext cx="3282131" cy="675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202E6A6-1858-B74D-BCD5-BE195EA4723F}"/>
              </a:ext>
            </a:extLst>
          </p:cNvPr>
          <p:cNvSpPr/>
          <p:nvPr/>
        </p:nvSpPr>
        <p:spPr>
          <a:xfrm>
            <a:off x="306388" y="6021288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159896" y="2204244"/>
            <a:ext cx="5256213" cy="24495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ما الذي يتبادر الى ذهنك عندما تسمعين كلمة </a:t>
            </a:r>
            <a:r>
              <a:rPr lang="ar-SA" sz="3600" b="1" u="sng" dirty="0">
                <a:solidFill>
                  <a:schemeClr val="tx1"/>
                </a:solidFill>
              </a:rPr>
              <a:t>حركة</a:t>
            </a:r>
            <a:r>
              <a:rPr lang="ar-SA" sz="3600" b="1" dirty="0">
                <a:solidFill>
                  <a:schemeClr val="tx1"/>
                </a:solidFill>
              </a:rPr>
              <a:t>؟</a:t>
            </a:r>
          </a:p>
        </p:txBody>
      </p:sp>
      <p:pic>
        <p:nvPicPr>
          <p:cNvPr id="3" name="صورة 2" descr=".kj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174" y="307028"/>
            <a:ext cx="1430338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مستدير الزوايا 3"/>
          <p:cNvSpPr/>
          <p:nvPr/>
        </p:nvSpPr>
        <p:spPr bwMode="auto">
          <a:xfrm>
            <a:off x="1695229" y="379333"/>
            <a:ext cx="4862344" cy="5908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cs typeface="+mj-cs"/>
              </a:rPr>
              <a:t>استراتيجية الدقيقة الواحدة</a:t>
            </a:r>
            <a:endParaRPr lang="ar-SA" sz="28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cs typeface="+mj-cs"/>
            </a:endParaRPr>
          </a:p>
        </p:txBody>
      </p:sp>
      <p:sp>
        <p:nvSpPr>
          <p:cNvPr id="5" name="مستطيل مستدير الزوايا 4"/>
          <p:cNvSpPr/>
          <p:nvPr/>
        </p:nvSpPr>
        <p:spPr bwMode="auto">
          <a:xfrm>
            <a:off x="1827109" y="1099413"/>
            <a:ext cx="1562112" cy="490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دقيقة</a:t>
            </a:r>
            <a:endParaRPr lang="ar-S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57470" y="4204022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0" name="Text Box 75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16" name="Text Box 81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17" name="Text Box 82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19" name="Text Box 84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0" name="Text Box 85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22" name="Text Box 87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23" name="Text Box 88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25" name="Text Box 90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26" name="Text Box 91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29" name="Text Box 94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0" name="Text Box 95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1" name="Text Box 96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32" name="Text Box 97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33" name="Text Box 98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34" name="Text Box 99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35" name="Text Box 100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36" name="Text Box 102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37" name="Text Box 103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38" name="Text Box 104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0" name="Text Box 106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1" name="Text Box 107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42" name="Text Box 108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43" name="Text Box 109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44" name="Text Box 110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45" name="Text Box 111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46" name="Text Box 112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47" name="Text Box 113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48" name="Text Box 114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49" name="Text Box 115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0" name="Text Box 116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1" name="Text Box 117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53" name="Text Box 119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54" name="Text Box 120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55" name="Text Box 121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56" name="Text Box 122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57" name="Text Box 123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58" name="Text Box 124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59" name="Text Box 125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0" name="Text Box 126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1" name="Text Box 127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62" name="Text Box 128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63" name="Text Box 129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64" name="Text Box 130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65" name="Text Box 131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66" name="Text Box 132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02</a:t>
            </a:r>
          </a:p>
        </p:txBody>
      </p:sp>
      <p:sp>
        <p:nvSpPr>
          <p:cNvPr id="67" name="Text Box 133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01</a:t>
            </a:r>
          </a:p>
        </p:txBody>
      </p:sp>
      <p:sp>
        <p:nvSpPr>
          <p:cNvPr id="68" name="Text Box 137"/>
          <p:cNvSpPr txBox="1">
            <a:spLocks noChangeArrowheads="1"/>
          </p:cNvSpPr>
          <p:nvPr/>
        </p:nvSpPr>
        <p:spPr bwMode="auto">
          <a:xfrm>
            <a:off x="12975" y="4204022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61440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AC937CF0-07FB-4F49-A9D0-CCA3BA7773F5}"/>
              </a:ext>
            </a:extLst>
          </p:cNvPr>
          <p:cNvSpPr/>
          <p:nvPr/>
        </p:nvSpPr>
        <p:spPr>
          <a:xfrm>
            <a:off x="5381390" y="2036562"/>
            <a:ext cx="2870200" cy="2182707"/>
          </a:xfrm>
          <a:prstGeom prst="bentUpArrow">
            <a:avLst>
              <a:gd name="adj1" fmla="val 2176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CEAF54A0-BEB2-B043-B1DF-E0288435B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96" y="3759423"/>
            <a:ext cx="3427562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وصف الحركة الدورانية</a:t>
            </a:r>
          </a:p>
        </p:txBody>
      </p:sp>
      <p:sp>
        <p:nvSpPr>
          <p:cNvPr id="11" name="سهم منحني إلى الأعلى 10">
            <a:extLst>
              <a:ext uri="{FF2B5EF4-FFF2-40B4-BE49-F238E27FC236}">
                <a16:creationId xmlns:a16="http://schemas.microsoft.com/office/drawing/2014/main" id="{A465DD31-2598-8E41-97E5-74B03C94E09E}"/>
              </a:ext>
            </a:extLst>
          </p:cNvPr>
          <p:cNvSpPr/>
          <p:nvPr/>
        </p:nvSpPr>
        <p:spPr>
          <a:xfrm>
            <a:off x="5255904" y="1510552"/>
            <a:ext cx="3936440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ectangle 89">
            <a:extLst>
              <a:ext uri="{FF2B5EF4-FFF2-40B4-BE49-F238E27FC236}">
                <a16:creationId xmlns:a16="http://schemas.microsoft.com/office/drawing/2014/main" id="{008C7036-FBB6-FD4E-B206-390F00C81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96" y="4496478"/>
            <a:ext cx="342814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ديناميكا الحركة الدورانية</a:t>
            </a:r>
          </a:p>
        </p:txBody>
      </p:sp>
      <p:sp>
        <p:nvSpPr>
          <p:cNvPr id="9" name="سهم منحني إلى الأعلى 8">
            <a:extLst>
              <a:ext uri="{FF2B5EF4-FFF2-40B4-BE49-F238E27FC236}">
                <a16:creationId xmlns:a16="http://schemas.microsoft.com/office/drawing/2014/main" id="{64F42272-B8EB-A442-9F1F-138582EE022F}"/>
              </a:ext>
            </a:extLst>
          </p:cNvPr>
          <p:cNvSpPr/>
          <p:nvPr/>
        </p:nvSpPr>
        <p:spPr>
          <a:xfrm>
            <a:off x="5388906" y="2322116"/>
            <a:ext cx="4536637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14664F12-7E8F-FE40-B274-7501354F647A}"/>
              </a:ext>
            </a:extLst>
          </p:cNvPr>
          <p:cNvSpPr txBox="1">
            <a:spLocks/>
          </p:cNvSpPr>
          <p:nvPr/>
        </p:nvSpPr>
        <p:spPr>
          <a:xfrm>
            <a:off x="2073896" y="1510552"/>
            <a:ext cx="7851648" cy="1612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ar-SA" sz="7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الحركة الدورانية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7AB7BC-1A96-7046-A631-9FA0913D1BB1}"/>
              </a:ext>
            </a:extLst>
          </p:cNvPr>
          <p:cNvSpPr/>
          <p:nvPr/>
        </p:nvSpPr>
        <p:spPr>
          <a:xfrm>
            <a:off x="6253136" y="682460"/>
            <a:ext cx="3672408" cy="7920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الأول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B2EE59B-B96E-9243-A646-26AF984B7928}"/>
              </a:ext>
            </a:extLst>
          </p:cNvPr>
          <p:cNvSpPr txBox="1"/>
          <p:nvPr/>
        </p:nvSpPr>
        <p:spPr>
          <a:xfrm>
            <a:off x="9910606" y="78279"/>
            <a:ext cx="228139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فيزياء ٢ للصف الثاني ثانوي</a:t>
            </a:r>
          </a:p>
        </p:txBody>
      </p:sp>
      <p:sp>
        <p:nvSpPr>
          <p:cNvPr id="13" name="Rectangle 89">
            <a:extLst>
              <a:ext uri="{FF2B5EF4-FFF2-40B4-BE49-F238E27FC236}">
                <a16:creationId xmlns:a16="http://schemas.microsoft.com/office/drawing/2014/main" id="{5712B916-3BE6-EA41-92B4-BA559151D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413" y="5308042"/>
            <a:ext cx="342814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الاتزان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5FF1FBC-39A1-594D-9959-EB84F366B55E}"/>
              </a:ext>
            </a:extLst>
          </p:cNvPr>
          <p:cNvSpPr txBox="1"/>
          <p:nvPr/>
        </p:nvSpPr>
        <p:spPr>
          <a:xfrm>
            <a:off x="-1971327" y="422031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996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50" y="300038"/>
            <a:ext cx="4972050" cy="6210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0"/>
            <a:ext cx="12192000" cy="2286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38"/>
            <a:ext cx="4400550" cy="61436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E9FF1A-2E22-4128-9D6A-B599E08B6D8A}"/>
              </a:ext>
            </a:extLst>
          </p:cNvPr>
          <p:cNvSpPr/>
          <p:nvPr/>
        </p:nvSpPr>
        <p:spPr>
          <a:xfrm>
            <a:off x="10401300" y="300038"/>
            <a:ext cx="952500" cy="138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6" y="1802189"/>
            <a:ext cx="583723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٢-١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ديناميكا الحركة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الدورانية</a:t>
            </a:r>
            <a:endParaRPr lang="en-US" altLang="en-US" sz="66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5EE4F1C-5134-114F-9D2E-EAF9BCD85966}"/>
              </a:ext>
            </a:extLst>
          </p:cNvPr>
          <p:cNvSpPr txBox="1"/>
          <p:nvPr/>
        </p:nvSpPr>
        <p:spPr>
          <a:xfrm>
            <a:off x="7960700" y="4981045"/>
            <a:ext cx="124264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l" defTabSz="914400" rtl="0" eaLnBrk="1" latinLnBrk="0" hangingPunct="1"/>
            <a:r>
              <a:rPr lang="ar-SA" sz="2400" b="1" dirty="0">
                <a:highlight>
                  <a:srgbClr val="C0C0C0"/>
                </a:highlight>
              </a:rPr>
              <a:t>صفحة ١٤</a:t>
            </a:r>
          </a:p>
        </p:txBody>
      </p:sp>
    </p:spTree>
    <p:extLst>
      <p:ext uri="{BB962C8B-B14F-4D97-AF65-F5344CB8AC3E}">
        <p14:creationId xmlns:p14="http://schemas.microsoft.com/office/powerpoint/2010/main" val="936730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56618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5" y="2524124"/>
            <a:ext cx="2147887" cy="84772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7" y="1981993"/>
            <a:ext cx="2147887" cy="84772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BBE5EC-5F98-1D4A-AB02-909E78487D05}"/>
              </a:ext>
            </a:extLst>
          </p:cNvPr>
          <p:cNvSpPr/>
          <p:nvPr/>
        </p:nvSpPr>
        <p:spPr>
          <a:xfrm>
            <a:off x="9757920" y="-438151"/>
            <a:ext cx="2829718" cy="28297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044DB0-87D7-8745-9D44-022C6CCB2160}"/>
              </a:ext>
            </a:extLst>
          </p:cNvPr>
          <p:cNvSpPr txBox="1"/>
          <p:nvPr/>
        </p:nvSpPr>
        <p:spPr>
          <a:xfrm>
            <a:off x="7914481" y="897511"/>
            <a:ext cx="214674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highlight>
                  <a:srgbClr val="C0C0C0"/>
                </a:highlight>
              </a:rPr>
              <a:t>سنتعلم اليوم: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71882" y="3042443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1545672-F2B8-CE4B-87DD-3B2818C7A80F}"/>
              </a:ext>
            </a:extLst>
          </p:cNvPr>
          <p:cNvSpPr/>
          <p:nvPr/>
        </p:nvSpPr>
        <p:spPr>
          <a:xfrm>
            <a:off x="3515031" y="2359928"/>
            <a:ext cx="65461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ar-SA" sz="3200" dirty="0">
                <a:ln w="0"/>
              </a:rPr>
              <a:t>تصفين العزم.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ar-SA" sz="3200" dirty="0">
                <a:ln w="0"/>
              </a:rPr>
              <a:t>تحددين العوامل التي يعتمد عليها العزم.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ar-SA" sz="3200" dirty="0">
                <a:ln w="0"/>
              </a:rPr>
              <a:t>تحسبين محصلة العزم.</a:t>
            </a:r>
          </a:p>
        </p:txBody>
      </p:sp>
    </p:spTree>
    <p:extLst>
      <p:ext uri="{BB962C8B-B14F-4D97-AF65-F5344CB8AC3E}">
        <p14:creationId xmlns:p14="http://schemas.microsoft.com/office/powerpoint/2010/main" val="3066100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6888088" y="3212976"/>
            <a:ext cx="353309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>
                  <a:noFill/>
                </a:ln>
              </a:rPr>
              <a:t>أي القوى الموضحة في الصورة تسبب دوران الباب بأسهل ما يمكن؟</a:t>
            </a:r>
            <a:endParaRPr lang="en-US" sz="2800" b="1" dirty="0">
              <a:ln w="0">
                <a:noFill/>
              </a:ln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التهيئة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436944B3-051B-A842-A3E4-1C8C0FDF536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0421186" y="3034017"/>
            <a:ext cx="992732" cy="142926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DA626C7-B3F2-D744-A2B1-29124F882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97" y="1232693"/>
            <a:ext cx="4997651" cy="52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75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lvl="2" defTabSz="914400" rtl="0" eaLnBrk="1" latinLnBrk="0" hangingPunct="1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المقدمة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FD7774-C589-E740-B42F-8123672B5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448871"/>
            <a:ext cx="6275164" cy="539623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FEB55E7-E7B0-7C43-9006-21A068EAD79E}"/>
              </a:ext>
            </a:extLst>
          </p:cNvPr>
          <p:cNvSpPr/>
          <p:nvPr/>
        </p:nvSpPr>
        <p:spPr>
          <a:xfrm>
            <a:off x="983432" y="2492896"/>
            <a:ext cx="21538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dirty="0"/>
              <a:t>نستنتج أن دوران الباب يعتمد على طول ذراع القوة وزاوية القوة المؤثرة على محور الدوران </a:t>
            </a:r>
          </a:p>
        </p:txBody>
      </p:sp>
    </p:spTree>
    <p:extLst>
      <p:ext uri="{BB962C8B-B14F-4D97-AF65-F5344CB8AC3E}">
        <p14:creationId xmlns:p14="http://schemas.microsoft.com/office/powerpoint/2010/main" val="1748506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lvl="2" defTabSz="914400" rtl="0" eaLnBrk="1" latinLnBrk="0" hangingPunct="1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المقدمة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F7DFD59-D39A-304A-BE9D-706001672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565411"/>
            <a:ext cx="8178800" cy="39878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1BB71CC-7A96-7D4E-8849-3E872325B8F9}"/>
              </a:ext>
            </a:extLst>
          </p:cNvPr>
          <p:cNvSpPr txBox="1"/>
          <p:nvPr/>
        </p:nvSpPr>
        <p:spPr>
          <a:xfrm>
            <a:off x="2681442" y="5553729"/>
            <a:ext cx="705674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eaLnBrk="1" latinLnBrk="0" hangingPunct="1"/>
            <a:r>
              <a:rPr lang="ar-SA" sz="2800" b="1" dirty="0">
                <a:highlight>
                  <a:srgbClr val="C0C0C0"/>
                </a:highlight>
              </a:rPr>
              <a:t>ذراع القوة </a:t>
            </a:r>
            <a:r>
              <a:rPr lang="en-US" sz="2800" b="1" dirty="0">
                <a:highlight>
                  <a:srgbClr val="C0C0C0"/>
                </a:highlight>
              </a:rPr>
              <a:t> r</a:t>
            </a:r>
            <a:r>
              <a:rPr lang="ar-SA" sz="2800" b="1" dirty="0">
                <a:highlight>
                  <a:srgbClr val="C0C0C0"/>
                </a:highlight>
              </a:rPr>
              <a:t>:</a:t>
            </a:r>
            <a:r>
              <a:rPr lang="ar-SA" sz="2800" b="1" dirty="0"/>
              <a:t> المسافة التي تفصل بين القوة ونقطة التثبيت</a:t>
            </a:r>
          </a:p>
        </p:txBody>
      </p:sp>
    </p:spTree>
    <p:extLst>
      <p:ext uri="{BB962C8B-B14F-4D97-AF65-F5344CB8AC3E}">
        <p14:creationId xmlns:p14="http://schemas.microsoft.com/office/powerpoint/2010/main" val="66198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-240704" y="227806"/>
            <a:ext cx="12608917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algn="ctr">
              <a:defRPr/>
            </a:pPr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العـزم </a:t>
            </a:r>
            <a:r>
              <a:rPr lang="en" sz="4400" b="1" dirty="0">
                <a:latin typeface="Arial" panose="020B0604020202020204" pitchFamily="34" charset="0"/>
                <a:cs typeface="Arial" panose="020B0604020202020204" pitchFamily="34" charset="0"/>
              </a:rPr>
              <a:t>Torque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7DAEBBA-2C9C-1348-B281-926D57DBB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1891885"/>
            <a:ext cx="6759986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2800" b="1" dirty="0"/>
              <a:t> العزم </a:t>
            </a:r>
            <a:r>
              <a:rPr lang="el-GR" sz="3200" dirty="0">
                <a:solidFill>
                  <a:schemeClr val="accent1"/>
                </a:solidFill>
              </a:rPr>
              <a:t>τ</a:t>
            </a:r>
            <a:r>
              <a:rPr lang="ar-SA" sz="2800" dirty="0"/>
              <a:t> :</a:t>
            </a:r>
          </a:p>
          <a:p>
            <a:r>
              <a:rPr lang="ar-SA" sz="2800" b="1" dirty="0" err="1"/>
              <a:t>ھو</a:t>
            </a:r>
            <a:r>
              <a:rPr lang="ar-SA" sz="2800" b="1" dirty="0"/>
              <a:t> مقیاس لمقدرة قوة على إحداث دوران حول محور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4A83C9A-9F93-D74D-B0CF-DB1C6EF23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752" y="1272010"/>
            <a:ext cx="4226657" cy="2958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A2C45113-D388-AD4D-9468-14B50DFC7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098" y="3142540"/>
                <a:ext cx="7700986" cy="151580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Low"/>
                <a:r>
                  <a:rPr lang="ar-SA" sz="2800" b="1" dirty="0"/>
                  <a:t>  </a:t>
                </a:r>
                <a:r>
                  <a:rPr lang="ar-SA" sz="2800" b="1" u="sng" dirty="0">
                    <a:solidFill>
                      <a:srgbClr val="7C3B06"/>
                    </a:solidFill>
                  </a:rPr>
                  <a:t>ومقدار العزم </a:t>
                </a:r>
                <a:r>
                  <a:rPr lang="ar-SA" sz="2800" b="1" dirty="0"/>
                  <a:t>يساوي حاصل ضرب القوة في طول ذراعها</a:t>
                </a:r>
                <a:endParaRPr lang="en-US" sz="2800" b="1" dirty="0"/>
              </a:p>
              <a:p>
                <a:pPr algn="justLow"/>
                <a:endParaRPr lang="en-US" sz="2200" b="1" dirty="0">
                  <a:solidFill>
                    <a:srgbClr val="00B050"/>
                  </a:solidFill>
                </a:endParaRPr>
              </a:p>
              <a:p>
                <a:pPr algn="justLow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ar-SA" sz="3200" b="1" i="1" dirty="0"/>
              </a:p>
              <a:p>
                <a:pPr algn="justLow"/>
                <a:endParaRPr lang="ar-SA" sz="1050" b="1" i="1" dirty="0">
                  <a:solidFill>
                    <a:srgbClr val="3333CC"/>
                  </a:solidFill>
                </a:endParaRPr>
              </a:p>
            </p:txBody>
          </p:sp>
        </mc:Choice>
        <mc:Fallback xmlns="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A2C45113-D388-AD4D-9468-14B50DFC7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5098" y="3142540"/>
                <a:ext cx="7700986" cy="1515800"/>
              </a:xfrm>
              <a:prstGeom prst="rect">
                <a:avLst/>
              </a:prstGeom>
              <a:blipFill>
                <a:blip r:embed="rId3"/>
                <a:stretch>
                  <a:fillRect t="-4098" r="-1478"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مستطيل 8">
            <a:extLst>
              <a:ext uri="{FF2B5EF4-FFF2-40B4-BE49-F238E27FC236}">
                <a16:creationId xmlns:a16="http://schemas.microsoft.com/office/drawing/2014/main" id="{658478B9-A85E-C84C-9C06-477666989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4838547"/>
            <a:ext cx="6772292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r>
              <a:rPr lang="ar-SA" sz="2800" b="1" dirty="0">
                <a:solidFill>
                  <a:schemeClr val="accent1"/>
                </a:solidFill>
              </a:rPr>
              <a:t>ويقاس العزم </a:t>
            </a:r>
            <a:r>
              <a:rPr lang="ar-SA" sz="2800" b="1" dirty="0" err="1">
                <a:solidFill>
                  <a:schemeClr val="tx1"/>
                </a:solidFill>
              </a:rPr>
              <a:t>بـــ</a:t>
            </a:r>
            <a:r>
              <a:rPr lang="ar-SA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N.m</a:t>
            </a:r>
            <a:r>
              <a:rPr lang="ar-SA" sz="2800" b="1" dirty="0">
                <a:solidFill>
                  <a:schemeClr val="tx1"/>
                </a:solidFill>
              </a:rPr>
              <a:t> ( نيوتن . متر) </a:t>
            </a:r>
          </a:p>
          <a:p>
            <a:pPr algn="justLow"/>
            <a:r>
              <a:rPr lang="ar-SA" sz="2800" b="1" dirty="0">
                <a:solidFill>
                  <a:schemeClr val="accent1"/>
                </a:solidFill>
              </a:rPr>
              <a:t>ويرمز له </a:t>
            </a:r>
            <a:r>
              <a:rPr lang="ar-SA" sz="2800" b="1" dirty="0">
                <a:solidFill>
                  <a:schemeClr val="tx1"/>
                </a:solidFill>
              </a:rPr>
              <a:t>برمز تاو </a:t>
            </a:r>
            <a:r>
              <a:rPr lang="el-GR" sz="2800" b="1" dirty="0">
                <a:solidFill>
                  <a:schemeClr val="tx1"/>
                </a:solidFill>
              </a:rPr>
              <a:t>τ</a:t>
            </a:r>
            <a:r>
              <a:rPr lang="ar-SA" sz="2800" b="1" dirty="0">
                <a:solidFill>
                  <a:schemeClr val="tx1"/>
                </a:solidFill>
              </a:rPr>
              <a:t> </a:t>
            </a:r>
          </a:p>
          <a:p>
            <a:pPr algn="justLow"/>
            <a:endParaRPr lang="ar-SA" sz="2800" dirty="0">
              <a:solidFill>
                <a:srgbClr val="C00000"/>
              </a:solidFill>
            </a:endParaRPr>
          </a:p>
          <a:p>
            <a:pPr algn="justLow"/>
            <a:r>
              <a:rPr lang="ar-SA" sz="2800" dirty="0">
                <a:solidFill>
                  <a:srgbClr val="C00000"/>
                </a:solidFill>
              </a:rPr>
              <a:t>والعزم </a:t>
            </a:r>
            <a:r>
              <a:rPr lang="ar-SA" sz="2800" dirty="0"/>
              <a:t>كمیة </a:t>
            </a:r>
            <a:r>
              <a:rPr lang="ar-SA" sz="2800" dirty="0" err="1"/>
              <a:t>متجھة</a:t>
            </a:r>
            <a:r>
              <a:rPr lang="ar-SA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817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-240704" y="227806"/>
            <a:ext cx="12608917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algn="ctr">
              <a:defRPr/>
            </a:pPr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العـزم </a:t>
            </a:r>
            <a:r>
              <a:rPr lang="en" sz="4400" b="1" dirty="0">
                <a:latin typeface="Arial" panose="020B0604020202020204" pitchFamily="34" charset="0"/>
                <a:cs typeface="Arial" panose="020B0604020202020204" pitchFamily="34" charset="0"/>
              </a:rPr>
              <a:t>Torque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A2C45113-D388-AD4D-9468-14B50DFC7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9922" y="2812723"/>
                <a:ext cx="3064333" cy="190821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Low"/>
                <a:endParaRPr lang="en-US" sz="2200" b="1" dirty="0">
                  <a:solidFill>
                    <a:srgbClr val="00B050"/>
                  </a:solidFill>
                </a:endParaRPr>
              </a:p>
              <a:p>
                <a:pPr algn="justLow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ar-SA" sz="3200" b="1" i="1" dirty="0"/>
              </a:p>
              <a:p>
                <a:pPr algn="justLow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func>
                        <m:func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ar-SA" sz="3200" b="1" i="1" dirty="0"/>
              </a:p>
              <a:p>
                <a:pPr algn="justLow"/>
                <a:endParaRPr lang="ar-SA" sz="3200" b="1" i="1" dirty="0"/>
              </a:p>
            </p:txBody>
          </p:sp>
        </mc:Choice>
        <mc:Fallback xmlns="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A2C45113-D388-AD4D-9468-14B50DFC7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9922" y="2812723"/>
                <a:ext cx="3064333" cy="1908215"/>
              </a:xfrm>
              <a:prstGeom prst="rect">
                <a:avLst/>
              </a:prstGeom>
              <a:blipFill>
                <a:blip r:embed="rId2"/>
                <a:stretch>
                  <a:fillRect r="-4527" b="-7843"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مربع نص 2">
            <a:extLst>
              <a:ext uri="{FF2B5EF4-FFF2-40B4-BE49-F238E27FC236}">
                <a16:creationId xmlns:a16="http://schemas.microsoft.com/office/drawing/2014/main" id="{B30DC426-8715-2D41-9B16-6A233F01F42D}"/>
              </a:ext>
            </a:extLst>
          </p:cNvPr>
          <p:cNvSpPr txBox="1"/>
          <p:nvPr/>
        </p:nvSpPr>
        <p:spPr>
          <a:xfrm>
            <a:off x="4802752" y="1459575"/>
            <a:ext cx="621997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eaLnBrk="1" latinLnBrk="0" hangingPunct="1"/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ماذا لو كانت القوة في زاوية أخرى غير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90</a:t>
            </a: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درجة 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2FD248BD-2D64-E542-BEBB-DA6A56A56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2" y="2132144"/>
            <a:ext cx="7176120" cy="31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85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-240704" y="227806"/>
            <a:ext cx="12608917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algn="ctr">
              <a:defRPr/>
            </a:pPr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العـزم </a:t>
            </a:r>
            <a:r>
              <a:rPr lang="en" sz="4400" b="1" dirty="0">
                <a:latin typeface="Arial" panose="020B0604020202020204" pitchFamily="34" charset="0"/>
                <a:cs typeface="Arial" panose="020B0604020202020204" pitchFamily="34" charset="0"/>
              </a:rPr>
              <a:t>Torque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A2C45113-D388-AD4D-9468-14B50DFC7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8248" y="2461401"/>
                <a:ext cx="3064333" cy="1415772"/>
              </a:xfrm>
              <a:prstGeom prst="rect">
                <a:avLst/>
              </a:prstGeom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Low"/>
                <a:endParaRPr lang="en-US" sz="2200" b="1" dirty="0">
                  <a:solidFill>
                    <a:srgbClr val="00B050"/>
                  </a:solidFill>
                </a:endParaRPr>
              </a:p>
              <a:p>
                <a:pPr algn="justLow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func>
                        <m:func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ar-SA" sz="3200" b="1" i="1" dirty="0"/>
              </a:p>
              <a:p>
                <a:pPr algn="justLow"/>
                <a:endParaRPr lang="ar-SA" sz="3200" b="1" i="1" dirty="0"/>
              </a:p>
            </p:txBody>
          </p:sp>
        </mc:Choice>
        <mc:Fallback xmlns=""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A2C45113-D388-AD4D-9468-14B50DFC7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8248" y="2461401"/>
                <a:ext cx="3064333" cy="1415772"/>
              </a:xfrm>
              <a:prstGeom prst="rect">
                <a:avLst/>
              </a:prstGeom>
              <a:blipFill>
                <a:blip r:embed="rId2"/>
                <a:stretch>
                  <a:fillRect r="-4115" b="-11504"/>
                </a:stretch>
              </a:blipFill>
              <a:ln>
                <a:solidFill>
                  <a:srgbClr val="FF0000"/>
                </a:solidFill>
                <a:headEnd/>
                <a:tailEnd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مربع نص 2">
            <a:extLst>
              <a:ext uri="{FF2B5EF4-FFF2-40B4-BE49-F238E27FC236}">
                <a16:creationId xmlns:a16="http://schemas.microsoft.com/office/drawing/2014/main" id="{B30DC426-8715-2D41-9B16-6A233F01F42D}"/>
              </a:ext>
            </a:extLst>
          </p:cNvPr>
          <p:cNvSpPr txBox="1"/>
          <p:nvPr/>
        </p:nvSpPr>
        <p:spPr>
          <a:xfrm>
            <a:off x="2411952" y="1680261"/>
            <a:ext cx="730360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pPr marL="0" algn="r" defTabSz="914400" eaLnBrk="1" latinLnBrk="0" hangingPunct="1"/>
            <a:r>
              <a:rPr lang="ar-SA" sz="2800" b="1" dirty="0"/>
              <a:t>من قانون العزم، استنتجي ما هي العوامل التي تؤثر في العزم؟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9BC7727-4874-3E45-8D44-871B7BDAA392}"/>
              </a:ext>
            </a:extLst>
          </p:cNvPr>
          <p:cNvSpPr/>
          <p:nvPr/>
        </p:nvSpPr>
        <p:spPr>
          <a:xfrm>
            <a:off x="3619554" y="512549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Low"/>
            <a:r>
              <a:rPr lang="ar-SA" sz="2400" b="1" dirty="0" err="1">
                <a:solidFill>
                  <a:schemeClr val="accent6">
                    <a:lumMod val="75000"/>
                  </a:schemeClr>
                </a:solidFill>
              </a:rPr>
              <a:t>یكـون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 (+) عندما </a:t>
            </a:r>
            <a:r>
              <a:rPr lang="ar-SA" sz="2400" b="1" dirty="0" err="1">
                <a:solidFill>
                  <a:schemeClr val="accent6">
                    <a:lumMod val="75000"/>
                  </a:schemeClr>
                </a:solidFill>
              </a:rPr>
              <a:t>یكون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 الدوران عكس عقارب الساعة </a:t>
            </a:r>
          </a:p>
          <a:p>
            <a:pPr algn="justLow"/>
            <a:r>
              <a:rPr lang="ar-SA" sz="2400" b="1" dirty="0" err="1">
                <a:solidFill>
                  <a:schemeClr val="accent6">
                    <a:lumMod val="75000"/>
                  </a:schemeClr>
                </a:solidFill>
              </a:rPr>
              <a:t>ویكون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 (-) عندما </a:t>
            </a:r>
            <a:r>
              <a:rPr lang="ar-SA" sz="2400" b="1" dirty="0" err="1">
                <a:solidFill>
                  <a:schemeClr val="accent6">
                    <a:lumMod val="75000"/>
                  </a:schemeClr>
                </a:solidFill>
              </a:rPr>
              <a:t>یكون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 الدوران مــع عقارب الساعة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354A83A-C68A-4C49-A0A6-24C9C16D74B1}"/>
              </a:ext>
            </a:extLst>
          </p:cNvPr>
          <p:cNvSpPr txBox="1"/>
          <p:nvPr/>
        </p:nvSpPr>
        <p:spPr>
          <a:xfrm>
            <a:off x="763588" y="2607181"/>
            <a:ext cx="4992072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١/ مقدار القوة، علاقة طردية.</a:t>
            </a:r>
          </a:p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٢/ مقدار ذراع القوة، علاقة طردية.</a:t>
            </a:r>
          </a:p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٣/ الزاوية بين القوة وذراع القوة، علاقة طردية.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F63138D-AA31-FF41-A6E9-2DDF66F331CF}"/>
              </a:ext>
            </a:extLst>
          </p:cNvPr>
          <p:cNvSpPr txBox="1"/>
          <p:nvPr/>
        </p:nvSpPr>
        <p:spPr>
          <a:xfrm>
            <a:off x="2819114" y="4318468"/>
            <a:ext cx="689644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pPr marL="0" algn="r" defTabSz="914400" eaLnBrk="1" latinLnBrk="0" hangingPunct="1"/>
            <a:r>
              <a:rPr lang="ar-SA" sz="2800" b="1" dirty="0"/>
              <a:t>طالبتي النبيهة، متى يكون العزم موجب ومتى يكون سالب؟</a:t>
            </a:r>
          </a:p>
        </p:txBody>
      </p:sp>
    </p:spTree>
    <p:extLst>
      <p:ext uri="{BB962C8B-B14F-4D97-AF65-F5344CB8AC3E}">
        <p14:creationId xmlns:p14="http://schemas.microsoft.com/office/powerpoint/2010/main" val="324642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-240704" y="227806"/>
            <a:ext cx="12608917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lvl="2" defTabSz="914400" rtl="0" eaLnBrk="1" latinLnBrk="0" hangingPunct="1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  العزم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FD7774-C589-E740-B42F-8123672B5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70"/>
            <a:ext cx="7863188" cy="676182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66E3EC5-A153-B84C-B369-E33892845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3922" y="3053602"/>
            <a:ext cx="3932920" cy="104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200" b="1" dirty="0"/>
              <a:t>عندما تكون القوة المؤثرة على جسم مقدار ثابت ... ویتغیر طول ذراع القوة</a:t>
            </a:r>
          </a:p>
        </p:txBody>
      </p:sp>
    </p:spTree>
    <p:extLst>
      <p:ext uri="{BB962C8B-B14F-4D97-AF65-F5344CB8AC3E}">
        <p14:creationId xmlns:p14="http://schemas.microsoft.com/office/powerpoint/2010/main" val="2049620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666844" y="3857628"/>
            <a:ext cx="8858312" cy="785818"/>
          </a:xfrm>
          <a:prstGeom prst="rect">
            <a:avLst/>
          </a:prstGeom>
          <a:solidFill>
            <a:schemeClr val="tx1">
              <a:alpha val="7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</a:endParaRPr>
          </a:p>
        </p:txBody>
      </p:sp>
      <p:pic>
        <p:nvPicPr>
          <p:cNvPr id="3" name="Picture 3" descr="C:\Program Files\Microsoft Office\MEDIA\CAGCAT10\j021295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214688"/>
            <a:ext cx="1830388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وسيلة شرح مع سهم إلى اليسار 3"/>
          <p:cNvSpPr/>
          <p:nvPr/>
        </p:nvSpPr>
        <p:spPr>
          <a:xfrm>
            <a:off x="4953001" y="2928939"/>
            <a:ext cx="1928813" cy="357187"/>
          </a:xfrm>
          <a:prstGeom prst="leftArrowCallout">
            <a:avLst>
              <a:gd name="adj1" fmla="val 22693"/>
              <a:gd name="adj2" fmla="val 25000"/>
              <a:gd name="adj3" fmla="val 25000"/>
              <a:gd name="adj4" fmla="val 6497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FF00"/>
                </a:solidFill>
                <a:cs typeface="PT Bold Dusky" pitchFamily="2" charset="-78"/>
              </a:rPr>
              <a:t>الاتجاه</a:t>
            </a:r>
          </a:p>
        </p:txBody>
      </p:sp>
      <p:sp>
        <p:nvSpPr>
          <p:cNvPr id="5" name="DownRibbonSharp"/>
          <p:cNvSpPr>
            <a:spLocks noEditPoints="1" noChangeArrowheads="1"/>
          </p:cNvSpPr>
          <p:nvPr/>
        </p:nvSpPr>
        <p:spPr bwMode="auto">
          <a:xfrm>
            <a:off x="8729664" y="2786064"/>
            <a:ext cx="1938337" cy="357187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CC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defRPr/>
            </a:pPr>
            <a:r>
              <a:rPr lang="ar-SA" dirty="0">
                <a:cs typeface="PT Bold Dusky" pitchFamily="2" charset="-78"/>
              </a:rPr>
              <a:t>البداية</a:t>
            </a:r>
          </a:p>
        </p:txBody>
      </p:sp>
      <p:sp>
        <p:nvSpPr>
          <p:cNvPr id="6" name="DownRibbonSharp"/>
          <p:cNvSpPr>
            <a:spLocks noEditPoints="1" noChangeArrowheads="1"/>
          </p:cNvSpPr>
          <p:nvPr/>
        </p:nvSpPr>
        <p:spPr bwMode="auto">
          <a:xfrm>
            <a:off x="1514475" y="2786064"/>
            <a:ext cx="1938338" cy="357187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CC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defRPr/>
            </a:pPr>
            <a:r>
              <a:rPr lang="ar-SA" dirty="0">
                <a:cs typeface="PT Bold Dusky" pitchFamily="2" charset="-78"/>
              </a:rPr>
              <a:t>النهاية</a:t>
            </a:r>
          </a:p>
        </p:txBody>
      </p:sp>
      <p:sp>
        <p:nvSpPr>
          <p:cNvPr id="7" name="سهم إلى اليسار واليمين 6"/>
          <p:cNvSpPr/>
          <p:nvPr/>
        </p:nvSpPr>
        <p:spPr>
          <a:xfrm>
            <a:off x="1595439" y="4572002"/>
            <a:ext cx="9001125" cy="506413"/>
          </a:xfrm>
          <a:prstGeom prst="leftRightArrow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prstClr val="white"/>
                </a:solidFill>
                <a:cs typeface="PT Bold Heading" pitchFamily="2" charset="-78"/>
              </a:rPr>
              <a:t>المسافة المقطوعة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2024063" y="5143501"/>
            <a:ext cx="1143000" cy="276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1200" dirty="0">
                <a:solidFill>
                  <a:prstClr val="black"/>
                </a:solidFill>
                <a:cs typeface="PT Bold Dusky" pitchFamily="2" charset="-78"/>
              </a:rPr>
              <a:t>الزمن المستغرق</a:t>
            </a:r>
          </a:p>
        </p:txBody>
      </p:sp>
      <p:pic>
        <p:nvPicPr>
          <p:cNvPr id="9" name="صورة 8" descr="1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76" y="4972051"/>
            <a:ext cx="3286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رسم تخطيطي 9"/>
          <p:cNvGraphicFramePr/>
          <p:nvPr>
            <p:extLst>
              <p:ext uri="{D42A27DB-BD31-4B8C-83A1-F6EECF244321}">
                <p14:modId xmlns:p14="http://schemas.microsoft.com/office/powerpoint/2010/main" val="4148950874"/>
              </p:ext>
            </p:extLst>
          </p:nvPr>
        </p:nvGraphicFramePr>
        <p:xfrm>
          <a:off x="2126822" y="1030690"/>
          <a:ext cx="7929618" cy="124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6745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2626963-9A32-49A9-B7F2-91C7C9AFC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graphicEl>
                                              <a:dgm id="{62626963-9A32-49A9-B7F2-91C7C9AFC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graphicEl>
                                              <a:dgm id="{62626963-9A32-49A9-B7F2-91C7C9AFC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graphicEl>
                                              <a:dgm id="{62626963-9A32-49A9-B7F2-91C7C9AFC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graphicEl>
                                              <a:dgm id="{62626963-9A32-49A9-B7F2-91C7C9AFC1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10BBA48-6DD1-4A73-B2F1-17E623279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graphicEl>
                                              <a:dgm id="{310BBA48-6DD1-4A73-B2F1-17E623279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dgm id="{310BBA48-6DD1-4A73-B2F1-17E623279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graphicEl>
                                              <a:dgm id="{310BBA48-6DD1-4A73-B2F1-17E623279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graphicEl>
                                              <a:dgm id="{310BBA48-6DD1-4A73-B2F1-17E623279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C665A10-7AF1-4E30-AF2F-F077662D8F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graphicEl>
                                              <a:dgm id="{2C665A10-7AF1-4E30-AF2F-F077662D8F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dgm id="{2C665A10-7AF1-4E30-AF2F-F077662D8F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graphicEl>
                                              <a:dgm id="{2C665A10-7AF1-4E30-AF2F-F077662D8F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graphicEl>
                                              <a:dgm id="{2C665A10-7AF1-4E30-AF2F-F077662D8F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CC8E8F0-CA84-46D9-8516-F00B63A30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graphicEl>
                                              <a:dgm id="{DCC8E8F0-CA84-46D9-8516-F00B63A30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graphicEl>
                                              <a:dgm id="{DCC8E8F0-CA84-46D9-8516-F00B63A30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graphicEl>
                                              <a:dgm id="{DCC8E8F0-CA84-46D9-8516-F00B63A30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graphicEl>
                                              <a:dgm id="{DCC8E8F0-CA84-46D9-8516-F00B63A30E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8A3C85E-6A1E-4E56-9D1D-2A6F5258A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graphicEl>
                                              <a:dgm id="{08A3C85E-6A1E-4E56-9D1D-2A6F5258A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graphicEl>
                                              <a:dgm id="{08A3C85E-6A1E-4E56-9D1D-2A6F5258A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graphicEl>
                                              <a:dgm id="{08A3C85E-6A1E-4E56-9D1D-2A6F5258A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graphicEl>
                                              <a:dgm id="{08A3C85E-6A1E-4E56-9D1D-2A6F5258A0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3B79BA3-065C-4B95-BDF1-6C57F9F38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graphicEl>
                                              <a:dgm id="{A3B79BA3-065C-4B95-BDF1-6C57F9F38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graphicEl>
                                              <a:dgm id="{A3B79BA3-065C-4B95-BDF1-6C57F9F38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graphicEl>
                                              <a:dgm id="{A3B79BA3-065C-4B95-BDF1-6C57F9F38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graphicEl>
                                              <a:dgm id="{A3B79BA3-065C-4B95-BDF1-6C57F9F38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F1367BD-BE89-4A80-8E49-FF59A2864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graphicEl>
                                              <a:dgm id="{3F1367BD-BE89-4A80-8E49-FF59A2864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graphicEl>
                                              <a:dgm id="{3F1367BD-BE89-4A80-8E49-FF59A2864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graphicEl>
                                              <a:dgm id="{3F1367BD-BE89-4A80-8E49-FF59A2864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graphicEl>
                                              <a:dgm id="{3F1367BD-BE89-4A80-8E49-FF59A2864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lvl="2" defTabSz="914400" rtl="0" eaLnBrk="1" latinLnBrk="0" hangingPunct="1">
              <a:defRPr/>
            </a:pPr>
            <a:r>
              <a:rPr lang="ar-SA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مثال صفحة ١٥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B679778-1387-464F-845E-364A4C8E1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5"/>
            <a:ext cx="9075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97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lvl="2" defTabSz="914400" rtl="0" eaLnBrk="1" latinLnBrk="0" hangingPunct="1">
              <a:defRPr/>
            </a:pPr>
            <a:r>
              <a:rPr 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        تطبيق سؤال ١١ صفحة ١٦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E1143C1-8FCE-7F45-AA46-CDC481522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"/>
          <a:stretch/>
        </p:blipFill>
        <p:spPr>
          <a:xfrm>
            <a:off x="767408" y="2127830"/>
            <a:ext cx="10650828" cy="8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96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 descr="قلب">
            <a:extLst>
              <a:ext uri="{FF2B5EF4-FFF2-40B4-BE49-F238E27FC236}">
                <a16:creationId xmlns:a16="http://schemas.microsoft.com/office/drawing/2014/main" id="{950B62CE-3A10-304B-9D0C-0B6660B2F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4747" y="3356992"/>
            <a:ext cx="3861487" cy="3861487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842753" y="2110501"/>
            <a:ext cx="846043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/>
                <a:solidFill>
                  <a:srgbClr val="FEB80A"/>
                </a:solidFill>
              </a:rPr>
              <a:t>أتمنى لكم نهاية أسبوع جميلة ورائعة</a:t>
            </a:r>
          </a:p>
          <a:p>
            <a:pPr algn="ctr"/>
            <a:r>
              <a:rPr lang="ar-SA" sz="4000" dirty="0">
                <a:ln/>
                <a:solidFill>
                  <a:schemeClr val="accent6">
                    <a:lumMod val="75000"/>
                  </a:schemeClr>
                </a:solidFill>
              </a:rPr>
              <a:t>فضلاً راجعوا الدروس التي تعلمناها هذا الأسبوع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2D410DB-8865-B047-8E00-E8D8A29A72A7}"/>
              </a:ext>
            </a:extLst>
          </p:cNvPr>
          <p:cNvSpPr txBox="1"/>
          <p:nvPr/>
        </p:nvSpPr>
        <p:spPr>
          <a:xfrm>
            <a:off x="1915883" y="825409"/>
            <a:ext cx="837921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0" algn="l" defTabSz="914400" rtl="0" eaLnBrk="1" latinLnBrk="0" hangingPunct="1"/>
            <a:r>
              <a:rPr lang="ar-SA" sz="4000" b="1" dirty="0"/>
              <a:t>اللهم علمنا ما ينفعنا وانفعنا بما علمتنا وزدنا علمًا</a:t>
            </a:r>
          </a:p>
        </p:txBody>
      </p:sp>
    </p:spTree>
    <p:extLst>
      <p:ext uri="{BB962C8B-B14F-4D97-AF65-F5344CB8AC3E}">
        <p14:creationId xmlns:p14="http://schemas.microsoft.com/office/powerpoint/2010/main" val="3836205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ورقة">
            <a:extLst>
              <a:ext uri="{FF2B5EF4-FFF2-40B4-BE49-F238E27FC236}">
                <a16:creationId xmlns:a16="http://schemas.microsoft.com/office/drawing/2014/main" id="{A6557A13-DB21-AD4F-9EB2-8AC8CAC62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8960" y="2276872"/>
            <a:ext cx="1609328" cy="160932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930A776-C5CF-4045-AE26-48A558747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1046307" y="382352"/>
            <a:ext cx="5073848" cy="609329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04F9B9F-0F1A-3147-AC56-F64874B98360}"/>
              </a:ext>
            </a:extLst>
          </p:cNvPr>
          <p:cNvSpPr txBox="1"/>
          <p:nvPr/>
        </p:nvSpPr>
        <p:spPr>
          <a:xfrm>
            <a:off x="6924092" y="2852936"/>
            <a:ext cx="396044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طاب الصباح </a:t>
            </a:r>
            <a:r>
              <a:rPr lang="ar-SA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بكم</a:t>
            </a:r>
            <a:endParaRPr lang="ar-SA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algn="ctr" defTabSz="914400" rtl="0" eaLnBrk="1" latinLnBrk="0" hangingPunct="1"/>
            <a:endParaRPr lang="ar-SA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algn="ctr" defTabSz="914400" rtl="0" eaLnBrk="1" latinLnBrk="0" hangingPunct="1"/>
            <a:r>
              <a:rPr lang="ar-SA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اللهم إنا نسألك علمًا نافعًا ورزقًا طيبًا وعملاً متقبلًا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34FDDA0-0451-EB48-9E29-08B9A49FFE1F}"/>
              </a:ext>
            </a:extLst>
          </p:cNvPr>
          <p:cNvSpPr/>
          <p:nvPr/>
        </p:nvSpPr>
        <p:spPr>
          <a:xfrm>
            <a:off x="8904312" y="1700808"/>
            <a:ext cx="3282131" cy="675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202E6A6-1858-B74D-BCD5-BE195EA4723F}"/>
              </a:ext>
            </a:extLst>
          </p:cNvPr>
          <p:cNvSpPr/>
          <p:nvPr/>
        </p:nvSpPr>
        <p:spPr>
          <a:xfrm>
            <a:off x="306388" y="6021288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51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3307104" y="2564904"/>
            <a:ext cx="5577792" cy="138499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2800" b="1" dirty="0">
              <a:ln w="0">
                <a:noFill/>
              </a:ln>
            </a:endParaRPr>
          </a:p>
          <a:p>
            <a:pPr algn="ctr"/>
            <a:r>
              <a:rPr lang="ar-SA" sz="2800" b="1" dirty="0">
                <a:ln w="0">
                  <a:noFill/>
                </a:ln>
              </a:rPr>
              <a:t>ما هي وحدة قياس العزم؟</a:t>
            </a:r>
          </a:p>
          <a:p>
            <a:pPr algn="ctr"/>
            <a:endParaRPr lang="en-US" sz="2800" b="1" dirty="0">
              <a:ln w="0">
                <a:noFill/>
              </a:ln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p:pic>
        <p:nvPicPr>
          <p:cNvPr id="4" name="رسم 3" descr="سهم منحنى طفيف">
            <a:hlinkClick r:id="rId3" action="ppaction://hlinksldjump"/>
            <a:extLst>
              <a:ext uri="{FF2B5EF4-FFF2-40B4-BE49-F238E27FC236}">
                <a16:creationId xmlns:a16="http://schemas.microsoft.com/office/drawing/2014/main" id="{BF4397E8-7C8A-C447-B499-AB434FCC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3700" y="4701439"/>
            <a:ext cx="1928755" cy="1928755"/>
          </a:xfrm>
          <a:prstGeom prst="rect">
            <a:avLst/>
          </a:prstGeom>
        </p:spPr>
      </p:pic>
      <p:pic>
        <p:nvPicPr>
          <p:cNvPr id="77" name="رسم 76" descr="ساعة إيقاف">
            <a:extLst>
              <a:ext uri="{FF2B5EF4-FFF2-40B4-BE49-F238E27FC236}">
                <a16:creationId xmlns:a16="http://schemas.microsoft.com/office/drawing/2014/main" id="{039970E9-1860-1443-B58F-95897D73E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3DED6429-D948-154A-B4D7-04800283A07A}"/>
              </a:ext>
            </a:extLst>
          </p:cNvPr>
          <p:cNvSpPr txBox="1"/>
          <p:nvPr/>
        </p:nvSpPr>
        <p:spPr>
          <a:xfrm>
            <a:off x="3293541" y="2140003"/>
            <a:ext cx="6042819" cy="461665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cs typeface="PT Bold Heading" pitchFamily="2" charset="-78"/>
              </a:rPr>
              <a:t>هو التغيّر في السرعة الزاوية خلال وحدة الزمن</a:t>
            </a:r>
            <a:r>
              <a:rPr lang="en-US" sz="2400" b="1" dirty="0">
                <a:cs typeface="PT Bold Heading" pitchFamily="2" charset="-78"/>
              </a:rPr>
              <a:t>:</a:t>
            </a:r>
            <a:endParaRPr lang="ar-SA" sz="2400" b="1" dirty="0">
              <a:highlight>
                <a:srgbClr val="C0C0C0"/>
              </a:highlight>
            </a:endParaRPr>
          </a:p>
        </p:txBody>
      </p:sp>
      <p:graphicFrame>
        <p:nvGraphicFramePr>
          <p:cNvPr id="78" name="جدول 77">
            <a:extLst>
              <a:ext uri="{FF2B5EF4-FFF2-40B4-BE49-F238E27FC236}">
                <a16:creationId xmlns:a16="http://schemas.microsoft.com/office/drawing/2014/main" id="{C7DCDEE3-633A-7648-9AB0-90FF9FF62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012206"/>
              </p:ext>
            </p:extLst>
          </p:nvPr>
        </p:nvGraphicFramePr>
        <p:xfrm>
          <a:off x="3486151" y="2902046"/>
          <a:ext cx="5668307" cy="1586812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651675">
                  <a:extLst>
                    <a:ext uri="{9D8B030D-6E8A-4147-A177-3AD203B41FA5}">
                      <a16:colId xmlns:a16="http://schemas.microsoft.com/office/drawing/2014/main" val="1501356153"/>
                    </a:ext>
                  </a:extLst>
                </a:gridCol>
                <a:gridCol w="5016632">
                  <a:extLst>
                    <a:ext uri="{9D8B030D-6E8A-4147-A177-3AD203B41FA5}">
                      <a16:colId xmlns:a16="http://schemas.microsoft.com/office/drawing/2014/main" val="1122118222"/>
                    </a:ext>
                  </a:extLst>
                </a:gridCol>
              </a:tblGrid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err="1">
                          <a:solidFill>
                            <a:schemeClr val="tx1"/>
                          </a:solidFill>
                          <a:cs typeface="+mn-cs"/>
                        </a:rPr>
                        <a:t>أ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r" defTabSz="914400" rtl="1" eaLnBrk="1" latinLnBrk="0" hangingPunct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الإزاحة الزاوية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83961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ب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السرعة الزاوية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55009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err="1">
                          <a:solidFill>
                            <a:schemeClr val="tx1"/>
                          </a:solidFill>
                          <a:cs typeface="+mn-cs"/>
                        </a:rPr>
                        <a:t>ج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التسارع الزاوي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707331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د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الراديان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34474"/>
                  </a:ext>
                </a:extLst>
              </a:tr>
            </a:tbl>
          </a:graphicData>
        </a:graphic>
      </p:graphicFrame>
      <p:pic>
        <p:nvPicPr>
          <p:cNvPr id="79" name="رسم 78" descr="سهم منحنى طفيف">
            <a:hlinkClick r:id="rId3" action="ppaction://hlinksldjump"/>
            <a:extLst>
              <a:ext uri="{FF2B5EF4-FFF2-40B4-BE49-F238E27FC236}">
                <a16:creationId xmlns:a16="http://schemas.microsoft.com/office/drawing/2014/main" id="{771DCD2A-5E20-6F46-9DE8-A83E0FE5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3700" y="4701439"/>
            <a:ext cx="1928755" cy="1928755"/>
          </a:xfrm>
          <a:prstGeom prst="rect">
            <a:avLst/>
          </a:prstGeom>
        </p:spPr>
      </p:pic>
      <p:pic>
        <p:nvPicPr>
          <p:cNvPr id="80" name="رسم 79" descr="ساعة إيقاف">
            <a:extLst>
              <a:ext uri="{FF2B5EF4-FFF2-40B4-BE49-F238E27FC236}">
                <a16:creationId xmlns:a16="http://schemas.microsoft.com/office/drawing/2014/main" id="{343B627C-1606-544A-A41D-2CFD8BF18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3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3307104" y="1759364"/>
            <a:ext cx="5577792" cy="138499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2800" b="1" dirty="0">
              <a:ln w="0">
                <a:noFill/>
              </a:ln>
            </a:endParaRPr>
          </a:p>
          <a:p>
            <a:pPr algn="ctr"/>
            <a:r>
              <a:rPr lang="ar-SA" sz="2800" b="1" dirty="0">
                <a:ln w="0">
                  <a:noFill/>
                </a:ln>
              </a:rPr>
              <a:t>القانون الصحيح لحساب العزم هو:</a:t>
            </a:r>
          </a:p>
          <a:p>
            <a:pPr algn="ctr"/>
            <a:endParaRPr lang="en-US" sz="2800" b="1" dirty="0">
              <a:ln w="0">
                <a:noFill/>
              </a:ln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مربع نص 76">
                <a:extLst>
                  <a:ext uri="{FF2B5EF4-FFF2-40B4-BE49-F238E27FC236}">
                    <a16:creationId xmlns:a16="http://schemas.microsoft.com/office/drawing/2014/main" id="{3F2DDCF1-04BA-1243-A39D-3AA5870C14CF}"/>
                  </a:ext>
                </a:extLst>
              </p:cNvPr>
              <p:cNvSpPr txBox="1"/>
              <p:nvPr/>
            </p:nvSpPr>
            <p:spPr>
              <a:xfrm flipH="1">
                <a:off x="1419798" y="4147797"/>
                <a:ext cx="1915578" cy="57881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ar-SA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func>
                            <m:func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func>
                        </m:num>
                        <m:den>
                          <m:r>
                            <a:rPr lang="ar-SA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den>
                      </m:f>
                    </m:oMath>
                  </m:oMathPara>
                </a14:m>
                <a:endParaRPr lang="ar-SA" sz="20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مربع نص 76">
                <a:extLst>
                  <a:ext uri="{FF2B5EF4-FFF2-40B4-BE49-F238E27FC236}">
                    <a16:creationId xmlns:a16="http://schemas.microsoft.com/office/drawing/2014/main" id="{3F2DDCF1-04BA-1243-A39D-3AA5870C1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19798" y="4147797"/>
                <a:ext cx="1915578" cy="578813"/>
              </a:xfrm>
              <a:prstGeom prst="rect">
                <a:avLst/>
              </a:prstGeom>
              <a:blipFill>
                <a:blip r:embed="rId3"/>
                <a:stretch>
                  <a:fillRect t="-2174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مربع نص 1">
            <a:extLst>
              <a:ext uri="{FF2B5EF4-FFF2-40B4-BE49-F238E27FC236}">
                <a16:creationId xmlns:a16="http://schemas.microsoft.com/office/drawing/2014/main" id="{9988D6C1-0F8F-414F-8235-562A1C01DBAA}"/>
              </a:ext>
            </a:extLst>
          </p:cNvPr>
          <p:cNvSpPr txBox="1"/>
          <p:nvPr/>
        </p:nvSpPr>
        <p:spPr>
          <a:xfrm>
            <a:off x="1034462" y="4107322"/>
            <a:ext cx="38023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a.</a:t>
            </a:r>
            <a:endParaRPr lang="ar-SA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مربع نص 77">
                <a:extLst>
                  <a:ext uri="{FF2B5EF4-FFF2-40B4-BE49-F238E27FC236}">
                    <a16:creationId xmlns:a16="http://schemas.microsoft.com/office/drawing/2014/main" id="{050E9362-BD31-7846-A678-76BBE6EA4E36}"/>
                  </a:ext>
                </a:extLst>
              </p:cNvPr>
              <p:cNvSpPr txBox="1"/>
              <p:nvPr/>
            </p:nvSpPr>
            <p:spPr>
              <a:xfrm flipH="1">
                <a:off x="4051977" y="4064243"/>
                <a:ext cx="1915578" cy="5762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func>
                            <m:func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ar-SA" sz="20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مربع نص 77">
                <a:extLst>
                  <a:ext uri="{FF2B5EF4-FFF2-40B4-BE49-F238E27FC236}">
                    <a16:creationId xmlns:a16="http://schemas.microsoft.com/office/drawing/2014/main" id="{050E9362-BD31-7846-A678-76BBE6EA4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51977" y="4064243"/>
                <a:ext cx="1915578" cy="576248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189D12B-C17E-D347-93D2-BE6D44F04883}"/>
              </a:ext>
            </a:extLst>
          </p:cNvPr>
          <p:cNvSpPr txBox="1"/>
          <p:nvPr/>
        </p:nvSpPr>
        <p:spPr>
          <a:xfrm>
            <a:off x="3616314" y="4107322"/>
            <a:ext cx="3914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b.</a:t>
            </a:r>
            <a:endParaRPr lang="ar-SA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مربع نص 79">
                <a:extLst>
                  <a:ext uri="{FF2B5EF4-FFF2-40B4-BE49-F238E27FC236}">
                    <a16:creationId xmlns:a16="http://schemas.microsoft.com/office/drawing/2014/main" id="{80C66F91-55F7-9A40-B361-F6DE3869B74F}"/>
                  </a:ext>
                </a:extLst>
              </p:cNvPr>
              <p:cNvSpPr txBox="1"/>
              <p:nvPr/>
            </p:nvSpPr>
            <p:spPr>
              <a:xfrm flipH="1">
                <a:off x="6661734" y="4221088"/>
                <a:ext cx="1915578" cy="3077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func>
                        <m:func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ar-SA" sz="20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مربع نص 79">
                <a:extLst>
                  <a:ext uri="{FF2B5EF4-FFF2-40B4-BE49-F238E27FC236}">
                    <a16:creationId xmlns:a16="http://schemas.microsoft.com/office/drawing/2014/main" id="{80C66F91-55F7-9A40-B361-F6DE3869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661734" y="4221088"/>
                <a:ext cx="1915578" cy="307777"/>
              </a:xfrm>
              <a:prstGeom prst="rect">
                <a:avLst/>
              </a:prstGeom>
              <a:blipFill>
                <a:blip r:embed="rId5"/>
                <a:stretch>
                  <a:fillRect t="-19231" b="-42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مربع نص 80">
            <a:extLst>
              <a:ext uri="{FF2B5EF4-FFF2-40B4-BE49-F238E27FC236}">
                <a16:creationId xmlns:a16="http://schemas.microsoft.com/office/drawing/2014/main" id="{513F6807-6DC3-F646-8166-CE13BDBB02C0}"/>
              </a:ext>
            </a:extLst>
          </p:cNvPr>
          <p:cNvSpPr txBox="1"/>
          <p:nvPr/>
        </p:nvSpPr>
        <p:spPr>
          <a:xfrm>
            <a:off x="6300738" y="4147797"/>
            <a:ext cx="36099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c.</a:t>
            </a:r>
            <a:endParaRPr lang="ar-SA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مربع نص 81">
                <a:extLst>
                  <a:ext uri="{FF2B5EF4-FFF2-40B4-BE49-F238E27FC236}">
                    <a16:creationId xmlns:a16="http://schemas.microsoft.com/office/drawing/2014/main" id="{B4DF2F9F-AB66-C344-A2C3-A19635AC33AC}"/>
                  </a:ext>
                </a:extLst>
              </p:cNvPr>
              <p:cNvSpPr txBox="1"/>
              <p:nvPr/>
            </p:nvSpPr>
            <p:spPr>
              <a:xfrm flipH="1">
                <a:off x="9357744" y="4201343"/>
                <a:ext cx="1915578" cy="3077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func>
                        <m:func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ar-SA" sz="20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مربع نص 81">
                <a:extLst>
                  <a:ext uri="{FF2B5EF4-FFF2-40B4-BE49-F238E27FC236}">
                    <a16:creationId xmlns:a16="http://schemas.microsoft.com/office/drawing/2014/main" id="{B4DF2F9F-AB66-C344-A2C3-A19635AC3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357744" y="4201343"/>
                <a:ext cx="1915578" cy="307777"/>
              </a:xfrm>
              <a:prstGeom prst="rect">
                <a:avLst/>
              </a:prstGeom>
              <a:blipFill>
                <a:blip r:embed="rId6"/>
                <a:stretch>
                  <a:fillRect t="-24000" b="-4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مربع نص 82">
            <a:extLst>
              <a:ext uri="{FF2B5EF4-FFF2-40B4-BE49-F238E27FC236}">
                <a16:creationId xmlns:a16="http://schemas.microsoft.com/office/drawing/2014/main" id="{7C81E320-6868-6545-88FD-E2B28C664CBC}"/>
              </a:ext>
            </a:extLst>
          </p:cNvPr>
          <p:cNvSpPr txBox="1"/>
          <p:nvPr/>
        </p:nvSpPr>
        <p:spPr>
          <a:xfrm>
            <a:off x="8966290" y="4147797"/>
            <a:ext cx="3914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d.</a:t>
            </a:r>
            <a:endParaRPr lang="ar-SA" sz="2000" b="1" dirty="0"/>
          </a:p>
        </p:txBody>
      </p:sp>
      <p:pic>
        <p:nvPicPr>
          <p:cNvPr id="84" name="رسم 83" descr="سهم منحنى طفيف">
            <a:hlinkClick r:id="rId7" action="ppaction://hlinksldjump"/>
            <a:extLst>
              <a:ext uri="{FF2B5EF4-FFF2-40B4-BE49-F238E27FC236}">
                <a16:creationId xmlns:a16="http://schemas.microsoft.com/office/drawing/2014/main" id="{65A60DA8-2C24-C847-967C-ABE5BABCAB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3700" y="4701439"/>
            <a:ext cx="1928755" cy="1928755"/>
          </a:xfrm>
          <a:prstGeom prst="rect">
            <a:avLst/>
          </a:prstGeom>
        </p:spPr>
      </p:pic>
      <p:pic>
        <p:nvPicPr>
          <p:cNvPr id="85" name="رسم 84" descr="ساعة إيقاف">
            <a:extLst>
              <a:ext uri="{FF2B5EF4-FFF2-40B4-BE49-F238E27FC236}">
                <a16:creationId xmlns:a16="http://schemas.microsoft.com/office/drawing/2014/main" id="{F8090AD1-4210-1140-AA19-A86E126521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3287688" y="2348880"/>
            <a:ext cx="6029256" cy="52322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>
                  <a:noFill/>
                </a:ln>
              </a:rPr>
              <a:t>الدورة الكاملة </a:t>
            </a:r>
            <a:r>
              <a:rPr lang="ar-SA" sz="2800" b="1" dirty="0" err="1">
                <a:ln w="0">
                  <a:noFill/>
                </a:ln>
              </a:rPr>
              <a:t>بالراديان</a:t>
            </a:r>
            <a:r>
              <a:rPr lang="ar-SA" sz="2800" b="1" dirty="0">
                <a:ln w="0">
                  <a:noFill/>
                </a:ln>
              </a:rPr>
              <a:t> تساوي:</a:t>
            </a:r>
            <a:endParaRPr lang="en-US" sz="2800" b="1" dirty="0">
              <a:ln w="0">
                <a:noFill/>
              </a:ln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رسم 4" descr="ساعة إيقاف">
            <a:extLst>
              <a:ext uri="{FF2B5EF4-FFF2-40B4-BE49-F238E27FC236}">
                <a16:creationId xmlns:a16="http://schemas.microsoft.com/office/drawing/2014/main" id="{D59F4DAC-1878-D54F-8123-E1B459168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p:graphicFrame>
        <p:nvGraphicFramePr>
          <p:cNvPr id="77" name="جدول 76">
            <a:extLst>
              <a:ext uri="{FF2B5EF4-FFF2-40B4-BE49-F238E27FC236}">
                <a16:creationId xmlns:a16="http://schemas.microsoft.com/office/drawing/2014/main" id="{8EBBE39A-F122-A54A-8391-4DF706D23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132315"/>
              </p:ext>
            </p:extLst>
          </p:nvPr>
        </p:nvGraphicFramePr>
        <p:xfrm>
          <a:off x="3486151" y="3180582"/>
          <a:ext cx="5668307" cy="1190109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651675">
                  <a:extLst>
                    <a:ext uri="{9D8B030D-6E8A-4147-A177-3AD203B41FA5}">
                      <a16:colId xmlns:a16="http://schemas.microsoft.com/office/drawing/2014/main" val="1501356153"/>
                    </a:ext>
                  </a:extLst>
                </a:gridCol>
                <a:gridCol w="5016632">
                  <a:extLst>
                    <a:ext uri="{9D8B030D-6E8A-4147-A177-3AD203B41FA5}">
                      <a16:colId xmlns:a16="http://schemas.microsoft.com/office/drawing/2014/main" val="1122118222"/>
                    </a:ext>
                  </a:extLst>
                </a:gridCol>
              </a:tblGrid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err="1">
                          <a:solidFill>
                            <a:schemeClr val="tx1"/>
                          </a:solidFill>
                          <a:cs typeface="+mn-cs"/>
                        </a:rPr>
                        <a:t>أ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cs typeface="+mn-cs"/>
                        </a:rPr>
                        <a:t>1/2 </a:t>
                      </a:r>
                      <a:r>
                        <a:rPr lang="el-GR" sz="2000" dirty="0"/>
                        <a:t>π</a:t>
                      </a:r>
                      <a:endParaRPr lang="ar-SA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83961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+mn-cs"/>
                        </a:rPr>
                        <a:t>ب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en-US" sz="2000" b="1" dirty="0">
                          <a:solidFill>
                            <a:schemeClr val="tx1"/>
                          </a:solidFill>
                          <a:cs typeface="+mn-cs"/>
                        </a:rPr>
                        <a:t>1 </a:t>
                      </a:r>
                      <a:r>
                        <a:rPr lang="el-GR" sz="2000" b="1" dirty="0"/>
                        <a:t>π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55009"/>
                  </a:ext>
                </a:extLst>
              </a:tr>
              <a:tr h="3967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err="1">
                          <a:solidFill>
                            <a:schemeClr val="tx1"/>
                          </a:solidFill>
                          <a:cs typeface="+mn-cs"/>
                        </a:rPr>
                        <a:t>ج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r" defTabSz="914400" rtl="1" eaLnBrk="1" latinLnBrk="0" hangingPunct="1"/>
                      <a:r>
                        <a:rPr lang="en-US" sz="2000" b="1" dirty="0">
                          <a:solidFill>
                            <a:schemeClr val="tx1"/>
                          </a:solidFill>
                          <a:cs typeface="+mn-cs"/>
                        </a:rPr>
                        <a:t>2 </a:t>
                      </a:r>
                      <a:r>
                        <a:rPr lang="el-GR" sz="2000" b="1" dirty="0"/>
                        <a:t>π</a:t>
                      </a:r>
                      <a:endParaRPr lang="ar-SA" sz="2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707331"/>
                  </a:ext>
                </a:extLst>
              </a:tr>
            </a:tbl>
          </a:graphicData>
        </a:graphic>
      </p:graphicFrame>
      <p:pic>
        <p:nvPicPr>
          <p:cNvPr id="78" name="رسم 77" descr="سهم منحنى طفيف">
            <a:hlinkClick r:id="rId5" action="ppaction://hlinksldjump"/>
            <a:extLst>
              <a:ext uri="{FF2B5EF4-FFF2-40B4-BE49-F238E27FC236}">
                <a16:creationId xmlns:a16="http://schemas.microsoft.com/office/drawing/2014/main" id="{38841C16-BA1B-0947-920E-106EA166A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3700" y="4701439"/>
            <a:ext cx="1928755" cy="19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3DED6429-D948-154A-B4D7-04800283A07A}"/>
              </a:ext>
            </a:extLst>
          </p:cNvPr>
          <p:cNvSpPr txBox="1"/>
          <p:nvPr/>
        </p:nvSpPr>
        <p:spPr>
          <a:xfrm>
            <a:off x="3293541" y="2140003"/>
            <a:ext cx="6042819" cy="830997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cs typeface="PT Bold Heading" pitchFamily="2" charset="-78"/>
              </a:rPr>
              <a:t>صح أم خطأ: يكون العزم سالبًا عندما يكون عكس عقارب الساعة.</a:t>
            </a:r>
            <a:endParaRPr lang="ar-SA" sz="2400" b="1" dirty="0">
              <a:highlight>
                <a:srgbClr val="C0C0C0"/>
              </a:highlight>
            </a:endParaRPr>
          </a:p>
        </p:txBody>
      </p:sp>
      <p:pic>
        <p:nvPicPr>
          <p:cNvPr id="79" name="رسم 78" descr="سهم منحنى طفيف">
            <a:hlinkClick r:id="rId3" action="ppaction://hlinksldjump"/>
            <a:extLst>
              <a:ext uri="{FF2B5EF4-FFF2-40B4-BE49-F238E27FC236}">
                <a16:creationId xmlns:a16="http://schemas.microsoft.com/office/drawing/2014/main" id="{771DCD2A-5E20-6F46-9DE8-A83E0FE5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3700" y="4701439"/>
            <a:ext cx="1928755" cy="1928755"/>
          </a:xfrm>
          <a:prstGeom prst="rect">
            <a:avLst/>
          </a:prstGeom>
        </p:spPr>
      </p:pic>
      <p:pic>
        <p:nvPicPr>
          <p:cNvPr id="80" name="رسم 79" descr="ساعة إيقاف">
            <a:extLst>
              <a:ext uri="{FF2B5EF4-FFF2-40B4-BE49-F238E27FC236}">
                <a16:creationId xmlns:a16="http://schemas.microsoft.com/office/drawing/2014/main" id="{343B627C-1606-544A-A41D-2CFD8BF18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-240704" y="227806"/>
            <a:ext cx="12608917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algn="ctr">
              <a:defRPr/>
            </a:pPr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إيجاد محصلة العزم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30DC426-8715-2D41-9B16-6A233F01F42D}"/>
              </a:ext>
            </a:extLst>
          </p:cNvPr>
          <p:cNvSpPr txBox="1"/>
          <p:nvPr/>
        </p:nvSpPr>
        <p:spPr>
          <a:xfrm>
            <a:off x="2763010" y="1717534"/>
            <a:ext cx="660148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pPr marL="0" algn="r" defTabSz="914400" eaLnBrk="1" latinLnBrk="0" hangingPunct="1"/>
            <a:r>
              <a:rPr lang="ar-SA" sz="2800" b="1" dirty="0"/>
              <a:t>محصلة العزوم: مجموع العزوم المؤثرة على جسم معين</a:t>
            </a:r>
          </a:p>
        </p:txBody>
      </p:sp>
      <p:cxnSp>
        <p:nvCxnSpPr>
          <p:cNvPr id="5" name="موصل مستقيم 4">
            <a:extLst>
              <a:ext uri="{FF2B5EF4-FFF2-40B4-BE49-F238E27FC236}">
                <a16:creationId xmlns:a16="http://schemas.microsoft.com/office/drawing/2014/main" id="{71C77CF2-01C2-1445-8C7A-4998BC35E30F}"/>
              </a:ext>
            </a:extLst>
          </p:cNvPr>
          <p:cNvCxnSpPr/>
          <p:nvPr/>
        </p:nvCxnSpPr>
        <p:spPr>
          <a:xfrm flipH="1">
            <a:off x="3683731" y="3140968"/>
            <a:ext cx="482453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مثلث 5">
            <a:extLst>
              <a:ext uri="{FF2B5EF4-FFF2-40B4-BE49-F238E27FC236}">
                <a16:creationId xmlns:a16="http://schemas.microsoft.com/office/drawing/2014/main" id="{B0FE03FD-5409-6A4F-A26A-1B8D8F6E8748}"/>
              </a:ext>
            </a:extLst>
          </p:cNvPr>
          <p:cNvSpPr/>
          <p:nvPr/>
        </p:nvSpPr>
        <p:spPr>
          <a:xfrm>
            <a:off x="5807968" y="3140968"/>
            <a:ext cx="432048" cy="43204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281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080" t="1872" r="2212" b="-1048"/>
          <a:stretch/>
        </p:blipFill>
        <p:spPr bwMode="auto">
          <a:xfrm>
            <a:off x="2783631" y="2276872"/>
            <a:ext cx="6624736" cy="381642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1653318" y="1124744"/>
            <a:ext cx="888536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رائعتي الفيزيائية من خلال الرسوم التالية تعرفي على أنواع الحركة:</a:t>
            </a:r>
          </a:p>
        </p:txBody>
      </p:sp>
    </p:spTree>
    <p:extLst>
      <p:ext uri="{BB962C8B-B14F-4D97-AF65-F5344CB8AC3E}">
        <p14:creationId xmlns:p14="http://schemas.microsoft.com/office/powerpoint/2010/main" val="4853218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B97C4A5A-0D76-AD4C-B419-4BC9E7C865CA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87592F8-9766-554F-B16C-DA925386B886}"/>
              </a:ext>
            </a:extLst>
          </p:cNvPr>
          <p:cNvSpPr/>
          <p:nvPr/>
        </p:nvSpPr>
        <p:spPr>
          <a:xfrm>
            <a:off x="8760295" y="227806"/>
            <a:ext cx="3607917" cy="63695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تطبيقات فيزيائية في حياتنا لمحصلة العزوم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BA6FE47-F343-8F45-A6FB-4A761A625A9B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وسائط عبر الإنترنت 5" descr="رُبَّ قانونٍ نُصبَ فخًّا ! - - قانون محصلة العزوم لم يُشفق على طائر نحيل - - تدريس_الفيزياء.mp4">
            <a:hlinkClick r:id="" action="ppaction://media"/>
            <a:extLst>
              <a:ext uri="{FF2B5EF4-FFF2-40B4-BE49-F238E27FC236}">
                <a16:creationId xmlns:a16="http://schemas.microsoft.com/office/drawing/2014/main" id="{02149B4B-6503-D24A-8396-AA013A39C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687592F8-9766-554F-B16C-DA925386B886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تحليل الفيديو: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A013AD7-4375-7443-BCA0-8D7B59FAA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r="11170"/>
          <a:stretch/>
        </p:blipFill>
        <p:spPr>
          <a:xfrm>
            <a:off x="3143671" y="221800"/>
            <a:ext cx="5328593" cy="587414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D28BD3C-C0C6-4443-8BBD-A32B97EED83F}"/>
              </a:ext>
            </a:extLst>
          </p:cNvPr>
          <p:cNvSpPr/>
          <p:nvPr/>
        </p:nvSpPr>
        <p:spPr>
          <a:xfrm>
            <a:off x="983432" y="5417236"/>
            <a:ext cx="10513168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ar-SA" sz="2800" b="1" dirty="0">
                <a:solidFill>
                  <a:srgbClr val="14171A"/>
                </a:solidFill>
                <a:latin typeface="Tahoma" panose="020B0604030504040204" pitchFamily="34" charset="0"/>
              </a:rPr>
              <a:t>بداية كانت محصلة العزوم مساوية للصفر، ولذلك العصا متزنة. </a:t>
            </a:r>
          </a:p>
          <a:p>
            <a:pPr marL="457200" indent="-457200">
              <a:buFontTx/>
              <a:buChar char="-"/>
            </a:pPr>
            <a:r>
              <a:rPr lang="ar-SA" sz="2800" b="1" dirty="0">
                <a:solidFill>
                  <a:srgbClr val="14171A"/>
                </a:solidFill>
                <a:latin typeface="Tahoma" panose="020B0604030504040204" pitchFamily="34" charset="0"/>
              </a:rPr>
              <a:t>توقف الطير على إحدى الطرفين تسبب في زيادة عزم هذا الطرف وهبط به إلى القفص. </a:t>
            </a:r>
          </a:p>
          <a:p>
            <a:pPr marL="457200" indent="-457200">
              <a:buFontTx/>
              <a:buChar char="-"/>
            </a:pPr>
            <a:r>
              <a:rPr lang="ar-SA" sz="2800" b="1" dirty="0">
                <a:solidFill>
                  <a:srgbClr val="14171A"/>
                </a:solidFill>
                <a:latin typeface="Tahoma" panose="020B0604030504040204" pitchFamily="34" charset="0"/>
              </a:rPr>
              <a:t>نزول الطير إلى القفص عاد بالعصا إلى وضع الاتزان (محصلة العزوم مساوية للصفر).</a:t>
            </a:r>
            <a:endParaRPr lang="ar-SA" sz="2800" b="1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97C4A5A-0D76-AD4C-B419-4BC9E7C865CA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BA6FE47-F343-8F45-A6FB-4A761A625A9B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873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lvl="2" defTabSz="914400" rtl="0" eaLnBrk="1" latinLnBrk="0" hangingPunct="1">
              <a:defRPr/>
            </a:pPr>
            <a:r>
              <a:rPr 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        تطبيق سؤال ١١ صفحة ١٦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E1143C1-8FCE-7F45-AA46-CDC481522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"/>
          <a:stretch/>
        </p:blipFill>
        <p:spPr>
          <a:xfrm>
            <a:off x="767408" y="2127830"/>
            <a:ext cx="10650828" cy="8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41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lvl="2" defTabSz="914400" rtl="0" eaLnBrk="1" latinLnBrk="0" hangingPunct="1">
              <a:defRPr/>
            </a:pPr>
            <a:r>
              <a:rPr 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        تطبيق سؤال ١٤ صفحة ٢٨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E1143C1-8FCE-7F45-AA46-CDC481522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"/>
          <a:stretch/>
        </p:blipFill>
        <p:spPr>
          <a:xfrm>
            <a:off x="767408" y="2127830"/>
            <a:ext cx="10650828" cy="8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618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865784" y="1340768"/>
            <a:ext cx="8460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/>
                <a:solidFill>
                  <a:srgbClr val="FEB80A"/>
                </a:solidFill>
              </a:rPr>
              <a:t>الواجب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3555882" y="2264098"/>
            <a:ext cx="5080237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سؤال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ar-SA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صفحة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ar-SA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2D410DB-8865-B047-8E00-E8D8A29A72A7}"/>
              </a:ext>
            </a:extLst>
          </p:cNvPr>
          <p:cNvSpPr txBox="1"/>
          <p:nvPr/>
        </p:nvSpPr>
        <p:spPr>
          <a:xfrm>
            <a:off x="1915883" y="4293095"/>
            <a:ext cx="837921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0" algn="l" defTabSz="914400" rtl="0" eaLnBrk="1" latinLnBrk="0" hangingPunct="1"/>
            <a:r>
              <a:rPr lang="ar-SA" sz="4000" b="1" dirty="0"/>
              <a:t>اللهم علمنا ما ينفعنا وانفعنا بما علمتنا وزدنا علمًا</a:t>
            </a:r>
          </a:p>
        </p:txBody>
      </p:sp>
      <p:pic>
        <p:nvPicPr>
          <p:cNvPr id="8" name="رسم 7" descr="قلب">
            <a:extLst>
              <a:ext uri="{FF2B5EF4-FFF2-40B4-BE49-F238E27FC236}">
                <a16:creationId xmlns:a16="http://schemas.microsoft.com/office/drawing/2014/main" id="{950B62CE-3A10-304B-9D0C-0B6660B2F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0575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75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3EF6110-D02D-8D4D-B5CF-51DA5240CE80}"/>
              </a:ext>
            </a:extLst>
          </p:cNvPr>
          <p:cNvSpPr txBox="1"/>
          <p:nvPr/>
        </p:nvSpPr>
        <p:spPr>
          <a:xfrm>
            <a:off x="911424" y="2060848"/>
            <a:ext cx="6201631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950" dirty="0">
                <a:latin typeface="Aref Ruqaa" panose="02000503000000000000" pitchFamily="2" charset="-78"/>
                <a:cs typeface="Aref Ruqaa" panose="02000503000000000000" pitchFamily="2" charset="-78"/>
              </a:rPr>
              <a:t>كل الذين صنعوا مجدًا 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050" dirty="0">
                <a:latin typeface="Aref Ruqaa" panose="02000503000000000000" pitchFamily="2" charset="-78"/>
                <a:cs typeface="Aref Ruqaa" panose="02000503000000000000" pitchFamily="2" charset="-78"/>
              </a:rPr>
              <a:t>بذلوا لأجل ذلك المجد شيئًا كثيرًا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2610A48-F115-C048-AD6A-C26C5A76D27C}"/>
              </a:ext>
            </a:extLst>
          </p:cNvPr>
          <p:cNvSpPr txBox="1"/>
          <p:nvPr/>
        </p:nvSpPr>
        <p:spPr>
          <a:xfrm>
            <a:off x="622707" y="3754200"/>
            <a:ext cx="6779067" cy="8540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950" b="1" dirty="0">
                <a:solidFill>
                  <a:schemeClr val="accent6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صباح الخير</a:t>
            </a:r>
            <a:r>
              <a:rPr lang="ar-SA" sz="4500" dirty="0">
                <a:solidFill>
                  <a:schemeClr val="accent6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 </a:t>
            </a:r>
            <a:r>
              <a:rPr lang="ar-SA" sz="4500" dirty="0">
                <a:solidFill>
                  <a:schemeClr val="bg2">
                    <a:lumMod val="50000"/>
                  </a:schemeClr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لا خابت تلك المساعي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4E6195-840F-4C4C-AC02-FCC1DF9B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59" y="0"/>
            <a:ext cx="4542941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09638DB-8DA8-8D4F-BC23-9CFA605CFA47}"/>
              </a:ext>
            </a:extLst>
          </p:cNvPr>
          <p:cNvSpPr txBox="1"/>
          <p:nvPr/>
        </p:nvSpPr>
        <p:spPr>
          <a:xfrm>
            <a:off x="-168696" y="6237312"/>
            <a:ext cx="31444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مادة فيزياء ٢ للصف الثاني ثانوي</a:t>
            </a:r>
          </a:p>
        </p:txBody>
      </p:sp>
    </p:spTree>
    <p:extLst>
      <p:ext uri="{BB962C8B-B14F-4D97-AF65-F5344CB8AC3E}">
        <p14:creationId xmlns:p14="http://schemas.microsoft.com/office/powerpoint/2010/main" val="26760161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AC937CF0-07FB-4F49-A9D0-CCA3BA7773F5}"/>
              </a:ext>
            </a:extLst>
          </p:cNvPr>
          <p:cNvSpPr/>
          <p:nvPr/>
        </p:nvSpPr>
        <p:spPr>
          <a:xfrm>
            <a:off x="5381390" y="2036562"/>
            <a:ext cx="2870200" cy="2182707"/>
          </a:xfrm>
          <a:prstGeom prst="bentUpArrow">
            <a:avLst>
              <a:gd name="adj1" fmla="val 2176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CEAF54A0-BEB2-B043-B1DF-E0288435B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96" y="3759423"/>
            <a:ext cx="3427562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وصف الحركة الدورانية</a:t>
            </a:r>
          </a:p>
        </p:txBody>
      </p:sp>
      <p:sp>
        <p:nvSpPr>
          <p:cNvPr id="11" name="سهم منحني إلى الأعلى 10">
            <a:extLst>
              <a:ext uri="{FF2B5EF4-FFF2-40B4-BE49-F238E27FC236}">
                <a16:creationId xmlns:a16="http://schemas.microsoft.com/office/drawing/2014/main" id="{A465DD31-2598-8E41-97E5-74B03C94E09E}"/>
              </a:ext>
            </a:extLst>
          </p:cNvPr>
          <p:cNvSpPr/>
          <p:nvPr/>
        </p:nvSpPr>
        <p:spPr>
          <a:xfrm>
            <a:off x="5255904" y="1510552"/>
            <a:ext cx="3936440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ectangle 89">
            <a:extLst>
              <a:ext uri="{FF2B5EF4-FFF2-40B4-BE49-F238E27FC236}">
                <a16:creationId xmlns:a16="http://schemas.microsoft.com/office/drawing/2014/main" id="{008C7036-FBB6-FD4E-B206-390F00C81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96" y="4496478"/>
            <a:ext cx="342814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ديناميكا الحركة الدورانية</a:t>
            </a:r>
          </a:p>
        </p:txBody>
      </p:sp>
      <p:sp>
        <p:nvSpPr>
          <p:cNvPr id="9" name="سهم منحني إلى الأعلى 8">
            <a:extLst>
              <a:ext uri="{FF2B5EF4-FFF2-40B4-BE49-F238E27FC236}">
                <a16:creationId xmlns:a16="http://schemas.microsoft.com/office/drawing/2014/main" id="{64F42272-B8EB-A442-9F1F-138582EE022F}"/>
              </a:ext>
            </a:extLst>
          </p:cNvPr>
          <p:cNvSpPr/>
          <p:nvPr/>
        </p:nvSpPr>
        <p:spPr>
          <a:xfrm>
            <a:off x="5388906" y="2322116"/>
            <a:ext cx="4536637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14664F12-7E8F-FE40-B274-7501354F647A}"/>
              </a:ext>
            </a:extLst>
          </p:cNvPr>
          <p:cNvSpPr txBox="1">
            <a:spLocks/>
          </p:cNvSpPr>
          <p:nvPr/>
        </p:nvSpPr>
        <p:spPr>
          <a:xfrm>
            <a:off x="2073896" y="1510552"/>
            <a:ext cx="7851648" cy="1612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ar-SA" sz="7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الحركة الدورانية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7AB7BC-1A96-7046-A631-9FA0913D1BB1}"/>
              </a:ext>
            </a:extLst>
          </p:cNvPr>
          <p:cNvSpPr/>
          <p:nvPr/>
        </p:nvSpPr>
        <p:spPr>
          <a:xfrm>
            <a:off x="6253136" y="682460"/>
            <a:ext cx="3672408" cy="7920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الأول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B2EE59B-B96E-9243-A646-26AF984B7928}"/>
              </a:ext>
            </a:extLst>
          </p:cNvPr>
          <p:cNvSpPr txBox="1"/>
          <p:nvPr/>
        </p:nvSpPr>
        <p:spPr>
          <a:xfrm>
            <a:off x="9910606" y="78279"/>
            <a:ext cx="228139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فيزياء ٢ للصف الثاني ثانوي</a:t>
            </a:r>
          </a:p>
        </p:txBody>
      </p:sp>
      <p:sp>
        <p:nvSpPr>
          <p:cNvPr id="13" name="Rectangle 89">
            <a:extLst>
              <a:ext uri="{FF2B5EF4-FFF2-40B4-BE49-F238E27FC236}">
                <a16:creationId xmlns:a16="http://schemas.microsoft.com/office/drawing/2014/main" id="{5712B916-3BE6-EA41-92B4-BA559151D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413" y="5308042"/>
            <a:ext cx="342814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الاتزان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5FF1FBC-39A1-594D-9959-EB84F366B55E}"/>
              </a:ext>
            </a:extLst>
          </p:cNvPr>
          <p:cNvSpPr txBox="1"/>
          <p:nvPr/>
        </p:nvSpPr>
        <p:spPr>
          <a:xfrm>
            <a:off x="-1971327" y="422031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3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7" y="2524124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8" y="1981993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BBE5EC-5F98-1D4A-AB02-909E78487D05}"/>
              </a:ext>
            </a:extLst>
          </p:cNvPr>
          <p:cNvSpPr/>
          <p:nvPr/>
        </p:nvSpPr>
        <p:spPr>
          <a:xfrm>
            <a:off x="9757921" y="-438150"/>
            <a:ext cx="2829719" cy="2829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044DB0-87D7-8745-9D44-022C6CCB2160}"/>
              </a:ext>
            </a:extLst>
          </p:cNvPr>
          <p:cNvSpPr txBox="1"/>
          <p:nvPr/>
        </p:nvSpPr>
        <p:spPr>
          <a:xfrm>
            <a:off x="7914483" y="897513"/>
            <a:ext cx="214674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highlight>
                  <a:srgbClr val="C0C0C0"/>
                </a:highlight>
              </a:rPr>
              <a:t>سنتعلم اليوم: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71882" y="3042443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18167A6-72DE-E348-BE9A-E6D210C68040}"/>
              </a:ext>
            </a:extLst>
          </p:cNvPr>
          <p:cNvSpPr txBox="1"/>
          <p:nvPr/>
        </p:nvSpPr>
        <p:spPr>
          <a:xfrm>
            <a:off x="2753176" y="2789474"/>
            <a:ext cx="640592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ar-SA" sz="3200" b="1" dirty="0"/>
              <a:t>التعرف على مركز الكتلة.</a:t>
            </a:r>
          </a:p>
          <a:p>
            <a:pPr marL="285750" indent="-285750">
              <a:buFontTx/>
              <a:buChar char="-"/>
            </a:pPr>
            <a:r>
              <a:rPr lang="ar-SA" sz="3200" b="1" dirty="0"/>
              <a:t>توضيح تأثير مركز الكتلة في استقرار الجسم.</a:t>
            </a:r>
          </a:p>
          <a:p>
            <a:pPr marL="285750" indent="-285750">
              <a:buFontTx/>
              <a:buChar char="-"/>
            </a:pPr>
            <a:r>
              <a:rPr lang="ar-SA" sz="3200" b="1" dirty="0"/>
              <a:t>التعرف على شروط الاتزان.</a:t>
            </a:r>
          </a:p>
        </p:txBody>
      </p:sp>
    </p:spTree>
    <p:extLst>
      <p:ext uri="{BB962C8B-B14F-4D97-AF65-F5344CB8AC3E}">
        <p14:creationId xmlns:p14="http://schemas.microsoft.com/office/powerpoint/2010/main" val="285256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9408368" y="227807"/>
            <a:ext cx="2959845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التهيئة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175E33B1-90AF-2D45-A25C-6C20B427BA3D}"/>
              </a:ext>
            </a:extLst>
          </p:cNvPr>
          <p:cNvSpPr txBox="1">
            <a:spLocks/>
          </p:cNvSpPr>
          <p:nvPr/>
        </p:nvSpPr>
        <p:spPr>
          <a:xfrm>
            <a:off x="1487488" y="4747274"/>
            <a:ext cx="9865096" cy="6847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>
                <a:cs typeface="+mn-cs"/>
              </a:rPr>
              <a:t>فكري: لماذا بعض المركبات اكثر قابلية للانقلاب من غيرها عند تعرضها لحادث ما؟</a:t>
            </a:r>
          </a:p>
        </p:txBody>
      </p:sp>
      <p:sp>
        <p:nvSpPr>
          <p:cNvPr id="7" name="عنصر نائب للمحتوى 2">
            <a:extLst>
              <a:ext uri="{FF2B5EF4-FFF2-40B4-BE49-F238E27FC236}">
                <a16:creationId xmlns:a16="http://schemas.microsoft.com/office/drawing/2014/main" id="{9AB2FCFA-B0B8-B04D-BFD1-4BD1A562C9B2}"/>
              </a:ext>
            </a:extLst>
          </p:cNvPr>
          <p:cNvSpPr txBox="1">
            <a:spLocks/>
          </p:cNvSpPr>
          <p:nvPr/>
        </p:nvSpPr>
        <p:spPr>
          <a:xfrm>
            <a:off x="1963452" y="5867840"/>
            <a:ext cx="8913168" cy="507508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b="1" dirty="0"/>
              <a:t> سوف نتعرف في هذا الجزء بعض العوامل التي تؤدي الى انقلاب الاجسام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9DA7018-B7ED-484C-A1D2-0C2CD3454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"/>
          <a:stretch/>
        </p:blipFill>
        <p:spPr>
          <a:xfrm>
            <a:off x="2279650" y="1801778"/>
            <a:ext cx="7632700" cy="232345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5F8A4C2-9816-B44D-A834-7AEA06415747}"/>
              </a:ext>
            </a:extLst>
          </p:cNvPr>
          <p:cNvSpPr txBox="1"/>
          <p:nvPr/>
        </p:nvSpPr>
        <p:spPr>
          <a:xfrm>
            <a:off x="5447928" y="1361323"/>
            <a:ext cx="455605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/>
              <a:t>أي السيارتين تنقلب أولاً الصغيرة أم الكبيرة؟</a:t>
            </a:r>
          </a:p>
        </p:txBody>
      </p:sp>
    </p:spTree>
    <p:extLst>
      <p:ext uri="{BB962C8B-B14F-4D97-AF65-F5344CB8AC3E}">
        <p14:creationId xmlns:p14="http://schemas.microsoft.com/office/powerpoint/2010/main" val="27859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9408368" y="227807"/>
            <a:ext cx="2959845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التهيئة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وسائط عبر الإنترنت 1" descr="×××¦× ×××× ××£ ××××× ×¢× × ×§××× ××××××¨?">
            <a:hlinkClick r:id="" action="ppaction://media"/>
            <a:extLst>
              <a:ext uri="{FF2B5EF4-FFF2-40B4-BE49-F238E27FC236}">
                <a16:creationId xmlns:a16="http://schemas.microsoft.com/office/drawing/2014/main" id="{1B73BE94-B7EA-1340-BA3F-2FC45A2445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D371CDC-7800-8546-875D-17386BDA6BA9}"/>
              </a:ext>
            </a:extLst>
          </p:cNvPr>
          <p:cNvSpPr/>
          <p:nvPr/>
        </p:nvSpPr>
        <p:spPr>
          <a:xfrm>
            <a:off x="4211926" y="5373216"/>
            <a:ext cx="3768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ar-SA" dirty="0" err="1"/>
              <a:t>https</a:t>
            </a:r>
            <a:r>
              <a:rPr lang="ar-SA" dirty="0"/>
              <a:t>://</a:t>
            </a:r>
            <a:r>
              <a:rPr lang="ar-SA" dirty="0" err="1"/>
              <a:t>youtu.be</a:t>
            </a:r>
            <a:r>
              <a:rPr lang="ar-SA" dirty="0"/>
              <a:t>/sJbI2HOd2F4?t=161</a:t>
            </a:r>
          </a:p>
        </p:txBody>
      </p:sp>
    </p:spTree>
    <p:extLst>
      <p:ext uri="{BB962C8B-B14F-4D97-AF65-F5344CB8AC3E}">
        <p14:creationId xmlns:p14="http://schemas.microsoft.com/office/powerpoint/2010/main" val="5665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826515" y="884307"/>
            <a:ext cx="653897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none" lIns="91440" tIns="45720" rIns="91440" bIns="45720" numCol="1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الرابط المشترك بين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الصور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التي أمامك؟</a:t>
            </a:r>
          </a:p>
        </p:txBody>
      </p:sp>
      <p:sp>
        <p:nvSpPr>
          <p:cNvPr id="50178" name="AutoShape 2" descr="http://nabulsi.com/images/inside-arts/ar/3553/03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937375" y="-1143000"/>
            <a:ext cx="3143250" cy="2381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0180" name="AutoShape 4" descr="http://nabulsi.com/images/inside-arts/ar/3553/03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937375" y="-1143000"/>
            <a:ext cx="3143250" cy="2381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0184" name="AutoShape 8" descr="data:image/jpeg;base64,/9j/4AAQSkZJRgABAQAAAQABAAD/2wCEAAkGBhASEBAUEBQVFBAVFBAQFBQVEBAQEBQQFBAVFRYQFRUYGyceFxojGRQVHy8hIycpLCwtFR4zNTAqNSYrLCkBCQoKDgwOFw8PGSkkHB8pLCwpKSwsLCwsLCwpKSwqKSwpKSksLCwsLzItLDUsLCkpKSksKSksLCwpKSkpKSwpLv/AABEIALABHgMBIgACEQEDEQH/xAAcAAEAAgMBAQEAAAAAAAAAAAAABQYBAwQCBwj/xAA+EAACAQIFAQYEBAQFAgcAAAABAgADEQQFEiExQQYTIlFhgTJxkaEHFCOxM0LB8FKC0eHxFWJjcpKissLS/8QAGwEBAAIDAQEAAAAAAAAAAAAAAAEEAgMFBgf/xAAmEQEAAgIBBAAGAwAAAAAAAAAAAQIDESEEEjFBEyIyUWFxgaHB/9oADAMBAAIRAxEAPwD6ZhnKC43W5JH+G66vp/rJMWZfnInvB3Y4Oo22P8ltrdSbWHvOzBVzweBsPUBef78p85wZIrqtvbo5K+3DmWC5lQzfC82l/wAfTuJWcdhuZvj5LL/TX766l8/xdAyuY+hvL3mOFteVXMaPO07PT5Nsc1FWxFOR9VZMYqnvOB6c62OXOtCMdZpcTsrrORxLVWi0NJmJlpgzawkgREEBmDMzBhEsRESWJERAREQEREBERAREQEREBERAREQERED9WYensQ3Cmw6Dfe3pvb7ztSsda2Wy6Sw8wwIFj7MB/lMicFigV2+EhdjsbBQA3kbED6SUXccnob7G2pidJ9x/e0+YeJd3LWYnlMqQwkNmVC1535fiQRa/Bt/veZzKjcS/E91In3Crin4eTSjZrRvKnmeGl5x9HeVbM6XMudNd1MkbjalYyjIuslpYsdSkJikndxWcvJXSFrrOaos7q6zkqLL9VSzlaazNziamE3Q1aYEREkYMREIYiZiShiIiEEREBERAREQEREBERAREQEREBERA/UTU7U1FwN3VvPgXH1UztRvCq3NyCAbcbMdXqQyr9ppZyR08JOrYb1ARdvn/AKTcuJLNsLKPFtuL+EFLfTf5z5jvnb0N9zDPZ/FuyWcWa4vYWF7246b/ALSecaklcTFMK1VBpFgNA+SAnb52vLFhWuu/9+st4Z5ms+1PqY1buj2ruYUdzKrm2HteXfM6e5lYzNLgzdints6OK3fRRMwpcyAxVKWvM6XMr2LpzvYLKeSqAxFPecNVZL10kdXWdKllK9UdUE0tOqqs5mEtVlXl5mLzMxMmEkREBERJQxERCCIiAiIgIiICIiAiIgIiZEAJau0XYn8nhKNStVC4pyQ2HIBIG9ijKSDpFtV9rta9xaWTs/2bw2WouNxdUO6rTZFRX066g102w9UECo9gvmo8d7jxCgZ1nNTE1S7k6dwlPWzJSQm/d0wT4VueBYeQA2gR8TNoIgfp/CXK77HU7Pv8LAkC/wA9zOqm4DbW0i5HXpqt/wDE/WR2HxC966LfVTYlgdrlbgb+tvvO2hWAVQtrhkJuP5dFr/Vh7T5leJ29Pkj+2io/6isd1buwbnxJdQPnuLD5gSx5TiNQF7XsNgb25H/1lfxl71GFrUxr02sCAtMhvbxfSdGRY39epTO2yOo8uh+5lisTuLK+anfi39oTGZ0+ZUs0W15cswG0qGa9Zu8XOkn5FRzEcyv1sMzsFQFnOwUWuT7/AL8CWbE4dncIguxIA8h/3E9AOSegBmcVTXL6XeOFfFOQApYhksb6QV8SEWDFhcMDp2urHu9LXu59Nee+vHlVe0eT0qARRUvXFlqoRYNq1Mtel/2CxRg1mBVbqCSJWMTTNgbGx1WNjY6TY2PBsefK8tOU5BiMbVL1C2hmdq1ewJuNIIUdW8aAKBYAja1gfPbTPqVRUw2Ft+VpEHVsytVUOL0j/KlnNyD4jvcjxP1qx79KE29e1HqiaHQ/XcdLi5Fx5i4I9pbeyvZKria9DUtqDMz6jptVWiy95Spg7M5uRZrA6W38Jj8QO1RxLpSGk06JexB7wFySP0ncBxT0hTpPivcMW0paxWOGi3lTbQRL/wBlPw//AIeIx+mnhtLVSjkozBeBVJt3QIIYEghhYdZXs9xr5hjB3FIGo/6YFGloau4Zia7UxfSzA3I3sANza8zYbQKoTsBc+Q3M8z6PlmAp5RhxicSpbF1kPcqGF0Bp3CkE6aiOGK1P5kulh4tQ+f4zEmpUqOQql3eoQg0oCzE2VegF9hA0TbhsK9R0RFLO7KiKOWdiAFHqSbTzh8O9R0SmCzuyoqgXZnY2CgeZJE+o9m8o/wCm5dXxVcfrul1p6UDd2WpjRq2bkgsAQQBdSGGoShQu0XZqrg2Rauk60VwVNwDw9M9Qyt4Tf5jaxMPO7Oc4rYms9Ws2p3tfmwAFgguSbAbefnc7zhhBERASSfs7ihhlxJpn8sxKioCpFwxXcA3UagRcgAkWk92O7FGuz1MSpSlTopigGIp94hc6XYEFu5IpuC6q1rg2M1duu1QxNY06F1wqaFUXOl2proFTTe1gPCp+LSFuTYWCqRE9U6ZYgKCSSAABckngAdTAJTLEBRcmwAHJJ4AHUyVz7sviMItE1wtqoYqVdXsyhddJgN1dSygg8Hzly7J9naWXpUxeY+CooqLRosBqLq1jpYH+LsNI28LBrgEMKX2kz+pjK7VqlgTYBQAAqgWC7Ab2AuevpxAiwJduyfYui+Hq4rMGNLChHVCNS1dfhtXAIsyAnSBe7EjbgH32H7CValSjiK47vDLautyFerpNwFDcDbVc2BUGxtcryfiB2pOIq9zRcHCUjqp6fhdmBPeW/lsHsEFlXeypcqAqdRRqIUki5sSApI6EgE2Ppcy8/hlkKFnxtZwlHDE9UbxlR/EUm/d6WPoTydjfl7FdhqmIqUqtemPyhL6tdRqJcaQF0m1wCzWD7i6MNzZW5+2+fUatUphFWnSVKdF2pjukxHd2Ks1JSU8JuAbte172sAEb2jzda1WouH108GHL0qBqO1JCR4nRTsuo6jYAW1Wkn+H/AGdpYrFBa2lgouKBZkeuTqFkIIuFtc2I4sdK6nTh7J9mmxdU6jow9PxV6p06UUq5AILLzoIveyi7GwBMtf4l5vh6aJgqCgtT0EXBb8qoCsEoVD4jrBXVc/y8AmyhD5hjcvwj42ngwaxbRSVqy600Fb1EHhU+BxbVyxCkWCnXUGgmYgfo+vVUHFW2riidJW+4UB0YX5Npxdm8xJqOH1Muna9iwI5HrsBItK1RnR1JsnIvzT24+XBk5l60tK6Nmb9MX5JUBmb5WYfWeCvWK0mNb/x7O1IrWd+0xjz+jpDXJXSBta6gE+3I9pnL6dqwdtqhprdf8LA2IB6jecePqGn3WxNiT/nsAL/Pfb1mclrs35Vn/iNSqhl6XVheV4rPbuFOa6p+J2uGKN6YPpKlmw595bbfpD3/AHMquc8GbrfVCp0s+YVWviHpuHpsVccEc/L1HpxK3n+OetUZ6hux29Ao4UDy3P1PnJ7MKnMrWO5nY6eZ1oyxDmbtFiadBqCVCKRtbkVadmJPdVFIZAdTAi5FmYAC5vXX+0kMVI2sZ2MczMQoTw20c8xFKlVo03/SchipCsFfjvKd/wCG9iQWWxIJ9LRFT/b2nQ001BLVZaZhI4rtZi3wi4V6hagrBgDctpX4aZa+6g7gdPO1hIzA4+pRqJUosUqKbqwt5WIIOxBBIIOxBIOxmlpibGGklnmf1cU4appVVVUSlTXRRpqqhbIl9r6QT/xI2Jdfw17A/wDUKrPVbRg6Vu9bgu5FxRQ9D1J6A+okSaU/B4ao7WpKzMN7IrMw3524kv2mzDG4hlfE03QIqqqlK4QWABe9Qkl2sCzE3PWffxg8Dh0FPDUgEUWsiH6nqx9TKhnmKonUNJHtY/vMe8mj4hEnO0mDQNqp7X5HH2kHNkNZESdwvZGu1MO40KRdQR4iDwSOkiZiPKYjbB7Y4s4P8qahNK4sSWNQU1UgUASbCnvxboBewtISdmKyxkNj7TbRwKpYvux4UC/18/2jZpowuXs252Xz6n5TbimFIr3RK1FYOHBIdSNwQehvvt5ToxmJCWI3exA3vzbxfLbb3kQzEm53JkRymdRwmO0HazE4zuu/YHu1CgKoQMQT+o4Gxbc7/YXN4aZImJkxTLdrcWcH+UaoTh7qbG5IVTqFK990DAMAeCNrXN4cmLTECaq9rsW2Fp4Y1D3dPWEYPUWoKToFag1ms9MgDZgbWsCBcGGmIgdeV5tWw9VatBtFRdWk6Vb4lZT4WBB8LMNx1nM7kkkm5NySdySepM8xAREQPtYqrRQ6wW8WjTv5Akbb2Pl6SbwdBaZoltiKhZObgNpJU+mkTixyLqIYXDVEYDy8C2M76NO+nvN31+HTcjraxv1F/tPB5LRr9vcZNz+pdWL4TVcnUBbf1O/y/rO7KFOqnq2YFyp32Gn/APV/tOHMXB7sOSNm8Qt8V1/cA/WdWDvrJG5TVp3B+Jebf5pXjxG1TJG8ev2tdD+At/K8q+d8GWql/CEq+cjmbbeYc3pvNlJzDrK9jF332+e3rLDmR5lcxhnX6cyI2rhHZKjqpKJYuRayg8E9enSQtaSWJbn6e3lIytOxiUb6KGXVai1XRSyU1L1CCvhUdbE3PteRzmdDORcAkA7GxIBHkfOc7y3DRMvL4d9IfS2gkqH0nQWAuVDcXt0moCejUNrdObX2vxe083mbFifojsBhxQyvCrTF2amKzMQpOut4772HBAvzZZ+dyZ927CdoEfLsNaxamncsDwpTbceosfeYZPDKnlPYuuQGD8f4VqE3PmQAB9fvKZnOMsDpuB9vY8SZzXHIb352sVsBb6b8ymZzmGxFzb5C0wrCZlVM+r6j/wASDYbyTxRLMTI2ryfpN8NUrL+G/Z9cZmFGnUF6ah6zqdwy01uFI6gtpB9CZ9Xz3AfFt5n0A8yZ8z/CTOFw+aUTUNqdRalBmPC618JPprCD3n2rG5aaoNRwVpcop5f/AMR/TyHyPzp57TGSPtpvxRHbL5PmeW7EgfIkbn1HkP3lTakQxvzfmfVc6wN7+U+fZthwtSbK24RMKvib62vubneWfsRkuFqsTihrHATWyC3mSpB+8rGIqanYjqT9J04PMmp20kgjg+nlLMTpXtG157edicHTw/5jB3QpoD0tTVEKlra1LEsCCRcXtbynzkLc29pM4/tVWq0jTPwm19zuAb2+oEhgZlaYmeGNYmI5XvIez+BekO8Uu/Vu8dT7BTYSr9ospGHrsisWQgOhNtWk32b1BBHtPOHzp0+E+05sfjmqvqfmwA+X9kzO1qzWI1yiImJc4ExMhpiambIF+PU+wFzMTINogYiIgfcsVQWirDdzSpk9bM4G49BPPZvOHYL3p1aSFVj0ZlFh9B9p7C02cCqbioXRVF7HSw1Eny6TZhsopC/d3sjiwLG19I3J+Z/pPE7r2TF/M+3tclbTaNTxEJl3FrHdbC5tsLbHcdb9f9Z1ZdV8dUjg2t73Nv6e0jsKxClSb3Yaj/nLW58+ZKYOhZr8gm9+mzEW/wDb9jKcxG9Q1ZOKzErYotSHylXzg8y1VtqYHoP2lRzduZsv9UQ5XS87lUcytvKzjussWZtzK1j2nX6aE5ZQuK6yOrGd+JMj607GNzrOR5oczc80uZaq0tRmJ6JmDM0SxJjs72jfCsbXNNra1v1HDD1kPMSfKPC+YjtOtQXVrj7/AE6SDxWJZ/lK+J6aoTySfczHtO52YjEgCy7n7CclGiWYBeT/AHczXJPB1UppckFiN7Hf0EynhHmXRQoqqMoI6gnY3PUkdAPWfSOzP4z0+7WhmGptACriVGssADbvV5JAAGoXvfjrPkmJxjPtwvkP6nrOea7Y4vGrMov2zw+15522y5k1JXVr8AK+r/06bifKs7zrvnOi4Xjfkj+kiYimKKFsk2IiJtayIiAiIgIiICIiAiIgfZqVdlo4aoxLGjTNRrjSO8raCKI8iAATbowMklLd2WA0d42oXBJ+DY7eVvvNmHw1R6qK5BpaDWqnTuzs5crt/KAqLbyEzj6zaLvcG1gq8AknYetgPT6TxOS8WmNPZ4omOHvDOwCAm92HSxsdxf6j6Sz5VSOoA8HRYWtYW4H9+cq2WeNqa23Vgzf4fM2+gHtLtk1LVVv0Ufc7n95omvz6aestqv8ACWzFrLKTnFXcy3ZvUsJSc4qbmPORz+ljVNqzmT8yt4yTuYPzK7jKnM7XTw15UViTI+qZ2Yhpw1p1ccKNnPUnO83kzTUEtVamsxMExM2JPM9TBEMZLzERJYkREBERAREQEREBERAREQEREBERAREQP0TgCQy3IGy2+YANj73v7zhxWIDE6Og5JHxbtt899hvxxvaYb4HKqBUIYqDwNfB+QUD7yKTAfrLWZiaVOlsLW1VSW356hgBzwJ4KmuZl7GL8zOnbgcPUAG3w0S77+Iub2X/zGz+wl0yHD6UZjyefmOfvK5k5cpTLrZ6jBz6KBcD6ACXGnT0UwOoG/wA+szr7n7OZ1mSZjt+6IzitzKXmb7mWjNq/MpuZV73kYY3ZupHbjiFezN+ZXcS0mcyq7mQNduZ3sFeFDLPLirzhqmddYziqNOjSFSzSwmlzNlRppLSxDXLxaZiJkgMwZkzEljLzERJYEREBERAREQEREBERAREQEREBERAREQP0RiWY0bFhrdgn8radQuyLtYhePnces8ChqFJNZYKVaoeuocD5b/VZxa0CGoD8JYqBcXF7kgHoSwsdus6ez6MUJYeJjr9d2/Y7/bznhZrqNw9dHC3ZJhtVQEm4UeXX/gD6yYx9ewmrKMP3dG7fEfEffpI7MMXuZhb5a9rlzHxs0zHiEJm+J5lTxlbmTOb4jmVXGV7y301FnLbXCNzF9zISuZJYqpzIrENO3iq5+SeXDWacVVp01mnI5l+sKdpa2moz0xnmbmJERAGeZkmYksZJiZiGLETMxJQREQEREBERAREQEREBERAREQERED9BjCBrBh4b2tyO7FyTbzufSWrI8CGINrL8VrWAHkP78pFYHB6z58Cw6qLW+4v7y20kFKnbr/e08DH5eg6jLOtR5ljMcQALCVPMcXvJDMsdzKvmGK5MVjvsnFT4dUbm+I3lcxNWd+YYi8hMRU3M7WCmoaMlty4cRVnBUabcQ05KjTqUqpWlz1DOZ5uqtOZzLVWizwZ5mSZ5vNiGYgzElEyxERDEiIgImIkoIiIQREQEREBERAREQEREBERAREQP/9k="/>
          <p:cNvSpPr>
            <a:spLocks noChangeAspect="1" noChangeArrowheads="1"/>
          </p:cNvSpPr>
          <p:nvPr/>
        </p:nvSpPr>
        <p:spPr bwMode="auto">
          <a:xfrm>
            <a:off x="1397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0186" name="AutoShape 10" descr="data:image/jpeg;base64,/9j/4AAQSkZJRgABAQAAAQABAAD/2wCEAAkGBhASEBAUEBQVFBAVFBAQFBQVEBAQEBQQFBAVFRYQFRUYGyceFxojGRQVHy8hIycpLCwtFR4zNTAqNSYrLCkBCQoKDgwOFw8PGSkkHB8pLCwpKSwsLCwsLCwpKSwqKSwpKSksLCwsLzItLDUsLCkpKSksKSksLCwpKSkpKSwpLv/AABEIALABHgMBIgACEQEDEQH/xAAcAAEAAgMBAQEAAAAAAAAAAAAABQYBAwQCBwj/xAA+EAACAQIFAQYEBAQFAgcAAAABAgADEQQFEiExQQYTIlFhgTJxkaEHFCOxM0LB8FKC0eHxFWJjcpKissLS/8QAGwEBAAIDAQEAAAAAAAAAAAAAAAEEAgMFBgf/xAAmEQEAAgIBBAAGAwAAAAAAAAAAAQIDESEEEjFBEyIyUWFxgaHB/9oADAMBAAIRAxEAPwD6ZhnKC43W5JH+G66vp/rJMWZfnInvB3Y4Oo22P8ltrdSbWHvOzBVzweBsPUBef78p85wZIrqtvbo5K+3DmWC5lQzfC82l/wAfTuJWcdhuZvj5LL/TX766l8/xdAyuY+hvL3mOFteVXMaPO07PT5Nsc1FWxFOR9VZMYqnvOB6c62OXOtCMdZpcTsrrORxLVWi0NJmJlpgzawkgREEBmDMzBhEsRESWJERAREQEREBERAREQEREBERAREQERED9WYensQ3Cmw6Dfe3pvb7ztSsda2Wy6Sw8wwIFj7MB/lMicFigV2+EhdjsbBQA3kbED6SUXccnob7G2pidJ9x/e0+YeJd3LWYnlMqQwkNmVC1535fiQRa/Bt/veZzKjcS/E91In3Crin4eTSjZrRvKnmeGl5x9HeVbM6XMudNd1MkbjalYyjIuslpYsdSkJikndxWcvJXSFrrOaos7q6zkqLL9VSzlaazNziamE3Q1aYEREkYMREIYiZiShiIiEEREBERAREQEREBERAREQEREBERA/UTU7U1FwN3VvPgXH1UztRvCq3NyCAbcbMdXqQyr9ppZyR08JOrYb1ARdvn/AKTcuJLNsLKPFtuL+EFLfTf5z5jvnb0N9zDPZ/FuyWcWa4vYWF7246b/ALSecaklcTFMK1VBpFgNA+SAnb52vLFhWuu/9+st4Z5ms+1PqY1buj2ruYUdzKrm2HteXfM6e5lYzNLgzdints6OK3fRRMwpcyAxVKWvM6XMr2LpzvYLKeSqAxFPecNVZL10kdXWdKllK9UdUE0tOqqs5mEtVlXl5mLzMxMmEkREBERJQxERCCIiAiIgIiICIiAiIgIiZEAJau0XYn8nhKNStVC4pyQ2HIBIG9ijKSDpFtV9rta9xaWTs/2bw2WouNxdUO6rTZFRX066g102w9UECo9gvmo8d7jxCgZ1nNTE1S7k6dwlPWzJSQm/d0wT4VueBYeQA2gR8TNoIgfp/CXK77HU7Pv8LAkC/wA9zOqm4DbW0i5HXpqt/wDE/WR2HxC966LfVTYlgdrlbgb+tvvO2hWAVQtrhkJuP5dFr/Vh7T5leJ29Pkj+2io/6isd1buwbnxJdQPnuLD5gSx5TiNQF7XsNgb25H/1lfxl71GFrUxr02sCAtMhvbxfSdGRY39epTO2yOo8uh+5lisTuLK+anfi39oTGZ0+ZUs0W15cswG0qGa9Zu8XOkn5FRzEcyv1sMzsFQFnOwUWuT7/AL8CWbE4dncIguxIA8h/3E9AOSegBmcVTXL6XeOFfFOQApYhksb6QV8SEWDFhcMDp2urHu9LXu59Nee+vHlVe0eT0qARRUvXFlqoRYNq1Mtel/2CxRg1mBVbqCSJWMTTNgbGx1WNjY6TY2PBsefK8tOU5BiMbVL1C2hmdq1ewJuNIIUdW8aAKBYAja1gfPbTPqVRUw2Ft+VpEHVsytVUOL0j/KlnNyD4jvcjxP1qx79KE29e1HqiaHQ/XcdLi5Fx5i4I9pbeyvZKria9DUtqDMz6jptVWiy95Spg7M5uRZrA6W38Jj8QO1RxLpSGk06JexB7wFySP0ncBxT0hTpPivcMW0paxWOGi3lTbQRL/wBlPw//AIeIx+mnhtLVSjkozBeBVJt3QIIYEghhYdZXs9xr5hjB3FIGo/6YFGloau4Zia7UxfSzA3I3sANza8zYbQKoTsBc+Q3M8z6PlmAp5RhxicSpbF1kPcqGF0Bp3CkE6aiOGK1P5kulh4tQ+f4zEmpUqOQql3eoQg0oCzE2VegF9hA0TbhsK9R0RFLO7KiKOWdiAFHqSbTzh8O9R0SmCzuyoqgXZnY2CgeZJE+o9m8o/wCm5dXxVcfrul1p6UDd2WpjRq2bkgsAQQBdSGGoShQu0XZqrg2Rauk60VwVNwDw9M9Qyt4Tf5jaxMPO7Oc4rYms9Ws2p3tfmwAFgguSbAbefnc7zhhBERASSfs7ihhlxJpn8sxKioCpFwxXcA3UagRcgAkWk92O7FGuz1MSpSlTopigGIp94hc6XYEFu5IpuC6q1rg2M1duu1QxNY06F1wqaFUXOl2proFTTe1gPCp+LSFuTYWCqRE9U6ZYgKCSSAABckngAdTAJTLEBRcmwAHJJ4AHUyVz7sviMItE1wtqoYqVdXsyhddJgN1dSygg8Hzly7J9naWXpUxeY+CooqLRosBqLq1jpYH+LsNI28LBrgEMKX2kz+pjK7VqlgTYBQAAqgWC7Ab2AuevpxAiwJduyfYui+Hq4rMGNLChHVCNS1dfhtXAIsyAnSBe7EjbgH32H7CValSjiK47vDLautyFerpNwFDcDbVc2BUGxtcryfiB2pOIq9zRcHCUjqp6fhdmBPeW/lsHsEFlXeypcqAqdRRqIUki5sSApI6EgE2Ppcy8/hlkKFnxtZwlHDE9UbxlR/EUm/d6WPoTydjfl7FdhqmIqUqtemPyhL6tdRqJcaQF0m1wCzWD7i6MNzZW5+2+fUatUphFWnSVKdF2pjukxHd2Ks1JSU8JuAbte172sAEb2jzda1WouH108GHL0qBqO1JCR4nRTsuo6jYAW1Wkn+H/AGdpYrFBa2lgouKBZkeuTqFkIIuFtc2I4sdK6nTh7J9mmxdU6jow9PxV6p06UUq5AILLzoIveyi7GwBMtf4l5vh6aJgqCgtT0EXBb8qoCsEoVD4jrBXVc/y8AmyhD5hjcvwj42ngwaxbRSVqy600Fb1EHhU+BxbVyxCkWCnXUGgmYgfo+vVUHFW2riidJW+4UB0YX5Npxdm8xJqOH1Muna9iwI5HrsBItK1RnR1JsnIvzT24+XBk5l60tK6Nmb9MX5JUBmb5WYfWeCvWK0mNb/x7O1IrWd+0xjz+jpDXJXSBta6gE+3I9pnL6dqwdtqhprdf8LA2IB6jecePqGn3WxNiT/nsAL/Pfb1mclrs35Vn/iNSqhl6XVheV4rPbuFOa6p+J2uGKN6YPpKlmw595bbfpD3/AHMquc8GbrfVCp0s+YVWviHpuHpsVccEc/L1HpxK3n+OetUZ6hux29Ao4UDy3P1PnJ7MKnMrWO5nY6eZ1oyxDmbtFiadBqCVCKRtbkVadmJPdVFIZAdTAi5FmYAC5vXX+0kMVI2sZ2MczMQoTw20c8xFKlVo03/SchipCsFfjvKd/wCG9iQWWxIJ9LRFT/b2nQ001BLVZaZhI4rtZi3wi4V6hagrBgDctpX4aZa+6g7gdPO1hIzA4+pRqJUosUqKbqwt5WIIOxBBIIOxBIOxmlpibGGklnmf1cU4appVVVUSlTXRRpqqhbIl9r6QT/xI2Jdfw17A/wDUKrPVbRg6Vu9bgu5FxRQ9D1J6A+okSaU/B4ao7WpKzMN7IrMw3524kv2mzDG4hlfE03QIqqqlK4QWABe9Qkl2sCzE3PWffxg8Dh0FPDUgEUWsiH6nqx9TKhnmKonUNJHtY/vMe8mj4hEnO0mDQNqp7X5HH2kHNkNZESdwvZGu1MO40KRdQR4iDwSOkiZiPKYjbB7Y4s4P8qahNK4sSWNQU1UgUASbCnvxboBewtISdmKyxkNj7TbRwKpYvux4UC/18/2jZpowuXs252Xz6n5TbimFIr3RK1FYOHBIdSNwQehvvt5ToxmJCWI3exA3vzbxfLbb3kQzEm53JkRymdRwmO0HazE4zuu/YHu1CgKoQMQT+o4Gxbc7/YXN4aZImJkxTLdrcWcH+UaoTh7qbG5IVTqFK990DAMAeCNrXN4cmLTECaq9rsW2Fp4Y1D3dPWEYPUWoKToFag1ms9MgDZgbWsCBcGGmIgdeV5tWw9VatBtFRdWk6Vb4lZT4WBB8LMNx1nM7kkkm5NySdySepM8xAREQPtYqrRQ6wW8WjTv5Akbb2Pl6SbwdBaZoltiKhZObgNpJU+mkTixyLqIYXDVEYDy8C2M76NO+nvN31+HTcjraxv1F/tPB5LRr9vcZNz+pdWL4TVcnUBbf1O/y/rO7KFOqnq2YFyp32Gn/APV/tOHMXB7sOSNm8Qt8V1/cA/WdWDvrJG5TVp3B+Jebf5pXjxG1TJG8ev2tdD+At/K8q+d8GWql/CEq+cjmbbeYc3pvNlJzDrK9jF332+e3rLDmR5lcxhnX6cyI2rhHZKjqpKJYuRayg8E9enSQtaSWJbn6e3lIytOxiUb6KGXVai1XRSyU1L1CCvhUdbE3PteRzmdDORcAkA7GxIBHkfOc7y3DRMvL4d9IfS2gkqH0nQWAuVDcXt0moCejUNrdObX2vxe083mbFifojsBhxQyvCrTF2amKzMQpOut4772HBAvzZZ+dyZ927CdoEfLsNaxamncsDwpTbceosfeYZPDKnlPYuuQGD8f4VqE3PmQAB9fvKZnOMsDpuB9vY8SZzXHIb352sVsBb6b8ymZzmGxFzb5C0wrCZlVM+r6j/wASDYbyTxRLMTI2ryfpN8NUrL+G/Z9cZmFGnUF6ah6zqdwy01uFI6gtpB9CZ9Xz3AfFt5n0A8yZ8z/CTOFw+aUTUNqdRalBmPC618JPprCD3n2rG5aaoNRwVpcop5f/AMR/TyHyPzp57TGSPtpvxRHbL5PmeW7EgfIkbn1HkP3lTakQxvzfmfVc6wN7+U+fZthwtSbK24RMKvib62vubneWfsRkuFqsTihrHATWyC3mSpB+8rGIqanYjqT9J04PMmp20kgjg+nlLMTpXtG157edicHTw/5jB3QpoD0tTVEKlra1LEsCCRcXtbynzkLc29pM4/tVWq0jTPwm19zuAb2+oEhgZlaYmeGNYmI5XvIez+BekO8Uu/Vu8dT7BTYSr9ospGHrsisWQgOhNtWk32b1BBHtPOHzp0+E+05sfjmqvqfmwA+X9kzO1qzWI1yiImJc4ExMhpiambIF+PU+wFzMTINogYiIgfcsVQWirDdzSpk9bM4G49BPPZvOHYL3p1aSFVj0ZlFh9B9p7C02cCqbioXRVF7HSw1Eny6TZhsopC/d3sjiwLG19I3J+Z/pPE7r2TF/M+3tclbTaNTxEJl3FrHdbC5tsLbHcdb9f9Z1ZdV8dUjg2t73Nv6e0jsKxClSb3Yaj/nLW58+ZKYOhZr8gm9+mzEW/wDb9jKcxG9Q1ZOKzErYotSHylXzg8y1VtqYHoP2lRzduZsv9UQ5XS87lUcytvKzjussWZtzK1j2nX6aE5ZQuK6yOrGd+JMj607GNzrOR5oczc80uZaq0tRmJ6JmDM0SxJjs72jfCsbXNNra1v1HDD1kPMSfKPC+YjtOtQXVrj7/AE6SDxWJZ/lK+J6aoTySfczHtO52YjEgCy7n7CclGiWYBeT/AHczXJPB1UppckFiN7Hf0EynhHmXRQoqqMoI6gnY3PUkdAPWfSOzP4z0+7WhmGptACriVGssADbvV5JAAGoXvfjrPkmJxjPtwvkP6nrOea7Y4vGrMov2zw+15522y5k1JXVr8AK+r/06bifKs7zrvnOi4Xjfkj+kiYimKKFsk2IiJtayIiAiIgIiICIiAiIgfZqVdlo4aoxLGjTNRrjSO8raCKI8iAATbowMklLd2WA0d42oXBJ+DY7eVvvNmHw1R6qK5BpaDWqnTuzs5crt/KAqLbyEzj6zaLvcG1gq8AknYetgPT6TxOS8WmNPZ4omOHvDOwCAm92HSxsdxf6j6Sz5VSOoA8HRYWtYW4H9+cq2WeNqa23Vgzf4fM2+gHtLtk1LVVv0Ufc7n95omvz6aestqv8ACWzFrLKTnFXcy3ZvUsJSc4qbmPORz+ljVNqzmT8yt4yTuYPzK7jKnM7XTw15UViTI+qZ2Yhpw1p1ccKNnPUnO83kzTUEtVamsxMExM2JPM9TBEMZLzERJYkREBERAREQEREBERAREQEREBERAREQP0TgCQy3IGy2+YANj73v7zhxWIDE6Og5JHxbtt899hvxxvaYb4HKqBUIYqDwNfB+QUD7yKTAfrLWZiaVOlsLW1VSW356hgBzwJ4KmuZl7GL8zOnbgcPUAG3w0S77+Iub2X/zGz+wl0yHD6UZjyefmOfvK5k5cpTLrZ6jBz6KBcD6ACXGnT0UwOoG/wA+szr7n7OZ1mSZjt+6IzitzKXmb7mWjNq/MpuZV73kYY3ZupHbjiFezN+ZXcS0mcyq7mQNduZ3sFeFDLPLirzhqmddYziqNOjSFSzSwmlzNlRppLSxDXLxaZiJkgMwZkzEljLzERJYEREBERAREQEREBERAREQEREBERAREQP0RiWY0bFhrdgn8radQuyLtYhePnces8ChqFJNZYKVaoeuocD5b/VZxa0CGoD8JYqBcXF7kgHoSwsdus6ez6MUJYeJjr9d2/Y7/bznhZrqNw9dHC3ZJhtVQEm4UeXX/gD6yYx9ewmrKMP3dG7fEfEffpI7MMXuZhb5a9rlzHxs0zHiEJm+J5lTxlbmTOb4jmVXGV7y301FnLbXCNzF9zISuZJYqpzIrENO3iq5+SeXDWacVVp01mnI5l+sKdpa2moz0xnmbmJERAGeZkmYksZJiZiGLETMxJQREQEREBERAREQEREBERAREQERED9BjCBrBh4b2tyO7FyTbzufSWrI8CGINrL8VrWAHkP78pFYHB6z58Cw6qLW+4v7y20kFKnbr/e08DH5eg6jLOtR5ljMcQALCVPMcXvJDMsdzKvmGK5MVjvsnFT4dUbm+I3lcxNWd+YYi8hMRU3M7WCmoaMlty4cRVnBUabcQ05KjTqUqpWlz1DOZ5uqtOZzLVWizwZ5mSZ5vNiGYgzElEyxERDEiIgImIkoIiIQREQEREBERAREQEREBERAREQP/9k="/>
          <p:cNvSpPr>
            <a:spLocks noChangeAspect="1" noChangeArrowheads="1"/>
          </p:cNvSpPr>
          <p:nvPr/>
        </p:nvSpPr>
        <p:spPr bwMode="auto">
          <a:xfrm>
            <a:off x="1397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" name="صورة 10" descr="1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3992" y="2385036"/>
            <a:ext cx="3528392" cy="2666808"/>
          </a:xfrm>
          <a:prstGeom prst="rect">
            <a:avLst/>
          </a:prstGeom>
        </p:spPr>
      </p:pic>
      <p:pic>
        <p:nvPicPr>
          <p:cNvPr id="12" name="صورة 11" descr="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7608" y="2415163"/>
            <a:ext cx="3024336" cy="2670021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DD367196-9046-5B40-8290-CB0DB829A9AD}"/>
              </a:ext>
            </a:extLst>
          </p:cNvPr>
          <p:cNvSpPr txBox="1">
            <a:spLocks/>
          </p:cNvSpPr>
          <p:nvPr/>
        </p:nvSpPr>
        <p:spPr>
          <a:xfrm>
            <a:off x="1271464" y="1959734"/>
            <a:ext cx="8229600" cy="504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b="1" dirty="0"/>
              <a:t>أخذنا سابقا نموذج الجسيم النقطي ما الذي تعرفينه عنه؟</a:t>
            </a:r>
            <a:endParaRPr lang="ar-SA" sz="2000" b="1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B974412-C14C-6A41-9C53-64CC7A90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7" y="3190831"/>
            <a:ext cx="587692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46296658-9339-9644-AFEB-1FE3B75424A7}"/>
              </a:ext>
            </a:extLst>
          </p:cNvPr>
          <p:cNvSpPr/>
          <p:nvPr/>
        </p:nvSpPr>
        <p:spPr>
          <a:xfrm>
            <a:off x="7752184" y="227807"/>
            <a:ext cx="4616029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معلوماتك السابقة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241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9408368" y="227807"/>
            <a:ext cx="2959845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المقدمة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C211AB7-E03E-5141-A43F-6053A2956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24" y="2276872"/>
            <a:ext cx="9968552" cy="2878244"/>
          </a:xfrm>
          <a:prstGeom prst="rect">
            <a:avLst/>
          </a:prstGeom>
        </p:spPr>
      </p:pic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FBC91C22-10D0-6C42-8A5C-051D32691908}"/>
              </a:ext>
            </a:extLst>
          </p:cNvPr>
          <p:cNvSpPr txBox="1">
            <a:spLocks/>
          </p:cNvSpPr>
          <p:nvPr/>
        </p:nvSpPr>
        <p:spPr>
          <a:xfrm>
            <a:off x="2719685" y="1500641"/>
            <a:ext cx="6752629" cy="507508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b="1" dirty="0"/>
              <a:t>ماذا تلاحظين في الشكل التالي؟ صفي حركة مفتاح الشد</a:t>
            </a:r>
          </a:p>
        </p:txBody>
      </p:sp>
    </p:spTree>
    <p:extLst>
      <p:ext uri="{BB962C8B-B14F-4D97-AF65-F5344CB8AC3E}">
        <p14:creationId xmlns:p14="http://schemas.microsoft.com/office/powerpoint/2010/main" val="22110599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8472264" y="227807"/>
            <a:ext cx="3895949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مركز الكتلة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C211AB7-E03E-5141-A43F-6053A2956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87" y="2332265"/>
            <a:ext cx="8152625" cy="2353927"/>
          </a:xfrm>
          <a:prstGeom prst="rect">
            <a:avLst/>
          </a:prstGeom>
        </p:spPr>
      </p:pic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FBC91C22-10D0-6C42-8A5C-051D32691908}"/>
              </a:ext>
            </a:extLst>
          </p:cNvPr>
          <p:cNvSpPr txBox="1">
            <a:spLocks/>
          </p:cNvSpPr>
          <p:nvPr/>
        </p:nvSpPr>
        <p:spPr>
          <a:xfrm>
            <a:off x="3151731" y="1232694"/>
            <a:ext cx="5888533" cy="100488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b="1" dirty="0"/>
              <a:t>من خلال الصورة التي أمامك:</a:t>
            </a:r>
          </a:p>
          <a:p>
            <a:pPr algn="ctr">
              <a:buNone/>
            </a:pPr>
            <a:r>
              <a:rPr lang="ar-SA" b="1" dirty="0"/>
              <a:t> اعطي تعريفًا فيزيائيًا لمركز الكتلة</a:t>
            </a:r>
          </a:p>
        </p:txBody>
      </p:sp>
      <p:sp>
        <p:nvSpPr>
          <p:cNvPr id="10" name="عنصر نائب للمحتوى 2">
            <a:extLst>
              <a:ext uri="{FF2B5EF4-FFF2-40B4-BE49-F238E27FC236}">
                <a16:creationId xmlns:a16="http://schemas.microsoft.com/office/drawing/2014/main" id="{CF92CF22-406D-EA46-8321-44FBE5C37C29}"/>
              </a:ext>
            </a:extLst>
          </p:cNvPr>
          <p:cNvSpPr txBox="1">
            <a:spLocks/>
          </p:cNvSpPr>
          <p:nvPr/>
        </p:nvSpPr>
        <p:spPr>
          <a:xfrm>
            <a:off x="1111721" y="4832377"/>
            <a:ext cx="9968552" cy="15858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مركز الكتلة: </a:t>
            </a:r>
            <a:r>
              <a:rPr lang="ar-SA" sz="3200" dirty="0"/>
              <a:t>عبارة عن نقطة في الجسم تتحرك بالطريقة نفسها التي يتحرك بها الجسيم النقطي</a:t>
            </a:r>
          </a:p>
          <a:p>
            <a:pPr marL="0" indent="0" algn="ctr">
              <a:buNone/>
            </a:pPr>
            <a:r>
              <a:rPr lang="ar-SA" sz="2400" b="1" dirty="0">
                <a:solidFill>
                  <a:schemeClr val="accent6"/>
                </a:solidFill>
              </a:rPr>
              <a:t>كل الأجسام التي تتحرك حركة دورانية تدور حول محور يمر بمركز الكتلة</a:t>
            </a:r>
          </a:p>
        </p:txBody>
      </p:sp>
    </p:spTree>
    <p:extLst>
      <p:ext uri="{BB962C8B-B14F-4D97-AF65-F5344CB8AC3E}">
        <p14:creationId xmlns:p14="http://schemas.microsoft.com/office/powerpoint/2010/main" val="53056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6960096" y="227807"/>
            <a:ext cx="5408117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تحديد موقع مركز الكتلة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CFF4F7-5521-144B-8F4B-4EC490347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2244030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1) </a:t>
            </a:r>
            <a:r>
              <a:rPr lang="ar-SA" sz="2400" b="1" dirty="0"/>
              <a:t>إذا كان الجسم منتظم المقطع والكثافة:</a:t>
            </a:r>
          </a:p>
          <a:p>
            <a:r>
              <a:rPr lang="ar-SA" sz="2400" dirty="0" err="1"/>
              <a:t>یكون</a:t>
            </a:r>
            <a:r>
              <a:rPr lang="ar-SA" sz="2400" dirty="0"/>
              <a:t> مركز الكتلة في مركزه </a:t>
            </a:r>
            <a:r>
              <a:rPr lang="ar-SA" sz="2400" dirty="0" err="1"/>
              <a:t>الھندسي</a:t>
            </a:r>
            <a:endParaRPr lang="ar-SA" sz="2400" dirty="0"/>
          </a:p>
        </p:txBody>
      </p:sp>
      <p:pic>
        <p:nvPicPr>
          <p:cNvPr id="12" name="Picture 2" descr="ANd9GcSl6D-gHh4J1Z6TZ1uU4T8EXroh0yaxLcGY054nF3-gdru69-4l">
            <a:extLst>
              <a:ext uri="{FF2B5EF4-FFF2-40B4-BE49-F238E27FC236}">
                <a16:creationId xmlns:a16="http://schemas.microsoft.com/office/drawing/2014/main" id="{784E3BAF-1053-2344-9E0E-41F881EED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370"/>
          <a:stretch/>
        </p:blipFill>
        <p:spPr bwMode="auto">
          <a:xfrm>
            <a:off x="2940057" y="3429000"/>
            <a:ext cx="7420911" cy="184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67283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6960096" y="227807"/>
            <a:ext cx="5408117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تحديد موقع مركز الكتلة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CFF4F7-5521-144B-8F4B-4EC490347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1768369"/>
            <a:ext cx="815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CC0066"/>
                </a:solidFill>
              </a:rPr>
              <a:t>2</a:t>
            </a:r>
            <a:r>
              <a:rPr lang="ar-SA" sz="2400" b="1" dirty="0">
                <a:solidFill>
                  <a:srgbClr val="CC0066"/>
                </a:solidFill>
              </a:rPr>
              <a:t>) </a:t>
            </a:r>
            <a:r>
              <a:rPr lang="ar-SA" sz="2400" b="1" dirty="0"/>
              <a:t>إذا كان الجسم غير منتظم المقطع والكثافة:</a:t>
            </a:r>
          </a:p>
          <a:p>
            <a:r>
              <a:rPr lang="ar-SA" sz="2400" dirty="0"/>
              <a:t>نعلق الجسم من أي نقطة وعندما </a:t>
            </a:r>
            <a:r>
              <a:rPr lang="ar-SA" sz="2400" dirty="0" err="1"/>
              <a:t>یتوقف</a:t>
            </a:r>
            <a:r>
              <a:rPr lang="ar-SA" sz="2400" dirty="0"/>
              <a:t> الجسم عن التأرجح </a:t>
            </a:r>
            <a:r>
              <a:rPr lang="ar-SA" sz="2400" dirty="0" err="1"/>
              <a:t>یكون</a:t>
            </a:r>
            <a:r>
              <a:rPr lang="ar-SA" sz="2400" dirty="0"/>
              <a:t> مركز الكتلة على الخط الرأسي المرسوم من نقطة </a:t>
            </a:r>
            <a:r>
              <a:rPr lang="ar-SA" sz="2400" dirty="0" err="1"/>
              <a:t>التعلیق</a:t>
            </a:r>
            <a:r>
              <a:rPr lang="en-US" sz="2400" dirty="0"/>
              <a:t>.</a:t>
            </a:r>
            <a:r>
              <a:rPr lang="ar-SA" sz="2400" dirty="0"/>
              <a:t> نرسم </a:t>
            </a:r>
            <a:r>
              <a:rPr lang="ar-SA" sz="2400" dirty="0" err="1"/>
              <a:t>ھذا</a:t>
            </a:r>
            <a:r>
              <a:rPr lang="ar-SA" sz="2400" dirty="0"/>
              <a:t> الخط ثم نعلق الجسم من نقطة أخرى </a:t>
            </a:r>
            <a:r>
              <a:rPr lang="ar-SA" sz="2400" dirty="0" err="1"/>
              <a:t>فیكون</a:t>
            </a:r>
            <a:r>
              <a:rPr lang="ar-SA" sz="2400" dirty="0"/>
              <a:t> مركز الكتلة على الخط الرأسي </a:t>
            </a:r>
            <a:r>
              <a:rPr lang="ar-SA" sz="2400" dirty="0" err="1"/>
              <a:t>الجدید</a:t>
            </a:r>
            <a:r>
              <a:rPr lang="ar-SA" sz="2400" dirty="0"/>
              <a:t> المرسوم من نقطة </a:t>
            </a:r>
            <a:r>
              <a:rPr lang="ar-SA" sz="2400" dirty="0" err="1"/>
              <a:t>التعلیق</a:t>
            </a:r>
            <a:r>
              <a:rPr lang="ar-SA" sz="2400" dirty="0"/>
              <a:t> </a:t>
            </a:r>
            <a:r>
              <a:rPr lang="ar-SA" sz="2400" dirty="0" err="1"/>
              <a:t>ویكون</a:t>
            </a:r>
            <a:r>
              <a:rPr lang="ar-SA" sz="2400" dirty="0"/>
              <a:t> مركز الكتلة للجسم في النقطة التي </a:t>
            </a:r>
            <a:r>
              <a:rPr lang="ar-SA" sz="2400" dirty="0" err="1"/>
              <a:t>یتقاطع</a:t>
            </a:r>
            <a:r>
              <a:rPr lang="ar-SA" sz="2400" dirty="0"/>
              <a:t> </a:t>
            </a:r>
            <a:r>
              <a:rPr lang="ar-SA" sz="2400" dirty="0" err="1"/>
              <a:t>فیھا</a:t>
            </a:r>
            <a:r>
              <a:rPr lang="ar-SA" sz="2400" dirty="0"/>
              <a:t> الخطان.</a:t>
            </a:r>
          </a:p>
        </p:txBody>
      </p:sp>
      <p:pic>
        <p:nvPicPr>
          <p:cNvPr id="7" name="Picture 2" descr="http://www.eoman.almdares.net/up/15824/1315857361.jpg">
            <a:extLst>
              <a:ext uri="{FF2B5EF4-FFF2-40B4-BE49-F238E27FC236}">
                <a16:creationId xmlns:a16="http://schemas.microsoft.com/office/drawing/2014/main" id="{D5BC2761-508E-8B45-AADA-20A893DF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9656" y="4016846"/>
            <a:ext cx="6920097" cy="213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5941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6672064" y="227807"/>
            <a:ext cx="5696149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مركز الكتلة لجسم الإنسان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CFF4F7-5521-144B-8F4B-4EC490347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1768369"/>
            <a:ext cx="815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 b="1" dirty="0">
                <a:solidFill>
                  <a:srgbClr val="CC0066"/>
                </a:solidFill>
              </a:rPr>
              <a:t>أين يقع مركز الكتلة بالنسبة للإنسان؟</a:t>
            </a:r>
            <a:endParaRPr lang="ar-SA" sz="3200" dirty="0"/>
          </a:p>
        </p:txBody>
      </p:sp>
      <p:pic>
        <p:nvPicPr>
          <p:cNvPr id="8" name="Picture 4" descr="C:\Users\MYPC\Desktop\ثاني ثانوي\الدرس الثالث\1-3\أسئلة\balance3.gif">
            <a:extLst>
              <a:ext uri="{FF2B5EF4-FFF2-40B4-BE49-F238E27FC236}">
                <a16:creationId xmlns:a16="http://schemas.microsoft.com/office/drawing/2014/main" id="{E77472D6-A12F-9A45-8C56-5B2E9A8E6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059" y="2708920"/>
            <a:ext cx="2857500" cy="2857500"/>
          </a:xfrm>
          <a:prstGeom prst="rect">
            <a:avLst/>
          </a:prstGeom>
          <a:noFill/>
        </p:spPr>
      </p:pic>
      <p:pic>
        <p:nvPicPr>
          <p:cNvPr id="9" name="Picture 5" descr="C:\Users\MYPC\Desktop\ثاني ثانوي\الدرس الثالث\1-3\أسئلة\balance1.gif">
            <a:extLst>
              <a:ext uri="{FF2B5EF4-FFF2-40B4-BE49-F238E27FC236}">
                <a16:creationId xmlns:a16="http://schemas.microsoft.com/office/drawing/2014/main" id="{8E0DE5BE-80F8-BC45-9BD2-D0C1BCDA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3763" y="2708920"/>
            <a:ext cx="2857500" cy="2857500"/>
          </a:xfrm>
          <a:prstGeom prst="rect">
            <a:avLst/>
          </a:prstGeom>
          <a:noFill/>
        </p:spPr>
      </p:pic>
      <p:pic>
        <p:nvPicPr>
          <p:cNvPr id="11" name="Picture 6" descr="C:\Users\MYPC\Desktop\ثاني ثانوي\الدرس الثالث\1-3\أسئلة\balance0.gif">
            <a:extLst>
              <a:ext uri="{FF2B5EF4-FFF2-40B4-BE49-F238E27FC236}">
                <a16:creationId xmlns:a16="http://schemas.microsoft.com/office/drawing/2014/main" id="{5B8DE6CF-4BCC-9A4F-A038-CA02F54D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9467" y="2708920"/>
            <a:ext cx="2857500" cy="2857500"/>
          </a:xfrm>
          <a:prstGeom prst="rect">
            <a:avLst/>
          </a:prstGeom>
          <a:noFill/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22DD2F6-D9C3-0748-A1EF-023E6DEDD486}"/>
              </a:ext>
            </a:extLst>
          </p:cNvPr>
          <p:cNvSpPr txBox="1"/>
          <p:nvPr/>
        </p:nvSpPr>
        <p:spPr>
          <a:xfrm>
            <a:off x="3937982" y="5919735"/>
            <a:ext cx="546816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1">
            <a:spAutoFit/>
          </a:bodyPr>
          <a:lstStyle/>
          <a:p>
            <a:r>
              <a:rPr lang="ar-SA" sz="2800" dirty="0"/>
              <a:t>جسم الإنسان مرن، لذلك مركز كتلته غير ثابت</a:t>
            </a:r>
          </a:p>
        </p:txBody>
      </p:sp>
    </p:spTree>
    <p:extLst>
      <p:ext uri="{BB962C8B-B14F-4D97-AF65-F5344CB8AC3E}">
        <p14:creationId xmlns:p14="http://schemas.microsoft.com/office/powerpoint/2010/main" val="95514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DD367196-9046-5B40-8290-CB0DB829A9AD}"/>
              </a:ext>
            </a:extLst>
          </p:cNvPr>
          <p:cNvSpPr txBox="1">
            <a:spLocks/>
          </p:cNvSpPr>
          <p:nvPr/>
        </p:nvSpPr>
        <p:spPr>
          <a:xfrm>
            <a:off x="1703512" y="1706570"/>
            <a:ext cx="8229600" cy="504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b="1" dirty="0"/>
              <a:t>فسري عدم سقوط الأجسام في الصور التالية:</a:t>
            </a:r>
            <a:endParaRPr lang="ar-SA" sz="2000" b="1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6296658-9339-9644-AFEB-1FE3B75424A7}"/>
              </a:ext>
            </a:extLst>
          </p:cNvPr>
          <p:cNvSpPr/>
          <p:nvPr/>
        </p:nvSpPr>
        <p:spPr>
          <a:xfrm>
            <a:off x="6240016" y="227807"/>
            <a:ext cx="6128197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مركز الكتلة والاستقرار (الثبات)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77777777">
            <a:extLst>
              <a:ext uri="{FF2B5EF4-FFF2-40B4-BE49-F238E27FC236}">
                <a16:creationId xmlns:a16="http://schemas.microsoft.com/office/drawing/2014/main" id="{F6C8A131-3922-1A4F-8D13-463085CE0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8631" t="16955" r="14351" b="24204"/>
          <a:stretch/>
        </p:blipFill>
        <p:spPr bwMode="auto">
          <a:xfrm>
            <a:off x="3071664" y="2210626"/>
            <a:ext cx="612819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05876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6096000" y="227807"/>
            <a:ext cx="6272213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مركز الكتلة والاستقرار (الثبات)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CFF4F7-5521-144B-8F4B-4EC490347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880" y="1768369"/>
            <a:ext cx="53450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rgbClr val="CC0066"/>
                </a:solidFill>
              </a:rPr>
              <a:t>عللي: عندما يقف شخص ما في حافلة</a:t>
            </a:r>
          </a:p>
          <a:p>
            <a:r>
              <a:rPr lang="ar-SA" sz="3200" b="1" dirty="0">
                <a:solidFill>
                  <a:srgbClr val="CC0066"/>
                </a:solidFill>
              </a:rPr>
              <a:t>فإنه يباعد بين قدميه قليلاً.</a:t>
            </a:r>
            <a:endParaRPr lang="ar-SA" sz="3200" dirty="0"/>
          </a:p>
        </p:txBody>
      </p:sp>
      <p:pic>
        <p:nvPicPr>
          <p:cNvPr id="11" name="Picture 6" descr="C:\Users\MYPC\Desktop\ثاني ثانوي\الدرس الثالث\1-3\أسئلة\balance0.gif">
            <a:extLst>
              <a:ext uri="{FF2B5EF4-FFF2-40B4-BE49-F238E27FC236}">
                <a16:creationId xmlns:a16="http://schemas.microsoft.com/office/drawing/2014/main" id="{5B8DE6CF-4BCC-9A4F-A038-CA02F54D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7396" y="3290041"/>
            <a:ext cx="2857500" cy="2857500"/>
          </a:xfrm>
          <a:prstGeom prst="rect">
            <a:avLst/>
          </a:prstGeom>
          <a:noFill/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333A4AE-9A65-7A45-BAE2-6E7B8E008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6" y="675162"/>
            <a:ext cx="3810000" cy="5067300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A994FB1B-1E16-A54B-A2E0-98AF70032355}"/>
              </a:ext>
            </a:extLst>
          </p:cNvPr>
          <p:cNvSpPr txBox="1">
            <a:spLocks/>
          </p:cNvSpPr>
          <p:nvPr/>
        </p:nvSpPr>
        <p:spPr>
          <a:xfrm>
            <a:off x="7226562" y="3645024"/>
            <a:ext cx="3654939" cy="1291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>
                <a:cs typeface="+mn-cs"/>
              </a:rPr>
              <a:t>كلما كانت قاعدة الجسم عريضة كان أكثر استقرار</a:t>
            </a:r>
          </a:p>
        </p:txBody>
      </p:sp>
    </p:spTree>
    <p:extLst>
      <p:ext uri="{BB962C8B-B14F-4D97-AF65-F5344CB8AC3E}">
        <p14:creationId xmlns:p14="http://schemas.microsoft.com/office/powerpoint/2010/main" val="38173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46296658-9339-9644-AFEB-1FE3B75424A7}"/>
              </a:ext>
            </a:extLst>
          </p:cNvPr>
          <p:cNvSpPr/>
          <p:nvPr/>
        </p:nvSpPr>
        <p:spPr>
          <a:xfrm>
            <a:off x="6240016" y="227807"/>
            <a:ext cx="6128197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مركز الكتلة والاستقرار (الثبات)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MYPC\Desktop\ثاني ثانوي\الدرس الثالث\1-3\نشاط 1\13-10-32 05-38-46 م.jpg">
            <a:extLst>
              <a:ext uri="{FF2B5EF4-FFF2-40B4-BE49-F238E27FC236}">
                <a16:creationId xmlns:a16="http://schemas.microsoft.com/office/drawing/2014/main" id="{7ED1E75A-CEE4-2E4C-9652-A76FF78A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3517" y="1775993"/>
            <a:ext cx="4564080" cy="2379493"/>
          </a:xfrm>
          <a:prstGeom prst="rect">
            <a:avLst/>
          </a:prstGeom>
          <a:noFill/>
        </p:spPr>
      </p:pic>
      <p:pic>
        <p:nvPicPr>
          <p:cNvPr id="9" name="Picture 2" descr="C:\Users\MYPC\Desktop\ثاني ثانوي\الدرس الثالث\1-3\نشاط 1\13-10-32 05-05-16 م.jpg">
            <a:extLst>
              <a:ext uri="{FF2B5EF4-FFF2-40B4-BE49-F238E27FC236}">
                <a16:creationId xmlns:a16="http://schemas.microsoft.com/office/drawing/2014/main" id="{09CC9973-FD29-A744-8040-04148A1D0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600" y="3943672"/>
            <a:ext cx="5780219" cy="2914328"/>
          </a:xfrm>
          <a:prstGeom prst="rect">
            <a:avLst/>
          </a:prstGeom>
          <a:noFill/>
        </p:spPr>
      </p:pic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DD367196-9046-5B40-8290-CB0DB829A9AD}"/>
              </a:ext>
            </a:extLst>
          </p:cNvPr>
          <p:cNvSpPr txBox="1">
            <a:spLocks/>
          </p:cNvSpPr>
          <p:nvPr/>
        </p:nvSpPr>
        <p:spPr>
          <a:xfrm>
            <a:off x="3215680" y="1827867"/>
            <a:ext cx="8229600" cy="504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b="1" dirty="0"/>
              <a:t>متى يستقر صندوق ما ومتى ينقلب؟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14266121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46296658-9339-9644-AFEB-1FE3B75424A7}"/>
              </a:ext>
            </a:extLst>
          </p:cNvPr>
          <p:cNvSpPr/>
          <p:nvPr/>
        </p:nvSpPr>
        <p:spPr>
          <a:xfrm>
            <a:off x="6240016" y="227807"/>
            <a:ext cx="6128197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مركز الكتلة والاستقرار (الثبات)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2B1D636-2F3D-C14B-BD48-5E7A2BD5D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18" y="1412776"/>
            <a:ext cx="10188996" cy="3396332"/>
          </a:xfrm>
          <a:prstGeom prst="rect">
            <a:avLst/>
          </a:prstGeo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52F46EAD-DAB9-6E48-9449-C3C1E1C4F2AD}"/>
              </a:ext>
            </a:extLst>
          </p:cNvPr>
          <p:cNvSpPr txBox="1">
            <a:spLocks/>
          </p:cNvSpPr>
          <p:nvPr/>
        </p:nvSpPr>
        <p:spPr>
          <a:xfrm>
            <a:off x="1343472" y="5229200"/>
            <a:ext cx="9829092" cy="1080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SA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إذا كان مركز الكتلة </a:t>
            </a:r>
            <a:r>
              <a:rPr lang="ar-SA" sz="2800" b="1" kern="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فوق قاعدة الجسم</a:t>
            </a:r>
            <a:r>
              <a:rPr lang="ar-SA" sz="28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یكون</a:t>
            </a:r>
            <a:r>
              <a:rPr lang="ar-SA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الجسم مستقرًا.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SA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- إ</a:t>
            </a:r>
            <a:r>
              <a:rPr lang="ar-SA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ذا كان مركز الكتلة </a:t>
            </a:r>
            <a:r>
              <a:rPr lang="ar-SA" sz="2800" b="1" kern="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خارج قاعدة الجسم </a:t>
            </a:r>
            <a:r>
              <a:rPr lang="ar-SA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یكون</a:t>
            </a:r>
            <a:r>
              <a:rPr lang="ar-SA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الجسم </a:t>
            </a:r>
            <a:r>
              <a:rPr lang="ar-SA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غیر</a:t>
            </a:r>
            <a:r>
              <a:rPr lang="ar-SA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مستقر </a:t>
            </a:r>
            <a:r>
              <a:rPr lang="ar-SA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ویدور</a:t>
            </a:r>
            <a:r>
              <a:rPr lang="ar-SA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أو </a:t>
            </a:r>
            <a:r>
              <a:rPr lang="ar-SA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ینقلب</a:t>
            </a:r>
            <a:r>
              <a:rPr lang="ar-SA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829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AC937CF0-07FB-4F49-A9D0-CCA3BA7773F5}"/>
              </a:ext>
            </a:extLst>
          </p:cNvPr>
          <p:cNvSpPr/>
          <p:nvPr/>
        </p:nvSpPr>
        <p:spPr>
          <a:xfrm>
            <a:off x="5381390" y="2036562"/>
            <a:ext cx="2870200" cy="2182707"/>
          </a:xfrm>
          <a:prstGeom prst="bentUpArrow">
            <a:avLst>
              <a:gd name="adj1" fmla="val 2176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CEAF54A0-BEB2-B043-B1DF-E0288435B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96" y="3759423"/>
            <a:ext cx="3427562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وصف الحركة الدورانية</a:t>
            </a:r>
          </a:p>
        </p:txBody>
      </p:sp>
      <p:sp>
        <p:nvSpPr>
          <p:cNvPr id="11" name="سهم منحني إلى الأعلى 10">
            <a:extLst>
              <a:ext uri="{FF2B5EF4-FFF2-40B4-BE49-F238E27FC236}">
                <a16:creationId xmlns:a16="http://schemas.microsoft.com/office/drawing/2014/main" id="{A465DD31-2598-8E41-97E5-74B03C94E09E}"/>
              </a:ext>
            </a:extLst>
          </p:cNvPr>
          <p:cNvSpPr/>
          <p:nvPr/>
        </p:nvSpPr>
        <p:spPr>
          <a:xfrm>
            <a:off x="5255904" y="1510552"/>
            <a:ext cx="3936440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ectangle 89">
            <a:extLst>
              <a:ext uri="{FF2B5EF4-FFF2-40B4-BE49-F238E27FC236}">
                <a16:creationId xmlns:a16="http://schemas.microsoft.com/office/drawing/2014/main" id="{008C7036-FBB6-FD4E-B206-390F00C81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96" y="4496478"/>
            <a:ext cx="342814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ديناميكا الحركة الدورانية</a:t>
            </a:r>
          </a:p>
        </p:txBody>
      </p:sp>
      <p:sp>
        <p:nvSpPr>
          <p:cNvPr id="9" name="سهم منحني إلى الأعلى 8">
            <a:extLst>
              <a:ext uri="{FF2B5EF4-FFF2-40B4-BE49-F238E27FC236}">
                <a16:creationId xmlns:a16="http://schemas.microsoft.com/office/drawing/2014/main" id="{64F42272-B8EB-A442-9F1F-138582EE022F}"/>
              </a:ext>
            </a:extLst>
          </p:cNvPr>
          <p:cNvSpPr/>
          <p:nvPr/>
        </p:nvSpPr>
        <p:spPr>
          <a:xfrm>
            <a:off x="5388906" y="2322116"/>
            <a:ext cx="4536637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14664F12-7E8F-FE40-B274-7501354F647A}"/>
              </a:ext>
            </a:extLst>
          </p:cNvPr>
          <p:cNvSpPr txBox="1">
            <a:spLocks/>
          </p:cNvSpPr>
          <p:nvPr/>
        </p:nvSpPr>
        <p:spPr>
          <a:xfrm>
            <a:off x="2073896" y="1510552"/>
            <a:ext cx="7851648" cy="1612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ar-SA" sz="7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الحركة الدورانية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7AB7BC-1A96-7046-A631-9FA0913D1BB1}"/>
              </a:ext>
            </a:extLst>
          </p:cNvPr>
          <p:cNvSpPr/>
          <p:nvPr/>
        </p:nvSpPr>
        <p:spPr>
          <a:xfrm>
            <a:off x="6253136" y="682460"/>
            <a:ext cx="3672408" cy="7920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الأول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B2EE59B-B96E-9243-A646-26AF984B7928}"/>
              </a:ext>
            </a:extLst>
          </p:cNvPr>
          <p:cNvSpPr txBox="1"/>
          <p:nvPr/>
        </p:nvSpPr>
        <p:spPr>
          <a:xfrm>
            <a:off x="9910606" y="78279"/>
            <a:ext cx="228139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فيزياء ٢ للصف الثاني ثانوي</a:t>
            </a:r>
          </a:p>
        </p:txBody>
      </p:sp>
      <p:sp>
        <p:nvSpPr>
          <p:cNvPr id="13" name="Rectangle 89">
            <a:extLst>
              <a:ext uri="{FF2B5EF4-FFF2-40B4-BE49-F238E27FC236}">
                <a16:creationId xmlns:a16="http://schemas.microsoft.com/office/drawing/2014/main" id="{5712B916-3BE6-EA41-92B4-BA559151D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413" y="5308042"/>
            <a:ext cx="342814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الاتزان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5FF1FBC-39A1-594D-9959-EB84F366B55E}"/>
              </a:ext>
            </a:extLst>
          </p:cNvPr>
          <p:cNvSpPr txBox="1"/>
          <p:nvPr/>
        </p:nvSpPr>
        <p:spPr>
          <a:xfrm>
            <a:off x="-1971327" y="422031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975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5951984" y="227807"/>
            <a:ext cx="6416229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</a:rPr>
              <a:t>مركز الكتلة والاستقرار (الثبات)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175E33B1-90AF-2D45-A25C-6C20B427BA3D}"/>
              </a:ext>
            </a:extLst>
          </p:cNvPr>
          <p:cNvSpPr txBox="1">
            <a:spLocks/>
          </p:cNvSpPr>
          <p:nvPr/>
        </p:nvSpPr>
        <p:spPr>
          <a:xfrm>
            <a:off x="1559496" y="5577377"/>
            <a:ext cx="9865096" cy="6847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>
                <a:cs typeface="+mn-cs"/>
              </a:rPr>
              <a:t>كلما كان مركز كتلة الجسم منخفضًا تكون السيارة أو الجسم أكثر استقرار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9DA7018-B7ED-484C-A1D2-0C2CD3454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"/>
          <a:stretch/>
        </p:blipFill>
        <p:spPr>
          <a:xfrm>
            <a:off x="2371283" y="2473699"/>
            <a:ext cx="7632700" cy="232345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7701C82-FDC0-8349-8BBF-27EB989B3585}"/>
              </a:ext>
            </a:extLst>
          </p:cNvPr>
          <p:cNvSpPr txBox="1"/>
          <p:nvPr/>
        </p:nvSpPr>
        <p:spPr>
          <a:xfrm>
            <a:off x="5447928" y="1591713"/>
            <a:ext cx="455605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/>
              <a:t>أي السيارتين تنقلب أولاً الصغيرة أم الكبيرة؟</a:t>
            </a:r>
          </a:p>
        </p:txBody>
      </p:sp>
    </p:spTree>
    <p:extLst>
      <p:ext uri="{BB962C8B-B14F-4D97-AF65-F5344CB8AC3E}">
        <p14:creationId xmlns:p14="http://schemas.microsoft.com/office/powerpoint/2010/main" val="7627352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E1DC38B-4FCB-1048-9B91-B8F6B5387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700" y="2564904"/>
            <a:ext cx="9684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3200" b="1" dirty="0"/>
              <a:t>١/ إذا كان مركز الكتلة </a:t>
            </a:r>
            <a:r>
              <a:rPr lang="ar-SA" sz="3200" b="1" dirty="0">
                <a:solidFill>
                  <a:srgbClr val="CC0066"/>
                </a:solidFill>
              </a:rPr>
              <a:t>فوق قاعدة الجسم </a:t>
            </a:r>
            <a:r>
              <a:rPr lang="ar-SA" sz="3200" b="1" dirty="0"/>
              <a:t>یكون الجسم مستقرًا </a:t>
            </a:r>
          </a:p>
          <a:p>
            <a:endParaRPr lang="ar-SA" sz="3200" b="1" dirty="0"/>
          </a:p>
          <a:p>
            <a:r>
              <a:rPr lang="ar-SA" sz="3200" b="1" dirty="0"/>
              <a:t>٢/ إذا كان مركز الكتلة </a:t>
            </a:r>
            <a:r>
              <a:rPr lang="ar-SA" sz="3200" b="1" dirty="0">
                <a:solidFill>
                  <a:srgbClr val="CC0066"/>
                </a:solidFill>
              </a:rPr>
              <a:t>خارج قاعدة الجسم </a:t>
            </a:r>
            <a:r>
              <a:rPr lang="ar-SA" sz="3200" b="1" dirty="0"/>
              <a:t>یكون الجسم غیر مستقر ویدور أو ینقلب دون تأثیر عزم إضافي</a:t>
            </a:r>
          </a:p>
          <a:p>
            <a:endParaRPr lang="ar-SA" sz="3200" b="1" dirty="0"/>
          </a:p>
          <a:p>
            <a:r>
              <a:rPr lang="ar-SA" sz="3200" b="1" dirty="0"/>
              <a:t>٣/ إذا كانت قاعدة الجسم </a:t>
            </a:r>
            <a:r>
              <a:rPr lang="ar-SA" sz="3200" b="1" dirty="0">
                <a:solidFill>
                  <a:srgbClr val="CC0066"/>
                </a:solidFill>
              </a:rPr>
              <a:t>ضیقة ومركز الكتلة فوق القاعدة </a:t>
            </a:r>
            <a:r>
              <a:rPr lang="ar-SA" sz="3200" b="1" dirty="0"/>
              <a:t>فإن الجسم يكون مستقرًا لكن أي قوة صغیرة تجعله ینقلب أو </a:t>
            </a:r>
            <a:r>
              <a:rPr lang="ar-SA" sz="3200" b="1" dirty="0" err="1"/>
              <a:t>یدور</a:t>
            </a:r>
            <a:endParaRPr lang="ar-SA" sz="3200" b="1" dirty="0"/>
          </a:p>
        </p:txBody>
      </p:sp>
      <p:sp>
        <p:nvSpPr>
          <p:cNvPr id="3" name="مستطيل 1">
            <a:extLst>
              <a:ext uri="{FF2B5EF4-FFF2-40B4-BE49-F238E27FC236}">
                <a16:creationId xmlns:a16="http://schemas.microsoft.com/office/drawing/2014/main" id="{4E285D74-1006-C441-A8DD-A01EA8C1C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176" y="1700808"/>
            <a:ext cx="31717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3600" b="1" dirty="0"/>
              <a:t>وبالتالي نستنتج: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0CDEAF-1ABD-F24C-85D6-076020E60230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982FF16-4CF1-D745-996A-4B999BA400BD}"/>
              </a:ext>
            </a:extLst>
          </p:cNvPr>
          <p:cNvSpPr/>
          <p:nvPr/>
        </p:nvSpPr>
        <p:spPr>
          <a:xfrm>
            <a:off x="5951984" y="227807"/>
            <a:ext cx="6416229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</a:rPr>
              <a:t>مركز الكتلة والاستقرار (الثبات)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D79FC32-702E-C943-B962-94FE3140C05E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74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2">
            <a:extLst>
              <a:ext uri="{FF2B5EF4-FFF2-40B4-BE49-F238E27FC236}">
                <a16:creationId xmlns:a16="http://schemas.microsoft.com/office/drawing/2014/main" id="{55ED2441-835C-814D-9306-6C93F7510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246" y="1700808"/>
            <a:ext cx="77962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الشرط الأول: </a:t>
            </a:r>
            <a:r>
              <a:rPr lang="ar-SA" sz="2800" b="1" dirty="0"/>
              <a:t>یجب أن یكون الجسم في حالة </a:t>
            </a:r>
            <a:r>
              <a:rPr lang="ar-SA" sz="2800" b="1" dirty="0">
                <a:highlight>
                  <a:srgbClr val="C0C0C0"/>
                </a:highlight>
              </a:rPr>
              <a:t>اتزان انتقالي </a:t>
            </a:r>
          </a:p>
          <a:p>
            <a:r>
              <a:rPr lang="ar-SA" sz="2800" b="1" dirty="0"/>
              <a:t>أي أن مجموع القوى المؤثرة على الجسم تساوي صفر.</a:t>
            </a:r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0D351A84-D4C2-3141-95C1-4865D71BF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021" y="2486626"/>
            <a:ext cx="16081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/>
              <a:t>(Ʃ </a:t>
            </a:r>
            <a:r>
              <a:rPr lang="en-US" sz="3200" b="1" i="1" dirty="0"/>
              <a:t>F = 0 )</a:t>
            </a:r>
            <a:endParaRPr lang="ar-S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ستطيل 4">
                <a:extLst>
                  <a:ext uri="{FF2B5EF4-FFF2-40B4-BE49-F238E27FC236}">
                    <a16:creationId xmlns:a16="http://schemas.microsoft.com/office/drawing/2014/main" id="{B92997DE-BF56-A447-A12A-EE53FFB03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6246" y="3819339"/>
                <a:ext cx="7777170" cy="1384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ar-SA" sz="2800" b="1" dirty="0">
                    <a:solidFill>
                      <a:srgbClr val="CC0066"/>
                    </a:solidFill>
                  </a:rPr>
                  <a:t>الشرط الثاني: </a:t>
                </a:r>
                <a:r>
                  <a:rPr lang="ar-SA" sz="2800" b="1" dirty="0"/>
                  <a:t>یجب أن یكون الجسم في حالة </a:t>
                </a:r>
                <a:r>
                  <a:rPr lang="ar-SA" sz="2800" b="1" dirty="0">
                    <a:highlight>
                      <a:srgbClr val="C0C0C0"/>
                    </a:highlight>
                  </a:rPr>
                  <a:t>اتزان دوراني </a:t>
                </a:r>
              </a:p>
              <a:p>
                <a:r>
                  <a:rPr lang="ar-SA" sz="2800" b="1" dirty="0"/>
                  <a:t>أي أن مجموع العزوم المؤثر على الجسم تساوي صفر.</a:t>
                </a:r>
              </a:p>
              <a:p>
                <a:pPr algn="ctr" rtl="0"/>
                <a:r>
                  <a:rPr lang="en-US" sz="2800" b="1" dirty="0"/>
                  <a:t>(</a:t>
                </a:r>
                <a:r>
                  <a:rPr lang="en-US" sz="2800" b="1" dirty="0" err="1"/>
                  <a:t>Ʃ</a:t>
                </a:r>
                <a:r>
                  <a:rPr lang="ar-SA" sz="28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2800" b="1" i="1" dirty="0"/>
                  <a:t> = 0 )</a:t>
                </a:r>
                <a:endParaRPr lang="ar-SA" sz="2800" b="1" dirty="0"/>
              </a:p>
            </p:txBody>
          </p:sp>
        </mc:Choice>
        <mc:Fallback xmlns="">
          <p:sp>
            <p:nvSpPr>
              <p:cNvPr id="4" name="مستطيل 4">
                <a:extLst>
                  <a:ext uri="{FF2B5EF4-FFF2-40B4-BE49-F238E27FC236}">
                    <a16:creationId xmlns:a16="http://schemas.microsoft.com/office/drawing/2014/main" id="{B92997DE-BF56-A447-A12A-EE53FFB038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6246" y="3819339"/>
                <a:ext cx="7777170" cy="1384995"/>
              </a:xfrm>
              <a:prstGeom prst="rect">
                <a:avLst/>
              </a:prstGeom>
              <a:blipFill>
                <a:blip r:embed="rId2"/>
                <a:stretch>
                  <a:fillRect t="-4545" r="-1631" b="-109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6">
            <a:extLst>
              <a:ext uri="{FF2B5EF4-FFF2-40B4-BE49-F238E27FC236}">
                <a16:creationId xmlns:a16="http://schemas.microsoft.com/office/drawing/2014/main" id="{0A9E5E8F-89F5-DE40-A641-90A596A45506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C75BB61-F775-934B-8623-BE13E5DFBB61}"/>
              </a:ext>
            </a:extLst>
          </p:cNvPr>
          <p:cNvSpPr/>
          <p:nvPr/>
        </p:nvSpPr>
        <p:spPr>
          <a:xfrm>
            <a:off x="8472264" y="227807"/>
            <a:ext cx="3895949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</a:rPr>
              <a:t>شرطا الاتزان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4A843F8-722D-1E46-A2CD-0B354AC24AE8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529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3EF6110-D02D-8D4D-B5CF-51DA5240CE80}"/>
              </a:ext>
            </a:extLst>
          </p:cNvPr>
          <p:cNvSpPr txBox="1"/>
          <p:nvPr/>
        </p:nvSpPr>
        <p:spPr>
          <a:xfrm>
            <a:off x="911424" y="2060848"/>
            <a:ext cx="6201631" cy="16158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950" dirty="0">
                <a:latin typeface="Aref Ruqaa" panose="02000503000000000000" pitchFamily="2" charset="-78"/>
                <a:cs typeface="Aref Ruqaa" panose="02000503000000000000" pitchFamily="2" charset="-78"/>
              </a:rPr>
              <a:t>"الذين يعرفون فرحة الوصول إلى السلم هم الذين بدأوا من أوله"</a:t>
            </a:r>
            <a:endParaRPr lang="ar-SA" sz="4050" dirty="0"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2610A48-F115-C048-AD6A-C26C5A76D27C}"/>
              </a:ext>
            </a:extLst>
          </p:cNvPr>
          <p:cNvSpPr txBox="1"/>
          <p:nvPr/>
        </p:nvSpPr>
        <p:spPr>
          <a:xfrm>
            <a:off x="623392" y="4130437"/>
            <a:ext cx="677906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800" b="1" dirty="0">
                <a:solidFill>
                  <a:schemeClr val="accent6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طاب صباح طالباتي الغاليات بكل خير</a:t>
            </a:r>
            <a:endParaRPr lang="ar-SA" sz="4400" dirty="0">
              <a:solidFill>
                <a:schemeClr val="bg2">
                  <a:lumMod val="50000"/>
                </a:schemeClr>
              </a:solidFill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4E6195-840F-4C4C-AC02-FCC1DF9B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59" y="0"/>
            <a:ext cx="4542941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09638DB-8DA8-8D4F-BC23-9CFA605CFA47}"/>
              </a:ext>
            </a:extLst>
          </p:cNvPr>
          <p:cNvSpPr txBox="1"/>
          <p:nvPr/>
        </p:nvSpPr>
        <p:spPr>
          <a:xfrm>
            <a:off x="-168696" y="6237312"/>
            <a:ext cx="31444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مادة فيزياء ٢ للصف الثاني ثانوي</a:t>
            </a:r>
          </a:p>
        </p:txBody>
      </p:sp>
    </p:spTree>
    <p:extLst>
      <p:ext uri="{BB962C8B-B14F-4D97-AF65-F5344CB8AC3E}">
        <p14:creationId xmlns:p14="http://schemas.microsoft.com/office/powerpoint/2010/main" val="42315544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50" y="300038"/>
            <a:ext cx="4972050" cy="6210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0"/>
            <a:ext cx="12192000" cy="2286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38"/>
            <a:ext cx="4400550" cy="6143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E9FF1A-2E22-4128-9D6A-B599E08B6D8A}"/>
              </a:ext>
            </a:extLst>
          </p:cNvPr>
          <p:cNvSpPr/>
          <p:nvPr/>
        </p:nvSpPr>
        <p:spPr>
          <a:xfrm>
            <a:off x="10401300" y="300038"/>
            <a:ext cx="952500" cy="138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6" y="2132856"/>
            <a:ext cx="583723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٣-١</a:t>
            </a:r>
          </a:p>
          <a:p>
            <a:pPr marL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تابع الاتزان</a:t>
            </a:r>
            <a:endParaRPr lang="en-US" altLang="en-US" sz="66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098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1" y="227806"/>
            <a:ext cx="12192000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مراجعة الدرس الماضي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رسم 3" descr="سهم منحنى طفيف">
            <a:hlinkClick r:id="rId2" action="ppaction://hlinksldjump"/>
            <a:extLst>
              <a:ext uri="{FF2B5EF4-FFF2-40B4-BE49-F238E27FC236}">
                <a16:creationId xmlns:a16="http://schemas.microsoft.com/office/drawing/2014/main" id="{BF4397E8-7C8A-C447-B499-AB434FCC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3700" y="4701439"/>
            <a:ext cx="1928755" cy="1928755"/>
          </a:xfrm>
          <a:prstGeom prst="rect">
            <a:avLst/>
          </a:prstGeom>
        </p:spPr>
      </p:pic>
      <p:pic>
        <p:nvPicPr>
          <p:cNvPr id="3" name="رسم 2" descr="تعليمات من اليمين لليسار">
            <a:extLst>
              <a:ext uri="{FF2B5EF4-FFF2-40B4-BE49-F238E27FC236}">
                <a16:creationId xmlns:a16="http://schemas.microsoft.com/office/drawing/2014/main" id="{C6FF8142-D964-0F40-BBCE-EFD401300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0214" y="2698817"/>
            <a:ext cx="1729639" cy="1729639"/>
          </a:xfrm>
          <a:prstGeom prst="rect">
            <a:avLst/>
          </a:prstGeom>
        </p:spPr>
      </p:pic>
      <p:pic>
        <p:nvPicPr>
          <p:cNvPr id="78" name="رسم 77" descr="تعليمات من اليمين لليسار">
            <a:extLst>
              <a:ext uri="{FF2B5EF4-FFF2-40B4-BE49-F238E27FC236}">
                <a16:creationId xmlns:a16="http://schemas.microsoft.com/office/drawing/2014/main" id="{F65A651B-FE68-FC49-8B2B-8722AD5D9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5231" y="2698819"/>
            <a:ext cx="1729639" cy="1729639"/>
          </a:xfrm>
          <a:prstGeom prst="rect">
            <a:avLst/>
          </a:prstGeom>
        </p:spPr>
      </p:pic>
      <p:pic>
        <p:nvPicPr>
          <p:cNvPr id="79" name="رسم 78" descr="تعليمات من اليمين لليسار">
            <a:extLst>
              <a:ext uri="{FF2B5EF4-FFF2-40B4-BE49-F238E27FC236}">
                <a16:creationId xmlns:a16="http://schemas.microsoft.com/office/drawing/2014/main" id="{33D53E33-F287-E14F-B561-845E19955E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4875" y="2698818"/>
            <a:ext cx="1729639" cy="1729639"/>
          </a:xfrm>
          <a:prstGeom prst="rect">
            <a:avLst/>
          </a:prstGeom>
        </p:spPr>
      </p:pic>
      <p:pic>
        <p:nvPicPr>
          <p:cNvPr id="80" name="رسم 79" descr="تعليمات من اليمين لليسار">
            <a:extLst>
              <a:ext uri="{FF2B5EF4-FFF2-40B4-BE49-F238E27FC236}">
                <a16:creationId xmlns:a16="http://schemas.microsoft.com/office/drawing/2014/main" id="{AB3E0708-C9FD-F04D-8791-41433385D2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67206" y="2723969"/>
            <a:ext cx="1729639" cy="1729639"/>
          </a:xfrm>
          <a:prstGeom prst="rect">
            <a:avLst/>
          </a:prstGeom>
        </p:spPr>
      </p:pic>
      <p:pic>
        <p:nvPicPr>
          <p:cNvPr id="81" name="رسم 80" descr="تعليمات من اليمين لليسار">
            <a:extLst>
              <a:ext uri="{FF2B5EF4-FFF2-40B4-BE49-F238E27FC236}">
                <a16:creationId xmlns:a16="http://schemas.microsoft.com/office/drawing/2014/main" id="{992EF0A6-AF6B-2A43-AD48-DFDC1B00B8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19536" y="2698818"/>
            <a:ext cx="1729639" cy="17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147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3307104" y="2564904"/>
            <a:ext cx="5577792" cy="1384995"/>
          </a:xfrm>
          <a:prstGeom prst="rect">
            <a:avLst/>
          </a:prstGeom>
          <a:solidFill>
            <a:schemeClr val="accent6"/>
          </a:solidFill>
          <a:ln w="762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2800" b="1" dirty="0">
              <a:ln w="0">
                <a:noFill/>
              </a:ln>
            </a:endParaRPr>
          </a:p>
          <a:p>
            <a:pPr algn="ctr"/>
            <a:r>
              <a:rPr lang="ar-SA" sz="2800" b="1" dirty="0">
                <a:ln w="0">
                  <a:noFill/>
                </a:ln>
              </a:rPr>
              <a:t>ما هو قانون العزم؟</a:t>
            </a:r>
          </a:p>
          <a:p>
            <a:pPr algn="ctr"/>
            <a:endParaRPr lang="en-US" sz="2800" b="1" dirty="0">
              <a:ln w="0">
                <a:noFill/>
              </a:ln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p:pic>
        <p:nvPicPr>
          <p:cNvPr id="77" name="رسم 76" descr="ساعة إيقاف">
            <a:extLst>
              <a:ext uri="{FF2B5EF4-FFF2-40B4-BE49-F238E27FC236}">
                <a16:creationId xmlns:a16="http://schemas.microsoft.com/office/drawing/2014/main" id="{039970E9-1860-1443-B58F-95897D73E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  <p:pic>
        <p:nvPicPr>
          <p:cNvPr id="78" name="رسم 77" descr="تعليمات من اليمين لليسار">
            <a:hlinkClick r:id="rId5" action="ppaction://hlinksldjump"/>
            <a:extLst>
              <a:ext uri="{FF2B5EF4-FFF2-40B4-BE49-F238E27FC236}">
                <a16:creationId xmlns:a16="http://schemas.microsoft.com/office/drawing/2014/main" id="{31DB9474-E964-F541-A875-14863F942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4988" y="248890"/>
            <a:ext cx="1729639" cy="17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3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/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70AD47"/>
          </a:solidFill>
          <a:ln w="127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3DED6429-D948-154A-B4D7-04800283A07A}"/>
              </a:ext>
            </a:extLst>
          </p:cNvPr>
          <p:cNvSpPr txBox="1"/>
          <p:nvPr/>
        </p:nvSpPr>
        <p:spPr>
          <a:xfrm>
            <a:off x="3079943" y="2175179"/>
            <a:ext cx="6480721" cy="461665"/>
          </a:xfrm>
          <a:prstGeom prst="rect">
            <a:avLst/>
          </a:prstGeom>
          <a:solidFill>
            <a:schemeClr val="accent5"/>
          </a:solidFill>
          <a:ln w="762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cs typeface="PT Bold Heading" pitchFamily="2" charset="-78"/>
              </a:rPr>
              <a:t>الشروط اللازمة لكي يكون الجسم في حالة اتزان ميكانيكي هي:</a:t>
            </a:r>
            <a:endParaRPr lang="ar-SA" sz="2400" b="1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8" name="جدول 77">
                <a:extLst>
                  <a:ext uri="{FF2B5EF4-FFF2-40B4-BE49-F238E27FC236}">
                    <a16:creationId xmlns:a16="http://schemas.microsoft.com/office/drawing/2014/main" id="{C7DCDEE3-633A-7648-9AB0-90FF9FF625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9952488"/>
                  </p:ext>
                </p:extLst>
              </p:nvPr>
            </p:nvGraphicFramePr>
            <p:xfrm>
              <a:off x="3486151" y="2902046"/>
              <a:ext cx="5668307" cy="1586812"/>
            </p:xfrm>
            <a:graphic>
              <a:graphicData uri="http://schemas.openxmlformats.org/drawingml/2006/table">
                <a:tbl>
                  <a:tblPr rtl="1" firstRow="1" bandRow="1">
                    <a:tableStyleId>{C4B1156A-380E-4F78-BDF5-A606A8083BF9}</a:tableStyleId>
                  </a:tblPr>
                  <a:tblGrid>
                    <a:gridCol w="651675">
                      <a:extLst>
                        <a:ext uri="{9D8B030D-6E8A-4147-A177-3AD203B41FA5}">
                          <a16:colId xmlns:a16="http://schemas.microsoft.com/office/drawing/2014/main" val="1501356153"/>
                        </a:ext>
                      </a:extLst>
                    </a:gridCol>
                    <a:gridCol w="5016632">
                      <a:extLst>
                        <a:ext uri="{9D8B030D-6E8A-4147-A177-3AD203B41FA5}">
                          <a16:colId xmlns:a16="http://schemas.microsoft.com/office/drawing/2014/main" val="1122118222"/>
                        </a:ext>
                      </a:extLst>
                    </a:gridCol>
                  </a:tblGrid>
                  <a:tr h="396703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sz="2000" b="1" dirty="0" err="1">
                              <a:solidFill>
                                <a:schemeClr val="tx1"/>
                              </a:solidFill>
                              <a:cs typeface="+mn-cs"/>
                            </a:rPr>
                            <a:t>أ</a:t>
                          </a:r>
                          <a:endParaRPr lang="ar-SA" sz="2000" b="1" dirty="0">
                            <a:solidFill>
                              <a:schemeClr val="tx1"/>
                            </a:solidFill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457200" lvl="1" algn="r" defTabSz="914400" rtl="1" eaLnBrk="1" latinLnBrk="0" hangingPunct="1"/>
                          <a:r>
                            <a:rPr lang="en-US" sz="2000" b="1" dirty="0" err="1"/>
                            <a:t>Ʃ</a:t>
                          </a:r>
                          <a:r>
                            <a:rPr lang="en-US" sz="2000" b="1" dirty="0"/>
                            <a:t> </a:t>
                          </a:r>
                          <a:r>
                            <a:rPr lang="en-US" sz="2000" b="1" i="1" dirty="0"/>
                            <a:t>F = 0 </a:t>
                          </a:r>
                          <a:endParaRPr lang="ar-SA" sz="2000" b="1" dirty="0">
                            <a:solidFill>
                              <a:schemeClr val="tx1"/>
                            </a:solidFill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3883961"/>
                      </a:ext>
                    </a:extLst>
                  </a:tr>
                  <a:tr h="396703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ب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8" algn="l" rtl="0"/>
                          <a:r>
                            <a:rPr lang="en-US" sz="2000" b="1" dirty="0"/>
                            <a:t>Ʃ</a:t>
                          </a:r>
                          <a:r>
                            <a:rPr lang="ar-SA" sz="2000" b="1" dirty="0"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ar-SA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2000" b="1" i="1" dirty="0"/>
                            <a:t> = 0 </a:t>
                          </a:r>
                          <a:endParaRPr lang="ar-SA" sz="2000" b="1" dirty="0">
                            <a:solidFill>
                              <a:schemeClr val="tx1"/>
                            </a:solidFill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3855009"/>
                      </a:ext>
                    </a:extLst>
                  </a:tr>
                  <a:tr h="396703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sz="2000" b="1" dirty="0" err="1">
                              <a:solidFill>
                                <a:schemeClr val="tx1"/>
                              </a:solidFill>
                              <a:cs typeface="+mn-cs"/>
                            </a:rPr>
                            <a:t>ج</a:t>
                          </a:r>
                          <a:endParaRPr lang="ar-SA" sz="2000" b="1" dirty="0">
                            <a:solidFill>
                              <a:schemeClr val="tx1"/>
                            </a:solidFill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200400" marR="0" lvl="7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>
                              <a:cs typeface="+mn-cs"/>
                            </a:rPr>
                            <a:t>Ʃ</a:t>
                          </a:r>
                          <a:r>
                            <a:rPr lang="ar-SA" sz="2000" b="1" dirty="0">
                              <a:cs typeface="+mn-cs"/>
                            </a:rPr>
                            <a:t> </a:t>
                          </a:r>
                          <a:r>
                            <a:rPr lang="el-GR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ω</a:t>
                          </a:r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 </a:t>
                          </a:r>
                          <a:r>
                            <a:rPr lang="en-US" sz="2000" b="1" i="1" dirty="0">
                              <a:cs typeface="+mn-cs"/>
                            </a:rPr>
                            <a:t>= 0 </a:t>
                          </a:r>
                          <a:endParaRPr lang="ar-SA" sz="2000" b="1" dirty="0">
                            <a:solidFill>
                              <a:schemeClr val="tx1"/>
                            </a:solidFill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3707331"/>
                      </a:ext>
                    </a:extLst>
                  </a:tr>
                  <a:tr h="396703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د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457200" lvl="1" algn="r" defTabSz="914400" rtl="1" eaLnBrk="1" latinLnBrk="0" hangingPunct="1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a </a:t>
                          </a:r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 و </a:t>
                          </a: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b</a:t>
                          </a:r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 معًا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5344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8" name="جدول 77">
                <a:extLst>
                  <a:ext uri="{FF2B5EF4-FFF2-40B4-BE49-F238E27FC236}">
                    <a16:creationId xmlns:a16="http://schemas.microsoft.com/office/drawing/2014/main" id="{C7DCDEE3-633A-7648-9AB0-90FF9FF625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9952488"/>
                  </p:ext>
                </p:extLst>
              </p:nvPr>
            </p:nvGraphicFramePr>
            <p:xfrm>
              <a:off x="3486151" y="2902046"/>
              <a:ext cx="5668307" cy="1586812"/>
            </p:xfrm>
            <a:graphic>
              <a:graphicData uri="http://schemas.openxmlformats.org/drawingml/2006/table">
                <a:tbl>
                  <a:tblPr rtl="1" firstRow="1" bandRow="1">
                    <a:tableStyleId>{C4B1156A-380E-4F78-BDF5-A606A8083BF9}</a:tableStyleId>
                  </a:tblPr>
                  <a:tblGrid>
                    <a:gridCol w="651675">
                      <a:extLst>
                        <a:ext uri="{9D8B030D-6E8A-4147-A177-3AD203B41FA5}">
                          <a16:colId xmlns:a16="http://schemas.microsoft.com/office/drawing/2014/main" val="1501356153"/>
                        </a:ext>
                      </a:extLst>
                    </a:gridCol>
                    <a:gridCol w="5016632">
                      <a:extLst>
                        <a:ext uri="{9D8B030D-6E8A-4147-A177-3AD203B41FA5}">
                          <a16:colId xmlns:a16="http://schemas.microsoft.com/office/drawing/2014/main" val="1122118222"/>
                        </a:ext>
                      </a:extLst>
                    </a:gridCol>
                  </a:tblGrid>
                  <a:tr h="396703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sz="2000" b="1" dirty="0" err="1">
                              <a:solidFill>
                                <a:schemeClr val="tx1"/>
                              </a:solidFill>
                              <a:cs typeface="+mn-cs"/>
                            </a:rPr>
                            <a:t>أ</a:t>
                          </a:r>
                          <a:endParaRPr lang="ar-SA" sz="2000" b="1" dirty="0">
                            <a:solidFill>
                              <a:schemeClr val="tx1"/>
                            </a:solidFill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457200" lvl="1" algn="r" defTabSz="914400" rtl="1" eaLnBrk="1" latinLnBrk="0" hangingPunct="1"/>
                          <a:r>
                            <a:rPr lang="en-US" sz="2000" b="1" dirty="0" err="1"/>
                            <a:t>Ʃ</a:t>
                          </a:r>
                          <a:r>
                            <a:rPr lang="en-US" sz="2000" b="1" dirty="0"/>
                            <a:t> </a:t>
                          </a:r>
                          <a:r>
                            <a:rPr lang="en-US" sz="2000" b="1" i="1" dirty="0"/>
                            <a:t>F = 0 </a:t>
                          </a:r>
                          <a:endParaRPr lang="ar-SA" sz="2000" b="1" dirty="0">
                            <a:solidFill>
                              <a:schemeClr val="tx1"/>
                            </a:solidFill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3883961"/>
                      </a:ext>
                    </a:extLst>
                  </a:tr>
                  <a:tr h="396703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ب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384" t="-109677" r="-505" b="-225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3855009"/>
                      </a:ext>
                    </a:extLst>
                  </a:tr>
                  <a:tr h="396703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sz="2000" b="1" dirty="0" err="1">
                              <a:solidFill>
                                <a:schemeClr val="tx1"/>
                              </a:solidFill>
                              <a:cs typeface="+mn-cs"/>
                            </a:rPr>
                            <a:t>ج</a:t>
                          </a:r>
                          <a:endParaRPr lang="ar-SA" sz="2000" b="1" dirty="0">
                            <a:solidFill>
                              <a:schemeClr val="tx1"/>
                            </a:solidFill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200400" marR="0" lvl="7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>
                              <a:cs typeface="+mn-cs"/>
                            </a:rPr>
                            <a:t>Ʃ</a:t>
                          </a:r>
                          <a:r>
                            <a:rPr lang="ar-SA" sz="2000" b="1" dirty="0">
                              <a:cs typeface="+mn-cs"/>
                            </a:rPr>
                            <a:t> </a:t>
                          </a:r>
                          <a:r>
                            <a:rPr lang="el-GR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ω</a:t>
                          </a:r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 </a:t>
                          </a:r>
                          <a:r>
                            <a:rPr lang="en-US" sz="2000" b="1" i="1" dirty="0">
                              <a:cs typeface="+mn-cs"/>
                            </a:rPr>
                            <a:t>= 0 </a:t>
                          </a:r>
                          <a:endParaRPr lang="ar-SA" sz="2000" b="1" dirty="0">
                            <a:solidFill>
                              <a:schemeClr val="tx1"/>
                            </a:solidFill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3707331"/>
                      </a:ext>
                    </a:extLst>
                  </a:tr>
                  <a:tr h="396703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د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457200" lvl="1" algn="r" defTabSz="914400" rtl="1" eaLnBrk="1" latinLnBrk="0" hangingPunct="1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a </a:t>
                          </a:r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 و </a:t>
                          </a: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b</a:t>
                          </a:r>
                          <a:r>
                            <a:rPr lang="ar-SA" sz="2000" b="1" dirty="0">
                              <a:solidFill>
                                <a:schemeClr val="tx1"/>
                              </a:solidFill>
                              <a:cs typeface="+mn-cs"/>
                            </a:rPr>
                            <a:t> معًا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53447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0" name="رسم 79" descr="ساعة إيقاف">
            <a:extLst>
              <a:ext uri="{FF2B5EF4-FFF2-40B4-BE49-F238E27FC236}">
                <a16:creationId xmlns:a16="http://schemas.microsoft.com/office/drawing/2014/main" id="{343B627C-1606-544A-A41D-2CFD8BF18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  <p:pic>
        <p:nvPicPr>
          <p:cNvPr id="82" name="رسم 81" descr="تعليمات من اليمين لليسار">
            <a:hlinkClick r:id="rId6" action="ppaction://hlinksldjump"/>
            <a:extLst>
              <a:ext uri="{FF2B5EF4-FFF2-40B4-BE49-F238E27FC236}">
                <a16:creationId xmlns:a16="http://schemas.microsoft.com/office/drawing/2014/main" id="{BA230A36-B732-9446-A1DD-2F744531F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988" y="248890"/>
            <a:ext cx="1729639" cy="17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0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p:pic>
        <p:nvPicPr>
          <p:cNvPr id="77" name="رسم 76" descr="ساعة إيقاف">
            <a:extLst>
              <a:ext uri="{FF2B5EF4-FFF2-40B4-BE49-F238E27FC236}">
                <a16:creationId xmlns:a16="http://schemas.microsoft.com/office/drawing/2014/main" id="{039970E9-1860-1443-B58F-95897D73E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  <p:sp>
        <p:nvSpPr>
          <p:cNvPr id="78" name="مربع نص 77">
            <a:extLst>
              <a:ext uri="{FF2B5EF4-FFF2-40B4-BE49-F238E27FC236}">
                <a16:creationId xmlns:a16="http://schemas.microsoft.com/office/drawing/2014/main" id="{1A2240D3-1F4C-B645-AAFF-9661527E7599}"/>
              </a:ext>
            </a:extLst>
          </p:cNvPr>
          <p:cNvSpPr txBox="1"/>
          <p:nvPr/>
        </p:nvSpPr>
        <p:spPr>
          <a:xfrm>
            <a:off x="3189978" y="2246282"/>
            <a:ext cx="6042819" cy="1569660"/>
          </a:xfrm>
          <a:prstGeom prst="rect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ar-SA" sz="2400" b="1" dirty="0">
              <a:cs typeface="PT Bold Heading" pitchFamily="2" charset="-78"/>
            </a:endParaRPr>
          </a:p>
          <a:p>
            <a:pPr algn="ctr"/>
            <a:r>
              <a:rPr lang="ar-SA" sz="2400" b="1" dirty="0">
                <a:cs typeface="PT Bold Heading" pitchFamily="2" charset="-78"/>
              </a:rPr>
              <a:t>صححي العبارة التالية:</a:t>
            </a:r>
          </a:p>
          <a:p>
            <a:pPr algn="ctr"/>
            <a:r>
              <a:rPr lang="ar-SA" sz="2400" b="1" kern="0" dirty="0">
                <a:solidFill>
                  <a:schemeClr val="tx1"/>
                </a:solidFill>
                <a:latin typeface="Arial" panose="020B0604020202020204" pitchFamily="34" charset="0"/>
              </a:rPr>
              <a:t>كلما كانت قاعدة الجسم ضيقة كلما كان الجسم أكثر استقرارًا</a:t>
            </a:r>
          </a:p>
          <a:p>
            <a:pPr algn="ctr"/>
            <a:endParaRPr lang="ar-SA" sz="2400" b="1" kern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9" name="رسم 78" descr="تعليمات من اليمين لليسار">
            <a:hlinkClick r:id="rId5" action="ppaction://hlinksldjump"/>
            <a:extLst>
              <a:ext uri="{FF2B5EF4-FFF2-40B4-BE49-F238E27FC236}">
                <a16:creationId xmlns:a16="http://schemas.microsoft.com/office/drawing/2014/main" id="{5ECAE092-C4C4-674F-873F-F7A6B2E647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4988" y="248890"/>
            <a:ext cx="1729639" cy="17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3307104" y="1759364"/>
            <a:ext cx="5577792" cy="1384995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2800" b="1" dirty="0">
              <a:ln w="0">
                <a:noFill/>
              </a:ln>
            </a:endParaRPr>
          </a:p>
          <a:p>
            <a:pPr algn="ctr"/>
            <a:r>
              <a:rPr lang="ar-SA" sz="2800" b="1" dirty="0">
                <a:ln w="0">
                  <a:noFill/>
                </a:ln>
              </a:rPr>
              <a:t>القانون الصحيح لحساب العزم هو:</a:t>
            </a:r>
          </a:p>
          <a:p>
            <a:pPr algn="ctr"/>
            <a:endParaRPr lang="en-US" sz="2800" b="1" dirty="0">
              <a:ln w="0">
                <a:noFill/>
              </a:ln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rgbClr val="70AD47"/>
          </a:solidFill>
          <a:ln w="127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/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rgbClr val="70AD47"/>
          </a:solidFill>
          <a:ln w="1270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مربع نص 76">
                <a:extLst>
                  <a:ext uri="{FF2B5EF4-FFF2-40B4-BE49-F238E27FC236}">
                    <a16:creationId xmlns:a16="http://schemas.microsoft.com/office/drawing/2014/main" id="{3F2DDCF1-04BA-1243-A39D-3AA5870C14CF}"/>
                  </a:ext>
                </a:extLst>
              </p:cNvPr>
              <p:cNvSpPr txBox="1"/>
              <p:nvPr/>
            </p:nvSpPr>
            <p:spPr>
              <a:xfrm flipH="1">
                <a:off x="1419798" y="4147797"/>
                <a:ext cx="1915578" cy="5788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ar-SA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func>
                            <m:func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func>
                        </m:num>
                        <m:den>
                          <m:r>
                            <a:rPr lang="ar-SA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den>
                      </m:f>
                    </m:oMath>
                  </m:oMathPara>
                </a14:m>
                <a:endParaRPr lang="ar-SA" sz="20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مربع نص 76">
                <a:extLst>
                  <a:ext uri="{FF2B5EF4-FFF2-40B4-BE49-F238E27FC236}">
                    <a16:creationId xmlns:a16="http://schemas.microsoft.com/office/drawing/2014/main" id="{3F2DDCF1-04BA-1243-A39D-3AA5870C1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19798" y="4147797"/>
                <a:ext cx="1915578" cy="578813"/>
              </a:xfrm>
              <a:prstGeom prst="rect">
                <a:avLst/>
              </a:prstGeom>
              <a:blipFill>
                <a:blip r:embed="rId3"/>
                <a:stretch>
                  <a:fillRect t="-2174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مربع نص 1">
            <a:extLst>
              <a:ext uri="{FF2B5EF4-FFF2-40B4-BE49-F238E27FC236}">
                <a16:creationId xmlns:a16="http://schemas.microsoft.com/office/drawing/2014/main" id="{9988D6C1-0F8F-414F-8235-562A1C01DBAA}"/>
              </a:ext>
            </a:extLst>
          </p:cNvPr>
          <p:cNvSpPr txBox="1"/>
          <p:nvPr/>
        </p:nvSpPr>
        <p:spPr>
          <a:xfrm>
            <a:off x="1034462" y="4107322"/>
            <a:ext cx="38023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a.</a:t>
            </a:r>
            <a:endParaRPr lang="ar-SA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مربع نص 77">
                <a:extLst>
                  <a:ext uri="{FF2B5EF4-FFF2-40B4-BE49-F238E27FC236}">
                    <a16:creationId xmlns:a16="http://schemas.microsoft.com/office/drawing/2014/main" id="{050E9362-BD31-7846-A678-76BBE6EA4E36}"/>
                  </a:ext>
                </a:extLst>
              </p:cNvPr>
              <p:cNvSpPr txBox="1"/>
              <p:nvPr/>
            </p:nvSpPr>
            <p:spPr>
              <a:xfrm flipH="1">
                <a:off x="4051977" y="4064243"/>
                <a:ext cx="1915578" cy="57624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func>
                            <m:func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ar-SA" sz="20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مربع نص 77">
                <a:extLst>
                  <a:ext uri="{FF2B5EF4-FFF2-40B4-BE49-F238E27FC236}">
                    <a16:creationId xmlns:a16="http://schemas.microsoft.com/office/drawing/2014/main" id="{050E9362-BD31-7846-A678-76BBE6EA4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51977" y="4064243"/>
                <a:ext cx="1915578" cy="576248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189D12B-C17E-D347-93D2-BE6D44F04883}"/>
              </a:ext>
            </a:extLst>
          </p:cNvPr>
          <p:cNvSpPr txBox="1"/>
          <p:nvPr/>
        </p:nvSpPr>
        <p:spPr>
          <a:xfrm>
            <a:off x="3616314" y="4107322"/>
            <a:ext cx="3914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b.</a:t>
            </a:r>
            <a:endParaRPr lang="ar-SA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مربع نص 79">
                <a:extLst>
                  <a:ext uri="{FF2B5EF4-FFF2-40B4-BE49-F238E27FC236}">
                    <a16:creationId xmlns:a16="http://schemas.microsoft.com/office/drawing/2014/main" id="{80C66F91-55F7-9A40-B361-F6DE3869B74F}"/>
                  </a:ext>
                </a:extLst>
              </p:cNvPr>
              <p:cNvSpPr txBox="1"/>
              <p:nvPr/>
            </p:nvSpPr>
            <p:spPr>
              <a:xfrm flipH="1">
                <a:off x="9292741" y="4193963"/>
                <a:ext cx="1915578" cy="30777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func>
                        <m:func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ar-SA" sz="20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مربع نص 79">
                <a:extLst>
                  <a:ext uri="{FF2B5EF4-FFF2-40B4-BE49-F238E27FC236}">
                    <a16:creationId xmlns:a16="http://schemas.microsoft.com/office/drawing/2014/main" id="{80C66F91-55F7-9A40-B361-F6DE3869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292741" y="4193963"/>
                <a:ext cx="1915578" cy="307777"/>
              </a:xfrm>
              <a:prstGeom prst="rect">
                <a:avLst/>
              </a:prstGeom>
              <a:blipFill>
                <a:blip r:embed="rId5"/>
                <a:stretch>
                  <a:fillRect t="-20000" b="-4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مربع نص 80">
            <a:extLst>
              <a:ext uri="{FF2B5EF4-FFF2-40B4-BE49-F238E27FC236}">
                <a16:creationId xmlns:a16="http://schemas.microsoft.com/office/drawing/2014/main" id="{513F6807-6DC3-F646-8166-CE13BDBB02C0}"/>
              </a:ext>
            </a:extLst>
          </p:cNvPr>
          <p:cNvSpPr txBox="1"/>
          <p:nvPr/>
        </p:nvSpPr>
        <p:spPr>
          <a:xfrm>
            <a:off x="6300738" y="4147797"/>
            <a:ext cx="36099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c.</a:t>
            </a:r>
            <a:endParaRPr lang="ar-SA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مربع نص 81">
                <a:extLst>
                  <a:ext uri="{FF2B5EF4-FFF2-40B4-BE49-F238E27FC236}">
                    <a16:creationId xmlns:a16="http://schemas.microsoft.com/office/drawing/2014/main" id="{B4DF2F9F-AB66-C344-A2C3-A19635AC33AC}"/>
                  </a:ext>
                </a:extLst>
              </p:cNvPr>
              <p:cNvSpPr txBox="1"/>
              <p:nvPr/>
            </p:nvSpPr>
            <p:spPr>
              <a:xfrm flipH="1">
                <a:off x="6645051" y="4193962"/>
                <a:ext cx="1915578" cy="30777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ar-S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func>
                        <m:func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ar-SA" sz="20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مربع نص 81">
                <a:extLst>
                  <a:ext uri="{FF2B5EF4-FFF2-40B4-BE49-F238E27FC236}">
                    <a16:creationId xmlns:a16="http://schemas.microsoft.com/office/drawing/2014/main" id="{B4DF2F9F-AB66-C344-A2C3-A19635AC3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645051" y="4193962"/>
                <a:ext cx="1915578" cy="307777"/>
              </a:xfrm>
              <a:prstGeom prst="rect">
                <a:avLst/>
              </a:prstGeom>
              <a:blipFill>
                <a:blip r:embed="rId6"/>
                <a:stretch>
                  <a:fillRect t="-20000" b="-4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مربع نص 82">
            <a:extLst>
              <a:ext uri="{FF2B5EF4-FFF2-40B4-BE49-F238E27FC236}">
                <a16:creationId xmlns:a16="http://schemas.microsoft.com/office/drawing/2014/main" id="{7C81E320-6868-6545-88FD-E2B28C664CBC}"/>
              </a:ext>
            </a:extLst>
          </p:cNvPr>
          <p:cNvSpPr txBox="1"/>
          <p:nvPr/>
        </p:nvSpPr>
        <p:spPr>
          <a:xfrm>
            <a:off x="8966290" y="4147797"/>
            <a:ext cx="3914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d.</a:t>
            </a:r>
            <a:endParaRPr lang="ar-SA" sz="2000" b="1" dirty="0"/>
          </a:p>
        </p:txBody>
      </p:sp>
      <p:pic>
        <p:nvPicPr>
          <p:cNvPr id="85" name="رسم 84" descr="ساعة إيقاف">
            <a:extLst>
              <a:ext uri="{FF2B5EF4-FFF2-40B4-BE49-F238E27FC236}">
                <a16:creationId xmlns:a16="http://schemas.microsoft.com/office/drawing/2014/main" id="{F8090AD1-4210-1140-AA19-A86E12652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  <p:pic>
        <p:nvPicPr>
          <p:cNvPr id="86" name="رسم 85" descr="تعليمات من اليمين لليسار">
            <a:hlinkClick r:id="rId9" action="ppaction://hlinksldjump"/>
            <a:extLst>
              <a:ext uri="{FF2B5EF4-FFF2-40B4-BE49-F238E27FC236}">
                <a16:creationId xmlns:a16="http://schemas.microsoft.com/office/drawing/2014/main" id="{DD982A05-3FF1-D047-AA20-B5307B892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4988" y="248890"/>
            <a:ext cx="1729639" cy="17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1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0CD4B4-DE5D-AC44-B962-F325D9659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8583DBD-D9CE-7844-82C8-91B6A14AC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4"/>
          <a:stretch/>
        </p:blipFill>
        <p:spPr>
          <a:xfrm>
            <a:off x="974448" y="0"/>
            <a:ext cx="7200722" cy="6858248"/>
          </a:xfr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FC814AA-2D09-784E-A695-E284815F0619}"/>
              </a:ext>
            </a:extLst>
          </p:cNvPr>
          <p:cNvSpPr/>
          <p:nvPr/>
        </p:nvSpPr>
        <p:spPr>
          <a:xfrm>
            <a:off x="8357140" y="735518"/>
            <a:ext cx="387592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الكتاب صفحة ٨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7A6B42C-E43F-624A-BD40-B7D921D76A8D}"/>
              </a:ext>
            </a:extLst>
          </p:cNvPr>
          <p:cNvSpPr/>
          <p:nvPr/>
        </p:nvSpPr>
        <p:spPr>
          <a:xfrm>
            <a:off x="-212409" y="5919734"/>
            <a:ext cx="1004292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8695240-74EA-4747-BABA-99FE44C156B6}"/>
              </a:ext>
            </a:extLst>
          </p:cNvPr>
          <p:cNvSpPr/>
          <p:nvPr/>
        </p:nvSpPr>
        <p:spPr>
          <a:xfrm>
            <a:off x="8357140" y="5919734"/>
            <a:ext cx="4003556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335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5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3486151" y="227806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   تقييم الدرس السابق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4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7EDFC14-F1A6-574A-A1EF-5627F8B7E8E2}"/>
              </a:ext>
            </a:extLst>
          </p:cNvPr>
          <p:cNvSpPr/>
          <p:nvPr/>
        </p:nvSpPr>
        <p:spPr>
          <a:xfrm>
            <a:off x="4852263" y="4805687"/>
            <a:ext cx="2718250" cy="1569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40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7AC5494-1E1F-384F-ABFA-2730F7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59</a:t>
            </a:r>
          </a:p>
        </p:txBody>
      </p:sp>
      <p:sp>
        <p:nvSpPr>
          <p:cNvPr id="15" name="Text Box 75">
            <a:extLst>
              <a:ext uri="{FF2B5EF4-FFF2-40B4-BE49-F238E27FC236}">
                <a16:creationId xmlns:a16="http://schemas.microsoft.com/office/drawing/2014/main" id="{A600D705-57CD-E740-93F2-2D2E44CA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58</a:t>
            </a: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DCD6474B-E883-E042-9745-48903613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57</a:t>
            </a: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3A52A06F-23E8-2E49-8A7A-25C9663A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56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DB65BDD8-0482-A345-8927-459ED80A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55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19A4625B-2CCE-D347-A93B-CB0456C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54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id="{ECE5A559-9C4E-4F4C-B2A4-0B7AF13E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53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id="{6C58EE5E-6CC2-D84E-A55B-6E97F5A4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52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469801FC-F178-924D-941D-375BA421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51</a:t>
            </a:r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4EC1C7E1-770D-BC4D-8DF0-B4533C7F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50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DFACE405-C201-4C42-BE2F-559BC805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49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9A392317-609E-BE42-9B4F-DCD096E5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48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72377C9D-E274-4D4C-889E-B68CB8A5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B0F584FE-7753-5B43-ACC4-C3653FD9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46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4B842303-61FC-E241-9D86-65DA6E08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45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239750B5-F245-D047-B111-29D7881F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44</a:t>
            </a:r>
          </a:p>
        </p:txBody>
      </p:sp>
      <p:sp>
        <p:nvSpPr>
          <p:cNvPr id="33" name="Text Box 90">
            <a:extLst>
              <a:ext uri="{FF2B5EF4-FFF2-40B4-BE49-F238E27FC236}">
                <a16:creationId xmlns:a16="http://schemas.microsoft.com/office/drawing/2014/main" id="{7A1AB6D7-DD37-9845-BEF7-07B4497F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43</a:t>
            </a:r>
          </a:p>
        </p:txBody>
      </p:sp>
      <p:sp>
        <p:nvSpPr>
          <p:cNvPr id="34" name="Text Box 91">
            <a:extLst>
              <a:ext uri="{FF2B5EF4-FFF2-40B4-BE49-F238E27FC236}">
                <a16:creationId xmlns:a16="http://schemas.microsoft.com/office/drawing/2014/main" id="{1B367DA2-BA27-754B-A9C1-E9F744E6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42</a:t>
            </a:r>
          </a:p>
        </p:txBody>
      </p:sp>
      <p:sp>
        <p:nvSpPr>
          <p:cNvPr id="35" name="Text Box 92">
            <a:extLst>
              <a:ext uri="{FF2B5EF4-FFF2-40B4-BE49-F238E27FC236}">
                <a16:creationId xmlns:a16="http://schemas.microsoft.com/office/drawing/2014/main" id="{C8C0EC1A-324B-8741-8758-7759E81B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41</a:t>
            </a:r>
          </a:p>
        </p:txBody>
      </p:sp>
      <p:sp>
        <p:nvSpPr>
          <p:cNvPr id="36" name="Text Box 93">
            <a:extLst>
              <a:ext uri="{FF2B5EF4-FFF2-40B4-BE49-F238E27FC236}">
                <a16:creationId xmlns:a16="http://schemas.microsoft.com/office/drawing/2014/main" id="{8729492B-6B2A-F948-A036-8FAE151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40</a:t>
            </a:r>
          </a:p>
        </p:txBody>
      </p:sp>
      <p:sp>
        <p:nvSpPr>
          <p:cNvPr id="37" name="Text Box 94">
            <a:extLst>
              <a:ext uri="{FF2B5EF4-FFF2-40B4-BE49-F238E27FC236}">
                <a16:creationId xmlns:a16="http://schemas.microsoft.com/office/drawing/2014/main" id="{5EE65EE8-C93B-1F47-892E-7B5C948E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39</a:t>
            </a:r>
          </a:p>
        </p:txBody>
      </p:sp>
      <p:sp>
        <p:nvSpPr>
          <p:cNvPr id="38" name="Text Box 95">
            <a:extLst>
              <a:ext uri="{FF2B5EF4-FFF2-40B4-BE49-F238E27FC236}">
                <a16:creationId xmlns:a16="http://schemas.microsoft.com/office/drawing/2014/main" id="{F914E8B4-776D-AE48-9355-3BE3AB39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38</a:t>
            </a:r>
          </a:p>
        </p:txBody>
      </p:sp>
      <p:sp>
        <p:nvSpPr>
          <p:cNvPr id="39" name="Text Box 96">
            <a:extLst>
              <a:ext uri="{FF2B5EF4-FFF2-40B4-BE49-F238E27FC236}">
                <a16:creationId xmlns:a16="http://schemas.microsoft.com/office/drawing/2014/main" id="{7DB3F5D8-0935-164A-82B3-859AF85B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37</a:t>
            </a: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ADCF6D0F-751C-8343-A1AF-7F13672C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36</a:t>
            </a:r>
          </a:p>
        </p:txBody>
      </p:sp>
      <p:sp>
        <p:nvSpPr>
          <p:cNvPr id="41" name="Text Box 98">
            <a:extLst>
              <a:ext uri="{FF2B5EF4-FFF2-40B4-BE49-F238E27FC236}">
                <a16:creationId xmlns:a16="http://schemas.microsoft.com/office/drawing/2014/main" id="{CCE8DA3E-A9E1-7647-BCA9-AB7C94D0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35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784F438B-D5CA-BC41-8C72-BDF16BB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34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285AFF90-EE45-0548-9CBC-79D31CA8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33</a:t>
            </a:r>
          </a:p>
        </p:txBody>
      </p:sp>
      <p:sp>
        <p:nvSpPr>
          <p:cNvPr id="44" name="Text Box 102">
            <a:extLst>
              <a:ext uri="{FF2B5EF4-FFF2-40B4-BE49-F238E27FC236}">
                <a16:creationId xmlns:a16="http://schemas.microsoft.com/office/drawing/2014/main" id="{7BA9DA21-2D2B-5545-91E1-646E8324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32</a:t>
            </a: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029B66BA-D060-284E-9D57-71C6F774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31</a:t>
            </a:r>
          </a:p>
        </p:txBody>
      </p:sp>
      <p:sp>
        <p:nvSpPr>
          <p:cNvPr id="46" name="Text Box 104">
            <a:extLst>
              <a:ext uri="{FF2B5EF4-FFF2-40B4-BE49-F238E27FC236}">
                <a16:creationId xmlns:a16="http://schemas.microsoft.com/office/drawing/2014/main" id="{81D36C9F-90E3-FB42-ADE6-D56C45C0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30</a:t>
            </a:r>
          </a:p>
        </p:txBody>
      </p:sp>
      <p:sp>
        <p:nvSpPr>
          <p:cNvPr id="47" name="Text Box 105">
            <a:extLst>
              <a:ext uri="{FF2B5EF4-FFF2-40B4-BE49-F238E27FC236}">
                <a16:creationId xmlns:a16="http://schemas.microsoft.com/office/drawing/2014/main" id="{DB29A279-E46A-9149-B8BB-C1C937C7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29</a:t>
            </a:r>
          </a:p>
        </p:txBody>
      </p:sp>
      <p:sp>
        <p:nvSpPr>
          <p:cNvPr id="48" name="Text Box 106">
            <a:extLst>
              <a:ext uri="{FF2B5EF4-FFF2-40B4-BE49-F238E27FC236}">
                <a16:creationId xmlns:a16="http://schemas.microsoft.com/office/drawing/2014/main" id="{0B7CFA60-0A1C-6F4F-89FC-4918C6F3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28</a:t>
            </a:r>
          </a:p>
        </p:txBody>
      </p:sp>
      <p:sp>
        <p:nvSpPr>
          <p:cNvPr id="49" name="Text Box 107">
            <a:extLst>
              <a:ext uri="{FF2B5EF4-FFF2-40B4-BE49-F238E27FC236}">
                <a16:creationId xmlns:a16="http://schemas.microsoft.com/office/drawing/2014/main" id="{55D60041-91A2-A24F-997A-B79F25AD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27</a:t>
            </a: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D45382A5-9C7B-CD43-8EF7-EDE53772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26</a:t>
            </a:r>
          </a:p>
        </p:txBody>
      </p:sp>
      <p:sp>
        <p:nvSpPr>
          <p:cNvPr id="51" name="Text Box 109">
            <a:extLst>
              <a:ext uri="{FF2B5EF4-FFF2-40B4-BE49-F238E27FC236}">
                <a16:creationId xmlns:a16="http://schemas.microsoft.com/office/drawing/2014/main" id="{18FD5DE4-6882-0E4A-B39E-0E69F8DF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25</a:t>
            </a:r>
          </a:p>
        </p:txBody>
      </p:sp>
      <p:sp>
        <p:nvSpPr>
          <p:cNvPr id="52" name="Text Box 110">
            <a:extLst>
              <a:ext uri="{FF2B5EF4-FFF2-40B4-BE49-F238E27FC236}">
                <a16:creationId xmlns:a16="http://schemas.microsoft.com/office/drawing/2014/main" id="{DDEAB158-B592-8347-8893-8E1122AE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24</a:t>
            </a:r>
          </a:p>
        </p:txBody>
      </p:sp>
      <p:sp>
        <p:nvSpPr>
          <p:cNvPr id="53" name="Text Box 111">
            <a:extLst>
              <a:ext uri="{FF2B5EF4-FFF2-40B4-BE49-F238E27FC236}">
                <a16:creationId xmlns:a16="http://schemas.microsoft.com/office/drawing/2014/main" id="{3267F2B3-2B93-9D4E-938F-191187AB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23</a:t>
            </a:r>
          </a:p>
        </p:txBody>
      </p:sp>
      <p:sp>
        <p:nvSpPr>
          <p:cNvPr id="54" name="Text Box 112">
            <a:extLst>
              <a:ext uri="{FF2B5EF4-FFF2-40B4-BE49-F238E27FC236}">
                <a16:creationId xmlns:a16="http://schemas.microsoft.com/office/drawing/2014/main" id="{BBC2D4F5-1342-614F-BC59-4CA04412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22</a:t>
            </a:r>
          </a:p>
        </p:txBody>
      </p:sp>
      <p:sp>
        <p:nvSpPr>
          <p:cNvPr id="55" name="Text Box 113">
            <a:extLst>
              <a:ext uri="{FF2B5EF4-FFF2-40B4-BE49-F238E27FC236}">
                <a16:creationId xmlns:a16="http://schemas.microsoft.com/office/drawing/2014/main" id="{2145269D-CCA5-9C4A-A663-3BA7DA67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21</a:t>
            </a:r>
          </a:p>
        </p:txBody>
      </p:sp>
      <p:sp>
        <p:nvSpPr>
          <p:cNvPr id="56" name="Text Box 114">
            <a:extLst>
              <a:ext uri="{FF2B5EF4-FFF2-40B4-BE49-F238E27FC236}">
                <a16:creationId xmlns:a16="http://schemas.microsoft.com/office/drawing/2014/main" id="{E7D590C6-999D-A14F-8A24-F3EB1A5B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20</a:t>
            </a:r>
          </a:p>
        </p:txBody>
      </p:sp>
      <p:sp>
        <p:nvSpPr>
          <p:cNvPr id="57" name="Text Box 115">
            <a:extLst>
              <a:ext uri="{FF2B5EF4-FFF2-40B4-BE49-F238E27FC236}">
                <a16:creationId xmlns:a16="http://schemas.microsoft.com/office/drawing/2014/main" id="{B7550745-47EA-A34E-8C00-492A3D42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19</a:t>
            </a:r>
          </a:p>
        </p:txBody>
      </p:sp>
      <p:sp>
        <p:nvSpPr>
          <p:cNvPr id="58" name="Text Box 116">
            <a:extLst>
              <a:ext uri="{FF2B5EF4-FFF2-40B4-BE49-F238E27FC236}">
                <a16:creationId xmlns:a16="http://schemas.microsoft.com/office/drawing/2014/main" id="{A21ED2EB-5F48-8741-8F5E-A50D14B5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18</a:t>
            </a:r>
          </a:p>
        </p:txBody>
      </p:sp>
      <p:sp>
        <p:nvSpPr>
          <p:cNvPr id="59" name="Text Box 117">
            <a:extLst>
              <a:ext uri="{FF2B5EF4-FFF2-40B4-BE49-F238E27FC236}">
                <a16:creationId xmlns:a16="http://schemas.microsoft.com/office/drawing/2014/main" id="{6634C388-1C79-AD45-9681-E3FD85A4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17</a:t>
            </a:r>
          </a:p>
        </p:txBody>
      </p:sp>
      <p:sp>
        <p:nvSpPr>
          <p:cNvPr id="60" name="Text Box 118">
            <a:extLst>
              <a:ext uri="{FF2B5EF4-FFF2-40B4-BE49-F238E27FC236}">
                <a16:creationId xmlns:a16="http://schemas.microsoft.com/office/drawing/2014/main" id="{59C2B893-B098-164C-A880-D3F1E15E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16</a:t>
            </a:r>
          </a:p>
        </p:txBody>
      </p:sp>
      <p:sp>
        <p:nvSpPr>
          <p:cNvPr id="61" name="Text Box 119">
            <a:extLst>
              <a:ext uri="{FF2B5EF4-FFF2-40B4-BE49-F238E27FC236}">
                <a16:creationId xmlns:a16="http://schemas.microsoft.com/office/drawing/2014/main" id="{4C5F1D87-860A-E847-8E9E-1704743B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15</a:t>
            </a:r>
          </a:p>
        </p:txBody>
      </p:sp>
      <p:sp>
        <p:nvSpPr>
          <p:cNvPr id="62" name="Text Box 120">
            <a:extLst>
              <a:ext uri="{FF2B5EF4-FFF2-40B4-BE49-F238E27FC236}">
                <a16:creationId xmlns:a16="http://schemas.microsoft.com/office/drawing/2014/main" id="{EE223E32-FAE4-DE40-BBBC-D7B29585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14</a:t>
            </a:r>
          </a:p>
        </p:txBody>
      </p:sp>
      <p:sp>
        <p:nvSpPr>
          <p:cNvPr id="63" name="Text Box 121">
            <a:extLst>
              <a:ext uri="{FF2B5EF4-FFF2-40B4-BE49-F238E27FC236}">
                <a16:creationId xmlns:a16="http://schemas.microsoft.com/office/drawing/2014/main" id="{8937A630-20A0-9348-8BF8-0FEBA323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13</a:t>
            </a:r>
          </a:p>
        </p:txBody>
      </p:sp>
      <p:sp>
        <p:nvSpPr>
          <p:cNvPr id="64" name="Text Box 122">
            <a:extLst>
              <a:ext uri="{FF2B5EF4-FFF2-40B4-BE49-F238E27FC236}">
                <a16:creationId xmlns:a16="http://schemas.microsoft.com/office/drawing/2014/main" id="{C82533D4-949D-FA49-A93E-CC1FA2B0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12</a:t>
            </a:r>
          </a:p>
        </p:txBody>
      </p:sp>
      <p:sp>
        <p:nvSpPr>
          <p:cNvPr id="65" name="Text Box 123">
            <a:extLst>
              <a:ext uri="{FF2B5EF4-FFF2-40B4-BE49-F238E27FC236}">
                <a16:creationId xmlns:a16="http://schemas.microsoft.com/office/drawing/2014/main" id="{47F714C9-026C-FE4A-ABE5-ECBB16DA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11</a:t>
            </a:r>
          </a:p>
        </p:txBody>
      </p:sp>
      <p:sp>
        <p:nvSpPr>
          <p:cNvPr id="66" name="Text Box 124">
            <a:extLst>
              <a:ext uri="{FF2B5EF4-FFF2-40B4-BE49-F238E27FC236}">
                <a16:creationId xmlns:a16="http://schemas.microsoft.com/office/drawing/2014/main" id="{DD235B17-0EDC-B641-AF62-0A4E3ED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10</a:t>
            </a:r>
          </a:p>
        </p:txBody>
      </p:sp>
      <p:sp>
        <p:nvSpPr>
          <p:cNvPr id="67" name="Text Box 125">
            <a:extLst>
              <a:ext uri="{FF2B5EF4-FFF2-40B4-BE49-F238E27FC236}">
                <a16:creationId xmlns:a16="http://schemas.microsoft.com/office/drawing/2014/main" id="{5E3CF6C9-6AA4-974B-830E-910AB6DE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09</a:t>
            </a:r>
          </a:p>
        </p:txBody>
      </p:sp>
      <p:sp>
        <p:nvSpPr>
          <p:cNvPr id="68" name="Text Box 126">
            <a:extLst>
              <a:ext uri="{FF2B5EF4-FFF2-40B4-BE49-F238E27FC236}">
                <a16:creationId xmlns:a16="http://schemas.microsoft.com/office/drawing/2014/main" id="{3CDAD885-D458-7F41-9D99-9A9B72C5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08</a:t>
            </a:r>
          </a:p>
        </p:txBody>
      </p:sp>
      <p:sp>
        <p:nvSpPr>
          <p:cNvPr id="69" name="Text Box 127">
            <a:extLst>
              <a:ext uri="{FF2B5EF4-FFF2-40B4-BE49-F238E27FC236}">
                <a16:creationId xmlns:a16="http://schemas.microsoft.com/office/drawing/2014/main" id="{01354293-A785-9E4B-BD77-26A173E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07</a:t>
            </a:r>
          </a:p>
        </p:txBody>
      </p:sp>
      <p:sp>
        <p:nvSpPr>
          <p:cNvPr id="70" name="Text Box 128">
            <a:extLst>
              <a:ext uri="{FF2B5EF4-FFF2-40B4-BE49-F238E27FC236}">
                <a16:creationId xmlns:a16="http://schemas.microsoft.com/office/drawing/2014/main" id="{BEE88AF2-9A09-4F41-8DA4-519BAC57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06</a:t>
            </a:r>
          </a:p>
        </p:txBody>
      </p:sp>
      <p:sp>
        <p:nvSpPr>
          <p:cNvPr id="71" name="Text Box 129">
            <a:extLst>
              <a:ext uri="{FF2B5EF4-FFF2-40B4-BE49-F238E27FC236}">
                <a16:creationId xmlns:a16="http://schemas.microsoft.com/office/drawing/2014/main" id="{E95BCFFD-8732-C942-A79D-6EFBEFFB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05</a:t>
            </a:r>
          </a:p>
        </p:txBody>
      </p:sp>
      <p:sp>
        <p:nvSpPr>
          <p:cNvPr id="72" name="Text Box 130">
            <a:extLst>
              <a:ext uri="{FF2B5EF4-FFF2-40B4-BE49-F238E27FC236}">
                <a16:creationId xmlns:a16="http://schemas.microsoft.com/office/drawing/2014/main" id="{C23A5593-8939-9E4A-86C0-B8DDADEB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04</a:t>
            </a:r>
          </a:p>
        </p:txBody>
      </p:sp>
      <p:sp>
        <p:nvSpPr>
          <p:cNvPr id="73" name="Text Box 131">
            <a:extLst>
              <a:ext uri="{FF2B5EF4-FFF2-40B4-BE49-F238E27FC236}">
                <a16:creationId xmlns:a16="http://schemas.microsoft.com/office/drawing/2014/main" id="{08E6A367-DBE3-3D41-A179-B537A37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Verdana" pitchFamily="34" charset="0"/>
              </a:rPr>
              <a:t>03</a:t>
            </a:r>
          </a:p>
        </p:txBody>
      </p:sp>
      <p:sp>
        <p:nvSpPr>
          <p:cNvPr id="74" name="Text Box 132">
            <a:extLst>
              <a:ext uri="{FF2B5EF4-FFF2-40B4-BE49-F238E27FC236}">
                <a16:creationId xmlns:a16="http://schemas.microsoft.com/office/drawing/2014/main" id="{B680B236-3260-0F47-A37A-B46F9207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02</a:t>
            </a:r>
          </a:p>
        </p:txBody>
      </p:sp>
      <p:sp>
        <p:nvSpPr>
          <p:cNvPr id="75" name="Text Box 133">
            <a:extLst>
              <a:ext uri="{FF2B5EF4-FFF2-40B4-BE49-F238E27FC236}">
                <a16:creationId xmlns:a16="http://schemas.microsoft.com/office/drawing/2014/main" id="{E7E97E50-6E80-2B40-9F63-4447074D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01</a:t>
            </a:r>
          </a:p>
        </p:txBody>
      </p:sp>
      <p:sp>
        <p:nvSpPr>
          <p:cNvPr id="76" name="Text Box 137">
            <a:extLst>
              <a:ext uri="{FF2B5EF4-FFF2-40B4-BE49-F238E27FC236}">
                <a16:creationId xmlns:a16="http://schemas.microsoft.com/office/drawing/2014/main" id="{C2CCB858-4FC8-2545-A647-8C67CFE9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805687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latin typeface="Verdana" pitchFamily="34" charset="0"/>
              </a:rPr>
              <a:t>00</a:t>
            </a:r>
          </a:p>
        </p:txBody>
      </p:sp>
      <p:pic>
        <p:nvPicPr>
          <p:cNvPr id="77" name="رسم 76" descr="ساعة إيقاف">
            <a:extLst>
              <a:ext uri="{FF2B5EF4-FFF2-40B4-BE49-F238E27FC236}">
                <a16:creationId xmlns:a16="http://schemas.microsoft.com/office/drawing/2014/main" id="{039970E9-1860-1443-B58F-95897D73E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3541" y="4822139"/>
            <a:ext cx="1558722" cy="1558722"/>
          </a:xfrm>
          <a:prstGeom prst="rect">
            <a:avLst/>
          </a:prstGeom>
        </p:spPr>
      </p:pic>
      <p:sp>
        <p:nvSpPr>
          <p:cNvPr id="78" name="مربع نص 77">
            <a:extLst>
              <a:ext uri="{FF2B5EF4-FFF2-40B4-BE49-F238E27FC236}">
                <a16:creationId xmlns:a16="http://schemas.microsoft.com/office/drawing/2014/main" id="{1A2240D3-1F4C-B645-AAFF-9661527E7599}"/>
              </a:ext>
            </a:extLst>
          </p:cNvPr>
          <p:cNvSpPr txBox="1"/>
          <p:nvPr/>
        </p:nvSpPr>
        <p:spPr>
          <a:xfrm>
            <a:off x="3189978" y="2246282"/>
            <a:ext cx="6042819" cy="1938992"/>
          </a:xfrm>
          <a:prstGeom prst="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ar-SA" sz="2400" b="1" kern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ar-SA" sz="2400" b="1" kern="0" dirty="0">
                <a:solidFill>
                  <a:schemeClr val="bg1"/>
                </a:solidFill>
                <a:latin typeface="Arial" panose="020B0604020202020204" pitchFamily="34" charset="0"/>
              </a:rPr>
              <a:t>صححي العبارة التالية:</a:t>
            </a:r>
          </a:p>
          <a:p>
            <a:pPr algn="ctr"/>
            <a:r>
              <a:rPr lang="ar-SA" sz="2400" b="1" kern="0" dirty="0">
                <a:solidFill>
                  <a:schemeClr val="bg1"/>
                </a:solidFill>
                <a:latin typeface="Arial" panose="020B0604020202020204" pitchFamily="34" charset="0"/>
              </a:rPr>
              <a:t>إذا كان مركز الكتلة فوق قاعدة الجسم </a:t>
            </a:r>
            <a:r>
              <a:rPr lang="ar-SA" sz="2400" b="1" kern="0" dirty="0" err="1">
                <a:solidFill>
                  <a:schemeClr val="bg1"/>
                </a:solidFill>
                <a:latin typeface="Arial" panose="020B0604020202020204" pitchFamily="34" charset="0"/>
              </a:rPr>
              <a:t>یكون</a:t>
            </a:r>
            <a:r>
              <a:rPr lang="ar-SA" sz="2400" b="1" kern="0" dirty="0">
                <a:solidFill>
                  <a:schemeClr val="bg1"/>
                </a:solidFill>
                <a:latin typeface="Arial" panose="020B0604020202020204" pitchFamily="34" charset="0"/>
              </a:rPr>
              <a:t> الجسم </a:t>
            </a:r>
            <a:r>
              <a:rPr lang="ar-SA" sz="2400" b="1" kern="0" dirty="0" err="1">
                <a:solidFill>
                  <a:schemeClr val="bg1"/>
                </a:solidFill>
                <a:latin typeface="Arial" panose="020B0604020202020204" pitchFamily="34" charset="0"/>
              </a:rPr>
              <a:t>غیر</a:t>
            </a:r>
            <a:r>
              <a:rPr lang="ar-SA" sz="2400" b="1" kern="0" dirty="0">
                <a:solidFill>
                  <a:schemeClr val="bg1"/>
                </a:solidFill>
                <a:latin typeface="Arial" panose="020B0604020202020204" pitchFamily="34" charset="0"/>
              </a:rPr>
              <a:t> مستقر </a:t>
            </a:r>
            <a:r>
              <a:rPr lang="ar-SA" sz="2400" b="1" kern="0" dirty="0" err="1">
                <a:solidFill>
                  <a:schemeClr val="bg1"/>
                </a:solidFill>
                <a:latin typeface="Arial" panose="020B0604020202020204" pitchFamily="34" charset="0"/>
              </a:rPr>
              <a:t>ویدور</a:t>
            </a:r>
            <a:r>
              <a:rPr lang="ar-SA" sz="2400" b="1" kern="0" dirty="0">
                <a:solidFill>
                  <a:schemeClr val="bg1"/>
                </a:solidFill>
                <a:latin typeface="Arial" panose="020B0604020202020204" pitchFamily="34" charset="0"/>
              </a:rPr>
              <a:t> أو </a:t>
            </a:r>
            <a:r>
              <a:rPr lang="ar-SA" sz="2400" b="1" kern="0" dirty="0" err="1">
                <a:solidFill>
                  <a:schemeClr val="bg1"/>
                </a:solidFill>
                <a:latin typeface="Arial" panose="020B0604020202020204" pitchFamily="34" charset="0"/>
              </a:rPr>
              <a:t>ینقلب</a:t>
            </a:r>
            <a:endParaRPr lang="ar-SA" sz="2400" b="1" kern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ar-SA" sz="2400" b="1" kern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9" name="رسم 78" descr="تعليمات من اليمين لليسار">
            <a:hlinkClick r:id="rId5" action="ppaction://hlinksldjump"/>
            <a:extLst>
              <a:ext uri="{FF2B5EF4-FFF2-40B4-BE49-F238E27FC236}">
                <a16:creationId xmlns:a16="http://schemas.microsoft.com/office/drawing/2014/main" id="{41483AA6-4DAA-114C-914C-CF80681D3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4988" y="248890"/>
            <a:ext cx="1729639" cy="17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0447402-0C6C-C24A-AB24-AFBBA6794FC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E5C0E39C-D454-1743-9E08-F79884CD8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E02C17D9-3F15-A340-BACB-85B0029BF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08342734-7909-AC4E-997B-64827BACE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42" y="2183284"/>
            <a:ext cx="6408712" cy="20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75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ECC6998-F71E-BF47-8D35-23D639942C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67FB943-9682-6946-8BFE-10643AFFB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31BB65D-3D45-8440-BE04-84994608C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5C1809D7-EE5F-F346-905D-C1B7886FF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/>
          <a:stretch/>
        </p:blipFill>
        <p:spPr>
          <a:xfrm>
            <a:off x="609600" y="0"/>
            <a:ext cx="108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139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62174D2-26B9-774E-9880-719FD69449E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D3A2C53-6645-F64B-B78E-6600FF589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5946233-64FE-0C4A-A5C9-E3DE7FB86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3461AF3B-2C73-BE4B-B874-54606CB96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/>
          <a:stretch/>
        </p:blipFill>
        <p:spPr>
          <a:xfrm>
            <a:off x="609600" y="0"/>
            <a:ext cx="108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152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0B145A0-B5D5-5E48-BF14-20370A9FC5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E54C8E1-9B64-074D-9953-12475BB33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EA22269-8374-6148-9FE8-C4B1BDE62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566E8CAA-0B2B-B54D-8DA2-3163CB46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342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240211D-F467-AB40-B24A-490D386BE46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67A3CC8-1035-1544-851A-CEBF61990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1452354-98EB-314A-9DC5-7DF700146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2F7B7FF-A11B-AA4C-9F13-D3E0DF063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609600" y="0"/>
            <a:ext cx="108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490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9410188-2F37-DB4E-BF98-C8A9A22AEC5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941EFFDB-2F86-F14D-83C3-03366C680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E643DFB-2E43-5A4F-951B-2D11D114F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FF26E7E-C8A5-A940-9108-7440A2E39E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/>
          <a:stretch/>
        </p:blipFill>
        <p:spPr>
          <a:xfrm>
            <a:off x="609600" y="0"/>
            <a:ext cx="108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411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0194A16-571C-BD4E-8802-9CBE4F4BBE4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61D75737-C1CB-9049-9DAE-FB9228620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EE83E31-9A4D-224E-94F6-0B6729DAD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531B8910-A5BB-F64D-A0C6-9A6110F5AF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/>
          <a:stretch/>
        </p:blipFill>
        <p:spPr>
          <a:xfrm>
            <a:off x="609600" y="0"/>
            <a:ext cx="108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22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6D2FDA9-A8B1-CF4A-AD2B-72F63B39D0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F1489DC1-1BB5-6747-9225-5818709A0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28171050-B587-7C4A-86D6-F16CB8DF2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E398D3A-6DAC-A943-A892-80B6BC7E8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/>
          <a:stretch/>
        </p:blipFill>
        <p:spPr>
          <a:xfrm>
            <a:off x="609600" y="0"/>
            <a:ext cx="108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11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6B8D7CE-5FC6-6343-A3E3-096E9C35F48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09600" y="0"/>
            <a:chExt cx="10972800" cy="685800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26CF981-6D30-CB4A-9690-FFB683A66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0"/>
              <a:ext cx="10972800" cy="6858000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EBB7000F-9B98-D14E-A229-06F252547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5" t="21528" r="34983" b="60622"/>
            <a:stretch/>
          </p:blipFill>
          <p:spPr>
            <a:xfrm>
              <a:off x="622152" y="5301208"/>
              <a:ext cx="2448272" cy="122413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A545C95-4CAB-CB45-A831-E259A1314F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/>
          <a:stretch/>
        </p:blipFill>
        <p:spPr>
          <a:xfrm>
            <a:off x="609600" y="0"/>
            <a:ext cx="10887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A96EB34-9C0A-0C4A-98D1-656F5BBB0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21528" r="34983" b="60622"/>
          <a:stretch/>
        </p:blipFill>
        <p:spPr>
          <a:xfrm>
            <a:off x="622152" y="5301208"/>
            <a:ext cx="244827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593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10389</TotalTime>
  <Words>2775</Words>
  <Application>Microsoft Macintosh PowerPoint</Application>
  <PresentationFormat>شاشة عريضة</PresentationFormat>
  <Paragraphs>1084</Paragraphs>
  <Slides>119</Slides>
  <Notes>1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119</vt:i4>
      </vt:variant>
    </vt:vector>
  </HeadingPairs>
  <TitlesOfParts>
    <vt:vector size="130" baseType="lpstr">
      <vt:lpstr>Andalus</vt:lpstr>
      <vt:lpstr>Aref Ruqaa</vt:lpstr>
      <vt:lpstr>Arial</vt:lpstr>
      <vt:lpstr>Calibri</vt:lpstr>
      <vt:lpstr>Calibri Light</vt:lpstr>
      <vt:lpstr>Cambria Math</vt:lpstr>
      <vt:lpstr>PT Bold Dusky</vt:lpstr>
      <vt:lpstr>Tahoma</vt:lpstr>
      <vt:lpstr>Verdana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Rana Abdullatif</cp:lastModifiedBy>
  <cp:revision>490</cp:revision>
  <dcterms:created xsi:type="dcterms:W3CDTF">2011-10-26T14:00:35Z</dcterms:created>
  <dcterms:modified xsi:type="dcterms:W3CDTF">2020-11-02T18:00:02Z</dcterms:modified>
</cp:coreProperties>
</file>