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80.xml" ContentType="application/vnd.openxmlformats-officedocument.presentationml.slide+xml"/>
  <Override PartName="/ppt/slides/slide190.xml" ContentType="application/vnd.openxmlformats-officedocument.presentationml.slide+xml"/>
  <Override PartName="/ppt/slides/slide241.xml" ContentType="application/vnd.openxmlformats-officedocument.presentationml.slide+xml"/>
  <Override PartName="/ppt/slideLayouts/slideLayout200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0.xml" ContentType="application/vnd.openxmlformats-officedocument.presentationml.slideLayout+xml"/>
  <Override PartName="/ppt/theme/theme10.xml" ContentType="application/vnd.openxmlformats-officedocument.theme+xml"/>
  <Override PartName="/ppt/slideLayouts/slideLayout120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9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256" r:id="rId2"/>
    <p:sldId id="515" r:id="rId3"/>
    <p:sldId id="257" r:id="rId4"/>
    <p:sldId id="264" r:id="rId5"/>
    <p:sldId id="519" r:id="rId6"/>
    <p:sldId id="280" r:id="rId7"/>
    <p:sldId id="520" r:id="rId8"/>
    <p:sldId id="521" r:id="rId9"/>
    <p:sldId id="259" r:id="rId10"/>
    <p:sldId id="267" r:id="rId11"/>
    <p:sldId id="273" r:id="rId12"/>
    <p:sldId id="270" r:id="rId13"/>
    <p:sldId id="532" r:id="rId14"/>
    <p:sldId id="533" r:id="rId15"/>
    <p:sldId id="534" r:id="rId16"/>
    <p:sldId id="570" r:id="rId17"/>
    <p:sldId id="276" r:id="rId18"/>
    <p:sldId id="514" r:id="rId19"/>
    <p:sldId id="523" r:id="rId20"/>
    <p:sldId id="524" r:id="rId21"/>
    <p:sldId id="525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7FA4"/>
    <a:srgbClr val="8FAADC"/>
    <a:srgbClr val="FFCCCC"/>
    <a:srgbClr val="FBEC85"/>
    <a:srgbClr val="61A4BC"/>
    <a:srgbClr val="85516F"/>
    <a:srgbClr val="57A3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3265" autoAdjust="0"/>
  </p:normalViewPr>
  <p:slideViewPr>
    <p:cSldViewPr snapToGrid="0">
      <p:cViewPr>
        <p:scale>
          <a:sx n="46" d="100"/>
          <a:sy n="46" d="100"/>
        </p:scale>
        <p:origin x="88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9C9B9FC-C773-4CA6-9639-9FC59838C024}" type="datetimeFigureOut">
              <a:rPr lang="ar-SA" smtClean="0"/>
              <a:t>08/10/43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AB9F27B-60F3-4659-B3E9-B56C1C27B7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499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9F27B-60F3-4659-B3E9-B56C1C27B78A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3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01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919346-4E2C-445A-8FFB-329414C8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C9F9F7D-D953-42AE-BD95-CEEC950BE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B8D008-921D-4526-BF38-6DE6C0AA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08/10/43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3B1A2F-587E-4D88-88DE-AC857584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E0A6B9-912B-4FBC-8B1B-B7FD5DE6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692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141098-3451-44FF-A5D7-BD75951B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8AD514B-9219-4C99-A156-46F816E37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8FF5E9-C159-4B93-9C5D-CA9D4078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08/10/43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35CF85-6C79-461C-88FC-9562A62B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9B43B2-E494-4959-B1EE-98B41BD5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200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141098-3451-44FF-A5D7-BD75951B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8AD514B-9219-4C99-A156-46F816E37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8FF5E9-C159-4B93-9C5D-CA9D4078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35CF85-6C79-461C-88FC-9562A62B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9B43B2-E494-4959-B1EE-98B41BD5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200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141098-3451-44FF-A5D7-BD75951B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8AD514B-9219-4C99-A156-46F816E37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8FF5E9-C159-4B93-9C5D-CA9D4078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35CF85-6C79-461C-88FC-9562A62B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9B43B2-E494-4959-B1EE-98B41BD5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200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40143FD-8FAD-4A1F-9342-2082807DA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93BCDB6-824A-4525-9C6E-307701F78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83FD39-9692-4B29-8923-51F11DC5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08/10/43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5B2CE1-BA16-40DF-A978-49BCB799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C0E76F-AD63-400C-8C1D-32782DB5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8314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40143FD-8FAD-4A1F-9342-2082807DA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93BCDB6-824A-4525-9C6E-307701F78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83FD39-9692-4B29-8923-51F11DC5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5B2CE1-BA16-40DF-A978-49BCB799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C0E76F-AD63-400C-8C1D-32782DB5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8314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40143FD-8FAD-4A1F-9342-2082807DA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93BCDB6-824A-4525-9C6E-307701F78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83FD39-9692-4B29-8923-51F11DC5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5B2CE1-BA16-40DF-A978-49BCB799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C0E76F-AD63-400C-8C1D-32782DB5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8314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919346-4E2C-445A-8FFB-329414C8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C9F9F7D-D953-42AE-BD95-CEEC950BE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B8D008-921D-4526-BF38-6DE6C0AA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3B1A2F-587E-4D88-88DE-AC857584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E0A6B9-912B-4FBC-8B1B-B7FD5DE6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692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919346-4E2C-445A-8FFB-329414C8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C9F9F7D-D953-42AE-BD95-CEEC950BE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B8D008-921D-4526-BF38-6DE6C0AA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3B1A2F-587E-4D88-88DE-AC857584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E0A6B9-912B-4FBC-8B1B-B7FD5DE6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692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D3A874-4F26-460B-AA0A-F76ACA50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135FCD-3A78-4EA8-9D02-612303A07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F2A4BF-0212-4050-8EC9-E7127490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08/10/43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BFAFF7-FF58-4679-9776-14F744F2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6968E10-8201-4C69-A47E-4A7202691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149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D3A874-4F26-460B-AA0A-F76ACA50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135FCD-3A78-4EA8-9D02-612303A07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F2A4BF-0212-4050-8EC9-E7127490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BFAFF7-FF58-4679-9776-14F744F2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6968E10-8201-4C69-A47E-4A7202691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149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D3A874-4F26-460B-AA0A-F76ACA50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135FCD-3A78-4EA8-9D02-612303A07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F2A4BF-0212-4050-8EC9-E7127490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BFAFF7-FF58-4679-9776-14F744F2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6968E10-8201-4C69-A47E-4A7202691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149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69555-FE2A-4DEC-BAF4-5E5E7666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EFCE21A-8A08-4AB9-B17C-80D1C4A76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9819B0-65D1-4AD7-8406-AF27C952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08/10/43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65B1BA-3F78-4056-87CC-10C3C52B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FB1A113-16DA-41C6-A2CE-109355D9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788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69555-FE2A-4DEC-BAF4-5E5E7666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EFCE21A-8A08-4AB9-B17C-80D1C4A76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9819B0-65D1-4AD7-8406-AF27C952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65B1BA-3F78-4056-87CC-10C3C52B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FB1A113-16DA-41C6-A2CE-109355D9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788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69555-FE2A-4DEC-BAF4-5E5E7666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EFCE21A-8A08-4AB9-B17C-80D1C4A76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9819B0-65D1-4AD7-8406-AF27C952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65B1BA-3F78-4056-87CC-10C3C52B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FB1A113-16DA-41C6-A2CE-109355D9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788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18A815-44A4-4E9B-B805-AB803EFE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3BC516-7D2E-483B-8239-2AFF6B00C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34DB7C9-5DEB-4B6C-BBCC-ED2A91B8C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3C7061-E2E4-45C6-A979-A6A6E0FD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08/10/43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1521ED-BC94-4452-984F-2DAD3FA8F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3C79DC1-CC96-4A95-9AF2-A8F298900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84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18A815-44A4-4E9B-B805-AB803EFE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3BC516-7D2E-483B-8239-2AFF6B00C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34DB7C9-5DEB-4B6C-BBCC-ED2A91B8C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3C7061-E2E4-45C6-A979-A6A6E0FD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1521ED-BC94-4452-984F-2DAD3FA8F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3C79DC1-CC96-4A95-9AF2-A8F298900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84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18A815-44A4-4E9B-B805-AB803EFE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3BC516-7D2E-483B-8239-2AFF6B00C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34DB7C9-5DEB-4B6C-BBCC-ED2A91B8C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3C7061-E2E4-45C6-A979-A6A6E0FD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1521ED-BC94-4452-984F-2DAD3FA8F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3C79DC1-CC96-4A95-9AF2-A8F298900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84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62F637-F1BC-441B-B32A-A24FBD33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071918-3EA5-4CAC-B3AB-6A5F30699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8A48879-740B-4D23-83FA-3151EBD86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B161DFF-0EDF-4235-B5C9-31424298F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5E6A29A-1B0C-4F10-9D4C-96F8E0BD0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F6371B8-2BC7-4FA5-B1E4-1FEEFFCA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08/10/43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45004CF-F7CF-47B6-8679-F7230BCE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698AAFE-9789-470C-A0B1-4057A826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279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62F637-F1BC-441B-B32A-A24FBD33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071918-3EA5-4CAC-B3AB-6A5F30699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8A48879-740B-4D23-83FA-3151EBD86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B161DFF-0EDF-4235-B5C9-31424298F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5E6A29A-1B0C-4F10-9D4C-96F8E0BD0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F6371B8-2BC7-4FA5-B1E4-1FEEFFCA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45004CF-F7CF-47B6-8679-F7230BCE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698AAFE-9789-470C-A0B1-4057A826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279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62F637-F1BC-441B-B32A-A24FBD33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071918-3EA5-4CAC-B3AB-6A5F30699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8A48879-740B-4D23-83FA-3151EBD86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B161DFF-0EDF-4235-B5C9-31424298F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5E6A29A-1B0C-4F10-9D4C-96F8E0BD0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F6371B8-2BC7-4FA5-B1E4-1FEEFFCA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45004CF-F7CF-47B6-8679-F7230BCE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698AAFE-9789-470C-A0B1-4057A826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279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D5FFE1-03F8-41DC-857E-26402A040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8360764-5DFE-42E6-9386-BBCBF8F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08/10/43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D08C16C-A412-41E9-91E8-E895AD6D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1A283A2-6175-428E-AE4F-90E6EF32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945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D5FFE1-03F8-41DC-857E-26402A040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8360764-5DFE-42E6-9386-BBCBF8F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D08C16C-A412-41E9-91E8-E895AD6D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1A283A2-6175-428E-AE4F-90E6EF32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945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D5FFE1-03F8-41DC-857E-26402A040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8360764-5DFE-42E6-9386-BBCBF8F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D08C16C-A412-41E9-91E8-E895AD6D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1A283A2-6175-428E-AE4F-90E6EF32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945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365F5C3-0E26-41C4-8273-C7195743D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08/10/43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A3BA4B9-53F4-4A1B-80A0-C467AED0B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57AD637-D139-48E8-A145-6ECDE978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64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365F5C3-0E26-41C4-8273-C7195743D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A3BA4B9-53F4-4A1B-80A0-C467AED0B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57AD637-D139-48E8-A145-6ECDE978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64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365F5C3-0E26-41C4-8273-C7195743D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A3BA4B9-53F4-4A1B-80A0-C467AED0B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57AD637-D139-48E8-A145-6ECDE978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64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23995C-3B07-4B8E-B6C3-0D4C1A85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EA0CCF-C0E2-4AFB-B7EB-7EB566D90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980D20E-7CA2-41E6-B307-4ED96AC22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A4BB2C-81A2-4F2D-9FF5-B2DB2DA7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08/10/43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21B491-BD62-46A9-A87E-524B27F9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EC76727-B06B-4533-AD3A-8583E137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210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23995C-3B07-4B8E-B6C3-0D4C1A85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EA0CCF-C0E2-4AFB-B7EB-7EB566D90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980D20E-7CA2-41E6-B307-4ED96AC22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A4BB2C-81A2-4F2D-9FF5-B2DB2DA7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21B491-BD62-46A9-A87E-524B27F9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EC76727-B06B-4533-AD3A-8583E137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210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23995C-3B07-4B8E-B6C3-0D4C1A85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EA0CCF-C0E2-4AFB-B7EB-7EB566D90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980D20E-7CA2-41E6-B307-4ED96AC22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A4BB2C-81A2-4F2D-9FF5-B2DB2DA7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21B491-BD62-46A9-A87E-524B27F9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EC76727-B06B-4533-AD3A-8583E137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210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12CA2D-3F50-4405-8B19-6F64EA65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6335F77-C059-4040-971E-D5DCBCFE4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1372B9C-CA32-4C87-ACFA-946077D94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CAAE05E-E365-40B8-8A57-B45B19D1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08/10/43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6B7CFE-E627-48A6-AF8C-ED9E88C7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F40271-3FBA-4A3F-B9F2-DAF3BB34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3723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12CA2D-3F50-4405-8B19-6F64EA65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6335F77-C059-4040-971E-D5DCBCFE4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1372B9C-CA32-4C87-ACFA-946077D94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CAAE05E-E365-40B8-8A57-B45B19D1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6B7CFE-E627-48A6-AF8C-ED9E88C7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F40271-3FBA-4A3F-B9F2-DAF3BB34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3723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12CA2D-3F50-4405-8B19-6F64EA65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6335F77-C059-4040-971E-D5DCBCFE4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1372B9C-CA32-4C87-ACFA-946077D94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CAAE05E-E365-40B8-8A57-B45B19D1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6B7CFE-E627-48A6-AF8C-ED9E88C7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F40271-3FBA-4A3F-B9F2-DAF3BB34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3723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200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B05DFF7-4C0C-4216-8DF6-DEAFA6FBB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FB297DA-DD97-4C7B-B5DF-C279273AA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6B5A7C-76FB-49F5-997D-127327F79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1B3ED-65E1-4DD1-9D55-6C22BB58C093}" type="datetimeFigureOut">
              <a:rPr lang="ar-SA" smtClean="0"/>
              <a:t>08/10/43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AA9F9B-DC47-4DEE-84FE-9D69A4BC4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CA713C-D1E6-4C69-9E2C-38C196B07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197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B05DFF7-4C0C-4216-8DF6-DEAFA6FBB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FB297DA-DD97-4C7B-B5DF-C279273AA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6B5A7C-76FB-49F5-997D-127327F79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AA9F9B-DC47-4DEE-84FE-9D69A4BC4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CA713C-D1E6-4C69-9E2C-38C196B07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197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B05DFF7-4C0C-4216-8DF6-DEAFA6FBB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FB297DA-DD97-4C7B-B5DF-C279273AA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6B5A7C-76FB-49F5-997D-127327F79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AA9F9B-DC47-4DEE-84FE-9D69A4BC4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CA713C-D1E6-4C69-9E2C-38C196B07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197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slide" Target="slide190.xml"/><Relationship Id="rId12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0.png"/><Relationship Id="rId5" Type="http://schemas.openxmlformats.org/officeDocument/2006/relationships/image" Target="../media/image40.png"/><Relationship Id="rId10" Type="http://schemas.openxmlformats.org/officeDocument/2006/relationships/slide" Target="slide241.xml"/><Relationship Id="rId4" Type="http://schemas.openxmlformats.org/officeDocument/2006/relationships/slide" Target="slide180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30;p29">
            <a:extLst>
              <a:ext uri="{FF2B5EF4-FFF2-40B4-BE49-F238E27FC236}">
                <a16:creationId xmlns:a16="http://schemas.microsoft.com/office/drawing/2014/main" id="{B75A38C9-209F-455C-B060-01D563BD123E}"/>
              </a:ext>
            </a:extLst>
          </p:cNvPr>
          <p:cNvSpPr/>
          <p:nvPr/>
        </p:nvSpPr>
        <p:spPr>
          <a:xfrm rot="21327401">
            <a:off x="2485136" y="1117101"/>
            <a:ext cx="6694857" cy="4623799"/>
          </a:xfrm>
          <a:prstGeom prst="rect">
            <a:avLst/>
          </a:prstGeom>
          <a:solidFill>
            <a:srgbClr val="B7E1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331;p29">
            <a:extLst>
              <a:ext uri="{FF2B5EF4-FFF2-40B4-BE49-F238E27FC236}">
                <a16:creationId xmlns:a16="http://schemas.microsoft.com/office/drawing/2014/main" id="{4BC12625-434B-4DF6-BF9D-8B6FA68F4DB6}"/>
              </a:ext>
            </a:extLst>
          </p:cNvPr>
          <p:cNvSpPr/>
          <p:nvPr/>
        </p:nvSpPr>
        <p:spPr>
          <a:xfrm rot="21064705">
            <a:off x="2083959" y="1137759"/>
            <a:ext cx="1548947" cy="1306547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DB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332;p29">
            <a:extLst>
              <a:ext uri="{FF2B5EF4-FFF2-40B4-BE49-F238E27FC236}">
                <a16:creationId xmlns:a16="http://schemas.microsoft.com/office/drawing/2014/main" id="{113B6DBF-8085-4BE0-B312-71CF388BD62D}"/>
              </a:ext>
            </a:extLst>
          </p:cNvPr>
          <p:cNvSpPr/>
          <p:nvPr/>
        </p:nvSpPr>
        <p:spPr>
          <a:xfrm rot="4430286">
            <a:off x="7882852" y="537095"/>
            <a:ext cx="1511904" cy="133841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D8D2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4C688C5-C5E5-4A53-8E98-9CBB26C644EE}"/>
              </a:ext>
            </a:extLst>
          </p:cNvPr>
          <p:cNvSpPr txBox="1"/>
          <p:nvPr/>
        </p:nvSpPr>
        <p:spPr>
          <a:xfrm rot="21448290">
            <a:off x="3334589" y="1507285"/>
            <a:ext cx="4567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09F497C-03BD-4258-AE0B-1067FDE29C32}"/>
              </a:ext>
            </a:extLst>
          </p:cNvPr>
          <p:cNvSpPr txBox="1"/>
          <p:nvPr/>
        </p:nvSpPr>
        <p:spPr>
          <a:xfrm rot="21448290">
            <a:off x="2448566" y="2423324"/>
            <a:ext cx="4567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accent6">
                    <a:lumMod val="50000"/>
                  </a:schemeClr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  <a:cs typeface="Hesham Free" pitchFamily="2" charset="-78"/>
              </a:rPr>
              <a:t>درجة الحرارة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A0CED56-CA7E-4205-BFC3-787140FE9054}"/>
              </a:ext>
            </a:extLst>
          </p:cNvPr>
          <p:cNvSpPr txBox="1"/>
          <p:nvPr/>
        </p:nvSpPr>
        <p:spPr>
          <a:xfrm rot="21448290">
            <a:off x="4644759" y="3548844"/>
            <a:ext cx="4567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bg1">
                    <a:lumMod val="50000"/>
                  </a:schemeClr>
                </a:solidFill>
                <a:cs typeface="Hesham Free" pitchFamily="2" charset="-78"/>
              </a:rPr>
              <a:t>التاريخ :         /      / 1443هـ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A885E94-0187-403B-BA6E-BDD1AF335462}"/>
              </a:ext>
            </a:extLst>
          </p:cNvPr>
          <p:cNvSpPr txBox="1"/>
          <p:nvPr/>
        </p:nvSpPr>
        <p:spPr>
          <a:xfrm rot="21448290">
            <a:off x="4770659" y="4488554"/>
            <a:ext cx="4567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bg1">
                    <a:lumMod val="50000"/>
                  </a:schemeClr>
                </a:solidFill>
                <a:cs typeface="Hesham Free" pitchFamily="2" charset="-78"/>
              </a:rPr>
              <a:t>الحصة:</a:t>
            </a:r>
          </a:p>
        </p:txBody>
      </p:sp>
    </p:spTree>
    <p:extLst>
      <p:ext uri="{BB962C8B-B14F-4D97-AF65-F5344CB8AC3E}">
        <p14:creationId xmlns:p14="http://schemas.microsoft.com/office/powerpoint/2010/main" val="358676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D33676A-A802-76C9-2B86-CC2B57FF9595}"/>
              </a:ext>
            </a:extLst>
          </p:cNvPr>
          <p:cNvSpPr txBox="1"/>
          <p:nvPr/>
        </p:nvSpPr>
        <p:spPr>
          <a:xfrm>
            <a:off x="2981325" y="554432"/>
            <a:ext cx="622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400" b="1" kern="0" dirty="0">
                <a:solidFill>
                  <a:srgbClr val="B4C8D1">
                    <a:lumMod val="75000"/>
                  </a:srgbClr>
                </a:solidFill>
                <a:latin typeface="Arial"/>
                <a:sym typeface="Arial"/>
              </a:rPr>
              <a:t> توقع ما سبب تسمية </a:t>
            </a:r>
            <a:r>
              <a:rPr lang="ar-SA" sz="2400" b="1" kern="0" dirty="0" err="1">
                <a:solidFill>
                  <a:srgbClr val="B4C8D1">
                    <a:lumMod val="75000"/>
                  </a:srgbClr>
                </a:solidFill>
                <a:latin typeface="Arial"/>
                <a:sym typeface="Arial"/>
              </a:rPr>
              <a:t>المقايس</a:t>
            </a:r>
            <a:r>
              <a:rPr lang="ar-SA" sz="2400" b="1" kern="0" dirty="0">
                <a:solidFill>
                  <a:srgbClr val="B4C8D1">
                    <a:lumMod val="75000"/>
                  </a:srgbClr>
                </a:solidFill>
                <a:latin typeface="Arial"/>
                <a:sym typeface="Arial"/>
              </a:rPr>
              <a:t> الثلاثة بهذه الاسماء 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C0970C1-FFFC-F67F-B065-7D584FC82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5" t="50000" r="71034" b="6360"/>
          <a:stretch/>
        </p:blipFill>
        <p:spPr>
          <a:xfrm>
            <a:off x="8061433" y="2184000"/>
            <a:ext cx="2879835" cy="3460055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5E5BBD7-2CB7-64A0-9885-159A9CD79403}"/>
              </a:ext>
            </a:extLst>
          </p:cNvPr>
          <p:cNvGrpSpPr/>
          <p:nvPr/>
        </p:nvGrpSpPr>
        <p:grpSpPr>
          <a:xfrm>
            <a:off x="4805856" y="2176165"/>
            <a:ext cx="2580287" cy="3429000"/>
            <a:chOff x="1844568" y="955111"/>
            <a:chExt cx="4572000" cy="5902889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1F86237A-7F55-D4B8-EF65-58B2376A9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21" t="50000" r="50000" b="6667"/>
            <a:stretch/>
          </p:blipFill>
          <p:spPr>
            <a:xfrm>
              <a:off x="1844568" y="955111"/>
              <a:ext cx="4572000" cy="5902889"/>
            </a:xfrm>
            <a:prstGeom prst="rect">
              <a:avLst/>
            </a:pr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ADD2587-D655-32EF-F0F8-0B5767158113}"/>
                </a:ext>
              </a:extLst>
            </p:cNvPr>
            <p:cNvSpPr/>
            <p:nvPr/>
          </p:nvSpPr>
          <p:spPr>
            <a:xfrm>
              <a:off x="2354317" y="3090041"/>
              <a:ext cx="627008" cy="157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44A0CB59-0429-AAE3-FD03-7E6D65F6BEB6}"/>
                </a:ext>
              </a:extLst>
            </p:cNvPr>
            <p:cNvSpPr/>
            <p:nvPr/>
          </p:nvSpPr>
          <p:spPr>
            <a:xfrm rot="21151657">
              <a:off x="2005649" y="3710582"/>
              <a:ext cx="1297863" cy="204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13E3FD2F-022E-7F44-6057-8FC9D6FE97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48" t="50000" r="29138" b="6667"/>
          <a:stretch/>
        </p:blipFill>
        <p:spPr>
          <a:xfrm>
            <a:off x="1058972" y="2176164"/>
            <a:ext cx="2580287" cy="329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51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3427F457-E3AC-4F00-87E1-069DC0DEF44D}"/>
              </a:ext>
            </a:extLst>
          </p:cNvPr>
          <p:cNvGrpSpPr/>
          <p:nvPr/>
        </p:nvGrpSpPr>
        <p:grpSpPr>
          <a:xfrm>
            <a:off x="9372332" y="-19934"/>
            <a:ext cx="2262352" cy="2380593"/>
            <a:chOff x="9334261" y="-34772"/>
            <a:chExt cx="2262352" cy="2380593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1842EA5A-0B57-4999-9E83-E4121F530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D990D9BA-2EE1-46C8-A680-24A080AE4922}"/>
                </a:ext>
              </a:extLst>
            </p:cNvPr>
            <p:cNvSpPr txBox="1"/>
            <p:nvPr/>
          </p:nvSpPr>
          <p:spPr>
            <a:xfrm>
              <a:off x="9668386" y="678470"/>
              <a:ext cx="1094942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تقويم مرحلي 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3DECE2D9-6864-CB01-7BCD-0A07B5BB0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86" t="38161" r="26638" b="53563"/>
          <a:stretch/>
        </p:blipFill>
        <p:spPr>
          <a:xfrm>
            <a:off x="1664737" y="2299995"/>
            <a:ext cx="8285664" cy="89899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08973755-F3E5-85D3-B2B8-CAD9694A49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24" t="40766" r="26552" b="54790"/>
          <a:stretch/>
        </p:blipFill>
        <p:spPr>
          <a:xfrm>
            <a:off x="4117159" y="3156155"/>
            <a:ext cx="5833242" cy="545690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02A4327E-A058-88E1-F738-72D4E8AB75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25" t="32725" r="26379" b="53482"/>
          <a:stretch/>
        </p:blipFill>
        <p:spPr>
          <a:xfrm>
            <a:off x="3058511" y="4102086"/>
            <a:ext cx="6805602" cy="1655417"/>
          </a:xfrm>
          <a:prstGeom prst="rect">
            <a:avLst/>
          </a:prstGeom>
        </p:spPr>
      </p:pic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5DD4A7BE-5E9D-E221-529A-7CC54B3061DE}"/>
              </a:ext>
            </a:extLst>
          </p:cNvPr>
          <p:cNvSpPr/>
          <p:nvPr/>
        </p:nvSpPr>
        <p:spPr>
          <a:xfrm>
            <a:off x="5192110" y="2244316"/>
            <a:ext cx="903890" cy="43092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F3C18EAE-8618-BE79-AD85-1D2FA09505B4}"/>
              </a:ext>
            </a:extLst>
          </p:cNvPr>
          <p:cNvSpPr/>
          <p:nvPr/>
        </p:nvSpPr>
        <p:spPr>
          <a:xfrm>
            <a:off x="2559277" y="2396716"/>
            <a:ext cx="499234" cy="27852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F9CD0B66-6AC8-2FA5-E944-239948D9A44B}"/>
              </a:ext>
            </a:extLst>
          </p:cNvPr>
          <p:cNvSpPr/>
          <p:nvPr/>
        </p:nvSpPr>
        <p:spPr>
          <a:xfrm>
            <a:off x="4114263" y="2700236"/>
            <a:ext cx="971289" cy="54569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22D3E3A3-9441-5D4C-67C4-79F29097679A}"/>
              </a:ext>
            </a:extLst>
          </p:cNvPr>
          <p:cNvSpPr/>
          <p:nvPr/>
        </p:nvSpPr>
        <p:spPr>
          <a:xfrm>
            <a:off x="1891861" y="2785241"/>
            <a:ext cx="349737" cy="29795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3C59132E-8961-9F2E-A8C6-FF02D13E8370}"/>
              </a:ext>
            </a:extLst>
          </p:cNvPr>
          <p:cNvSpPr/>
          <p:nvPr/>
        </p:nvSpPr>
        <p:spPr>
          <a:xfrm>
            <a:off x="6461312" y="3281789"/>
            <a:ext cx="903890" cy="43092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25615BD8-AF86-B271-3475-1A613B67F98C}"/>
              </a:ext>
            </a:extLst>
          </p:cNvPr>
          <p:cNvSpPr/>
          <p:nvPr/>
        </p:nvSpPr>
        <p:spPr>
          <a:xfrm>
            <a:off x="9447496" y="4790532"/>
            <a:ext cx="499234" cy="27852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8A676FDD-1B45-5374-7490-EA361A8AFB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t="14303" r="13525" b="18621"/>
          <a:stretch/>
        </p:blipFill>
        <p:spPr>
          <a:xfrm rot="533537">
            <a:off x="467670" y="4259596"/>
            <a:ext cx="2196662" cy="204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3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A7AD662-6398-4790-ACDE-174C70D2BE82}"/>
              </a:ext>
            </a:extLst>
          </p:cNvPr>
          <p:cNvSpPr txBox="1"/>
          <p:nvPr/>
        </p:nvSpPr>
        <p:spPr>
          <a:xfrm>
            <a:off x="1906858" y="685669"/>
            <a:ext cx="7758045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3200" b="1" dirty="0">
                <a:solidFill>
                  <a:srgbClr val="907FA4"/>
                </a:solidFill>
                <a:cs typeface="DecoType Naskh" panose="02010400000000000000" pitchFamily="2" charset="-78"/>
                <a:sym typeface="Arial"/>
              </a:rPr>
              <a:t>تحويل درجات الحرارة بين النظامين </a:t>
            </a:r>
            <a:r>
              <a:rPr lang="ar-SA" sz="3200" b="1" dirty="0" err="1">
                <a:solidFill>
                  <a:srgbClr val="907FA4"/>
                </a:solidFill>
                <a:cs typeface="DecoType Naskh" panose="02010400000000000000" pitchFamily="2" charset="-78"/>
                <a:sym typeface="Arial"/>
              </a:rPr>
              <a:t>السيليزي</a:t>
            </a:r>
            <a:r>
              <a:rPr lang="ar-SA" sz="3200" b="1" dirty="0">
                <a:solidFill>
                  <a:srgbClr val="907FA4"/>
                </a:solidFill>
                <a:cs typeface="DecoType Naskh" panose="02010400000000000000" pitchFamily="2" charset="-78"/>
                <a:sym typeface="Arial"/>
              </a:rPr>
              <a:t> والفهرنهايتي</a:t>
            </a:r>
            <a:r>
              <a:rPr kumimoji="0" lang="ar-SA" sz="3200" b="1" i="0" u="none" strike="noStrike" cap="none" spc="0" normalizeH="0" baseline="0" dirty="0">
                <a:ln>
                  <a:noFill/>
                </a:ln>
                <a:solidFill>
                  <a:srgbClr val="907FA4"/>
                </a:solidFill>
                <a:effectLst/>
                <a:uFillTx/>
                <a:cs typeface="DecoType Naskh" panose="02010400000000000000" pitchFamily="2" charset="-78"/>
                <a:sym typeface="Arial"/>
              </a:rPr>
              <a:t>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6D57866-B947-7802-AECC-708D0B07B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t="14303" r="13525" b="18621"/>
          <a:stretch/>
        </p:blipFill>
        <p:spPr>
          <a:xfrm rot="533537">
            <a:off x="8814079" y="576003"/>
            <a:ext cx="2196662" cy="204121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A6ABB3E-78DB-E081-885A-7AA59019E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24" t="48123" r="40776" b="29962"/>
          <a:stretch/>
        </p:blipFill>
        <p:spPr>
          <a:xfrm>
            <a:off x="2422424" y="2774730"/>
            <a:ext cx="6726912" cy="27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0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8EFEB1D-5F96-7611-3D89-AD04C43B1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21" t="34402" r="27328" b="57422"/>
          <a:stretch/>
        </p:blipFill>
        <p:spPr>
          <a:xfrm>
            <a:off x="1282859" y="1567978"/>
            <a:ext cx="9708897" cy="959116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F60B991-173F-4645-B5D7-CF51284BB32E}"/>
              </a:ext>
            </a:extLst>
          </p:cNvPr>
          <p:cNvGrpSpPr/>
          <p:nvPr/>
        </p:nvGrpSpPr>
        <p:grpSpPr>
          <a:xfrm>
            <a:off x="7655973" y="-53313"/>
            <a:ext cx="3855392" cy="1814508"/>
            <a:chOff x="8901490" y="9465"/>
            <a:chExt cx="2594919" cy="1761594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4CC17540-C4BD-4A9A-9078-C581F08DB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901490" y="9465"/>
              <a:ext cx="2594919" cy="1761594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6F6142BF-ACED-498F-82D2-9F575DBCC499}"/>
                </a:ext>
              </a:extLst>
            </p:cNvPr>
            <p:cNvSpPr txBox="1"/>
            <p:nvPr/>
          </p:nvSpPr>
          <p:spPr>
            <a:xfrm>
              <a:off x="9050048" y="653352"/>
              <a:ext cx="2289876" cy="50796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تطبيق الرياضيات</a:t>
              </a: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621945B-587E-4A65-B24F-A6B14D1D633D}"/>
              </a:ext>
            </a:extLst>
          </p:cNvPr>
          <p:cNvSpPr txBox="1"/>
          <p:nvPr/>
        </p:nvSpPr>
        <p:spPr>
          <a:xfrm>
            <a:off x="9427183" y="2476030"/>
            <a:ext cx="14819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المعطيات 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38F67EC-9F1C-4439-B167-4AAAE5284FAD}"/>
              </a:ext>
            </a:extLst>
          </p:cNvPr>
          <p:cNvSpPr/>
          <p:nvPr/>
        </p:nvSpPr>
        <p:spPr>
          <a:xfrm>
            <a:off x="4393323" y="1641146"/>
            <a:ext cx="675853" cy="4759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EC5EBBD-D75F-49B3-B0C6-9B7757535595}"/>
              </a:ext>
            </a:extLst>
          </p:cNvPr>
          <p:cNvSpPr txBox="1"/>
          <p:nvPr/>
        </p:nvSpPr>
        <p:spPr>
          <a:xfrm>
            <a:off x="3071455" y="1166464"/>
            <a:ext cx="16698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درجة الحرارة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9ABDB799-AAA7-4A54-B826-766BB51E3E3F}"/>
              </a:ext>
            </a:extLst>
          </p:cNvPr>
          <p:cNvSpPr/>
          <p:nvPr/>
        </p:nvSpPr>
        <p:spPr>
          <a:xfrm>
            <a:off x="9820624" y="1952986"/>
            <a:ext cx="1062241" cy="4861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B064F71-7460-4466-997B-7968EEF06CF1}"/>
              </a:ext>
            </a:extLst>
          </p:cNvPr>
          <p:cNvSpPr txBox="1"/>
          <p:nvPr/>
        </p:nvSpPr>
        <p:spPr>
          <a:xfrm>
            <a:off x="8229775" y="2011371"/>
            <a:ext cx="148195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المطلوب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45A5F57-3983-4B0D-BC9B-B56826E92646}"/>
              </a:ext>
            </a:extLst>
          </p:cNvPr>
          <p:cNvSpPr txBox="1"/>
          <p:nvPr/>
        </p:nvSpPr>
        <p:spPr>
          <a:xfrm>
            <a:off x="9033642" y="4620854"/>
            <a:ext cx="14819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المطلوب :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DD8CE05-7C6A-4ABD-B788-4A7770B579CF}"/>
              </a:ext>
            </a:extLst>
          </p:cNvPr>
          <p:cNvSpPr txBox="1"/>
          <p:nvPr/>
        </p:nvSpPr>
        <p:spPr>
          <a:xfrm>
            <a:off x="7183821" y="5226922"/>
            <a:ext cx="349994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تحويل الدرجة الى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السليسيوس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CF07A7A-49DA-41D3-80E4-5403D38EAE78}"/>
              </a:ext>
            </a:extLst>
          </p:cNvPr>
          <p:cNvSpPr txBox="1"/>
          <p:nvPr/>
        </p:nvSpPr>
        <p:spPr>
          <a:xfrm>
            <a:off x="3563307" y="2682297"/>
            <a:ext cx="14819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الحل: 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CEA5BADF-EB15-4F99-83F6-CDB3A06ADEEA}"/>
              </a:ext>
            </a:extLst>
          </p:cNvPr>
          <p:cNvSpPr/>
          <p:nvPr/>
        </p:nvSpPr>
        <p:spPr>
          <a:xfrm>
            <a:off x="4393323" y="1645847"/>
            <a:ext cx="712058" cy="451728"/>
          </a:xfrm>
          <a:prstGeom prst="rect">
            <a:avLst/>
          </a:prstGeom>
          <a:solidFill>
            <a:srgbClr val="57A3A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29349991-68E7-4D04-94EB-7C93FCDFB6CB}"/>
              </a:ext>
            </a:extLst>
          </p:cNvPr>
          <p:cNvSpPr txBox="1"/>
          <p:nvPr/>
        </p:nvSpPr>
        <p:spPr>
          <a:xfrm>
            <a:off x="2984938" y="4765257"/>
            <a:ext cx="21811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= (         )</a:t>
            </a:r>
          </a:p>
        </p:txBody>
      </p: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32BF7A4C-FE3F-47B7-92B7-5E7B3C554F2D}"/>
              </a:ext>
            </a:extLst>
          </p:cNvPr>
          <p:cNvCxnSpPr>
            <a:cxnSpLocks/>
          </p:cNvCxnSpPr>
          <p:nvPr/>
        </p:nvCxnSpPr>
        <p:spPr>
          <a:xfrm flipH="1">
            <a:off x="3657356" y="4991048"/>
            <a:ext cx="363696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8A4CB9C2-129E-46DD-99ED-5FDA0ED411B8}"/>
              </a:ext>
            </a:extLst>
          </p:cNvPr>
          <p:cNvSpPr txBox="1"/>
          <p:nvPr/>
        </p:nvSpPr>
        <p:spPr>
          <a:xfrm>
            <a:off x="3740591" y="4590807"/>
            <a:ext cx="3636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0DC2BA6B-32E9-4FF3-9F1B-52C29126056C}"/>
              </a:ext>
            </a:extLst>
          </p:cNvPr>
          <p:cNvSpPr txBox="1"/>
          <p:nvPr/>
        </p:nvSpPr>
        <p:spPr>
          <a:xfrm>
            <a:off x="3563306" y="5001131"/>
            <a:ext cx="4577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6DF8433-A047-40CA-8369-B0439F1DF4CF}"/>
              </a:ext>
            </a:extLst>
          </p:cNvPr>
          <p:cNvSpPr txBox="1"/>
          <p:nvPr/>
        </p:nvSpPr>
        <p:spPr>
          <a:xfrm>
            <a:off x="1800859" y="4744536"/>
            <a:ext cx="164613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( 86-32)</a:t>
            </a:r>
            <a:endParaRPr lang="ar-SA" sz="2800" b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DAE1A561-E3FB-8F2A-D7AA-430ECF719C25}"/>
              </a:ext>
            </a:extLst>
          </p:cNvPr>
          <p:cNvGrpSpPr/>
          <p:nvPr/>
        </p:nvGrpSpPr>
        <p:grpSpPr>
          <a:xfrm>
            <a:off x="6282336" y="3003685"/>
            <a:ext cx="4692841" cy="502227"/>
            <a:chOff x="6282336" y="3003685"/>
            <a:chExt cx="4692841" cy="502227"/>
          </a:xfrm>
        </p:grpSpPr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FCC7FEF4-0EC0-4EA5-8D6F-B6E02F344355}"/>
                </a:ext>
              </a:extLst>
            </p:cNvPr>
            <p:cNvSpPr txBox="1"/>
            <p:nvPr/>
          </p:nvSpPr>
          <p:spPr>
            <a:xfrm>
              <a:off x="6282336" y="3044247"/>
              <a:ext cx="4692841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4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cs typeface="Arial" panose="020B0604020202020204" pitchFamily="34" charset="0"/>
                </a:rPr>
                <a:t>درجة الحرارة بالفهرنهايت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= 86  ف </a:t>
              </a:r>
            </a:p>
          </p:txBody>
        </p:sp>
        <p:sp>
          <p:nvSpPr>
            <p:cNvPr id="32" name="شكل بيضاوي 31">
              <a:extLst>
                <a:ext uri="{FF2B5EF4-FFF2-40B4-BE49-F238E27FC236}">
                  <a16:creationId xmlns:a16="http://schemas.microsoft.com/office/drawing/2014/main" id="{4A9C5C01-4B34-BF4B-50F5-F54E7AD77D56}"/>
                </a:ext>
              </a:extLst>
            </p:cNvPr>
            <p:cNvSpPr/>
            <p:nvPr/>
          </p:nvSpPr>
          <p:spPr>
            <a:xfrm>
              <a:off x="7498985" y="3003685"/>
              <a:ext cx="115614" cy="10665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id="{62693A3C-ACCE-E3B7-881B-3EDE2D4EF4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02" t="56865" r="41263" b="38986"/>
          <a:stretch/>
        </p:blipFill>
        <p:spPr>
          <a:xfrm>
            <a:off x="1799262" y="3292106"/>
            <a:ext cx="3178028" cy="703923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55B7B1F6-5F5D-037F-7C8E-C80FE68C4769}"/>
              </a:ext>
            </a:extLst>
          </p:cNvPr>
          <p:cNvGrpSpPr/>
          <p:nvPr/>
        </p:nvGrpSpPr>
        <p:grpSpPr>
          <a:xfrm>
            <a:off x="1508234" y="5289754"/>
            <a:ext cx="3597147" cy="933544"/>
            <a:chOff x="1508234" y="5279244"/>
            <a:chExt cx="3597147" cy="933544"/>
          </a:xfrm>
        </p:grpSpPr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645160AE-410F-5A25-5A94-5E552C8739D8}"/>
                </a:ext>
              </a:extLst>
            </p:cNvPr>
            <p:cNvSpPr txBox="1"/>
            <p:nvPr/>
          </p:nvSpPr>
          <p:spPr>
            <a:xfrm>
              <a:off x="1508234" y="5361258"/>
              <a:ext cx="359714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accent1">
                      <a:lumMod val="75000"/>
                    </a:schemeClr>
                  </a:solidFill>
                </a:rPr>
                <a:t>(    ) ( 54)  = 30 س</a:t>
              </a:r>
              <a:endParaRPr lang="ar-SA" sz="28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42" name="رابط مستقيم 41">
              <a:extLst>
                <a:ext uri="{FF2B5EF4-FFF2-40B4-BE49-F238E27FC236}">
                  <a16:creationId xmlns:a16="http://schemas.microsoft.com/office/drawing/2014/main" id="{C7F978A3-026F-BA5F-25D8-82B4FE9880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2814" y="5679485"/>
              <a:ext cx="363696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BC226E45-99A9-2719-1ACC-5FF7A74232FE}"/>
                </a:ext>
              </a:extLst>
            </p:cNvPr>
            <p:cNvSpPr txBox="1"/>
            <p:nvPr/>
          </p:nvSpPr>
          <p:spPr>
            <a:xfrm>
              <a:off x="4596049" y="5279244"/>
              <a:ext cx="36369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  <a:endParaRPr lang="ar-SA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428C2843-7DBF-2240-A726-21C433C38F0C}"/>
                </a:ext>
              </a:extLst>
            </p:cNvPr>
            <p:cNvSpPr txBox="1"/>
            <p:nvPr/>
          </p:nvSpPr>
          <p:spPr>
            <a:xfrm>
              <a:off x="4418764" y="5689568"/>
              <a:ext cx="45774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accent1">
                      <a:lumMod val="75000"/>
                    </a:schemeClr>
                  </a:solidFill>
                </a:rPr>
                <a:t>9</a:t>
              </a:r>
              <a:endParaRPr lang="ar-SA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6" name="شكل بيضاوي 45">
              <a:extLst>
                <a:ext uri="{FF2B5EF4-FFF2-40B4-BE49-F238E27FC236}">
                  <a16:creationId xmlns:a16="http://schemas.microsoft.com/office/drawing/2014/main" id="{3EBD5A39-30A8-5226-A597-217DB42B84DF}"/>
                </a:ext>
              </a:extLst>
            </p:cNvPr>
            <p:cNvSpPr/>
            <p:nvPr/>
          </p:nvSpPr>
          <p:spPr>
            <a:xfrm>
              <a:off x="2506583" y="5421060"/>
              <a:ext cx="115614" cy="10665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858651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35" grpId="0" animBg="1"/>
      <p:bldP spid="40" grpId="0"/>
      <p:bldP spid="4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37F7B8E-0C6D-00AE-3D39-76673AF12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73" t="54259" r="28535" b="41430"/>
          <a:stretch/>
        </p:blipFill>
        <p:spPr>
          <a:xfrm>
            <a:off x="536141" y="1554386"/>
            <a:ext cx="10346724" cy="619439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F60B991-173F-4645-B5D7-CF51284BB32E}"/>
              </a:ext>
            </a:extLst>
          </p:cNvPr>
          <p:cNvGrpSpPr/>
          <p:nvPr/>
        </p:nvGrpSpPr>
        <p:grpSpPr>
          <a:xfrm>
            <a:off x="7655973" y="-53313"/>
            <a:ext cx="3855392" cy="1814508"/>
            <a:chOff x="8901490" y="9465"/>
            <a:chExt cx="2594919" cy="1761594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4CC17540-C4BD-4A9A-9078-C581F08DB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901490" y="9465"/>
              <a:ext cx="2594919" cy="1761594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6F6142BF-ACED-498F-82D2-9F575DBCC499}"/>
                </a:ext>
              </a:extLst>
            </p:cNvPr>
            <p:cNvSpPr txBox="1"/>
            <p:nvPr/>
          </p:nvSpPr>
          <p:spPr>
            <a:xfrm>
              <a:off x="9050048" y="653352"/>
              <a:ext cx="2289876" cy="50796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تطبيق الرياضيات</a:t>
              </a: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621945B-587E-4A65-B24F-A6B14D1D633D}"/>
              </a:ext>
            </a:extLst>
          </p:cNvPr>
          <p:cNvSpPr txBox="1"/>
          <p:nvPr/>
        </p:nvSpPr>
        <p:spPr>
          <a:xfrm>
            <a:off x="9427183" y="2476030"/>
            <a:ext cx="14819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المعطيات 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38F67EC-9F1C-4439-B167-4AAAE5284FAD}"/>
              </a:ext>
            </a:extLst>
          </p:cNvPr>
          <p:cNvSpPr/>
          <p:nvPr/>
        </p:nvSpPr>
        <p:spPr>
          <a:xfrm>
            <a:off x="5033759" y="1592508"/>
            <a:ext cx="1062241" cy="4759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EC5EBBD-D75F-49B3-B0C6-9B7757535595}"/>
              </a:ext>
            </a:extLst>
          </p:cNvPr>
          <p:cNvSpPr txBox="1"/>
          <p:nvPr/>
        </p:nvSpPr>
        <p:spPr>
          <a:xfrm>
            <a:off x="4418764" y="1122557"/>
            <a:ext cx="16698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درجة الحرارة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9ABDB799-AAA7-4A54-B826-766BB51E3E3F}"/>
              </a:ext>
            </a:extLst>
          </p:cNvPr>
          <p:cNvSpPr/>
          <p:nvPr/>
        </p:nvSpPr>
        <p:spPr>
          <a:xfrm>
            <a:off x="756746" y="1546918"/>
            <a:ext cx="1865782" cy="4861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B064F71-7460-4466-997B-7968EEF06CF1}"/>
              </a:ext>
            </a:extLst>
          </p:cNvPr>
          <p:cNvSpPr txBox="1"/>
          <p:nvPr/>
        </p:nvSpPr>
        <p:spPr>
          <a:xfrm>
            <a:off x="521048" y="1067515"/>
            <a:ext cx="148195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المطلوب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45A5F57-3983-4B0D-BC9B-B56826E92646}"/>
              </a:ext>
            </a:extLst>
          </p:cNvPr>
          <p:cNvSpPr txBox="1"/>
          <p:nvPr/>
        </p:nvSpPr>
        <p:spPr>
          <a:xfrm>
            <a:off x="9033642" y="4620854"/>
            <a:ext cx="14819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المطلوب :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DD8CE05-7C6A-4ABD-B788-4A7770B579CF}"/>
              </a:ext>
            </a:extLst>
          </p:cNvPr>
          <p:cNvSpPr txBox="1"/>
          <p:nvPr/>
        </p:nvSpPr>
        <p:spPr>
          <a:xfrm>
            <a:off x="7183821" y="5226922"/>
            <a:ext cx="349994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تحويل الدرجة الى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السليسيوس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CF07A7A-49DA-41D3-80E4-5403D38EAE78}"/>
              </a:ext>
            </a:extLst>
          </p:cNvPr>
          <p:cNvSpPr txBox="1"/>
          <p:nvPr/>
        </p:nvSpPr>
        <p:spPr>
          <a:xfrm>
            <a:off x="3563307" y="2682297"/>
            <a:ext cx="14819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الحل: 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CEA5BADF-EB15-4F99-83F6-CDB3A06ADEEA}"/>
              </a:ext>
            </a:extLst>
          </p:cNvPr>
          <p:cNvSpPr/>
          <p:nvPr/>
        </p:nvSpPr>
        <p:spPr>
          <a:xfrm>
            <a:off x="4977290" y="1604627"/>
            <a:ext cx="1130360" cy="451728"/>
          </a:xfrm>
          <a:prstGeom prst="rect">
            <a:avLst/>
          </a:prstGeom>
          <a:solidFill>
            <a:srgbClr val="57A3A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29349991-68E7-4D04-94EB-7C93FCDFB6CB}"/>
              </a:ext>
            </a:extLst>
          </p:cNvPr>
          <p:cNvSpPr txBox="1"/>
          <p:nvPr/>
        </p:nvSpPr>
        <p:spPr>
          <a:xfrm>
            <a:off x="2984938" y="4765257"/>
            <a:ext cx="21811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= (         )</a:t>
            </a:r>
          </a:p>
        </p:txBody>
      </p: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32BF7A4C-FE3F-47B7-92B7-5E7B3C554F2D}"/>
              </a:ext>
            </a:extLst>
          </p:cNvPr>
          <p:cNvCxnSpPr>
            <a:cxnSpLocks/>
          </p:cNvCxnSpPr>
          <p:nvPr/>
        </p:nvCxnSpPr>
        <p:spPr>
          <a:xfrm flipH="1">
            <a:off x="3657356" y="4991048"/>
            <a:ext cx="363696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8A4CB9C2-129E-46DD-99ED-5FDA0ED411B8}"/>
              </a:ext>
            </a:extLst>
          </p:cNvPr>
          <p:cNvSpPr txBox="1"/>
          <p:nvPr/>
        </p:nvSpPr>
        <p:spPr>
          <a:xfrm>
            <a:off x="3740591" y="4590807"/>
            <a:ext cx="3636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0DC2BA6B-32E9-4FF3-9F1B-52C29126056C}"/>
              </a:ext>
            </a:extLst>
          </p:cNvPr>
          <p:cNvSpPr txBox="1"/>
          <p:nvPr/>
        </p:nvSpPr>
        <p:spPr>
          <a:xfrm>
            <a:off x="3563306" y="5001131"/>
            <a:ext cx="4577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6DF8433-A047-40CA-8369-B0439F1DF4CF}"/>
              </a:ext>
            </a:extLst>
          </p:cNvPr>
          <p:cNvSpPr txBox="1"/>
          <p:nvPr/>
        </p:nvSpPr>
        <p:spPr>
          <a:xfrm>
            <a:off x="1339231" y="4744536"/>
            <a:ext cx="210776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( 98,6-32)</a:t>
            </a:r>
            <a:endParaRPr lang="ar-SA" sz="2800" b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DAE1A561-E3FB-8F2A-D7AA-430ECF719C25}"/>
              </a:ext>
            </a:extLst>
          </p:cNvPr>
          <p:cNvGrpSpPr/>
          <p:nvPr/>
        </p:nvGrpSpPr>
        <p:grpSpPr>
          <a:xfrm>
            <a:off x="6282336" y="3044247"/>
            <a:ext cx="4692841" cy="461665"/>
            <a:chOff x="6282336" y="3044247"/>
            <a:chExt cx="4692841" cy="461665"/>
          </a:xfrm>
        </p:grpSpPr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FCC7FEF4-0EC0-4EA5-8D6F-B6E02F344355}"/>
                </a:ext>
              </a:extLst>
            </p:cNvPr>
            <p:cNvSpPr txBox="1"/>
            <p:nvPr/>
          </p:nvSpPr>
          <p:spPr>
            <a:xfrm>
              <a:off x="6282336" y="3044247"/>
              <a:ext cx="4692841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4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cs typeface="Arial" panose="020B0604020202020204" pitchFamily="34" charset="0"/>
                </a:rPr>
                <a:t>درجة الحرارة بالفهرنهايت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= 98,6  ف </a:t>
              </a:r>
            </a:p>
          </p:txBody>
        </p:sp>
        <p:sp>
          <p:nvSpPr>
            <p:cNvPr id="32" name="شكل بيضاوي 31">
              <a:extLst>
                <a:ext uri="{FF2B5EF4-FFF2-40B4-BE49-F238E27FC236}">
                  <a16:creationId xmlns:a16="http://schemas.microsoft.com/office/drawing/2014/main" id="{4A9C5C01-4B34-BF4B-50F5-F54E7AD77D56}"/>
                </a:ext>
              </a:extLst>
            </p:cNvPr>
            <p:cNvSpPr/>
            <p:nvPr/>
          </p:nvSpPr>
          <p:spPr>
            <a:xfrm>
              <a:off x="7273155" y="3064617"/>
              <a:ext cx="99702" cy="45719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id="{62693A3C-ACCE-E3B7-881B-3EDE2D4EF4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02" t="56865" r="41263" b="38986"/>
          <a:stretch/>
        </p:blipFill>
        <p:spPr>
          <a:xfrm>
            <a:off x="1799262" y="3292106"/>
            <a:ext cx="3178028" cy="703923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55B7B1F6-5F5D-037F-7C8E-C80FE68C4769}"/>
              </a:ext>
            </a:extLst>
          </p:cNvPr>
          <p:cNvGrpSpPr/>
          <p:nvPr/>
        </p:nvGrpSpPr>
        <p:grpSpPr>
          <a:xfrm>
            <a:off x="1508234" y="5289754"/>
            <a:ext cx="3597147" cy="933544"/>
            <a:chOff x="1508234" y="5279244"/>
            <a:chExt cx="3597147" cy="933544"/>
          </a:xfrm>
        </p:grpSpPr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645160AE-410F-5A25-5A94-5E552C8739D8}"/>
                </a:ext>
              </a:extLst>
            </p:cNvPr>
            <p:cNvSpPr txBox="1"/>
            <p:nvPr/>
          </p:nvSpPr>
          <p:spPr>
            <a:xfrm>
              <a:off x="1508234" y="5361258"/>
              <a:ext cx="359714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accent1">
                      <a:lumMod val="75000"/>
                    </a:schemeClr>
                  </a:solidFill>
                </a:rPr>
                <a:t>(    ) ( 66,6)  = 37 س</a:t>
              </a:r>
              <a:endParaRPr lang="ar-SA" sz="28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42" name="رابط مستقيم 41">
              <a:extLst>
                <a:ext uri="{FF2B5EF4-FFF2-40B4-BE49-F238E27FC236}">
                  <a16:creationId xmlns:a16="http://schemas.microsoft.com/office/drawing/2014/main" id="{C7F978A3-026F-BA5F-25D8-82B4FE9880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2814" y="5679485"/>
              <a:ext cx="363696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BC226E45-99A9-2719-1ACC-5FF7A74232FE}"/>
                </a:ext>
              </a:extLst>
            </p:cNvPr>
            <p:cNvSpPr txBox="1"/>
            <p:nvPr/>
          </p:nvSpPr>
          <p:spPr>
            <a:xfrm>
              <a:off x="4596049" y="5279244"/>
              <a:ext cx="36369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accent1">
                      <a:lumMod val="75000"/>
                    </a:schemeClr>
                  </a:solidFill>
                </a:rPr>
                <a:t>5</a:t>
              </a:r>
              <a:endParaRPr lang="ar-SA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428C2843-7DBF-2240-A726-21C433C38F0C}"/>
                </a:ext>
              </a:extLst>
            </p:cNvPr>
            <p:cNvSpPr txBox="1"/>
            <p:nvPr/>
          </p:nvSpPr>
          <p:spPr>
            <a:xfrm>
              <a:off x="4418764" y="5689568"/>
              <a:ext cx="45774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accent1">
                      <a:lumMod val="75000"/>
                    </a:schemeClr>
                  </a:solidFill>
                </a:rPr>
                <a:t>9</a:t>
              </a:r>
              <a:endParaRPr lang="ar-SA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6" name="شكل بيضاوي 45">
              <a:extLst>
                <a:ext uri="{FF2B5EF4-FFF2-40B4-BE49-F238E27FC236}">
                  <a16:creationId xmlns:a16="http://schemas.microsoft.com/office/drawing/2014/main" id="{3EBD5A39-30A8-5226-A597-217DB42B84DF}"/>
                </a:ext>
              </a:extLst>
            </p:cNvPr>
            <p:cNvSpPr/>
            <p:nvPr/>
          </p:nvSpPr>
          <p:spPr>
            <a:xfrm>
              <a:off x="2506583" y="5421060"/>
              <a:ext cx="115614" cy="10665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577095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35" grpId="0" animBg="1"/>
      <p:bldP spid="40" grpId="0"/>
      <p:bldP spid="4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DD59FD1-EA26-D58E-01DA-797344811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72" t="58268" r="29138" b="38293"/>
          <a:stretch/>
        </p:blipFill>
        <p:spPr>
          <a:xfrm>
            <a:off x="708745" y="1743967"/>
            <a:ext cx="10163003" cy="461665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F60B991-173F-4645-B5D7-CF51284BB32E}"/>
              </a:ext>
            </a:extLst>
          </p:cNvPr>
          <p:cNvGrpSpPr/>
          <p:nvPr/>
        </p:nvGrpSpPr>
        <p:grpSpPr>
          <a:xfrm>
            <a:off x="7655973" y="-53313"/>
            <a:ext cx="3855392" cy="1814508"/>
            <a:chOff x="8901490" y="9465"/>
            <a:chExt cx="2594919" cy="1761594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4CC17540-C4BD-4A9A-9078-C581F08DB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901490" y="9465"/>
              <a:ext cx="2594919" cy="1761594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6F6142BF-ACED-498F-82D2-9F575DBCC499}"/>
                </a:ext>
              </a:extLst>
            </p:cNvPr>
            <p:cNvSpPr txBox="1"/>
            <p:nvPr/>
          </p:nvSpPr>
          <p:spPr>
            <a:xfrm>
              <a:off x="9050048" y="653352"/>
              <a:ext cx="2289876" cy="50796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تطبيق الرياضيات</a:t>
              </a: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621945B-587E-4A65-B24F-A6B14D1D633D}"/>
              </a:ext>
            </a:extLst>
          </p:cNvPr>
          <p:cNvSpPr txBox="1"/>
          <p:nvPr/>
        </p:nvSpPr>
        <p:spPr>
          <a:xfrm>
            <a:off x="9427183" y="2476030"/>
            <a:ext cx="14819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المعطيات 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38F67EC-9F1C-4439-B167-4AAAE5284FAD}"/>
              </a:ext>
            </a:extLst>
          </p:cNvPr>
          <p:cNvSpPr/>
          <p:nvPr/>
        </p:nvSpPr>
        <p:spPr>
          <a:xfrm>
            <a:off x="7691684" y="1688674"/>
            <a:ext cx="738539" cy="4759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EC5EBBD-D75F-49B3-B0C6-9B7757535595}"/>
              </a:ext>
            </a:extLst>
          </p:cNvPr>
          <p:cNvSpPr txBox="1"/>
          <p:nvPr/>
        </p:nvSpPr>
        <p:spPr>
          <a:xfrm>
            <a:off x="6488081" y="1278350"/>
            <a:ext cx="16698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درجة الحرارة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9ABDB799-AAA7-4A54-B826-766BB51E3E3F}"/>
              </a:ext>
            </a:extLst>
          </p:cNvPr>
          <p:cNvSpPr/>
          <p:nvPr/>
        </p:nvSpPr>
        <p:spPr>
          <a:xfrm>
            <a:off x="756415" y="1675872"/>
            <a:ext cx="1865782" cy="4861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B064F71-7460-4466-997B-7968EEF06CF1}"/>
              </a:ext>
            </a:extLst>
          </p:cNvPr>
          <p:cNvSpPr txBox="1"/>
          <p:nvPr/>
        </p:nvSpPr>
        <p:spPr>
          <a:xfrm>
            <a:off x="521048" y="1067515"/>
            <a:ext cx="148195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المطلوب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45A5F57-3983-4B0D-BC9B-B56826E92646}"/>
              </a:ext>
            </a:extLst>
          </p:cNvPr>
          <p:cNvSpPr txBox="1"/>
          <p:nvPr/>
        </p:nvSpPr>
        <p:spPr>
          <a:xfrm>
            <a:off x="9033642" y="4620854"/>
            <a:ext cx="14819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المطلوب :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DD8CE05-7C6A-4ABD-B788-4A7770B579CF}"/>
              </a:ext>
            </a:extLst>
          </p:cNvPr>
          <p:cNvSpPr txBox="1"/>
          <p:nvPr/>
        </p:nvSpPr>
        <p:spPr>
          <a:xfrm>
            <a:off x="7183821" y="5226922"/>
            <a:ext cx="349994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تحويل الدرجة الى فهرنهايت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CF07A7A-49DA-41D3-80E4-5403D38EAE78}"/>
              </a:ext>
            </a:extLst>
          </p:cNvPr>
          <p:cNvSpPr txBox="1"/>
          <p:nvPr/>
        </p:nvSpPr>
        <p:spPr>
          <a:xfrm>
            <a:off x="3563307" y="2682297"/>
            <a:ext cx="14819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الحل: 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CEA5BADF-EB15-4F99-83F6-CDB3A06ADEEA}"/>
              </a:ext>
            </a:extLst>
          </p:cNvPr>
          <p:cNvSpPr/>
          <p:nvPr/>
        </p:nvSpPr>
        <p:spPr>
          <a:xfrm>
            <a:off x="7655973" y="1700793"/>
            <a:ext cx="785900" cy="451728"/>
          </a:xfrm>
          <a:prstGeom prst="rect">
            <a:avLst/>
          </a:prstGeom>
          <a:solidFill>
            <a:srgbClr val="57A3A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29349991-68E7-4D04-94EB-7C93FCDFB6CB}"/>
              </a:ext>
            </a:extLst>
          </p:cNvPr>
          <p:cNvSpPr txBox="1"/>
          <p:nvPr/>
        </p:nvSpPr>
        <p:spPr>
          <a:xfrm>
            <a:off x="2984938" y="4765257"/>
            <a:ext cx="21811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 = (         )</a:t>
            </a:r>
          </a:p>
        </p:txBody>
      </p: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32BF7A4C-FE3F-47B7-92B7-5E7B3C554F2D}"/>
              </a:ext>
            </a:extLst>
          </p:cNvPr>
          <p:cNvCxnSpPr>
            <a:cxnSpLocks/>
          </p:cNvCxnSpPr>
          <p:nvPr/>
        </p:nvCxnSpPr>
        <p:spPr>
          <a:xfrm flipH="1">
            <a:off x="3657356" y="4991048"/>
            <a:ext cx="363696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8A4CB9C2-129E-46DD-99ED-5FDA0ED411B8}"/>
              </a:ext>
            </a:extLst>
          </p:cNvPr>
          <p:cNvSpPr txBox="1"/>
          <p:nvPr/>
        </p:nvSpPr>
        <p:spPr>
          <a:xfrm>
            <a:off x="3740591" y="4590807"/>
            <a:ext cx="3636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0DC2BA6B-32E9-4FF3-9F1B-52C29126056C}"/>
              </a:ext>
            </a:extLst>
          </p:cNvPr>
          <p:cNvSpPr txBox="1"/>
          <p:nvPr/>
        </p:nvSpPr>
        <p:spPr>
          <a:xfrm>
            <a:off x="3563306" y="5001131"/>
            <a:ext cx="4577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6DF8433-A047-40CA-8369-B0439F1DF4CF}"/>
              </a:ext>
            </a:extLst>
          </p:cNvPr>
          <p:cNvSpPr txBox="1"/>
          <p:nvPr/>
        </p:nvSpPr>
        <p:spPr>
          <a:xfrm>
            <a:off x="1354141" y="4742801"/>
            <a:ext cx="210776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( 57) + 32</a:t>
            </a:r>
            <a:endParaRPr lang="ar-SA" sz="2800" b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DAE1A561-E3FB-8F2A-D7AA-430ECF719C25}"/>
              </a:ext>
            </a:extLst>
          </p:cNvPr>
          <p:cNvGrpSpPr/>
          <p:nvPr/>
        </p:nvGrpSpPr>
        <p:grpSpPr>
          <a:xfrm>
            <a:off x="6282336" y="3044247"/>
            <a:ext cx="4692841" cy="461665"/>
            <a:chOff x="6282336" y="3044247"/>
            <a:chExt cx="4692841" cy="461665"/>
          </a:xfrm>
        </p:grpSpPr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FCC7FEF4-0EC0-4EA5-8D6F-B6E02F344355}"/>
                </a:ext>
              </a:extLst>
            </p:cNvPr>
            <p:cNvSpPr txBox="1"/>
            <p:nvPr/>
          </p:nvSpPr>
          <p:spPr>
            <a:xfrm>
              <a:off x="6282336" y="3044247"/>
              <a:ext cx="4692841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4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cs typeface="Arial" panose="020B0604020202020204" pitchFamily="34" charset="0"/>
                </a:rPr>
                <a:t>درجة الحرارة </a:t>
              </a:r>
              <a:r>
                <a:rPr lang="ar-SA" sz="2400" b="1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cs typeface="Arial" panose="020B0604020202020204" pitchFamily="34" charset="0"/>
                </a:rPr>
                <a:t>بالسليسيوس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= 57  س </a:t>
              </a:r>
            </a:p>
          </p:txBody>
        </p:sp>
        <p:sp>
          <p:nvSpPr>
            <p:cNvPr id="32" name="شكل بيضاوي 31">
              <a:extLst>
                <a:ext uri="{FF2B5EF4-FFF2-40B4-BE49-F238E27FC236}">
                  <a16:creationId xmlns:a16="http://schemas.microsoft.com/office/drawing/2014/main" id="{4A9C5C01-4B34-BF4B-50F5-F54E7AD77D56}"/>
                </a:ext>
              </a:extLst>
            </p:cNvPr>
            <p:cNvSpPr/>
            <p:nvPr/>
          </p:nvSpPr>
          <p:spPr>
            <a:xfrm>
              <a:off x="7441319" y="3117817"/>
              <a:ext cx="115617" cy="66089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55B7B1F6-5F5D-037F-7C8E-C80FE68C4769}"/>
              </a:ext>
            </a:extLst>
          </p:cNvPr>
          <p:cNvGrpSpPr/>
          <p:nvPr/>
        </p:nvGrpSpPr>
        <p:grpSpPr>
          <a:xfrm>
            <a:off x="756416" y="5371768"/>
            <a:ext cx="4348966" cy="523220"/>
            <a:chOff x="756416" y="5361258"/>
            <a:chExt cx="4348966" cy="523220"/>
          </a:xfrm>
        </p:grpSpPr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645160AE-410F-5A25-5A94-5E552C8739D8}"/>
                </a:ext>
              </a:extLst>
            </p:cNvPr>
            <p:cNvSpPr txBox="1"/>
            <p:nvPr/>
          </p:nvSpPr>
          <p:spPr>
            <a:xfrm>
              <a:off x="756416" y="5361258"/>
              <a:ext cx="4348966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accent1">
                      <a:lumMod val="75000"/>
                    </a:schemeClr>
                  </a:solidFill>
                </a:rPr>
                <a:t>(  102,6  ) + 32= 134,6 س</a:t>
              </a:r>
              <a:endParaRPr lang="ar-SA" sz="28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6" name="شكل بيضاوي 45">
              <a:extLst>
                <a:ext uri="{FF2B5EF4-FFF2-40B4-BE49-F238E27FC236}">
                  <a16:creationId xmlns:a16="http://schemas.microsoft.com/office/drawing/2014/main" id="{3EBD5A39-30A8-5226-A597-217DB42B84DF}"/>
                </a:ext>
              </a:extLst>
            </p:cNvPr>
            <p:cNvSpPr/>
            <p:nvPr/>
          </p:nvSpPr>
          <p:spPr>
            <a:xfrm>
              <a:off x="1329429" y="5421060"/>
              <a:ext cx="115614" cy="10665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34" name="صورة 33">
            <a:extLst>
              <a:ext uri="{FF2B5EF4-FFF2-40B4-BE49-F238E27FC236}">
                <a16:creationId xmlns:a16="http://schemas.microsoft.com/office/drawing/2014/main" id="{444507BC-4D52-D781-FA6B-2F242F84D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69" t="65538" r="40776" b="29962"/>
          <a:stretch/>
        </p:blipFill>
        <p:spPr>
          <a:xfrm>
            <a:off x="1827883" y="3265319"/>
            <a:ext cx="2590881" cy="56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53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35" grpId="0" animBg="1"/>
      <p:bldP spid="40" grpId="0"/>
      <p:bldP spid="4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A6DB91BE-C764-41C5-B811-EF31689A3598}"/>
              </a:ext>
            </a:extLst>
          </p:cNvPr>
          <p:cNvGrpSpPr/>
          <p:nvPr/>
        </p:nvGrpSpPr>
        <p:grpSpPr>
          <a:xfrm>
            <a:off x="8961196" y="158409"/>
            <a:ext cx="2727435" cy="1173494"/>
            <a:chOff x="9334261" y="54911"/>
            <a:chExt cx="2262352" cy="238059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FD12EA21-875E-465D-BAF3-133C524DC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54911"/>
              <a:ext cx="2262352" cy="2380593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8F0AAE0B-C4FA-4D5C-9337-1FEACA522D8F}"/>
                </a:ext>
              </a:extLst>
            </p:cNvPr>
            <p:cNvSpPr txBox="1"/>
            <p:nvPr/>
          </p:nvSpPr>
          <p:spPr>
            <a:xfrm>
              <a:off x="9621959" y="714496"/>
              <a:ext cx="1376759" cy="106142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التفكير الناقد</a:t>
              </a:r>
            </a:p>
          </p:txBody>
        </p:sp>
      </p:grpSp>
      <p:pic>
        <p:nvPicPr>
          <p:cNvPr id="25" name="صورة 24">
            <a:extLst>
              <a:ext uri="{FF2B5EF4-FFF2-40B4-BE49-F238E27FC236}">
                <a16:creationId xmlns:a16="http://schemas.microsoft.com/office/drawing/2014/main" id="{33B3930F-364E-4683-ACAD-ABE6A24FD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2" t="36935" r="51382" b="35173"/>
          <a:stretch/>
        </p:blipFill>
        <p:spPr>
          <a:xfrm>
            <a:off x="2423160" y="1136309"/>
            <a:ext cx="5409457" cy="3115652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E64ECD3C-96BF-47C1-A06B-B3C4E4AB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775" y="3214437"/>
            <a:ext cx="2856129" cy="285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FA4D191-2A98-C9CB-2F87-FE16EC6A13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93" t="40306" r="52931" b="48199"/>
          <a:stretch/>
        </p:blipFill>
        <p:spPr>
          <a:xfrm>
            <a:off x="2641202" y="1860331"/>
            <a:ext cx="4795793" cy="149246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64DED15-B638-0469-A1AF-C5D0CD7EDB14}"/>
              </a:ext>
            </a:extLst>
          </p:cNvPr>
          <p:cNvSpPr txBox="1"/>
          <p:nvPr/>
        </p:nvSpPr>
        <p:spPr>
          <a:xfrm>
            <a:off x="1861850" y="4736806"/>
            <a:ext cx="6354496" cy="984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cs typeface="DecoType Naskh" panose="02010400000000000000" pitchFamily="2" charset="-78"/>
                <a:sym typeface="Arial"/>
              </a:rPr>
              <a:t>يكون الرقم على تدريج مقياس الكلفن اكبر دائما </a:t>
            </a:r>
            <a:r>
              <a:rPr kumimoji="0" lang="ar-SA" sz="3200" b="1" i="0" u="none" strike="noStrike" cap="none" spc="0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cs typeface="DecoType Naskh" panose="02010400000000000000" pitchFamily="2" charset="-78"/>
                <a:sym typeface="Arial"/>
              </a:rPr>
              <a:t>لانها</a:t>
            </a:r>
            <a:r>
              <a:rPr kumimoji="0" lang="ar-SA" sz="3200" b="1" i="0" u="none" strike="noStrike" cap="none" spc="0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cs typeface="DecoType Naskh" panose="02010400000000000000" pitchFamily="2" charset="-78"/>
                <a:sym typeface="Arial"/>
              </a:rPr>
              <a:t> ناتجة عن إضافة 273 الى قيمة درجة الحرارة بالتدريج </a:t>
            </a:r>
            <a:r>
              <a:rPr kumimoji="0" lang="ar-SA" sz="3200" b="1" i="0" u="none" strike="noStrike" cap="none" spc="0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cs typeface="DecoType Naskh" panose="02010400000000000000" pitchFamily="2" charset="-78"/>
                <a:sym typeface="Arial"/>
              </a:rPr>
              <a:t>السيلزي</a:t>
            </a:r>
            <a:r>
              <a:rPr kumimoji="0" lang="ar-SA" sz="32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cs typeface="DecoType Naskh" panose="02010400000000000000" pitchFamily="2" charset="-78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5818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مخطط انسيابي: محطة طرفية 24">
            <a:extLst>
              <a:ext uri="{FF2B5EF4-FFF2-40B4-BE49-F238E27FC236}">
                <a16:creationId xmlns:a16="http://schemas.microsoft.com/office/drawing/2014/main" id="{BDE2F66D-1BCA-F6FD-821F-7D8C9ABAB2F9}"/>
              </a:ext>
            </a:extLst>
          </p:cNvPr>
          <p:cNvSpPr/>
          <p:nvPr/>
        </p:nvSpPr>
        <p:spPr>
          <a:xfrm>
            <a:off x="5621688" y="568736"/>
            <a:ext cx="5272599" cy="959591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تعمل مقاييس الحرارة لأن السوائل  ...............  عندما تسخن .</a:t>
            </a:r>
          </a:p>
        </p:txBody>
      </p:sp>
      <p:sp>
        <p:nvSpPr>
          <p:cNvPr id="27" name="مخطط انسيابي: محطة طرفية 26">
            <a:extLst>
              <a:ext uri="{FF2B5EF4-FFF2-40B4-BE49-F238E27FC236}">
                <a16:creationId xmlns:a16="http://schemas.microsoft.com/office/drawing/2014/main" id="{205B5079-C650-F16F-18BB-55CCA9195050}"/>
              </a:ext>
            </a:extLst>
          </p:cNvPr>
          <p:cNvSpPr/>
          <p:nvPr/>
        </p:nvSpPr>
        <p:spPr>
          <a:xfrm>
            <a:off x="8506975" y="1588311"/>
            <a:ext cx="1945964" cy="532800"/>
          </a:xfrm>
          <a:prstGeom prst="flowChartTerminator">
            <a:avLst/>
          </a:prstGeom>
          <a:solidFill>
            <a:srgbClr val="907FA4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تتمدد</a:t>
            </a:r>
            <a:endParaRPr kumimoji="0" lang="ar-SA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مخطط انسيابي: محطة طرفية 28">
            <a:extLst>
              <a:ext uri="{FF2B5EF4-FFF2-40B4-BE49-F238E27FC236}">
                <a16:creationId xmlns:a16="http://schemas.microsoft.com/office/drawing/2014/main" id="{9089B69A-2567-BB65-D4A2-2D4A791E5193}"/>
              </a:ext>
            </a:extLst>
          </p:cNvPr>
          <p:cNvSpPr/>
          <p:nvPr/>
        </p:nvSpPr>
        <p:spPr>
          <a:xfrm>
            <a:off x="8575423" y="2348658"/>
            <a:ext cx="1963302" cy="515920"/>
          </a:xfrm>
          <a:prstGeom prst="flowChartTerminator">
            <a:avLst/>
          </a:prstGeom>
          <a:solidFill>
            <a:srgbClr val="907FA4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تتقلص</a:t>
            </a:r>
            <a:endParaRPr kumimoji="0" lang="ar-SA" sz="20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مخطط انسيابي: محطة طرفية 29">
            <a:extLst>
              <a:ext uri="{FF2B5EF4-FFF2-40B4-BE49-F238E27FC236}">
                <a16:creationId xmlns:a16="http://schemas.microsoft.com/office/drawing/2014/main" id="{CACD5092-2487-2363-A2EA-562D0EE88BEC}"/>
              </a:ext>
            </a:extLst>
          </p:cNvPr>
          <p:cNvSpPr/>
          <p:nvPr/>
        </p:nvSpPr>
        <p:spPr>
          <a:xfrm>
            <a:off x="6140174" y="2348658"/>
            <a:ext cx="1963302" cy="515920"/>
          </a:xfrm>
          <a:prstGeom prst="flowChartTerminator">
            <a:avLst/>
          </a:prstGeom>
          <a:solidFill>
            <a:srgbClr val="907FA4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تنكمش</a:t>
            </a:r>
            <a:endParaRPr kumimoji="0" lang="ar-SA" sz="20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مخطط انسيابي: محطة طرفية 35">
            <a:extLst>
              <a:ext uri="{FF2B5EF4-FFF2-40B4-BE49-F238E27FC236}">
                <a16:creationId xmlns:a16="http://schemas.microsoft.com/office/drawing/2014/main" id="{74593E26-2BA9-CB90-55C5-265BC82350BE}"/>
              </a:ext>
            </a:extLst>
          </p:cNvPr>
          <p:cNvSpPr/>
          <p:nvPr/>
        </p:nvSpPr>
        <p:spPr>
          <a:xfrm>
            <a:off x="6148369" y="1560920"/>
            <a:ext cx="1955107" cy="546623"/>
          </a:xfrm>
          <a:prstGeom prst="flowChartTerminator">
            <a:avLst/>
          </a:prstGeom>
          <a:solidFill>
            <a:srgbClr val="907FA4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تتصلب</a:t>
            </a:r>
            <a:endParaRPr kumimoji="0" lang="ar-SA" sz="20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مخطط انسيابي: محطة طرفية 36">
            <a:extLst>
              <a:ext uri="{FF2B5EF4-FFF2-40B4-BE49-F238E27FC236}">
                <a16:creationId xmlns:a16="http://schemas.microsoft.com/office/drawing/2014/main" id="{8A33C44F-32EB-64B6-B126-83AE4516FD69}"/>
              </a:ext>
            </a:extLst>
          </p:cNvPr>
          <p:cNvSpPr/>
          <p:nvPr/>
        </p:nvSpPr>
        <p:spPr>
          <a:xfrm>
            <a:off x="6011852" y="3468454"/>
            <a:ext cx="5169648" cy="931448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تم تقسيم المسافة بين درجتي التجمد والغليان على المقياس السلسيوس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إلى :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CCCC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مخطط انسيابي: محطة طرفية 37">
            <a:extLst>
              <a:ext uri="{FF2B5EF4-FFF2-40B4-BE49-F238E27FC236}">
                <a16:creationId xmlns:a16="http://schemas.microsoft.com/office/drawing/2014/main" id="{C3850567-6CB3-B6BE-D5EC-D05ABA6522DA}"/>
              </a:ext>
            </a:extLst>
          </p:cNvPr>
          <p:cNvSpPr/>
          <p:nvPr/>
        </p:nvSpPr>
        <p:spPr>
          <a:xfrm>
            <a:off x="9172076" y="4580535"/>
            <a:ext cx="1490537" cy="808428"/>
          </a:xfrm>
          <a:prstGeom prst="flowChartTerminator">
            <a:avLst/>
          </a:prstGeom>
          <a:solidFill>
            <a:srgbClr val="907FA4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32 قسم</a:t>
            </a:r>
            <a:endParaRPr kumimoji="0" lang="ar-SA" sz="36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مخطط انسيابي: محطة طرفية 39">
            <a:extLst>
              <a:ext uri="{FF2B5EF4-FFF2-40B4-BE49-F238E27FC236}">
                <a16:creationId xmlns:a16="http://schemas.microsoft.com/office/drawing/2014/main" id="{3A25D6ED-455E-20EE-0C37-778E43576AD0}"/>
              </a:ext>
            </a:extLst>
          </p:cNvPr>
          <p:cNvSpPr/>
          <p:nvPr/>
        </p:nvSpPr>
        <p:spPr>
          <a:xfrm>
            <a:off x="7190403" y="5569596"/>
            <a:ext cx="1503818" cy="782816"/>
          </a:xfrm>
          <a:prstGeom prst="flowChartTerminator">
            <a:avLst/>
          </a:prstGeom>
          <a:solidFill>
            <a:srgbClr val="907FA4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100 قسم</a:t>
            </a:r>
            <a:endParaRPr kumimoji="0" lang="ar-SA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مخطط انسيابي: محطة طرفية 40">
            <a:extLst>
              <a:ext uri="{FF2B5EF4-FFF2-40B4-BE49-F238E27FC236}">
                <a16:creationId xmlns:a16="http://schemas.microsoft.com/office/drawing/2014/main" id="{A222F96C-DD06-CB38-7B3D-B6AA04813E59}"/>
              </a:ext>
            </a:extLst>
          </p:cNvPr>
          <p:cNvSpPr/>
          <p:nvPr/>
        </p:nvSpPr>
        <p:spPr>
          <a:xfrm>
            <a:off x="7085300" y="4606147"/>
            <a:ext cx="1503818" cy="782816"/>
          </a:xfrm>
          <a:prstGeom prst="flowChartTerminator">
            <a:avLst/>
          </a:prstGeom>
          <a:solidFill>
            <a:srgbClr val="907FA4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180 قسم</a:t>
            </a:r>
            <a:endParaRPr kumimoji="0" lang="ar-SA" sz="20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مخطط انسيابي: محطة طرفية 41">
            <a:extLst>
              <a:ext uri="{FF2B5EF4-FFF2-40B4-BE49-F238E27FC236}">
                <a16:creationId xmlns:a16="http://schemas.microsoft.com/office/drawing/2014/main" id="{EFB51142-8B60-2741-0124-72BD8CCEA1CB}"/>
              </a:ext>
            </a:extLst>
          </p:cNvPr>
          <p:cNvSpPr/>
          <p:nvPr/>
        </p:nvSpPr>
        <p:spPr>
          <a:xfrm>
            <a:off x="9172076" y="5546302"/>
            <a:ext cx="1497540" cy="829403"/>
          </a:xfrm>
          <a:prstGeom prst="flowChartTerminator">
            <a:avLst/>
          </a:prstGeom>
          <a:solidFill>
            <a:srgbClr val="907FA4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212 قسم</a:t>
            </a:r>
            <a:endParaRPr kumimoji="0" lang="ar-SA" sz="24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مخطط انسيابي: محطة طرفية 42">
            <a:extLst>
              <a:ext uri="{FF2B5EF4-FFF2-40B4-BE49-F238E27FC236}">
                <a16:creationId xmlns:a16="http://schemas.microsoft.com/office/drawing/2014/main" id="{FC24689B-767D-4A29-8A56-4C01A66ACB08}"/>
              </a:ext>
            </a:extLst>
          </p:cNvPr>
          <p:cNvSpPr/>
          <p:nvPr/>
        </p:nvSpPr>
        <p:spPr>
          <a:xfrm>
            <a:off x="280964" y="623248"/>
            <a:ext cx="5272599" cy="931448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الأداة المستخدمة في الصورة لقياس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درجة الحرارة تسمى علمياً :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CCCC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مخطط انسيابي: محطة طرفية 43">
            <a:extLst>
              <a:ext uri="{FF2B5EF4-FFF2-40B4-BE49-F238E27FC236}">
                <a16:creationId xmlns:a16="http://schemas.microsoft.com/office/drawing/2014/main" id="{C17A1F4C-FF41-54C0-405C-9D85F42F5413}"/>
              </a:ext>
            </a:extLst>
          </p:cNvPr>
          <p:cNvSpPr/>
          <p:nvPr/>
        </p:nvSpPr>
        <p:spPr>
          <a:xfrm>
            <a:off x="3126879" y="1588311"/>
            <a:ext cx="1879827" cy="808428"/>
          </a:xfrm>
          <a:prstGeom prst="flowChartTerminator">
            <a:avLst/>
          </a:prstGeom>
          <a:solidFill>
            <a:srgbClr val="907FA4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مانومتر</a:t>
            </a:r>
            <a:endParaRPr kumimoji="0" lang="ar-SA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مخطط انسيابي: محطة طرفية 44">
            <a:extLst>
              <a:ext uri="{FF2B5EF4-FFF2-40B4-BE49-F238E27FC236}">
                <a16:creationId xmlns:a16="http://schemas.microsoft.com/office/drawing/2014/main" id="{46514514-FA27-A9DB-C917-D7B546AC8694}"/>
              </a:ext>
            </a:extLst>
          </p:cNvPr>
          <p:cNvSpPr/>
          <p:nvPr/>
        </p:nvSpPr>
        <p:spPr>
          <a:xfrm>
            <a:off x="3126879" y="2473170"/>
            <a:ext cx="1896576" cy="782816"/>
          </a:xfrm>
          <a:prstGeom prst="flowChartTerminator">
            <a:avLst/>
          </a:prstGeom>
          <a:solidFill>
            <a:srgbClr val="907FA4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بارومتر</a:t>
            </a:r>
            <a:endParaRPr kumimoji="0" lang="ar-SA" sz="20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مخطط انسيابي: محطة طرفية 45">
            <a:extLst>
              <a:ext uri="{FF2B5EF4-FFF2-40B4-BE49-F238E27FC236}">
                <a16:creationId xmlns:a16="http://schemas.microsoft.com/office/drawing/2014/main" id="{1852A47E-878E-C05B-3CFB-B5898FB5A9AD}"/>
              </a:ext>
            </a:extLst>
          </p:cNvPr>
          <p:cNvSpPr/>
          <p:nvPr/>
        </p:nvSpPr>
        <p:spPr>
          <a:xfrm>
            <a:off x="529331" y="2484572"/>
            <a:ext cx="1896576" cy="782816"/>
          </a:xfrm>
          <a:prstGeom prst="flowChartTerminator">
            <a:avLst/>
          </a:prstGeom>
          <a:solidFill>
            <a:srgbClr val="907FA4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ترمومتر</a:t>
            </a:r>
            <a:endParaRPr kumimoji="0" lang="ar-SA" sz="24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مخطط انسيابي: محطة طرفية 46">
            <a:extLst>
              <a:ext uri="{FF2B5EF4-FFF2-40B4-BE49-F238E27FC236}">
                <a16:creationId xmlns:a16="http://schemas.microsoft.com/office/drawing/2014/main" id="{6F246301-E0A2-AED6-FE01-E65707B7504F}"/>
              </a:ext>
            </a:extLst>
          </p:cNvPr>
          <p:cNvSpPr/>
          <p:nvPr/>
        </p:nvSpPr>
        <p:spPr>
          <a:xfrm>
            <a:off x="494952" y="1588311"/>
            <a:ext cx="1888658" cy="829403"/>
          </a:xfrm>
          <a:prstGeom prst="flowChartTerminator">
            <a:avLst/>
          </a:prstGeom>
          <a:solidFill>
            <a:srgbClr val="907FA4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جلفانومتر</a:t>
            </a:r>
            <a:endParaRPr kumimoji="0" lang="ar-SA" sz="24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مخطط انسيابي: محطة طرفية 47">
            <a:extLst>
              <a:ext uri="{FF2B5EF4-FFF2-40B4-BE49-F238E27FC236}">
                <a16:creationId xmlns:a16="http://schemas.microsoft.com/office/drawing/2014/main" id="{2D73406E-77B9-EC9C-E3B9-547A4622C3FE}"/>
              </a:ext>
            </a:extLst>
          </p:cNvPr>
          <p:cNvSpPr/>
          <p:nvPr/>
        </p:nvSpPr>
        <p:spPr>
          <a:xfrm>
            <a:off x="254108" y="3429000"/>
            <a:ext cx="5190188" cy="957241"/>
          </a:xfrm>
          <a:prstGeom prst="flowChartTerminator">
            <a:avLst/>
          </a:prstGeom>
          <a:solidFill>
            <a:srgbClr val="8FAAD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درجة الحرارة في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في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المقياس الجانبي يقابلها على المقياس الكلفن :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CCCC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مخطط انسيابي: محطة طرفية 48">
            <a:extLst>
              <a:ext uri="{FF2B5EF4-FFF2-40B4-BE49-F238E27FC236}">
                <a16:creationId xmlns:a16="http://schemas.microsoft.com/office/drawing/2014/main" id="{0AC0F921-5A49-7F8A-8F3A-6CF9F761D09D}"/>
              </a:ext>
            </a:extLst>
          </p:cNvPr>
          <p:cNvSpPr/>
          <p:nvPr/>
        </p:nvSpPr>
        <p:spPr>
          <a:xfrm>
            <a:off x="3020453" y="4706592"/>
            <a:ext cx="2068469" cy="690935"/>
          </a:xfrm>
          <a:prstGeom prst="flowChartTerminator">
            <a:avLst/>
          </a:prstGeom>
          <a:solidFill>
            <a:srgbClr val="907FA4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</a:t>
            </a:r>
            <a:endParaRPr kumimoji="0" lang="ar-SA" sz="36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مخطط انسيابي: محطة طرفية 49">
            <a:extLst>
              <a:ext uri="{FF2B5EF4-FFF2-40B4-BE49-F238E27FC236}">
                <a16:creationId xmlns:a16="http://schemas.microsoft.com/office/drawing/2014/main" id="{AA563967-9675-D10D-11DB-7D646DE24C40}"/>
              </a:ext>
            </a:extLst>
          </p:cNvPr>
          <p:cNvSpPr/>
          <p:nvPr/>
        </p:nvSpPr>
        <p:spPr>
          <a:xfrm>
            <a:off x="365998" y="4800794"/>
            <a:ext cx="2086899" cy="669046"/>
          </a:xfrm>
          <a:prstGeom prst="flowChartTerminator">
            <a:avLst/>
          </a:prstGeom>
          <a:solidFill>
            <a:srgbClr val="907FA4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100</a:t>
            </a:r>
            <a:endParaRPr kumimoji="0" lang="ar-SA" sz="11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مخطط انسيابي: محطة طرفية 50">
            <a:extLst>
              <a:ext uri="{FF2B5EF4-FFF2-40B4-BE49-F238E27FC236}">
                <a16:creationId xmlns:a16="http://schemas.microsoft.com/office/drawing/2014/main" id="{483E9B28-5BCA-A07A-0B89-AB6441F5DAC9}"/>
              </a:ext>
            </a:extLst>
          </p:cNvPr>
          <p:cNvSpPr/>
          <p:nvPr/>
        </p:nvSpPr>
        <p:spPr>
          <a:xfrm>
            <a:off x="439069" y="5543464"/>
            <a:ext cx="2086899" cy="669046"/>
          </a:xfrm>
          <a:prstGeom prst="flowChartTerminator">
            <a:avLst/>
          </a:prstGeom>
          <a:solidFill>
            <a:srgbClr val="907FA4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273</a:t>
            </a:r>
            <a:endParaRPr kumimoji="0" lang="ar-SA" sz="12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مخطط انسيابي: محطة طرفية 51">
            <a:extLst>
              <a:ext uri="{FF2B5EF4-FFF2-40B4-BE49-F238E27FC236}">
                <a16:creationId xmlns:a16="http://schemas.microsoft.com/office/drawing/2014/main" id="{7D777A5D-EC96-6B27-5998-F173A033C9CA}"/>
              </a:ext>
            </a:extLst>
          </p:cNvPr>
          <p:cNvSpPr/>
          <p:nvPr/>
        </p:nvSpPr>
        <p:spPr>
          <a:xfrm>
            <a:off x="3041084" y="5543140"/>
            <a:ext cx="2078187" cy="708861"/>
          </a:xfrm>
          <a:prstGeom prst="flowChartTerminator">
            <a:avLst/>
          </a:prstGeom>
          <a:solidFill>
            <a:srgbClr val="907FA4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293</a:t>
            </a:r>
            <a:endParaRPr kumimoji="0" lang="ar-SA" sz="24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48AFFB8F-2B55-BA4B-3D62-ADE6851C3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369" y="4225489"/>
            <a:ext cx="1811134" cy="2339717"/>
          </a:xfrm>
          <a:prstGeom prst="rect">
            <a:avLst/>
          </a:prstGeom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2911FA04-682D-461E-8ADF-92A971803962}"/>
              </a:ext>
            </a:extLst>
          </p:cNvPr>
          <p:cNvGrpSpPr/>
          <p:nvPr/>
        </p:nvGrpSpPr>
        <p:grpSpPr>
          <a:xfrm>
            <a:off x="9929648" y="47421"/>
            <a:ext cx="2262352" cy="1360257"/>
            <a:chOff x="9334261" y="-34772"/>
            <a:chExt cx="2262352" cy="2380593"/>
          </a:xfrm>
        </p:grpSpPr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696D34A6-4341-4B41-86A7-2E9283B1F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D6BBE599-BFC4-4AF6-80BC-A1EF7AC1C3D9}"/>
                </a:ext>
              </a:extLst>
            </p:cNvPr>
            <p:cNvSpPr txBox="1"/>
            <p:nvPr/>
          </p:nvSpPr>
          <p:spPr>
            <a:xfrm>
              <a:off x="9557841" y="593442"/>
              <a:ext cx="1504840" cy="80796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chemeClr val="tx2">
                      <a:lumMod val="75000"/>
                    </a:schemeClr>
                  </a:solidFill>
                </a:rPr>
                <a:t>تقويم ختامي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822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F82B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F82B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F82B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F82B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" y="-2198"/>
            <a:ext cx="12192000" cy="68580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5685616" y="6659062"/>
            <a:ext cx="820768" cy="180000"/>
            <a:chOff x="5464435" y="6630924"/>
            <a:chExt cx="820768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856000" y="194312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667832" y="72756"/>
            <a:ext cx="6412567" cy="6571108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نقطتين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3نقاط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نقاط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نقاط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نقطة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54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4061" r="32988"/>
          <a:stretch/>
        </p:blipFill>
        <p:spPr>
          <a:xfrm>
            <a:off x="2806262" y="473780"/>
            <a:ext cx="6768663" cy="591043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4587766" y="2879834"/>
            <a:ext cx="301646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/>
              <a:t>ماهي وظائف الجذور</a:t>
            </a:r>
          </a:p>
        </p:txBody>
      </p:sp>
    </p:spTree>
    <p:extLst>
      <p:ext uri="{BB962C8B-B14F-4D97-AF65-F5344CB8AC3E}">
        <p14:creationId xmlns:p14="http://schemas.microsoft.com/office/powerpoint/2010/main" val="1370808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4061" r="32988"/>
          <a:stretch/>
        </p:blipFill>
        <p:spPr>
          <a:xfrm>
            <a:off x="2806262" y="473780"/>
            <a:ext cx="6768663" cy="591043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4127938" y="2522483"/>
            <a:ext cx="3936124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كيف تتأثر درجة الحرارة بالطاقة الحركية للجزيئات 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808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4061" r="32988"/>
          <a:stretch/>
        </p:blipFill>
        <p:spPr>
          <a:xfrm>
            <a:off x="2596055" y="473780"/>
            <a:ext cx="6148552" cy="591043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3418489" y="2905420"/>
            <a:ext cx="433551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/>
              <a:t>ما أنواع النباتات البذرية </a:t>
            </a:r>
          </a:p>
        </p:txBody>
      </p:sp>
    </p:spTree>
    <p:extLst>
      <p:ext uri="{BB962C8B-B14F-4D97-AF65-F5344CB8AC3E}">
        <p14:creationId xmlns:p14="http://schemas.microsoft.com/office/powerpoint/2010/main" val="179594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F4F163E-9CA1-41B6-BE3F-A703CC56D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7"/>
          <a:stretch/>
        </p:blipFill>
        <p:spPr bwMode="auto">
          <a:xfrm>
            <a:off x="482037" y="1849498"/>
            <a:ext cx="9783868" cy="30325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A02C4067-2493-4ECA-817A-6489722C9C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81603">
              <a:off x="4472820" y="2561318"/>
              <a:ext cx="1864687" cy="1048886"/>
            </p:xfrm>
            <a:graphic>
              <a:graphicData uri="http://schemas.microsoft.com/office/powerpoint/2016/slidezoom">
                <pslz:sldZm>
                  <pslz:sldZmObj sldId="523" cId="1370808892">
                    <pslz:zmPr id="{350A1BEB-296C-46F9-A1C0-33B5B10A4FED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81603">
                          <a:off x="0" y="0"/>
                          <a:ext cx="1864687" cy="1048886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02C4067-2493-4ECA-817A-6489722C9C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981603">
                <a:off x="4472820" y="2561318"/>
                <a:ext cx="1864687" cy="104888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75582616-4DD4-4B50-B9B2-F40BFAEFC7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79375">
              <a:off x="7045698" y="2591327"/>
              <a:ext cx="1757988" cy="988868"/>
            </p:xfrm>
            <a:graphic>
              <a:graphicData uri="http://schemas.microsoft.com/office/powerpoint/2016/slidezoom">
                <pslz:sldZm>
                  <pslz:sldZmObj sldId="524" cId="1795941754">
                    <pslz:zmPr id="{C2D1615E-6079-416A-83BA-AF89E53A8DF6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79375">
                          <a:off x="0" y="0"/>
                          <a:ext cx="1757988" cy="988868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75582616-4DD4-4B50-B9B2-F40BFAEFC7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79375">
                <a:off x="7045698" y="2591327"/>
                <a:ext cx="1757988" cy="9888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1A6CD641-BD92-43BC-86A4-E5D804D5CE1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60469">
              <a:off x="2129564" y="2997828"/>
              <a:ext cx="1873979" cy="1054113"/>
            </p:xfrm>
            <a:graphic>
              <a:graphicData uri="http://schemas.microsoft.com/office/powerpoint/2016/slidezoom">
                <pslz:sldZm>
                  <pslz:sldZmObj sldId="525" cId="1513979667">
                    <pslz:zmPr id="{22109067-EE29-4C6E-9D8E-FCF318C30C8F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60469">
                          <a:off x="0" y="0"/>
                          <a:ext cx="1873979" cy="105411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A6CD641-BD92-43BC-86A4-E5D804D5CE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960469">
                <a:off x="2129564" y="2997828"/>
                <a:ext cx="1873979" cy="105411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2EBC65D4-E51F-42E8-9F03-42D1E167E1CC}"/>
              </a:ext>
            </a:extLst>
          </p:cNvPr>
          <p:cNvGrpSpPr/>
          <p:nvPr/>
        </p:nvGrpSpPr>
        <p:grpSpPr>
          <a:xfrm>
            <a:off x="8173415" y="20294"/>
            <a:ext cx="3536548" cy="1955652"/>
            <a:chOff x="8695827" y="-34772"/>
            <a:chExt cx="2900786" cy="2380593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130F6649-5DB8-414B-95D8-C6C94D941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3CD875E-170D-4D84-A825-02CE6515FBB6}"/>
                </a:ext>
              </a:extLst>
            </p:cNvPr>
            <p:cNvSpPr txBox="1"/>
            <p:nvPr/>
          </p:nvSpPr>
          <p:spPr>
            <a:xfrm>
              <a:off x="8695827" y="760690"/>
              <a:ext cx="243687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مراجعة ما سبق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2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4061" r="32988"/>
          <a:stretch/>
        </p:blipFill>
        <p:spPr>
          <a:xfrm>
            <a:off x="2596055" y="389698"/>
            <a:ext cx="6148552" cy="591043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3773215" y="2551837"/>
            <a:ext cx="357088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المقصود بالطاقة الحرارية </a:t>
            </a:r>
          </a:p>
        </p:txBody>
      </p:sp>
    </p:spTree>
    <p:extLst>
      <p:ext uri="{BB962C8B-B14F-4D97-AF65-F5344CB8AC3E}">
        <p14:creationId xmlns:p14="http://schemas.microsoft.com/office/powerpoint/2010/main" val="179594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6550" r="32988" b="5095"/>
          <a:stretch/>
        </p:blipFill>
        <p:spPr>
          <a:xfrm>
            <a:off x="2385848" y="567559"/>
            <a:ext cx="7062952" cy="508700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3823137" y="2267341"/>
            <a:ext cx="4188373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فسري سبب فرقعة البالون اذا ترك في حرارة الشمس لفترة طويلة </a:t>
            </a:r>
          </a:p>
        </p:txBody>
      </p:sp>
    </p:spTree>
    <p:extLst>
      <p:ext uri="{BB962C8B-B14F-4D97-AF65-F5344CB8AC3E}">
        <p14:creationId xmlns:p14="http://schemas.microsoft.com/office/powerpoint/2010/main" val="151397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6550" r="32988" b="5095"/>
          <a:stretch/>
        </p:blipFill>
        <p:spPr>
          <a:xfrm>
            <a:off x="2385848" y="567559"/>
            <a:ext cx="7062952" cy="508700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3725917" y="2848387"/>
            <a:ext cx="418837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كيف تتكاثر الاسفنجيات </a:t>
            </a:r>
            <a:r>
              <a:rPr kumimoji="0" lang="ar-SA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والجوفمعويات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397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2A941BD-D64C-07FA-14CA-7A39F6F20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48" y="1484541"/>
            <a:ext cx="3543922" cy="268578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F890469B-26A8-1803-940D-3A07031BD7F3}"/>
              </a:ext>
            </a:extLst>
          </p:cNvPr>
          <p:cNvSpPr txBox="1"/>
          <p:nvPr/>
        </p:nvSpPr>
        <p:spPr>
          <a:xfrm>
            <a:off x="3746811" y="541706"/>
            <a:ext cx="712650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85516F"/>
                </a:solidFill>
                <a:cs typeface="+mj-cs"/>
              </a:rPr>
              <a:t>هل يفضل اعتماد الام او الطبيب على الإحساس باليد لتقرر إعطاء الطفل خافض جرارة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590795C-EA76-1932-F082-CE024B446D02}"/>
              </a:ext>
            </a:extLst>
          </p:cNvPr>
          <p:cNvSpPr txBox="1"/>
          <p:nvPr/>
        </p:nvSpPr>
        <p:spPr>
          <a:xfrm>
            <a:off x="3977270" y="2288822"/>
            <a:ext cx="712650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1">
                    <a:lumMod val="75000"/>
                  </a:schemeClr>
                </a:solidFill>
                <a:cs typeface="+mj-cs"/>
              </a:rPr>
              <a:t>لأنها لا تستطيع قياس درجة الحرارة بدقة . وتعتمد على ذاتية الشخص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6883AEA-FD83-49C1-821F-D304B5DC86FB}"/>
              </a:ext>
            </a:extLst>
          </p:cNvPr>
          <p:cNvSpPr txBox="1"/>
          <p:nvPr/>
        </p:nvSpPr>
        <p:spPr>
          <a:xfrm>
            <a:off x="3977270" y="3695299"/>
            <a:ext cx="712650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85516F"/>
                </a:solidFill>
                <a:cs typeface="+mj-cs"/>
              </a:rPr>
              <a:t>ماهي افضل طريقة لقياس درجة الحرارة ؟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A74CC3A-B7C3-C958-4D48-23DE097D7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286" y="4799935"/>
            <a:ext cx="1312522" cy="156545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DABBCF0-9124-2F32-BEE8-70E6A053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854" y="4699989"/>
            <a:ext cx="1256432" cy="161630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0A45BEE-77BD-E3BF-1AB2-6A74390A7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185" y="4739268"/>
            <a:ext cx="2545094" cy="155387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478E975-9FA3-FD2C-EE19-9E50098B8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48" y="4645961"/>
            <a:ext cx="1457085" cy="1792997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6195F95-184C-388E-5EBB-D580DC696C86}"/>
              </a:ext>
            </a:extLst>
          </p:cNvPr>
          <p:cNvSpPr txBox="1"/>
          <p:nvPr/>
        </p:nvSpPr>
        <p:spPr>
          <a:xfrm>
            <a:off x="4341543" y="5215925"/>
            <a:ext cx="712650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1">
                    <a:lumMod val="75000"/>
                  </a:schemeClr>
                </a:solidFill>
                <a:cs typeface="+mj-cs"/>
              </a:rPr>
              <a:t>استخدام جهاز مقياس الحرارة </a:t>
            </a:r>
          </a:p>
          <a:p>
            <a:pPr algn="ctr"/>
            <a:r>
              <a:rPr lang="ar-SA" sz="3200" b="1" dirty="0" err="1">
                <a:solidFill>
                  <a:schemeClr val="accent1">
                    <a:lumMod val="75000"/>
                  </a:schemeClr>
                </a:solidFill>
                <a:cs typeface="+mj-cs"/>
              </a:rPr>
              <a:t>الثرمومتر</a:t>
            </a:r>
            <a:r>
              <a:rPr lang="ar-SA" sz="3200" b="1" dirty="0">
                <a:solidFill>
                  <a:schemeClr val="accent1">
                    <a:lumMod val="75000"/>
                  </a:schemeClr>
                </a:solidFill>
                <a:cs typeface="+mj-cs"/>
              </a:rPr>
              <a:t> 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9460FCF6-2980-F276-B718-373259144CDD}"/>
              </a:ext>
            </a:extLst>
          </p:cNvPr>
          <p:cNvGrpSpPr/>
          <p:nvPr/>
        </p:nvGrpSpPr>
        <p:grpSpPr>
          <a:xfrm>
            <a:off x="79009" y="49286"/>
            <a:ext cx="2262352" cy="1496272"/>
            <a:chOff x="9334261" y="-34772"/>
            <a:chExt cx="2262352" cy="238059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8FB19201-18ED-F861-31D7-51EC35386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DF2B262F-FFC3-B5AE-8648-7E9C29585CC1}"/>
                </a:ext>
              </a:extLst>
            </p:cNvPr>
            <p:cNvSpPr txBox="1"/>
            <p:nvPr/>
          </p:nvSpPr>
          <p:spPr>
            <a:xfrm>
              <a:off x="9688600" y="666258"/>
              <a:ext cx="1094942" cy="83245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التهيئة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597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صورة 53">
            <a:extLst>
              <a:ext uri="{FF2B5EF4-FFF2-40B4-BE49-F238E27FC236}">
                <a16:creationId xmlns:a16="http://schemas.microsoft.com/office/drawing/2014/main" id="{10DACDC0-035E-4A4F-84EF-53D20969D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0" t="65694" r="26589" b="3612"/>
          <a:stretch/>
        </p:blipFill>
        <p:spPr>
          <a:xfrm>
            <a:off x="-12734" y="1705578"/>
            <a:ext cx="3735010" cy="3531513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24B37C1-12DC-41C8-AD4E-42D539C80118}"/>
              </a:ext>
            </a:extLst>
          </p:cNvPr>
          <p:cNvGrpSpPr/>
          <p:nvPr/>
        </p:nvGrpSpPr>
        <p:grpSpPr>
          <a:xfrm>
            <a:off x="8395107" y="1210590"/>
            <a:ext cx="1134581" cy="802741"/>
            <a:chOff x="9782262" y="2262463"/>
            <a:chExt cx="1134581" cy="802741"/>
          </a:xfrm>
        </p:grpSpPr>
        <p:grpSp>
          <p:nvGrpSpPr>
            <p:cNvPr id="3" name="Google Shape;7633;p61">
              <a:extLst>
                <a:ext uri="{FF2B5EF4-FFF2-40B4-BE49-F238E27FC236}">
                  <a16:creationId xmlns:a16="http://schemas.microsoft.com/office/drawing/2014/main" id="{FFE90E23-3BBD-4634-A8D5-6C809074EB30}"/>
                </a:ext>
              </a:extLst>
            </p:cNvPr>
            <p:cNvGrpSpPr/>
            <p:nvPr/>
          </p:nvGrpSpPr>
          <p:grpSpPr>
            <a:xfrm rot="5400000">
              <a:off x="9948182" y="2096543"/>
              <a:ext cx="802741" cy="1134581"/>
              <a:chOff x="3379425" y="1617275"/>
              <a:chExt cx="1090650" cy="1327200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6" name="Google Shape;7634;p61">
                <a:extLst>
                  <a:ext uri="{FF2B5EF4-FFF2-40B4-BE49-F238E27FC236}">
                    <a16:creationId xmlns:a16="http://schemas.microsoft.com/office/drawing/2014/main" id="{1B9832EB-0BEB-49AE-B13C-63E108365CEF}"/>
                  </a:ext>
                </a:extLst>
              </p:cNvPr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635;p61">
                <a:extLst>
                  <a:ext uri="{FF2B5EF4-FFF2-40B4-BE49-F238E27FC236}">
                    <a16:creationId xmlns:a16="http://schemas.microsoft.com/office/drawing/2014/main" id="{72B59893-98B3-4918-AF50-FC6D4A0B65D8}"/>
                  </a:ext>
                </a:extLst>
              </p:cNvPr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636;p61">
                <a:extLst>
                  <a:ext uri="{FF2B5EF4-FFF2-40B4-BE49-F238E27FC236}">
                    <a16:creationId xmlns:a16="http://schemas.microsoft.com/office/drawing/2014/main" id="{A54C54E6-FE84-4C53-9372-8502EAED5960}"/>
                  </a:ext>
                </a:extLst>
              </p:cNvPr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21D030E2-99C4-4A31-A757-4E972C9B5CD2}"/>
                </a:ext>
              </a:extLst>
            </p:cNvPr>
            <p:cNvSpPr txBox="1"/>
            <p:nvPr/>
          </p:nvSpPr>
          <p:spPr>
            <a:xfrm>
              <a:off x="10236838" y="2479139"/>
              <a:ext cx="4572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cs typeface="AGA Aladdin Regular" pitchFamily="2" charset="-78"/>
                </a:rPr>
                <a:t>1</a:t>
              </a: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8BFAC691-8038-4FC2-95F4-098A289EB27D}"/>
              </a:ext>
            </a:extLst>
          </p:cNvPr>
          <p:cNvGrpSpPr/>
          <p:nvPr/>
        </p:nvGrpSpPr>
        <p:grpSpPr>
          <a:xfrm>
            <a:off x="9447613" y="20293"/>
            <a:ext cx="2262352" cy="2380593"/>
            <a:chOff x="9334261" y="-34772"/>
            <a:chExt cx="2262352" cy="2380593"/>
          </a:xfrm>
        </p:grpSpPr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08B8748C-F2B9-4310-B902-2D17AE61B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D2840CCB-2561-48A4-B01B-8FA05765174A}"/>
                </a:ext>
              </a:extLst>
            </p:cNvPr>
            <p:cNvSpPr txBox="1"/>
            <p:nvPr/>
          </p:nvSpPr>
          <p:spPr>
            <a:xfrm>
              <a:off x="9805021" y="852236"/>
              <a:ext cx="109494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الاهداف</a:t>
              </a:r>
            </a:p>
          </p:txBody>
        </p:sp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0A15B84-685D-479E-B509-124EFAD48002}"/>
              </a:ext>
            </a:extLst>
          </p:cNvPr>
          <p:cNvSpPr txBox="1"/>
          <p:nvPr/>
        </p:nvSpPr>
        <p:spPr>
          <a:xfrm>
            <a:off x="1766075" y="1551469"/>
            <a:ext cx="660170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تصف ثلاث مقايس تستخدم لقياس درجة الحرارة </a:t>
            </a:r>
          </a:p>
        </p:txBody>
      </p: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40220AFF-56DD-41F3-AA23-4CAA06053A97}"/>
              </a:ext>
            </a:extLst>
          </p:cNvPr>
          <p:cNvGrpSpPr/>
          <p:nvPr/>
        </p:nvGrpSpPr>
        <p:grpSpPr>
          <a:xfrm>
            <a:off x="829569" y="-24218"/>
            <a:ext cx="2262352" cy="2380593"/>
            <a:chOff x="9334261" y="-34772"/>
            <a:chExt cx="2262352" cy="2380593"/>
          </a:xfrm>
        </p:grpSpPr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3E46C1B4-262E-441A-B300-735D64AEB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C3D9B5CB-371B-457C-84B3-923FD30B6C5C}"/>
                </a:ext>
              </a:extLst>
            </p:cNvPr>
            <p:cNvSpPr txBox="1"/>
            <p:nvPr/>
          </p:nvSpPr>
          <p:spPr>
            <a:xfrm>
              <a:off x="9720938" y="893914"/>
              <a:ext cx="109494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الاهمية</a:t>
              </a:r>
            </a:p>
          </p:txBody>
        </p:sp>
      </p:grp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C9AFB5B1-EBA0-419B-B43A-9DAA69B43F51}"/>
              </a:ext>
            </a:extLst>
          </p:cNvPr>
          <p:cNvSpPr txBox="1"/>
          <p:nvPr/>
        </p:nvSpPr>
        <p:spPr>
          <a:xfrm rot="185795">
            <a:off x="480580" y="3113655"/>
            <a:ext cx="284493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tx2">
                    <a:lumMod val="75000"/>
                  </a:schemeClr>
                </a:solidFill>
                <a:cs typeface="DecoType Naskh" panose="02010400000000000000" pitchFamily="2" charset="-78"/>
              </a:rPr>
              <a:t>انتقال الطاقة الحرارية من جسمك او اليه يشعرك بالدفء او بالبرودة او اعتدال الحرارة </a:t>
            </a:r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B2562494-D1D8-4F54-A983-31BDFD5657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7" t="32990" r="50000" b="34712"/>
          <a:stretch/>
        </p:blipFill>
        <p:spPr>
          <a:xfrm>
            <a:off x="7487548" y="2980061"/>
            <a:ext cx="3593711" cy="3573667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93FB0A31-FF36-42F9-80AF-F61ADDBE24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7" t="32990" r="50000" b="34712"/>
          <a:stretch/>
        </p:blipFill>
        <p:spPr>
          <a:xfrm>
            <a:off x="3502972" y="3080380"/>
            <a:ext cx="3593711" cy="3573667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3B108B9D-FFB4-4499-958B-7E9EEC1541FC}"/>
              </a:ext>
            </a:extLst>
          </p:cNvPr>
          <p:cNvSpPr txBox="1"/>
          <p:nvPr/>
        </p:nvSpPr>
        <p:spPr>
          <a:xfrm>
            <a:off x="7872725" y="3793670"/>
            <a:ext cx="30196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57A3A7"/>
                </a:solidFill>
                <a:cs typeface="DecoType Naskh" panose="02010400000000000000" pitchFamily="2" charset="-78"/>
              </a:rPr>
              <a:t>مراجعة المفردات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6EE2A813-3AB5-4DC7-B917-C5D85E5802D7}"/>
              </a:ext>
            </a:extLst>
          </p:cNvPr>
          <p:cNvSpPr txBox="1"/>
          <p:nvPr/>
        </p:nvSpPr>
        <p:spPr>
          <a:xfrm>
            <a:off x="8019993" y="4430769"/>
            <a:ext cx="27250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الطاقة الحركية</a:t>
            </a:r>
          </a:p>
          <a:p>
            <a:pPr algn="ctr"/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طاقة للجسم المتحرك تزداد بزيادة سرعته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999603D8-AB3A-47D7-984E-C7C42C2E922C}"/>
              </a:ext>
            </a:extLst>
          </p:cNvPr>
          <p:cNvSpPr txBox="1"/>
          <p:nvPr/>
        </p:nvSpPr>
        <p:spPr>
          <a:xfrm>
            <a:off x="3933020" y="3775997"/>
            <a:ext cx="30196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57A3A7"/>
                </a:solidFill>
                <a:cs typeface="DecoType Naskh" panose="02010400000000000000" pitchFamily="2" charset="-78"/>
              </a:rPr>
              <a:t>المفردات الجديدة 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C2B1FB12-5098-46FD-9D13-64D812D846FE}"/>
              </a:ext>
            </a:extLst>
          </p:cNvPr>
          <p:cNvSpPr txBox="1"/>
          <p:nvPr/>
        </p:nvSpPr>
        <p:spPr>
          <a:xfrm>
            <a:off x="4080288" y="4505285"/>
            <a:ext cx="272509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الطاقة الحرارية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C570797-7921-4321-A2F2-0EC5769533E0}"/>
              </a:ext>
            </a:extLst>
          </p:cNvPr>
          <p:cNvSpPr txBox="1"/>
          <p:nvPr/>
        </p:nvSpPr>
        <p:spPr>
          <a:xfrm>
            <a:off x="4080288" y="544552"/>
            <a:ext cx="421464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AGA Aladdin Regular" pitchFamily="2" charset="-78"/>
              </a:rPr>
              <a:t>درجة الحرارة</a:t>
            </a:r>
          </a:p>
        </p:txBody>
      </p:sp>
    </p:spTree>
    <p:extLst>
      <p:ext uri="{BB962C8B-B14F-4D97-AF65-F5344CB8AC3E}">
        <p14:creationId xmlns:p14="http://schemas.microsoft.com/office/powerpoint/2010/main" val="822342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0" grpId="0"/>
      <p:bldP spid="49" grpId="0"/>
      <p:bldP spid="50" grpId="0"/>
      <p:bldP spid="51" grpId="0"/>
      <p:bldP spid="5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4A84DBD2-6007-41C4-9AFE-FCC5A63ABE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3525" r="63793" b="69349"/>
          <a:stretch/>
        </p:blipFill>
        <p:spPr>
          <a:xfrm>
            <a:off x="2601311" y="179828"/>
            <a:ext cx="6989379" cy="1860331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F2131A1-BFCE-438E-8205-D4E2929FDAFB}"/>
              </a:ext>
            </a:extLst>
          </p:cNvPr>
          <p:cNvSpPr txBox="1"/>
          <p:nvPr/>
        </p:nvSpPr>
        <p:spPr>
          <a:xfrm>
            <a:off x="3737739" y="924259"/>
            <a:ext cx="47165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tx2">
                    <a:lumMod val="75000"/>
                  </a:schemeClr>
                </a:solidFill>
                <a:cs typeface="AGA Aladdin Regular" pitchFamily="2" charset="-78"/>
              </a:rPr>
              <a:t>على ماذا تعتمد فكرة عمل معظم مقايس الحرارة</a:t>
            </a:r>
          </a:p>
          <a:p>
            <a:pPr algn="ctr"/>
            <a:r>
              <a:rPr lang="ar-SA" sz="2400" b="1" dirty="0">
                <a:solidFill>
                  <a:schemeClr val="tx2">
                    <a:lumMod val="75000"/>
                  </a:schemeClr>
                </a:solidFill>
                <a:cs typeface="AGA Aladdin Regular" pitchFamily="2" charset="-78"/>
              </a:rPr>
              <a:t>وماهي الأنواع المختلفة لها  </a:t>
            </a:r>
          </a:p>
          <a:p>
            <a:pPr algn="ctr"/>
            <a:endParaRPr lang="ar-SA" sz="2400" b="1" dirty="0">
              <a:solidFill>
                <a:schemeClr val="tx2">
                  <a:lumMod val="75000"/>
                </a:schemeClr>
              </a:solidFill>
              <a:cs typeface="AGA Aladdin Regular" pitchFamily="2" charset="-78"/>
            </a:endParaRPr>
          </a:p>
        </p:txBody>
      </p:sp>
      <p:pic>
        <p:nvPicPr>
          <p:cNvPr id="2" name="videoplayback (61)">
            <a:hlinkClick r:id="" action="ppaction://media"/>
            <a:extLst>
              <a:ext uri="{FF2B5EF4-FFF2-40B4-BE49-F238E27FC236}">
                <a16:creationId xmlns:a16="http://schemas.microsoft.com/office/drawing/2014/main" id="{D08977F0-659C-C01B-1AD4-21995E3CB8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27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8287" y="2002222"/>
            <a:ext cx="7808306" cy="439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71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9853F93-6F95-434D-A21C-B9DAF29974A4}"/>
              </a:ext>
            </a:extLst>
          </p:cNvPr>
          <p:cNvSpPr/>
          <p:nvPr/>
        </p:nvSpPr>
        <p:spPr>
          <a:xfrm>
            <a:off x="10720552" y="4656083"/>
            <a:ext cx="304799" cy="1739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5F3C504-A389-4C21-9ED2-F1ED353019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3525" r="63793" b="69349"/>
          <a:stretch/>
        </p:blipFill>
        <p:spPr>
          <a:xfrm>
            <a:off x="2527736" y="0"/>
            <a:ext cx="6989379" cy="186033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AE25207-E6CE-4B93-BDC7-15AAA0600BFC}"/>
              </a:ext>
            </a:extLst>
          </p:cNvPr>
          <p:cNvSpPr txBox="1"/>
          <p:nvPr/>
        </p:nvSpPr>
        <p:spPr>
          <a:xfrm>
            <a:off x="3664166" y="711228"/>
            <a:ext cx="4716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tx2">
                    <a:lumMod val="75000"/>
                  </a:schemeClr>
                </a:solidFill>
                <a:cs typeface="AGA Aladdin Regular" pitchFamily="2" charset="-78"/>
              </a:rPr>
              <a:t>بالاستعانة بالكتاب صفحة 153 بقراءة نص ( قياس درجة الحرارة) اجيب على الأسئلة التالية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DD4D0C5-96E0-5054-1F49-B18D044A34F8}"/>
              </a:ext>
            </a:extLst>
          </p:cNvPr>
          <p:cNvSpPr txBox="1"/>
          <p:nvPr/>
        </p:nvSpPr>
        <p:spPr>
          <a:xfrm>
            <a:off x="3664166" y="1841595"/>
            <a:ext cx="61387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+mj-cs"/>
              </a:rPr>
              <a:t>على ماذا يعتمد عمل مقياس درجة الحرارة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B721583-F648-20DD-C372-103EB88FEE1B}"/>
              </a:ext>
            </a:extLst>
          </p:cNvPr>
          <p:cNvSpPr txBox="1"/>
          <p:nvPr/>
        </p:nvSpPr>
        <p:spPr>
          <a:xfrm>
            <a:off x="4952432" y="2426370"/>
            <a:ext cx="59488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516C8D"/>
                </a:solidFill>
                <a:cs typeface="+mj-cs"/>
              </a:rPr>
              <a:t>يعتمد على تمدد وتقلص المواد</a:t>
            </a:r>
          </a:p>
        </p:txBody>
      </p:sp>
      <p:pic>
        <p:nvPicPr>
          <p:cNvPr id="1026" name="Picture 2" descr="Top Hot And Funny Stickers for Android &amp; iOS | Gfycat">
            <a:extLst>
              <a:ext uri="{FF2B5EF4-FFF2-40B4-BE49-F238E27FC236}">
                <a16:creationId xmlns:a16="http://schemas.microsoft.com/office/drawing/2014/main" id="{81B9007F-24D4-6CB0-57C6-796F5ABB3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36" y="1860331"/>
            <a:ext cx="897812" cy="453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CE6E41F-421E-D45E-2BDB-7936FA150B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9949" t="43879" r="50604" b="6614"/>
          <a:stretch/>
        </p:blipFill>
        <p:spPr>
          <a:xfrm>
            <a:off x="1924138" y="3373309"/>
            <a:ext cx="4809423" cy="3166241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E1F93D9-7B75-D786-79A9-BAB7FACFEB52}"/>
              </a:ext>
            </a:extLst>
          </p:cNvPr>
          <p:cNvSpPr txBox="1"/>
          <p:nvPr/>
        </p:nvSpPr>
        <p:spPr>
          <a:xfrm>
            <a:off x="4581762" y="4524123"/>
            <a:ext cx="61387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+mj-cs"/>
              </a:rPr>
              <a:t>تركيب مقياس درجة الحرارة </a:t>
            </a:r>
          </a:p>
        </p:txBody>
      </p:sp>
    </p:spTree>
    <p:extLst>
      <p:ext uri="{BB962C8B-B14F-4D97-AF65-F5344CB8AC3E}">
        <p14:creationId xmlns:p14="http://schemas.microsoft.com/office/powerpoint/2010/main" val="37258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5F3C504-A389-4C21-9ED2-F1ED353019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3525" r="63793" b="69349"/>
          <a:stretch/>
        </p:blipFill>
        <p:spPr>
          <a:xfrm>
            <a:off x="2527736" y="0"/>
            <a:ext cx="6989379" cy="186033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AE25207-E6CE-4B93-BDC7-15AAA0600BFC}"/>
              </a:ext>
            </a:extLst>
          </p:cNvPr>
          <p:cNvSpPr txBox="1"/>
          <p:nvPr/>
        </p:nvSpPr>
        <p:spPr>
          <a:xfrm>
            <a:off x="3664166" y="711228"/>
            <a:ext cx="4716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tx2">
                    <a:lumMod val="75000"/>
                  </a:schemeClr>
                </a:solidFill>
                <a:cs typeface="AGA Aladdin Regular" pitchFamily="2" charset="-78"/>
              </a:rPr>
              <a:t>بالاستعانة بالكتاب صفحة 153 بقراءة نص ( قياس درجة الحرارة) اجيب على الأسئلة التالية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DD4D0C5-96E0-5054-1F49-B18D044A34F8}"/>
              </a:ext>
            </a:extLst>
          </p:cNvPr>
          <p:cNvSpPr txBox="1"/>
          <p:nvPr/>
        </p:nvSpPr>
        <p:spPr>
          <a:xfrm>
            <a:off x="1105839" y="3301112"/>
            <a:ext cx="998032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+mj-cs"/>
              </a:rPr>
              <a:t>كيف يختلف التدريج في مقياس </a:t>
            </a:r>
            <a:r>
              <a:rPr lang="ar-SA" sz="3200" b="1" dirty="0" err="1">
                <a:solidFill>
                  <a:srgbClr val="85516F"/>
                </a:solidFill>
                <a:cs typeface="+mj-cs"/>
              </a:rPr>
              <a:t>السليسيوس</a:t>
            </a:r>
            <a:r>
              <a:rPr lang="ar-SA" sz="3200" b="1" dirty="0">
                <a:solidFill>
                  <a:srgbClr val="85516F"/>
                </a:solidFill>
                <a:cs typeface="+mj-cs"/>
              </a:rPr>
              <a:t> عن التدريج الفهرنهايتي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CA62CCC-7DD4-0A85-D9FB-3123B33C871A}"/>
              </a:ext>
            </a:extLst>
          </p:cNvPr>
          <p:cNvSpPr txBox="1"/>
          <p:nvPr/>
        </p:nvSpPr>
        <p:spPr>
          <a:xfrm>
            <a:off x="5385801" y="1860331"/>
            <a:ext cx="55659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+mj-cs"/>
              </a:rPr>
              <a:t>ماهي اكثر المقاييس استخداما ؟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C55801A-0D89-A280-9027-B52C3C9151C3}"/>
              </a:ext>
            </a:extLst>
          </p:cNvPr>
          <p:cNvSpPr txBox="1"/>
          <p:nvPr/>
        </p:nvSpPr>
        <p:spPr>
          <a:xfrm>
            <a:off x="5002924" y="2434528"/>
            <a:ext cx="59488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516C8D"/>
                </a:solidFill>
                <a:cs typeface="+mj-cs"/>
              </a:rPr>
              <a:t>المقياس </a:t>
            </a:r>
            <a:r>
              <a:rPr lang="ar-SA" sz="3200" b="1" dirty="0" err="1">
                <a:solidFill>
                  <a:srgbClr val="516C8D"/>
                </a:solidFill>
                <a:cs typeface="+mj-cs"/>
              </a:rPr>
              <a:t>السيليزي</a:t>
            </a:r>
            <a:r>
              <a:rPr lang="ar-SA" sz="3200" b="1" dirty="0">
                <a:solidFill>
                  <a:srgbClr val="516C8D"/>
                </a:solidFill>
                <a:cs typeface="+mj-cs"/>
              </a:rPr>
              <a:t> والمقياس الفهرنهايتي 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5CCED8C-B701-04F0-093A-FF9F790FD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70" t="62780" r="73448" b="6744"/>
          <a:stretch/>
        </p:blipFill>
        <p:spPr>
          <a:xfrm>
            <a:off x="5385801" y="4056662"/>
            <a:ext cx="2131347" cy="209011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962FBF4-38E2-F682-7D1C-B3D95D756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31638" t="62780" r="50880" b="6743"/>
          <a:stretch/>
        </p:blipFill>
        <p:spPr>
          <a:xfrm>
            <a:off x="326194" y="3952878"/>
            <a:ext cx="1856203" cy="2090111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9B89158-66E7-EAF8-65B8-BAE5BDD5D3C5}"/>
              </a:ext>
            </a:extLst>
          </p:cNvPr>
          <p:cNvGrpSpPr/>
          <p:nvPr/>
        </p:nvGrpSpPr>
        <p:grpSpPr>
          <a:xfrm>
            <a:off x="7451834" y="3720662"/>
            <a:ext cx="3573517" cy="2674884"/>
            <a:chOff x="7451834" y="3720662"/>
            <a:chExt cx="3573517" cy="2674884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E9853F93-6F95-434D-A21C-B9DAF29974A4}"/>
                </a:ext>
              </a:extLst>
            </p:cNvPr>
            <p:cNvSpPr/>
            <p:nvPr/>
          </p:nvSpPr>
          <p:spPr>
            <a:xfrm>
              <a:off x="10720552" y="4656083"/>
              <a:ext cx="304799" cy="1739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EB721583-F648-20DD-C372-103EB88FEE1B}"/>
                </a:ext>
              </a:extLst>
            </p:cNvPr>
            <p:cNvSpPr txBox="1"/>
            <p:nvPr/>
          </p:nvSpPr>
          <p:spPr>
            <a:xfrm>
              <a:off x="7451834" y="3720662"/>
              <a:ext cx="3421117" cy="25545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516C8D"/>
                  </a:solidFill>
                  <a:cs typeface="+mj-cs"/>
                </a:rPr>
                <a:t>درجة تجمد الماء على مقياس </a:t>
              </a:r>
              <a:r>
                <a:rPr lang="ar-SA" sz="3200" b="1" dirty="0" err="1">
                  <a:solidFill>
                    <a:srgbClr val="516C8D"/>
                  </a:solidFill>
                  <a:cs typeface="+mj-cs"/>
                </a:rPr>
                <a:t>السيليسيوس</a:t>
              </a:r>
              <a:r>
                <a:rPr lang="ar-SA" sz="3200" b="1" dirty="0">
                  <a:solidFill>
                    <a:srgbClr val="516C8D"/>
                  </a:solidFill>
                  <a:cs typeface="+mj-cs"/>
                </a:rPr>
                <a:t> صفر س ودرجة غليان الماء 100س أي انه يقسم الى 100 جزء</a:t>
              </a:r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259FA1B8-1C63-D804-0CC4-E66FA822A266}"/>
                </a:ext>
              </a:extLst>
            </p:cNvPr>
            <p:cNvSpPr/>
            <p:nvPr/>
          </p:nvSpPr>
          <p:spPr>
            <a:xfrm>
              <a:off x="8996845" y="5255173"/>
              <a:ext cx="115614" cy="10665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/>
                <a:t>                 </a:t>
              </a:r>
            </a:p>
          </p:txBody>
        </p:sp>
        <p:sp>
          <p:nvSpPr>
            <p:cNvPr id="17" name="شكل بيضاوي 16">
              <a:extLst>
                <a:ext uri="{FF2B5EF4-FFF2-40B4-BE49-F238E27FC236}">
                  <a16:creationId xmlns:a16="http://schemas.microsoft.com/office/drawing/2014/main" id="{B86184A6-60E8-A0B7-B7D8-7D068CFCBF88}"/>
                </a:ext>
              </a:extLst>
            </p:cNvPr>
            <p:cNvSpPr/>
            <p:nvPr/>
          </p:nvSpPr>
          <p:spPr>
            <a:xfrm>
              <a:off x="9948028" y="4850526"/>
              <a:ext cx="115614" cy="10665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/>
                <a:t>                 </a:t>
              </a:r>
            </a:p>
          </p:txBody>
        </p:sp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B8A6FF5B-CB02-6E72-56E4-05574E58EF05}"/>
              </a:ext>
            </a:extLst>
          </p:cNvPr>
          <p:cNvGrpSpPr/>
          <p:nvPr/>
        </p:nvGrpSpPr>
        <p:grpSpPr>
          <a:xfrm>
            <a:off x="2073541" y="3804216"/>
            <a:ext cx="3686128" cy="2554545"/>
            <a:chOff x="2073541" y="3804216"/>
            <a:chExt cx="3686128" cy="2554545"/>
          </a:xfrm>
        </p:grpSpPr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0C2D3783-E558-A260-ABB6-46416221C62C}"/>
                </a:ext>
              </a:extLst>
            </p:cNvPr>
            <p:cNvSpPr txBox="1"/>
            <p:nvPr/>
          </p:nvSpPr>
          <p:spPr>
            <a:xfrm>
              <a:off x="2073541" y="3804216"/>
              <a:ext cx="3686128" cy="25545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516C8D"/>
                  </a:solidFill>
                  <a:cs typeface="+mj-cs"/>
                </a:rPr>
                <a:t>درجة تجمد الماء على مقياس الفهرنهايت 32 ف ودرجة غليان الماء      212 ف درجة أي انه يقسم الى 180 جزء</a:t>
              </a:r>
            </a:p>
          </p:txBody>
        </p:sp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36B15180-7A29-222C-F83A-0BE920AB2F82}"/>
                </a:ext>
              </a:extLst>
            </p:cNvPr>
            <p:cNvSpPr/>
            <p:nvPr/>
          </p:nvSpPr>
          <p:spPr>
            <a:xfrm>
              <a:off x="2496217" y="4346030"/>
              <a:ext cx="115614" cy="10665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/>
                <a:t>                 </a:t>
              </a:r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514E656B-3B15-7EC7-13A8-1E1EE793CBDA}"/>
                </a:ext>
              </a:extLst>
            </p:cNvPr>
            <p:cNvSpPr/>
            <p:nvPr/>
          </p:nvSpPr>
          <p:spPr>
            <a:xfrm>
              <a:off x="4540472" y="5308499"/>
              <a:ext cx="84079" cy="105103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/>
                <a:t>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4468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9853F93-6F95-434D-A21C-B9DAF29974A4}"/>
              </a:ext>
            </a:extLst>
          </p:cNvPr>
          <p:cNvSpPr/>
          <p:nvPr/>
        </p:nvSpPr>
        <p:spPr>
          <a:xfrm>
            <a:off x="10720552" y="4656083"/>
            <a:ext cx="304799" cy="1739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DD4D0C5-96E0-5054-1F49-B18D044A34F8}"/>
              </a:ext>
            </a:extLst>
          </p:cNvPr>
          <p:cNvSpPr txBox="1"/>
          <p:nvPr/>
        </p:nvSpPr>
        <p:spPr>
          <a:xfrm>
            <a:off x="914400" y="462454"/>
            <a:ext cx="970630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61A4BC"/>
                </a:solidFill>
                <a:cs typeface="+mj-cs"/>
              </a:rPr>
              <a:t>يستخدم أحيانا مقياس ثالث لقياس درجة الحرارة يسمى مقياس الكلفن بقراءة نص(مقياس الكلفن ) صفحة 154 اجيب عن الأسئلة التالية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B721583-F648-20DD-C372-103EB88FEE1B}"/>
              </a:ext>
            </a:extLst>
          </p:cNvPr>
          <p:cNvSpPr txBox="1"/>
          <p:nvPr/>
        </p:nvSpPr>
        <p:spPr>
          <a:xfrm>
            <a:off x="4924097" y="1539672"/>
            <a:ext cx="59488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+mj-cs"/>
              </a:rPr>
              <a:t>ماهي درجة تجمد الماء على مقياس كلفن ؟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E1F93D9-7B75-D786-79A9-BAB7FACFEB52}"/>
              </a:ext>
            </a:extLst>
          </p:cNvPr>
          <p:cNvSpPr txBox="1"/>
          <p:nvPr/>
        </p:nvSpPr>
        <p:spPr>
          <a:xfrm>
            <a:off x="4734161" y="2504209"/>
            <a:ext cx="61387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+mj-cs"/>
              </a:rPr>
              <a:t>ماهي درجة غليان الماء على مقياس الكلفن ؟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AE00F02-069A-F72C-6A82-E7EB0D5EBED8}"/>
              </a:ext>
            </a:extLst>
          </p:cNvPr>
          <p:cNvSpPr txBox="1"/>
          <p:nvPr/>
        </p:nvSpPr>
        <p:spPr>
          <a:xfrm>
            <a:off x="4146331" y="3574582"/>
            <a:ext cx="687902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+mj-cs"/>
              </a:rPr>
              <a:t>الى كم جزء ينقسم التدريج في مقياس الكلفن بين درجة تجمد وغليان الماء ؟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BF17699-E212-D145-C746-69A4486918CF}"/>
              </a:ext>
            </a:extLst>
          </p:cNvPr>
          <p:cNvSpPr txBox="1"/>
          <p:nvPr/>
        </p:nvSpPr>
        <p:spPr>
          <a:xfrm>
            <a:off x="557048" y="5013561"/>
            <a:ext cx="103159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+mj-cs"/>
              </a:rPr>
              <a:t>ما المقصود بدرجة الصفر المطلق؟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87898BB-9331-B7F4-B135-16BD155CB12E}"/>
              </a:ext>
            </a:extLst>
          </p:cNvPr>
          <p:cNvSpPr txBox="1"/>
          <p:nvPr/>
        </p:nvSpPr>
        <p:spPr>
          <a:xfrm>
            <a:off x="4924097" y="2105605"/>
            <a:ext cx="59488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1">
                    <a:lumMod val="75000"/>
                  </a:schemeClr>
                </a:solidFill>
                <a:cs typeface="+mj-cs"/>
              </a:rPr>
              <a:t>273 ك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739CF83-53E1-62ED-B9EC-1E42B6F3A01D}"/>
              </a:ext>
            </a:extLst>
          </p:cNvPr>
          <p:cNvSpPr txBox="1"/>
          <p:nvPr/>
        </p:nvSpPr>
        <p:spPr>
          <a:xfrm>
            <a:off x="4924097" y="3147548"/>
            <a:ext cx="59488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1">
                    <a:lumMod val="75000"/>
                  </a:schemeClr>
                </a:solidFill>
                <a:cs typeface="+mj-cs"/>
              </a:rPr>
              <a:t>373 ك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7E2EE5C-9BD1-0AC3-E272-A6BE47B3B0FF}"/>
              </a:ext>
            </a:extLst>
          </p:cNvPr>
          <p:cNvSpPr txBox="1"/>
          <p:nvPr/>
        </p:nvSpPr>
        <p:spPr>
          <a:xfrm>
            <a:off x="4866666" y="4585110"/>
            <a:ext cx="59488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1">
                    <a:lumMod val="75000"/>
                  </a:schemeClr>
                </a:solidFill>
                <a:cs typeface="+mj-cs"/>
              </a:rPr>
              <a:t>100 جزء متساوي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A3D7AE9-6C07-8B17-849C-4817341D847F}"/>
              </a:ext>
            </a:extLst>
          </p:cNvPr>
          <p:cNvGrpSpPr/>
          <p:nvPr/>
        </p:nvGrpSpPr>
        <p:grpSpPr>
          <a:xfrm>
            <a:off x="381939" y="2483736"/>
            <a:ext cx="3620814" cy="3258909"/>
            <a:chOff x="273269" y="1326201"/>
            <a:chExt cx="2467304" cy="2624965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F8A921B5-8535-C9FE-1D96-9B20FDCD9B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621" t="45057" r="40345" b="24616"/>
            <a:stretch/>
          </p:blipFill>
          <p:spPr>
            <a:xfrm>
              <a:off x="273269" y="1326201"/>
              <a:ext cx="2467304" cy="2624965"/>
            </a:xfrm>
            <a:prstGeom prst="rect">
              <a:avLst/>
            </a:prstGeom>
          </p:spPr>
        </p:pic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B2E37279-EB81-8A9C-658F-637C2C33B3C7}"/>
                </a:ext>
              </a:extLst>
            </p:cNvPr>
            <p:cNvSpPr/>
            <p:nvPr/>
          </p:nvSpPr>
          <p:spPr>
            <a:xfrm>
              <a:off x="1506921" y="1376019"/>
              <a:ext cx="914400" cy="376475"/>
            </a:xfrm>
            <a:prstGeom prst="rect">
              <a:avLst/>
            </a:prstGeom>
            <a:solidFill>
              <a:srgbClr val="FBEC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262CCBBF-1732-C230-5895-4317C83E64B0}"/>
              </a:ext>
            </a:extLst>
          </p:cNvPr>
          <p:cNvGrpSpPr/>
          <p:nvPr/>
        </p:nvGrpSpPr>
        <p:grpSpPr>
          <a:xfrm>
            <a:off x="4177862" y="5470729"/>
            <a:ext cx="6748580" cy="1077218"/>
            <a:chOff x="4177862" y="5470729"/>
            <a:chExt cx="6748580" cy="1077218"/>
          </a:xfrm>
        </p:grpSpPr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BEF07AAB-94B7-5856-6E85-B163CBC06485}"/>
                </a:ext>
              </a:extLst>
            </p:cNvPr>
            <p:cNvSpPr txBox="1"/>
            <p:nvPr/>
          </p:nvSpPr>
          <p:spPr>
            <a:xfrm>
              <a:off x="4177862" y="5470729"/>
              <a:ext cx="6748580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b="1" dirty="0">
                  <a:solidFill>
                    <a:schemeClr val="accent1">
                      <a:lumMod val="75000"/>
                    </a:schemeClr>
                  </a:solidFill>
                  <a:cs typeface="+mj-cs"/>
                </a:rPr>
                <a:t>هي اقل درجة يمكن </a:t>
              </a:r>
              <a:r>
                <a:rPr lang="ar-SA" sz="3200" b="1" dirty="0" err="1">
                  <a:solidFill>
                    <a:schemeClr val="accent1">
                      <a:lumMod val="75000"/>
                    </a:schemeClr>
                  </a:solidFill>
                  <a:cs typeface="+mj-cs"/>
                </a:rPr>
                <a:t>للاجسام</a:t>
              </a:r>
              <a:r>
                <a:rPr lang="ar-SA" sz="3200" b="1" dirty="0">
                  <a:solidFill>
                    <a:schemeClr val="accent1">
                      <a:lumMod val="75000"/>
                    </a:schemeClr>
                  </a:solidFill>
                  <a:cs typeface="+mj-cs"/>
                </a:rPr>
                <a:t> ان تقترب منها وتساوي صفر على مقياس الكلفن ك=  س +273 </a:t>
              </a:r>
            </a:p>
          </p:txBody>
        </p:sp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536889E7-B3D9-4D93-C842-F7821C3BFBD1}"/>
                </a:ext>
              </a:extLst>
            </p:cNvPr>
            <p:cNvSpPr/>
            <p:nvPr/>
          </p:nvSpPr>
          <p:spPr>
            <a:xfrm>
              <a:off x="5812222" y="6053954"/>
              <a:ext cx="115614" cy="10665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028767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  <p:bldP spid="11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82B2C3E-FEE2-7DA9-5AC6-70DD6382A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72" t="47050" r="36552" b="16015"/>
          <a:stretch/>
        </p:blipFill>
        <p:spPr>
          <a:xfrm>
            <a:off x="3794235" y="638017"/>
            <a:ext cx="6253654" cy="558196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F3B88E6-2F4A-DFD3-1D0C-6E57E18B8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99" t="46897" r="63006" b="36858"/>
          <a:stretch/>
        </p:blipFill>
        <p:spPr>
          <a:xfrm>
            <a:off x="595522" y="3121573"/>
            <a:ext cx="2967485" cy="18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8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552</Words>
  <Application>Microsoft Office PowerPoint</Application>
  <PresentationFormat>شاشة عريضة</PresentationFormat>
  <Paragraphs>129</Paragraphs>
  <Slides>21</Slides>
  <Notes>2</Notes>
  <HiddenSlides>1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7" baseType="lpstr">
      <vt:lpstr>HP Simplified Jpan</vt:lpstr>
      <vt:lpstr>Arial</vt:lpstr>
      <vt:lpstr>Calibri</vt:lpstr>
      <vt:lpstr>Calibri Light</vt:lpstr>
      <vt:lpstr>Century Gothic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وديان الردادي</dc:creator>
  <cp:lastModifiedBy>وديان الردادي</cp:lastModifiedBy>
  <cp:revision>38</cp:revision>
  <dcterms:created xsi:type="dcterms:W3CDTF">2022-03-03T23:13:20Z</dcterms:created>
  <dcterms:modified xsi:type="dcterms:W3CDTF">2022-05-09T06:31:22Z</dcterms:modified>
</cp:coreProperties>
</file>