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19"/>
  </p:notesMasterIdLst>
  <p:sldIdLst>
    <p:sldId id="5645" r:id="rId2"/>
    <p:sldId id="5646" r:id="rId3"/>
    <p:sldId id="5647" r:id="rId4"/>
    <p:sldId id="5650" r:id="rId5"/>
    <p:sldId id="5651" r:id="rId6"/>
    <p:sldId id="5657" r:id="rId7"/>
    <p:sldId id="5658" r:id="rId8"/>
    <p:sldId id="5659" r:id="rId9"/>
    <p:sldId id="5660" r:id="rId10"/>
    <p:sldId id="5661" r:id="rId11"/>
    <p:sldId id="5662" r:id="rId12"/>
    <p:sldId id="5663" r:id="rId13"/>
    <p:sldId id="1475" r:id="rId14"/>
    <p:sldId id="5667" r:id="rId15"/>
    <p:sldId id="5668" r:id="rId16"/>
    <p:sldId id="5670" r:id="rId17"/>
    <p:sldId id="5636" r:id="rId18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83D1AC0C-F4AF-470A-ABFF-876B04F20E47}" type="datetimeFigureOut">
              <a:rPr lang="ar-SA" smtClean="0"/>
              <a:t>27/06/42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5D49B154-82B7-4939-A111-7B3FB092A3B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00384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05D84-8BED-5A48-886B-51489D73D499}" type="slidenum">
              <a:rPr lang="ar-SA" smtClean="0"/>
              <a:t>13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82955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05D84-8BED-5A48-886B-51489D73D499}" type="slidenum">
              <a:rPr lang="ar-SA" smtClean="0"/>
              <a:t>14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77640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FFDBC51-C158-4310-89F4-409237D7AB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F7DE9258-4159-4D17-A82F-42C8EBC5B1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24AF415-4429-4EE7-812A-69AAA166B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4079A-0E4F-422E-B14A-16F5C22ED69E}" type="datetimeFigureOut">
              <a:rPr lang="ar-SA" smtClean="0"/>
              <a:t>27/06/42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1DE1410-5AB8-4A47-87A2-BF02660F7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B4DC6B4-436F-4A74-AD75-7B7E8B7CC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2F62D-15F0-4B83-9094-32ACF3DB66E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295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D497021-7884-42FB-B8A1-E7D2EAFC3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F8126A7F-6E99-4438-8DED-9E808561D3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141D489-A7F0-4759-8D99-984763CAC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4079A-0E4F-422E-B14A-16F5C22ED69E}" type="datetimeFigureOut">
              <a:rPr lang="ar-SA" smtClean="0"/>
              <a:t>27/06/42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7A2AE3A-672C-4253-BABE-CA3D7804A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CAA4C50-8BE5-4585-9C77-D3684EEF5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2F62D-15F0-4B83-9094-32ACF3DB66E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81273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0E791AB2-089C-4421-90B8-069B668347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892AD41-A154-4DFB-AAC7-E199F2D8B9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1C27B5E-9278-4940-9251-1298885A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4079A-0E4F-422E-B14A-16F5C22ED69E}" type="datetimeFigureOut">
              <a:rPr lang="ar-SA" smtClean="0"/>
              <a:t>27/06/42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93FD0B6-2396-4B76-BC9C-50A000CA0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5C13D68-25EC-401B-8C43-6C0083FEC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2F62D-15F0-4B83-9094-32ACF3DB66E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49423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E68D04F-88B6-40BB-89C0-4D46694DD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80069F5-325A-445D-B4D7-A81D53FEA2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3F39B0C-9775-4E96-98AD-6A8FC3DC9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4079A-0E4F-422E-B14A-16F5C22ED69E}" type="datetimeFigureOut">
              <a:rPr lang="ar-SA" smtClean="0"/>
              <a:t>27/06/42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DCDCFD1-D02F-4EDE-A81D-AE3E3EE6E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78E96EE-7A59-4445-87FA-D1D0D9EAE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2F62D-15F0-4B83-9094-32ACF3DB66E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10448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F7144B5-BBFF-42A8-92D4-6CA9095BC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C7DBF2C-6EC6-43DC-B42A-8326A6FFC4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31AC6A4-7477-46DD-817A-FEDF2685A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4079A-0E4F-422E-B14A-16F5C22ED69E}" type="datetimeFigureOut">
              <a:rPr lang="ar-SA" smtClean="0"/>
              <a:t>27/06/42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4FA4EF2-D05A-42D1-98C3-F0106DDA2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4399E16-0ED8-46D9-A4CE-929038066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2F62D-15F0-4B83-9094-32ACF3DB66E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5934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B1E7B1C-0F5D-4550-ADD5-90844DF48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7C5DB1A-538D-4125-8AA1-1E42C164E5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A102F09E-DA70-45E1-8107-83A0A4F00F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7B929640-1884-476E-AD0C-3631E0C44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4079A-0E4F-422E-B14A-16F5C22ED69E}" type="datetimeFigureOut">
              <a:rPr lang="ar-SA" smtClean="0"/>
              <a:t>27/06/42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9DF4DBC-82DA-438B-9770-2A00259B8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713E360-848C-4F90-B7C3-3D973FAF8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2F62D-15F0-4B83-9094-32ACF3DB66E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50712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682C3A8-49E2-4B7B-B74B-34DC93F49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64026644-F89A-4C15-91E3-0A58723AA3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88C4F881-863D-416C-BA66-01AD52952C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65981F15-1053-44FB-9CAC-B357C6E339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50E2DF66-63D8-4DBA-8A7D-B330C6AF42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FBEE374D-669F-4352-BEF1-12F2AC401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4079A-0E4F-422E-B14A-16F5C22ED69E}" type="datetimeFigureOut">
              <a:rPr lang="ar-SA" smtClean="0"/>
              <a:t>27/06/42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5E74BB18-3420-4986-A4A8-1B0AFA474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2A59A5EE-16A9-494F-8E50-928002BE1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2F62D-15F0-4B83-9094-32ACF3DB66E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21440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9D44C4C-0316-4368-800D-F3D14270C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F3E130F1-0E81-47C0-AAC4-DF881E9AF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4079A-0E4F-422E-B14A-16F5C22ED69E}" type="datetimeFigureOut">
              <a:rPr lang="ar-SA" smtClean="0"/>
              <a:t>27/06/42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C9ECFEC8-3C43-4AAC-85C3-8EAEBE460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8E0847CA-BDAB-48C9-825D-4CEC3CEF4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2F62D-15F0-4B83-9094-32ACF3DB66E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27574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94DF3083-9D27-4332-A129-F97996C5E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4079A-0E4F-422E-B14A-16F5C22ED69E}" type="datetimeFigureOut">
              <a:rPr lang="ar-SA" smtClean="0"/>
              <a:t>27/06/42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C1111345-43AE-45C5-AD31-7453FC38F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9471D3BC-31AC-4D3E-921E-432960E9D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2F62D-15F0-4B83-9094-32ACF3DB66E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12275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E0D2B30-DB09-453D-B39F-A9062A39B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792686C-B7F0-4743-B837-3C1FD7F5AA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8B7E3D05-3021-4EA4-B404-52A67AFE8B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8D77159-1E1D-47B2-B535-A2729BCF9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4079A-0E4F-422E-B14A-16F5C22ED69E}" type="datetimeFigureOut">
              <a:rPr lang="ar-SA" smtClean="0"/>
              <a:t>27/06/42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7D42A13-FB8A-405B-9E0B-1D46360C9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490529A-3305-40BA-B027-ECC5411D6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2F62D-15F0-4B83-9094-32ACF3DB66E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86261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C1CB9BD-92C0-4E4C-8F9F-BFCAE686C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F5B4EB54-446E-42C8-B2C5-5C43410FC0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33AEFDBA-7722-41B5-875D-1C2B01823A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EDC3ECB-93CD-4FCD-BEB5-8502440F6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4079A-0E4F-422E-B14A-16F5C22ED69E}" type="datetimeFigureOut">
              <a:rPr lang="ar-SA" smtClean="0"/>
              <a:t>27/06/42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A451F60-BF4B-4613-80FC-1AD35FE65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CDE2890-44E7-47CF-B58C-D3DCC327A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2F62D-15F0-4B83-9094-32ACF3DB66E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13227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AF7BEBCE-AAD0-4256-B106-12EACD2AC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EA6A622-6F79-4B5B-8D39-DB7CEC85E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1B21FA3-5384-470D-8C45-F3CE2A3CA6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94079A-0E4F-422E-B14A-16F5C22ED69E}" type="datetimeFigureOut">
              <a:rPr lang="ar-SA" smtClean="0"/>
              <a:t>27/06/42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EEE4B0C-782E-4E13-B9DA-9E15F4B7DC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DFB634A-EA64-4E4A-B96C-690DA843AF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B2F62D-15F0-4B83-9094-32ACF3DB66E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07661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emf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emf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9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سهم منحني إلى الأعلى 10">
            <a:extLst>
              <a:ext uri="{FF2B5EF4-FFF2-40B4-BE49-F238E27FC236}">
                <a16:creationId xmlns:a16="http://schemas.microsoft.com/office/drawing/2014/main" id="{A465DD31-2598-8E41-97E5-74B03C94E09E}"/>
              </a:ext>
            </a:extLst>
          </p:cNvPr>
          <p:cNvSpPr/>
          <p:nvPr/>
        </p:nvSpPr>
        <p:spPr>
          <a:xfrm>
            <a:off x="5503566" y="2562663"/>
            <a:ext cx="3816399" cy="2980006"/>
          </a:xfrm>
          <a:prstGeom prst="bentUpArrow">
            <a:avLst>
              <a:gd name="adj1" fmla="val 1440"/>
              <a:gd name="adj2" fmla="val 25000"/>
              <a:gd name="adj3" fmla="val 0"/>
            </a:avLst>
          </a:prstGeom>
          <a:solidFill>
            <a:schemeClr val="tx1">
              <a:lumMod val="60000"/>
              <a:lumOff val="40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سهم منحني إلى الأعلى 1">
            <a:extLst>
              <a:ext uri="{FF2B5EF4-FFF2-40B4-BE49-F238E27FC236}">
                <a16:creationId xmlns:a16="http://schemas.microsoft.com/office/drawing/2014/main" id="{AC937CF0-07FB-4F49-A9D0-CCA3BA7773F5}"/>
              </a:ext>
            </a:extLst>
          </p:cNvPr>
          <p:cNvSpPr/>
          <p:nvPr/>
        </p:nvSpPr>
        <p:spPr>
          <a:xfrm>
            <a:off x="5486223" y="2652855"/>
            <a:ext cx="2870200" cy="2182707"/>
          </a:xfrm>
          <a:prstGeom prst="bentUpArrow">
            <a:avLst>
              <a:gd name="adj1" fmla="val 2176"/>
              <a:gd name="adj2" fmla="val 25000"/>
              <a:gd name="adj3" fmla="val 0"/>
            </a:avLst>
          </a:prstGeom>
          <a:solidFill>
            <a:schemeClr val="tx1">
              <a:lumMod val="60000"/>
              <a:lumOff val="40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Rectangle 89">
            <a:extLst>
              <a:ext uri="{FF2B5EF4-FFF2-40B4-BE49-F238E27FC236}">
                <a16:creationId xmlns:a16="http://schemas.microsoft.com/office/drawing/2014/main" id="{CEAF54A0-BEB2-B043-B1DF-E0288435BF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232" y="5214592"/>
            <a:ext cx="5637051" cy="52322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ar-SA" sz="2800" b="1" dirty="0">
                <a:solidFill>
                  <a:schemeClr val="bg1"/>
                </a:solidFill>
                <a:latin typeface="Arial" panose="020B0604020202020204" pitchFamily="34" charset="0"/>
              </a:rPr>
              <a:t>تغير المجالات المغناطيسية يولد قوة دافعة حثية</a:t>
            </a:r>
          </a:p>
        </p:txBody>
      </p:sp>
      <p:sp>
        <p:nvSpPr>
          <p:cNvPr id="7" name="Rectangle 89">
            <a:extLst>
              <a:ext uri="{FF2B5EF4-FFF2-40B4-BE49-F238E27FC236}">
                <a16:creationId xmlns:a16="http://schemas.microsoft.com/office/drawing/2014/main" id="{008C7036-FBB6-FD4E-B206-390F00C81E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025" y="4573952"/>
            <a:ext cx="5637051" cy="52322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ar-SA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التيار الناتج عن تغير المجالات المغناطيسية</a:t>
            </a:r>
            <a:endParaRPr lang="ar-SA" sz="28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7D7AB7BC-1A96-7046-A631-9FA0913D1BB1}"/>
              </a:ext>
            </a:extLst>
          </p:cNvPr>
          <p:cNvSpPr/>
          <p:nvPr/>
        </p:nvSpPr>
        <p:spPr>
          <a:xfrm>
            <a:off x="7153627" y="1621598"/>
            <a:ext cx="3672408" cy="7920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36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الفصل الأول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4B2EE59B-B96E-9243-A646-26AF984B7928}"/>
              </a:ext>
            </a:extLst>
          </p:cNvPr>
          <p:cNvSpPr txBox="1"/>
          <p:nvPr/>
        </p:nvSpPr>
        <p:spPr>
          <a:xfrm>
            <a:off x="9953887" y="78279"/>
            <a:ext cx="2238113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dirty="0"/>
              <a:t>فيزياء4 للصف الثالث ثانوي</a:t>
            </a:r>
          </a:p>
        </p:txBody>
      </p:sp>
      <p:sp>
        <p:nvSpPr>
          <p:cNvPr id="8" name="عنوان 1">
            <a:extLst>
              <a:ext uri="{FF2B5EF4-FFF2-40B4-BE49-F238E27FC236}">
                <a16:creationId xmlns:a16="http://schemas.microsoft.com/office/drawing/2014/main" id="{14664F12-7E8F-FE40-B274-7501354F647A}"/>
              </a:ext>
            </a:extLst>
          </p:cNvPr>
          <p:cNvSpPr txBox="1">
            <a:spLocks/>
          </p:cNvSpPr>
          <p:nvPr/>
        </p:nvSpPr>
        <p:spPr>
          <a:xfrm>
            <a:off x="1538600" y="2411889"/>
            <a:ext cx="9287435" cy="161277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0" tIns="0" rIns="18288" bIns="0" anchor="ctr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marL="0" algn="ctr" defTabSz="914400" rtl="1" eaLnBrk="1" latinLnBrk="0" hangingPunct="1">
              <a:spcBef>
                <a:spcPct val="0"/>
              </a:spcBef>
              <a:defRPr/>
            </a:pPr>
            <a:r>
              <a:rPr lang="ar-SA" sz="4800" b="1" kern="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الحث الكهرومغناطيسي</a:t>
            </a:r>
          </a:p>
        </p:txBody>
      </p:sp>
      <p:sp>
        <p:nvSpPr>
          <p:cNvPr id="18" name="Google Shape;1215;p60">
            <a:extLst>
              <a:ext uri="{FF2B5EF4-FFF2-40B4-BE49-F238E27FC236}">
                <a16:creationId xmlns:a16="http://schemas.microsoft.com/office/drawing/2014/main" id="{BDEDB724-167E-E04E-B484-3418BB5B8F9F}"/>
              </a:ext>
            </a:extLst>
          </p:cNvPr>
          <p:cNvSpPr/>
          <p:nvPr/>
        </p:nvSpPr>
        <p:spPr>
          <a:xfrm>
            <a:off x="727417" y="2562663"/>
            <a:ext cx="698969" cy="699158"/>
          </a:xfrm>
          <a:custGeom>
            <a:avLst/>
            <a:gdLst/>
            <a:ahLst/>
            <a:cxnLst/>
            <a:rect l="l" t="t" r="r" b="b"/>
            <a:pathLst>
              <a:path w="4164" h="4165" extrusionOk="0">
                <a:moveTo>
                  <a:pt x="2082" y="1"/>
                </a:moveTo>
                <a:cubicBezTo>
                  <a:pt x="1941" y="1801"/>
                  <a:pt x="1801" y="1942"/>
                  <a:pt x="0" y="2082"/>
                </a:cubicBezTo>
                <a:cubicBezTo>
                  <a:pt x="1801" y="2251"/>
                  <a:pt x="1941" y="2364"/>
                  <a:pt x="2082" y="4164"/>
                </a:cubicBezTo>
                <a:cubicBezTo>
                  <a:pt x="2251" y="2364"/>
                  <a:pt x="2363" y="2251"/>
                  <a:pt x="4164" y="2082"/>
                </a:cubicBezTo>
                <a:cubicBezTo>
                  <a:pt x="2363" y="1942"/>
                  <a:pt x="2251" y="1801"/>
                  <a:pt x="208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defTabSz="914400" rtl="1" eaLnBrk="1" latinLnBrk="0" hangingPunct="1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216;p60">
            <a:extLst>
              <a:ext uri="{FF2B5EF4-FFF2-40B4-BE49-F238E27FC236}">
                <a16:creationId xmlns:a16="http://schemas.microsoft.com/office/drawing/2014/main" id="{813C35E4-70FF-6141-921B-C1196F88E53F}"/>
              </a:ext>
            </a:extLst>
          </p:cNvPr>
          <p:cNvSpPr/>
          <p:nvPr/>
        </p:nvSpPr>
        <p:spPr>
          <a:xfrm>
            <a:off x="6625965" y="1539396"/>
            <a:ext cx="413142" cy="413262"/>
          </a:xfrm>
          <a:custGeom>
            <a:avLst/>
            <a:gdLst/>
            <a:ahLst/>
            <a:cxnLst/>
            <a:rect l="l" t="t" r="r" b="b"/>
            <a:pathLst>
              <a:path w="4164" h="4165" extrusionOk="0">
                <a:moveTo>
                  <a:pt x="2082" y="1"/>
                </a:moveTo>
                <a:cubicBezTo>
                  <a:pt x="1941" y="1801"/>
                  <a:pt x="1801" y="1942"/>
                  <a:pt x="0" y="2082"/>
                </a:cubicBezTo>
                <a:cubicBezTo>
                  <a:pt x="1801" y="2251"/>
                  <a:pt x="1941" y="2364"/>
                  <a:pt x="2082" y="4164"/>
                </a:cubicBezTo>
                <a:cubicBezTo>
                  <a:pt x="2251" y="2364"/>
                  <a:pt x="2363" y="2251"/>
                  <a:pt x="4164" y="2082"/>
                </a:cubicBezTo>
                <a:cubicBezTo>
                  <a:pt x="2363" y="1942"/>
                  <a:pt x="2251" y="1801"/>
                  <a:pt x="208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defTabSz="914400" rtl="1" eaLnBrk="1" latinLnBrk="0" hangingPunct="1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1216;p60">
            <a:extLst>
              <a:ext uri="{FF2B5EF4-FFF2-40B4-BE49-F238E27FC236}">
                <a16:creationId xmlns:a16="http://schemas.microsoft.com/office/drawing/2014/main" id="{F5E5130C-CF06-5146-916A-C38EB0418762}"/>
              </a:ext>
            </a:extLst>
          </p:cNvPr>
          <p:cNvSpPr/>
          <p:nvPr/>
        </p:nvSpPr>
        <p:spPr>
          <a:xfrm>
            <a:off x="10958965" y="3787972"/>
            <a:ext cx="548388" cy="568553"/>
          </a:xfrm>
          <a:custGeom>
            <a:avLst/>
            <a:gdLst/>
            <a:ahLst/>
            <a:cxnLst/>
            <a:rect l="l" t="t" r="r" b="b"/>
            <a:pathLst>
              <a:path w="4164" h="4165" extrusionOk="0">
                <a:moveTo>
                  <a:pt x="2082" y="1"/>
                </a:moveTo>
                <a:cubicBezTo>
                  <a:pt x="1941" y="1801"/>
                  <a:pt x="1801" y="1942"/>
                  <a:pt x="0" y="2082"/>
                </a:cubicBezTo>
                <a:cubicBezTo>
                  <a:pt x="1801" y="2251"/>
                  <a:pt x="1941" y="2364"/>
                  <a:pt x="2082" y="4164"/>
                </a:cubicBezTo>
                <a:cubicBezTo>
                  <a:pt x="2251" y="2364"/>
                  <a:pt x="2363" y="2251"/>
                  <a:pt x="4164" y="2082"/>
                </a:cubicBezTo>
                <a:cubicBezTo>
                  <a:pt x="2363" y="1942"/>
                  <a:pt x="2251" y="1801"/>
                  <a:pt x="208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defTabSz="914400" rtl="1" eaLnBrk="1" latinLnBrk="0" hangingPunct="1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76475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583;p46">
            <a:extLst>
              <a:ext uri="{FF2B5EF4-FFF2-40B4-BE49-F238E27FC236}">
                <a16:creationId xmlns:a16="http://schemas.microsoft.com/office/drawing/2014/main" id="{0A0105F9-27E1-684C-81C5-5910FCD26E32}"/>
              </a:ext>
            </a:extLst>
          </p:cNvPr>
          <p:cNvGrpSpPr/>
          <p:nvPr/>
        </p:nvGrpSpPr>
        <p:grpSpPr>
          <a:xfrm rot="2718734">
            <a:off x="1547200" y="248088"/>
            <a:ext cx="2055056" cy="1455491"/>
            <a:chOff x="474638" y="1237905"/>
            <a:chExt cx="1361048" cy="1105638"/>
          </a:xfrm>
        </p:grpSpPr>
        <p:sp>
          <p:nvSpPr>
            <p:cNvPr id="5" name="Google Shape;584;p46">
              <a:extLst>
                <a:ext uri="{FF2B5EF4-FFF2-40B4-BE49-F238E27FC236}">
                  <a16:creationId xmlns:a16="http://schemas.microsoft.com/office/drawing/2014/main" id="{9C7FE335-3B90-E246-9733-377C8C56A278}"/>
                </a:ext>
              </a:extLst>
            </p:cNvPr>
            <p:cNvSpPr/>
            <p:nvPr/>
          </p:nvSpPr>
          <p:spPr>
            <a:xfrm rot="2700000">
              <a:off x="474638" y="1781817"/>
              <a:ext cx="561726" cy="56172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" name="Google Shape;585;p46">
              <a:extLst>
                <a:ext uri="{FF2B5EF4-FFF2-40B4-BE49-F238E27FC236}">
                  <a16:creationId xmlns:a16="http://schemas.microsoft.com/office/drawing/2014/main" id="{2C1995F8-7507-1047-8D57-8B29F32AA79C}"/>
                </a:ext>
              </a:extLst>
            </p:cNvPr>
            <p:cNvSpPr/>
            <p:nvPr/>
          </p:nvSpPr>
          <p:spPr>
            <a:xfrm rot="2700000">
              <a:off x="847614" y="1237905"/>
              <a:ext cx="292742" cy="2927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586;p46">
              <a:extLst>
                <a:ext uri="{FF2B5EF4-FFF2-40B4-BE49-F238E27FC236}">
                  <a16:creationId xmlns:a16="http://schemas.microsoft.com/office/drawing/2014/main" id="{060DC900-D4B2-5F4F-8DE8-E5CE9C422B6D}"/>
                </a:ext>
              </a:extLst>
            </p:cNvPr>
            <p:cNvSpPr/>
            <p:nvPr/>
          </p:nvSpPr>
          <p:spPr>
            <a:xfrm rot="2700000">
              <a:off x="1542944" y="1582035"/>
              <a:ext cx="292742" cy="2927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مستطيل 7">
            <a:extLst>
              <a:ext uri="{FF2B5EF4-FFF2-40B4-BE49-F238E27FC236}">
                <a16:creationId xmlns:a16="http://schemas.microsoft.com/office/drawing/2014/main" id="{7F522D48-43C8-B446-86BB-215332DDB6F3}"/>
              </a:ext>
            </a:extLst>
          </p:cNvPr>
          <p:cNvSpPr/>
          <p:nvPr/>
        </p:nvSpPr>
        <p:spPr>
          <a:xfrm>
            <a:off x="3422286" y="286828"/>
            <a:ext cx="8644637" cy="74408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0" eaLnBrk="1" latinLnBrk="0" hangingPunct="1"/>
            <a:r>
              <a:rPr lang="ar-SA" sz="3600" b="1" dirty="0">
                <a:latin typeface="Tahoma" panose="020B0604030504040204" pitchFamily="34" charset="0"/>
                <a:ea typeface="Tahoma" panose="020B0604030504040204" pitchFamily="34" charset="0"/>
                <a:cs typeface="PT Bold Heading" panose="02010400000000000000" pitchFamily="2" charset="-78"/>
              </a:rPr>
              <a:t>كيف تعمل المحولات الكهربائية ؟</a:t>
            </a:r>
            <a:endParaRPr lang="ar-SA" sz="4000" b="1" dirty="0">
              <a:latin typeface="Tahoma" panose="020B0604030504040204" pitchFamily="34" charset="0"/>
              <a:ea typeface="Tahoma" panose="020B0604030504040204" pitchFamily="34" charset="0"/>
              <a:cs typeface="PT Bold Heading" panose="02010400000000000000" pitchFamily="2" charset="-78"/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B683ECFE-1E05-43F8-931E-24F75F8AB5FF}"/>
              </a:ext>
            </a:extLst>
          </p:cNvPr>
          <p:cNvSpPr/>
          <p:nvPr/>
        </p:nvSpPr>
        <p:spPr>
          <a:xfrm>
            <a:off x="4095750" y="1590176"/>
            <a:ext cx="7424737" cy="24579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lnSpc>
                <a:spcPct val="150000"/>
              </a:lnSpc>
            </a:pPr>
            <a:r>
              <a:rPr lang="ar-SA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عند وصل الملف الابتدائي بمصدر جهد متناوب يولد تغير التيار مجال مغناطيسي متغير , و ينقل هذا التغير عبر القلب الحديدي الى الملف الثانوي حيث تتولد قوة دافعة كهربائية حثية متغيره </a:t>
            </a:r>
          </a:p>
          <a:p>
            <a:pPr algn="ctr">
              <a:lnSpc>
                <a:spcPct val="150000"/>
              </a:lnSpc>
            </a:pPr>
            <a:r>
              <a:rPr lang="ar-SA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ويسمى هذا التأثير </a:t>
            </a:r>
            <a:r>
              <a:rPr lang="ar-SA" sz="2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الحث المتبادل 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B6524581-4F18-451C-84ED-0385BCA6FE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670" y="2467901"/>
            <a:ext cx="3333509" cy="2899458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E3CFA2C1-DA68-41C5-8486-367643053AD2}"/>
              </a:ext>
            </a:extLst>
          </p:cNvPr>
          <p:cNvSpPr/>
          <p:nvPr/>
        </p:nvSpPr>
        <p:spPr>
          <a:xfrm>
            <a:off x="4095751" y="4391025"/>
            <a:ext cx="7424736" cy="18954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عللي : يعمل المحول على تيار متناوب فقط ؟</a:t>
            </a:r>
          </a:p>
          <a:p>
            <a:pPr algn="ctr"/>
            <a:r>
              <a:rPr lang="ar-SA" sz="24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 ذلك لأن التيار المتناوب يولد مجال مغناطيسي متغير يؤثر في الملف الثانوي و يولد تيار حثي , بينما التيار المستمر لا يولد مجال مغناطيسي متغير يعمل على توليد الحث</a:t>
            </a:r>
          </a:p>
        </p:txBody>
      </p:sp>
    </p:spTree>
    <p:extLst>
      <p:ext uri="{BB962C8B-B14F-4D97-AF65-F5344CB8AC3E}">
        <p14:creationId xmlns:p14="http://schemas.microsoft.com/office/powerpoint/2010/main" val="313598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583;p46">
            <a:extLst>
              <a:ext uri="{FF2B5EF4-FFF2-40B4-BE49-F238E27FC236}">
                <a16:creationId xmlns:a16="http://schemas.microsoft.com/office/drawing/2014/main" id="{0A0105F9-27E1-684C-81C5-5910FCD26E32}"/>
              </a:ext>
            </a:extLst>
          </p:cNvPr>
          <p:cNvGrpSpPr/>
          <p:nvPr/>
        </p:nvGrpSpPr>
        <p:grpSpPr>
          <a:xfrm rot="2718734">
            <a:off x="1547200" y="248088"/>
            <a:ext cx="2055056" cy="1455491"/>
            <a:chOff x="474638" y="1237905"/>
            <a:chExt cx="1361048" cy="1105638"/>
          </a:xfrm>
        </p:grpSpPr>
        <p:sp>
          <p:nvSpPr>
            <p:cNvPr id="5" name="Google Shape;584;p46">
              <a:extLst>
                <a:ext uri="{FF2B5EF4-FFF2-40B4-BE49-F238E27FC236}">
                  <a16:creationId xmlns:a16="http://schemas.microsoft.com/office/drawing/2014/main" id="{9C7FE335-3B90-E246-9733-377C8C56A278}"/>
                </a:ext>
              </a:extLst>
            </p:cNvPr>
            <p:cNvSpPr/>
            <p:nvPr/>
          </p:nvSpPr>
          <p:spPr>
            <a:xfrm rot="2700000">
              <a:off x="474638" y="1781817"/>
              <a:ext cx="561726" cy="56172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" name="Google Shape;585;p46">
              <a:extLst>
                <a:ext uri="{FF2B5EF4-FFF2-40B4-BE49-F238E27FC236}">
                  <a16:creationId xmlns:a16="http://schemas.microsoft.com/office/drawing/2014/main" id="{2C1995F8-7507-1047-8D57-8B29F32AA79C}"/>
                </a:ext>
              </a:extLst>
            </p:cNvPr>
            <p:cNvSpPr/>
            <p:nvPr/>
          </p:nvSpPr>
          <p:spPr>
            <a:xfrm rot="2700000">
              <a:off x="847614" y="1237905"/>
              <a:ext cx="292742" cy="2927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586;p46">
              <a:extLst>
                <a:ext uri="{FF2B5EF4-FFF2-40B4-BE49-F238E27FC236}">
                  <a16:creationId xmlns:a16="http://schemas.microsoft.com/office/drawing/2014/main" id="{060DC900-D4B2-5F4F-8DE8-E5CE9C422B6D}"/>
                </a:ext>
              </a:extLst>
            </p:cNvPr>
            <p:cNvSpPr/>
            <p:nvPr/>
          </p:nvSpPr>
          <p:spPr>
            <a:xfrm rot="2700000">
              <a:off x="1542944" y="1582035"/>
              <a:ext cx="292742" cy="2927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مستطيل 7">
            <a:extLst>
              <a:ext uri="{FF2B5EF4-FFF2-40B4-BE49-F238E27FC236}">
                <a16:creationId xmlns:a16="http://schemas.microsoft.com/office/drawing/2014/main" id="{7F522D48-43C8-B446-86BB-215332DDB6F3}"/>
              </a:ext>
            </a:extLst>
          </p:cNvPr>
          <p:cNvSpPr/>
          <p:nvPr/>
        </p:nvSpPr>
        <p:spPr>
          <a:xfrm>
            <a:off x="3422286" y="286828"/>
            <a:ext cx="8644637" cy="74408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0" eaLnBrk="1" latinLnBrk="0" hangingPunct="1"/>
            <a:r>
              <a:rPr lang="ar-SA" sz="3600" b="1" dirty="0">
                <a:latin typeface="Tahoma" panose="020B0604030504040204" pitchFamily="34" charset="0"/>
                <a:ea typeface="Tahoma" panose="020B0604030504040204" pitchFamily="34" charset="0"/>
                <a:cs typeface="PT Bold Heading" panose="02010400000000000000" pitchFamily="2" charset="-78"/>
              </a:rPr>
              <a:t>أنواع المحولات الكهربائية </a:t>
            </a:r>
            <a:endParaRPr lang="ar-SA" sz="4000" b="1" dirty="0">
              <a:latin typeface="Tahoma" panose="020B0604030504040204" pitchFamily="34" charset="0"/>
              <a:ea typeface="Tahoma" panose="020B0604030504040204" pitchFamily="34" charset="0"/>
              <a:cs typeface="PT Bold Heading" panose="02010400000000000000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مستطيل 16">
                <a:extLst>
                  <a:ext uri="{FF2B5EF4-FFF2-40B4-BE49-F238E27FC236}">
                    <a16:creationId xmlns:a16="http://schemas.microsoft.com/office/drawing/2014/main" id="{B683ECFE-1E05-43F8-931E-24F75F8AB5FF}"/>
                  </a:ext>
                </a:extLst>
              </p:cNvPr>
              <p:cNvSpPr/>
              <p:nvPr/>
            </p:nvSpPr>
            <p:spPr>
              <a:xfrm>
                <a:off x="596929" y="2831636"/>
                <a:ext cx="3013046" cy="1933575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ar-SA" sz="3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ar-SA" sz="3200" b="1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3200" b="1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𝑵</m:t>
                            </m:r>
                          </m:e>
                          <m:sub>
                            <m:r>
                              <a:rPr lang="en-US" sz="3200" b="1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𝒔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ar-SA" sz="3200" b="1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3200" b="1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𝑵</m:t>
                            </m:r>
                          </m:e>
                          <m:sub>
                            <m:r>
                              <a:rPr lang="en-US" sz="3200" b="1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𝒑</m:t>
                            </m:r>
                          </m:sub>
                        </m:sSub>
                      </m:den>
                    </m:f>
                    <m:r>
                      <a:rPr lang="ar-SA" sz="32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ar-SA" sz="3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ar-SA" sz="3200" b="1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3200" b="1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𝑽</m:t>
                            </m:r>
                          </m:e>
                          <m:sub>
                            <m:r>
                              <a:rPr lang="en-US" sz="3200" b="1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𝒔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ar-SA" sz="3200" b="1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3200" b="1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𝑽</m:t>
                            </m:r>
                          </m:e>
                          <m:sub>
                            <m:r>
                              <a:rPr lang="en-US" sz="3200" b="1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𝒑</m:t>
                            </m:r>
                          </m:sub>
                        </m:sSub>
                      </m:den>
                    </m:f>
                  </m:oMath>
                </a14:m>
                <a:r>
                  <a:rPr lang="ar-SA" sz="3200" b="1" dirty="0">
                    <a:solidFill>
                      <a:schemeClr val="accent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7" name="مستطيل 16">
                <a:extLst>
                  <a:ext uri="{FF2B5EF4-FFF2-40B4-BE49-F238E27FC236}">
                    <a16:creationId xmlns:a16="http://schemas.microsoft.com/office/drawing/2014/main" id="{B683ECFE-1E05-43F8-931E-24F75F8AB5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929" y="2831636"/>
                <a:ext cx="3013046" cy="19335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مستطيل 1">
            <a:extLst>
              <a:ext uri="{FF2B5EF4-FFF2-40B4-BE49-F238E27FC236}">
                <a16:creationId xmlns:a16="http://schemas.microsoft.com/office/drawing/2014/main" id="{F77C822C-2697-42C8-A562-D55495D5DE5D}"/>
              </a:ext>
            </a:extLst>
          </p:cNvPr>
          <p:cNvSpPr/>
          <p:nvPr/>
        </p:nvSpPr>
        <p:spPr>
          <a:xfrm>
            <a:off x="3829050" y="2726861"/>
            <a:ext cx="8059296" cy="20383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هناك نوعين للمحولات الكهربائية :</a:t>
            </a:r>
          </a:p>
          <a:p>
            <a:pPr algn="ctr"/>
            <a:endParaRPr lang="ar-SA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ar-SA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اذا كان الجهد الناتج من المحول أكبر من الجهد الداخل اليه يسمى </a:t>
            </a:r>
            <a:r>
              <a:rPr lang="ar-SA" sz="2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محول رافع</a:t>
            </a:r>
          </a:p>
          <a:p>
            <a:pPr algn="ctr"/>
            <a:endParaRPr lang="ar-SA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ar-SA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 اذا كان الجهد الناتج من المحول أقل من الداخل اليه يسمى </a:t>
            </a:r>
            <a:r>
              <a:rPr lang="ar-SA" sz="24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محول خافض</a:t>
            </a:r>
          </a:p>
        </p:txBody>
      </p:sp>
    </p:spTree>
    <p:extLst>
      <p:ext uri="{BB962C8B-B14F-4D97-AF65-F5344CB8AC3E}">
        <p14:creationId xmlns:p14="http://schemas.microsoft.com/office/powerpoint/2010/main" val="1357153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583;p46">
            <a:extLst>
              <a:ext uri="{FF2B5EF4-FFF2-40B4-BE49-F238E27FC236}">
                <a16:creationId xmlns:a16="http://schemas.microsoft.com/office/drawing/2014/main" id="{0A0105F9-27E1-684C-81C5-5910FCD26E32}"/>
              </a:ext>
            </a:extLst>
          </p:cNvPr>
          <p:cNvGrpSpPr/>
          <p:nvPr/>
        </p:nvGrpSpPr>
        <p:grpSpPr>
          <a:xfrm rot="2718734">
            <a:off x="1547200" y="248088"/>
            <a:ext cx="2055056" cy="1455491"/>
            <a:chOff x="474638" y="1237905"/>
            <a:chExt cx="1361048" cy="1105638"/>
          </a:xfrm>
        </p:grpSpPr>
        <p:sp>
          <p:nvSpPr>
            <p:cNvPr id="5" name="Google Shape;584;p46">
              <a:extLst>
                <a:ext uri="{FF2B5EF4-FFF2-40B4-BE49-F238E27FC236}">
                  <a16:creationId xmlns:a16="http://schemas.microsoft.com/office/drawing/2014/main" id="{9C7FE335-3B90-E246-9733-377C8C56A278}"/>
                </a:ext>
              </a:extLst>
            </p:cNvPr>
            <p:cNvSpPr/>
            <p:nvPr/>
          </p:nvSpPr>
          <p:spPr>
            <a:xfrm rot="2700000">
              <a:off x="474638" y="1781817"/>
              <a:ext cx="561726" cy="56172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" name="Google Shape;585;p46">
              <a:extLst>
                <a:ext uri="{FF2B5EF4-FFF2-40B4-BE49-F238E27FC236}">
                  <a16:creationId xmlns:a16="http://schemas.microsoft.com/office/drawing/2014/main" id="{2C1995F8-7507-1047-8D57-8B29F32AA79C}"/>
                </a:ext>
              </a:extLst>
            </p:cNvPr>
            <p:cNvSpPr/>
            <p:nvPr/>
          </p:nvSpPr>
          <p:spPr>
            <a:xfrm rot="2700000">
              <a:off x="847614" y="1237905"/>
              <a:ext cx="292742" cy="2927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586;p46">
              <a:extLst>
                <a:ext uri="{FF2B5EF4-FFF2-40B4-BE49-F238E27FC236}">
                  <a16:creationId xmlns:a16="http://schemas.microsoft.com/office/drawing/2014/main" id="{060DC900-D4B2-5F4F-8DE8-E5CE9C422B6D}"/>
                </a:ext>
              </a:extLst>
            </p:cNvPr>
            <p:cNvSpPr/>
            <p:nvPr/>
          </p:nvSpPr>
          <p:spPr>
            <a:xfrm rot="2700000">
              <a:off x="1542944" y="1582035"/>
              <a:ext cx="292742" cy="2927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مستطيل 7">
            <a:extLst>
              <a:ext uri="{FF2B5EF4-FFF2-40B4-BE49-F238E27FC236}">
                <a16:creationId xmlns:a16="http://schemas.microsoft.com/office/drawing/2014/main" id="{7F522D48-43C8-B446-86BB-215332DDB6F3}"/>
              </a:ext>
            </a:extLst>
          </p:cNvPr>
          <p:cNvSpPr/>
          <p:nvPr/>
        </p:nvSpPr>
        <p:spPr>
          <a:xfrm>
            <a:off x="3422286" y="286828"/>
            <a:ext cx="8644637" cy="74408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0" eaLnBrk="1" latinLnBrk="0" hangingPunct="1"/>
            <a:r>
              <a:rPr lang="ar-SA" sz="3600" b="1" dirty="0">
                <a:latin typeface="Tahoma" panose="020B0604030504040204" pitchFamily="34" charset="0"/>
                <a:ea typeface="Tahoma" panose="020B0604030504040204" pitchFamily="34" charset="0"/>
                <a:cs typeface="PT Bold Heading" panose="02010400000000000000" pitchFamily="2" charset="-78"/>
              </a:rPr>
              <a:t>كيف تعمل المحولات الكهربائية ؟</a:t>
            </a:r>
            <a:endParaRPr lang="ar-SA" sz="4000" b="1" dirty="0">
              <a:latin typeface="Tahoma" panose="020B0604030504040204" pitchFamily="34" charset="0"/>
              <a:ea typeface="Tahoma" panose="020B0604030504040204" pitchFamily="34" charset="0"/>
              <a:cs typeface="PT Bold Heading" panose="02010400000000000000" pitchFamily="2" charset="-78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158D79A9-E6B1-4D23-8ACD-88BD65C1A12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lumMod val="40000"/>
                <a:lumOff val="6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200275" y="1952163"/>
            <a:ext cx="7951315" cy="1785395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85929651-C0E5-405D-A386-31F65BE83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0275" y="3984583"/>
            <a:ext cx="7951315" cy="178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265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3E5350B6-E039-42C1-8776-686A53009897}"/>
              </a:ext>
            </a:extLst>
          </p:cNvPr>
          <p:cNvSpPr/>
          <p:nvPr/>
        </p:nvSpPr>
        <p:spPr>
          <a:xfrm>
            <a:off x="447675" y="552450"/>
            <a:ext cx="11334750" cy="5895975"/>
          </a:xfrm>
          <a:prstGeom prst="roundRect">
            <a:avLst/>
          </a:prstGeom>
          <a:noFill/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3" name="مستطيل مستدير الزوايا 72">
            <a:extLst>
              <a:ext uri="{FF2B5EF4-FFF2-40B4-BE49-F238E27FC236}">
                <a16:creationId xmlns:a16="http://schemas.microsoft.com/office/drawing/2014/main" id="{4E6DC59B-431C-2E44-A3E8-76845302C155}"/>
              </a:ext>
            </a:extLst>
          </p:cNvPr>
          <p:cNvSpPr/>
          <p:nvPr/>
        </p:nvSpPr>
        <p:spPr>
          <a:xfrm>
            <a:off x="1030588" y="284606"/>
            <a:ext cx="1398648" cy="607749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>
              <a:defRPr/>
            </a:pPr>
            <a:r>
              <a:rPr lang="ar-SA" sz="3200" b="1" dirty="0"/>
              <a:t>تطبيق</a:t>
            </a:r>
          </a:p>
        </p:txBody>
      </p:sp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B262AB23-C062-1641-A111-B2BC04EB5FA1}"/>
              </a:ext>
            </a:extLst>
          </p:cNvPr>
          <p:cNvGrpSpPr/>
          <p:nvPr/>
        </p:nvGrpSpPr>
        <p:grpSpPr>
          <a:xfrm flipH="1">
            <a:off x="9071832" y="232880"/>
            <a:ext cx="2627408" cy="1069280"/>
            <a:chOff x="-36301" y="209921"/>
            <a:chExt cx="3624300" cy="1488529"/>
          </a:xfrm>
        </p:grpSpPr>
        <p:pic>
          <p:nvPicPr>
            <p:cNvPr id="5" name="صورة 4" descr=".kj.jpg">
              <a:extLst>
                <a:ext uri="{FF2B5EF4-FFF2-40B4-BE49-F238E27FC236}">
                  <a16:creationId xmlns:a16="http://schemas.microsoft.com/office/drawing/2014/main" id="{F40E1D49-C935-F64E-8076-34A54F9971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36301" y="209921"/>
              <a:ext cx="1430028" cy="1488529"/>
            </a:xfrm>
            <a:prstGeom prst="rect">
              <a:avLst/>
            </a:prstGeom>
          </p:spPr>
        </p:pic>
        <p:sp>
          <p:nvSpPr>
            <p:cNvPr id="6" name="مستطيل مستدير الزوايا 3">
              <a:extLst>
                <a:ext uri="{FF2B5EF4-FFF2-40B4-BE49-F238E27FC236}">
                  <a16:creationId xmlns:a16="http://schemas.microsoft.com/office/drawing/2014/main" id="{D6C9F03A-94CD-5442-8017-7FEF5A1247F2}"/>
                </a:ext>
              </a:extLst>
            </p:cNvPr>
            <p:cNvSpPr/>
            <p:nvPr/>
          </p:nvSpPr>
          <p:spPr bwMode="auto">
            <a:xfrm>
              <a:off x="1438059" y="281928"/>
              <a:ext cx="2149940" cy="934382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>
                <a:defRPr/>
              </a:pPr>
              <a:r>
                <a:rPr lang="ar-SA" sz="2800" b="1" dirty="0"/>
                <a:t>مثال 1</a:t>
              </a:r>
              <a:endParaRPr lang="ar-SA" sz="2800" dirty="0"/>
            </a:p>
          </p:txBody>
        </p:sp>
      </p:grpSp>
      <p:pic>
        <p:nvPicPr>
          <p:cNvPr id="17" name="رسم 16" descr="ساعة إيقاف">
            <a:extLst>
              <a:ext uri="{FF2B5EF4-FFF2-40B4-BE49-F238E27FC236}">
                <a16:creationId xmlns:a16="http://schemas.microsoft.com/office/drawing/2014/main" id="{C6BB721E-78D3-3F40-B5AE-A43EC5D894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30739" y="5038575"/>
            <a:ext cx="1761261" cy="1761261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AE9E75B2-1D0E-4E02-B7D2-72762D5D1E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5718" y="1321791"/>
            <a:ext cx="9152588" cy="147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4431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3E5350B6-E039-42C1-8776-686A53009897}"/>
              </a:ext>
            </a:extLst>
          </p:cNvPr>
          <p:cNvSpPr/>
          <p:nvPr/>
        </p:nvSpPr>
        <p:spPr>
          <a:xfrm>
            <a:off x="447675" y="552450"/>
            <a:ext cx="11334750" cy="5895975"/>
          </a:xfrm>
          <a:prstGeom prst="roundRect">
            <a:avLst/>
          </a:prstGeom>
          <a:noFill/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3" name="مستطيل مستدير الزوايا 72">
            <a:extLst>
              <a:ext uri="{FF2B5EF4-FFF2-40B4-BE49-F238E27FC236}">
                <a16:creationId xmlns:a16="http://schemas.microsoft.com/office/drawing/2014/main" id="{4E6DC59B-431C-2E44-A3E8-76845302C155}"/>
              </a:ext>
            </a:extLst>
          </p:cNvPr>
          <p:cNvSpPr/>
          <p:nvPr/>
        </p:nvSpPr>
        <p:spPr>
          <a:xfrm>
            <a:off x="1030588" y="284606"/>
            <a:ext cx="1398648" cy="607749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>
              <a:defRPr/>
            </a:pPr>
            <a:r>
              <a:rPr lang="ar-SA" sz="3200" b="1" dirty="0"/>
              <a:t>تطبيق</a:t>
            </a:r>
          </a:p>
        </p:txBody>
      </p:sp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B262AB23-C062-1641-A111-B2BC04EB5FA1}"/>
              </a:ext>
            </a:extLst>
          </p:cNvPr>
          <p:cNvGrpSpPr/>
          <p:nvPr/>
        </p:nvGrpSpPr>
        <p:grpSpPr>
          <a:xfrm flipH="1">
            <a:off x="9071832" y="232880"/>
            <a:ext cx="2627408" cy="1069280"/>
            <a:chOff x="-36301" y="209921"/>
            <a:chExt cx="3624300" cy="1488529"/>
          </a:xfrm>
        </p:grpSpPr>
        <p:pic>
          <p:nvPicPr>
            <p:cNvPr id="5" name="صورة 4" descr=".kj.jpg">
              <a:extLst>
                <a:ext uri="{FF2B5EF4-FFF2-40B4-BE49-F238E27FC236}">
                  <a16:creationId xmlns:a16="http://schemas.microsoft.com/office/drawing/2014/main" id="{F40E1D49-C935-F64E-8076-34A54F9971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36301" y="209921"/>
              <a:ext cx="1430028" cy="1488529"/>
            </a:xfrm>
            <a:prstGeom prst="rect">
              <a:avLst/>
            </a:prstGeom>
          </p:spPr>
        </p:pic>
        <p:sp>
          <p:nvSpPr>
            <p:cNvPr id="6" name="مستطيل مستدير الزوايا 3">
              <a:extLst>
                <a:ext uri="{FF2B5EF4-FFF2-40B4-BE49-F238E27FC236}">
                  <a16:creationId xmlns:a16="http://schemas.microsoft.com/office/drawing/2014/main" id="{D6C9F03A-94CD-5442-8017-7FEF5A1247F2}"/>
                </a:ext>
              </a:extLst>
            </p:cNvPr>
            <p:cNvSpPr/>
            <p:nvPr/>
          </p:nvSpPr>
          <p:spPr bwMode="auto">
            <a:xfrm>
              <a:off x="1438059" y="281928"/>
              <a:ext cx="2149940" cy="934382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>
                <a:defRPr/>
              </a:pPr>
              <a:r>
                <a:rPr lang="ar-SA" sz="2800" b="1" dirty="0"/>
                <a:t>مسألة</a:t>
              </a:r>
              <a:endParaRPr lang="ar-SA" sz="2800" dirty="0"/>
            </a:p>
          </p:txBody>
        </p:sp>
      </p:grpSp>
      <p:pic>
        <p:nvPicPr>
          <p:cNvPr id="17" name="رسم 16" descr="ساعة إيقاف">
            <a:extLst>
              <a:ext uri="{FF2B5EF4-FFF2-40B4-BE49-F238E27FC236}">
                <a16:creationId xmlns:a16="http://schemas.microsoft.com/office/drawing/2014/main" id="{C6BB721E-78D3-3F40-B5AE-A43EC5D894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30739" y="5038575"/>
            <a:ext cx="1761261" cy="1761261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28B15327-4769-4913-82F4-0B485773F3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1200" y="973015"/>
            <a:ext cx="8201025" cy="138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1392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583;p46">
            <a:extLst>
              <a:ext uri="{FF2B5EF4-FFF2-40B4-BE49-F238E27FC236}">
                <a16:creationId xmlns:a16="http://schemas.microsoft.com/office/drawing/2014/main" id="{0A0105F9-27E1-684C-81C5-5910FCD26E32}"/>
              </a:ext>
            </a:extLst>
          </p:cNvPr>
          <p:cNvGrpSpPr/>
          <p:nvPr/>
        </p:nvGrpSpPr>
        <p:grpSpPr>
          <a:xfrm rot="2718734">
            <a:off x="1547200" y="248088"/>
            <a:ext cx="2055056" cy="1455491"/>
            <a:chOff x="474638" y="1237905"/>
            <a:chExt cx="1361048" cy="1105638"/>
          </a:xfrm>
        </p:grpSpPr>
        <p:sp>
          <p:nvSpPr>
            <p:cNvPr id="5" name="Google Shape;584;p46">
              <a:extLst>
                <a:ext uri="{FF2B5EF4-FFF2-40B4-BE49-F238E27FC236}">
                  <a16:creationId xmlns:a16="http://schemas.microsoft.com/office/drawing/2014/main" id="{9C7FE335-3B90-E246-9733-377C8C56A278}"/>
                </a:ext>
              </a:extLst>
            </p:cNvPr>
            <p:cNvSpPr/>
            <p:nvPr/>
          </p:nvSpPr>
          <p:spPr>
            <a:xfrm rot="2700000">
              <a:off x="474638" y="1781817"/>
              <a:ext cx="561726" cy="56172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" name="Google Shape;585;p46">
              <a:extLst>
                <a:ext uri="{FF2B5EF4-FFF2-40B4-BE49-F238E27FC236}">
                  <a16:creationId xmlns:a16="http://schemas.microsoft.com/office/drawing/2014/main" id="{2C1995F8-7507-1047-8D57-8B29F32AA79C}"/>
                </a:ext>
              </a:extLst>
            </p:cNvPr>
            <p:cNvSpPr/>
            <p:nvPr/>
          </p:nvSpPr>
          <p:spPr>
            <a:xfrm rot="2700000">
              <a:off x="847614" y="1237905"/>
              <a:ext cx="292742" cy="2927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586;p46">
              <a:extLst>
                <a:ext uri="{FF2B5EF4-FFF2-40B4-BE49-F238E27FC236}">
                  <a16:creationId xmlns:a16="http://schemas.microsoft.com/office/drawing/2014/main" id="{060DC900-D4B2-5F4F-8DE8-E5CE9C422B6D}"/>
                </a:ext>
              </a:extLst>
            </p:cNvPr>
            <p:cNvSpPr/>
            <p:nvPr/>
          </p:nvSpPr>
          <p:spPr>
            <a:xfrm rot="2700000">
              <a:off x="1542944" y="1582035"/>
              <a:ext cx="292742" cy="2927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مستطيل 7">
            <a:extLst>
              <a:ext uri="{FF2B5EF4-FFF2-40B4-BE49-F238E27FC236}">
                <a16:creationId xmlns:a16="http://schemas.microsoft.com/office/drawing/2014/main" id="{7F522D48-43C8-B446-86BB-215332DDB6F3}"/>
              </a:ext>
            </a:extLst>
          </p:cNvPr>
          <p:cNvSpPr/>
          <p:nvPr/>
        </p:nvSpPr>
        <p:spPr>
          <a:xfrm>
            <a:off x="3422286" y="286828"/>
            <a:ext cx="8644637" cy="74408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0" eaLnBrk="1" latinLnBrk="0" hangingPunct="1"/>
            <a:r>
              <a:rPr lang="ar-SA" sz="3600" b="1" dirty="0">
                <a:latin typeface="Tahoma" panose="020B0604030504040204" pitchFamily="34" charset="0"/>
                <a:ea typeface="Tahoma" panose="020B0604030504040204" pitchFamily="34" charset="0"/>
                <a:cs typeface="PT Bold Heading" panose="02010400000000000000" pitchFamily="2" charset="-78"/>
              </a:rPr>
              <a:t>الاستعمالات اليومية للمحولات الكهربائية</a:t>
            </a:r>
            <a:endParaRPr lang="ar-SA" sz="4000" b="1" dirty="0">
              <a:latin typeface="Tahoma" panose="020B0604030504040204" pitchFamily="34" charset="0"/>
              <a:ea typeface="Tahoma" panose="020B0604030504040204" pitchFamily="34" charset="0"/>
              <a:cs typeface="PT Bold Heading" panose="02010400000000000000" pitchFamily="2" charset="-78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956E691D-1ECE-45DF-B3FB-C2BE069971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41" t="34451" r="9688" b="13889"/>
          <a:stretch/>
        </p:blipFill>
        <p:spPr>
          <a:xfrm>
            <a:off x="1628775" y="2210248"/>
            <a:ext cx="9286876" cy="354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3236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583;p46">
            <a:extLst>
              <a:ext uri="{FF2B5EF4-FFF2-40B4-BE49-F238E27FC236}">
                <a16:creationId xmlns:a16="http://schemas.microsoft.com/office/drawing/2014/main" id="{0A0105F9-27E1-684C-81C5-5910FCD26E32}"/>
              </a:ext>
            </a:extLst>
          </p:cNvPr>
          <p:cNvGrpSpPr/>
          <p:nvPr/>
        </p:nvGrpSpPr>
        <p:grpSpPr>
          <a:xfrm rot="2718734">
            <a:off x="3828480" y="190937"/>
            <a:ext cx="2055056" cy="1455491"/>
            <a:chOff x="474638" y="1237905"/>
            <a:chExt cx="1361048" cy="1105638"/>
          </a:xfrm>
        </p:grpSpPr>
        <p:sp>
          <p:nvSpPr>
            <p:cNvPr id="5" name="Google Shape;584;p46">
              <a:extLst>
                <a:ext uri="{FF2B5EF4-FFF2-40B4-BE49-F238E27FC236}">
                  <a16:creationId xmlns:a16="http://schemas.microsoft.com/office/drawing/2014/main" id="{9C7FE335-3B90-E246-9733-377C8C56A278}"/>
                </a:ext>
              </a:extLst>
            </p:cNvPr>
            <p:cNvSpPr/>
            <p:nvPr/>
          </p:nvSpPr>
          <p:spPr>
            <a:xfrm rot="2700000">
              <a:off x="474638" y="1781817"/>
              <a:ext cx="561726" cy="56172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" name="Google Shape;585;p46">
              <a:extLst>
                <a:ext uri="{FF2B5EF4-FFF2-40B4-BE49-F238E27FC236}">
                  <a16:creationId xmlns:a16="http://schemas.microsoft.com/office/drawing/2014/main" id="{2C1995F8-7507-1047-8D57-8B29F32AA79C}"/>
                </a:ext>
              </a:extLst>
            </p:cNvPr>
            <p:cNvSpPr/>
            <p:nvPr/>
          </p:nvSpPr>
          <p:spPr>
            <a:xfrm rot="2700000">
              <a:off x="847614" y="1237905"/>
              <a:ext cx="292742" cy="2927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586;p46">
              <a:extLst>
                <a:ext uri="{FF2B5EF4-FFF2-40B4-BE49-F238E27FC236}">
                  <a16:creationId xmlns:a16="http://schemas.microsoft.com/office/drawing/2014/main" id="{060DC900-D4B2-5F4F-8DE8-E5CE9C422B6D}"/>
                </a:ext>
              </a:extLst>
            </p:cNvPr>
            <p:cNvSpPr/>
            <p:nvPr/>
          </p:nvSpPr>
          <p:spPr>
            <a:xfrm rot="2700000">
              <a:off x="1542944" y="1582035"/>
              <a:ext cx="292742" cy="2927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مستطيل 7">
            <a:extLst>
              <a:ext uri="{FF2B5EF4-FFF2-40B4-BE49-F238E27FC236}">
                <a16:creationId xmlns:a16="http://schemas.microsoft.com/office/drawing/2014/main" id="{7F522D48-43C8-B446-86BB-215332DDB6F3}"/>
              </a:ext>
            </a:extLst>
          </p:cNvPr>
          <p:cNvSpPr/>
          <p:nvPr/>
        </p:nvSpPr>
        <p:spPr>
          <a:xfrm>
            <a:off x="6096000" y="267778"/>
            <a:ext cx="5970923" cy="74408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0" eaLnBrk="1" latinLnBrk="0" hangingPunct="1"/>
            <a:r>
              <a:rPr lang="ar-SA" sz="3600" b="1" dirty="0">
                <a:latin typeface="Tahoma" panose="020B0604030504040204" pitchFamily="34" charset="0"/>
                <a:ea typeface="Tahoma" panose="020B0604030504040204" pitchFamily="34" charset="0"/>
                <a:cs typeface="PT Bold Heading" panose="02010400000000000000" pitchFamily="2" charset="-78"/>
              </a:rPr>
              <a:t>تقويم ختامي</a:t>
            </a:r>
            <a:endParaRPr lang="ar-SA" sz="4000" b="1" dirty="0">
              <a:latin typeface="Tahoma" panose="020B0604030504040204" pitchFamily="34" charset="0"/>
              <a:ea typeface="Tahoma" panose="020B0604030504040204" pitchFamily="34" charset="0"/>
              <a:cs typeface="PT Bold Heading" panose="02010400000000000000" pitchFamily="2" charset="-78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1BAAA1CF-D709-405F-A99A-3314816BF7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lumMod val="20000"/>
                <a:lumOff val="8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8594" t="38056" r="9375" b="13472"/>
          <a:stretch/>
        </p:blipFill>
        <p:spPr>
          <a:xfrm>
            <a:off x="1047750" y="2886075"/>
            <a:ext cx="10001250" cy="3324225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712E2BA9-3C72-4D8C-B169-4A51C01023A6}"/>
              </a:ext>
            </a:extLst>
          </p:cNvPr>
          <p:cNvSpPr/>
          <p:nvPr/>
        </p:nvSpPr>
        <p:spPr>
          <a:xfrm>
            <a:off x="1095375" y="1842587"/>
            <a:ext cx="10001250" cy="8291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ضعي علامة صح او خطأ امام العبارات التالية مع تصحيح الخطأ :</a:t>
            </a:r>
          </a:p>
        </p:txBody>
      </p:sp>
      <p:pic>
        <p:nvPicPr>
          <p:cNvPr id="11" name="رسم 10" descr="شارة علامة 1 مع تعبئة خالصة">
            <a:extLst>
              <a:ext uri="{FF2B5EF4-FFF2-40B4-BE49-F238E27FC236}">
                <a16:creationId xmlns:a16="http://schemas.microsoft.com/office/drawing/2014/main" id="{5E69CFAD-9B53-4586-BE4D-8917BD25B1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38708" y="3703747"/>
            <a:ext cx="785309" cy="785309"/>
          </a:xfrm>
          <a:prstGeom prst="rect">
            <a:avLst/>
          </a:prstGeom>
        </p:spPr>
      </p:pic>
      <p:pic>
        <p:nvPicPr>
          <p:cNvPr id="12" name="رسم 11" descr="شارة علامة 1 مع تعبئة خالصة">
            <a:extLst>
              <a:ext uri="{FF2B5EF4-FFF2-40B4-BE49-F238E27FC236}">
                <a16:creationId xmlns:a16="http://schemas.microsoft.com/office/drawing/2014/main" id="{03D117EB-D7ED-4516-BD6E-E30D9930FB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49852" y="4548187"/>
            <a:ext cx="785309" cy="785309"/>
          </a:xfrm>
          <a:prstGeom prst="rect">
            <a:avLst/>
          </a:prstGeom>
        </p:spPr>
      </p:pic>
      <p:pic>
        <p:nvPicPr>
          <p:cNvPr id="13" name="رسم 12" descr="شارة علامة 1 مع تعبئة خالصة">
            <a:extLst>
              <a:ext uri="{FF2B5EF4-FFF2-40B4-BE49-F238E27FC236}">
                <a16:creationId xmlns:a16="http://schemas.microsoft.com/office/drawing/2014/main" id="{DD665C44-BE5D-4B54-8D2C-2CB2680B9C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73702" y="5392627"/>
            <a:ext cx="785309" cy="785309"/>
          </a:xfrm>
          <a:prstGeom prst="rect">
            <a:avLst/>
          </a:prstGeom>
        </p:spPr>
      </p:pic>
      <p:pic>
        <p:nvPicPr>
          <p:cNvPr id="14" name="رسم 13" descr="شارة الصليب مع تعبئة خالصة">
            <a:extLst>
              <a:ext uri="{FF2B5EF4-FFF2-40B4-BE49-F238E27FC236}">
                <a16:creationId xmlns:a16="http://schemas.microsoft.com/office/drawing/2014/main" id="{95E92DD1-0064-4E75-9776-ED8A7B2FBC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73702" y="2867025"/>
            <a:ext cx="756212" cy="75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924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8BCFEF06-358C-3749-9888-832CC008EE27}"/>
              </a:ext>
            </a:extLst>
          </p:cNvPr>
          <p:cNvSpPr txBox="1"/>
          <p:nvPr/>
        </p:nvSpPr>
        <p:spPr>
          <a:xfrm>
            <a:off x="0" y="1207697"/>
            <a:ext cx="12191999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chemeClr val="bg1"/>
                </a:solidFill>
              </a:rPr>
              <a:t>اللهم علمنا ما ينفعنا وانفعنا بما علمتنا وزدنا علمًا</a:t>
            </a:r>
          </a:p>
        </p:txBody>
      </p:sp>
    </p:spTree>
    <p:extLst>
      <p:ext uri="{BB962C8B-B14F-4D97-AF65-F5344CB8AC3E}">
        <p14:creationId xmlns:p14="http://schemas.microsoft.com/office/powerpoint/2010/main" val="18723455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788B48ED-09CF-EE4D-A40C-CF6DAACA5641}"/>
              </a:ext>
            </a:extLst>
          </p:cNvPr>
          <p:cNvSpPr txBox="1"/>
          <p:nvPr/>
        </p:nvSpPr>
        <p:spPr>
          <a:xfrm>
            <a:off x="176742" y="1812396"/>
            <a:ext cx="8101858" cy="44012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457200" indent="-457200" algn="r" rtl="1">
              <a:buFontTx/>
              <a:buChar char="-"/>
            </a:pPr>
            <a:r>
              <a:rPr lang="ar-SA" sz="2800" b="1" dirty="0">
                <a:latin typeface="Calibri" panose="020F0502020204030204" pitchFamily="34" charset="0"/>
                <a:cs typeface="Calibri" panose="020F0502020204030204" pitchFamily="34" charset="0"/>
              </a:rPr>
              <a:t>توضح الحث الذاتي و تأثيره في الدوائر الكهربائية</a:t>
            </a:r>
          </a:p>
          <a:p>
            <a:pPr marL="457200" indent="-457200" algn="r" rtl="1">
              <a:buFontTx/>
              <a:buChar char="-"/>
            </a:pPr>
            <a:r>
              <a:rPr lang="ar-SA" sz="2800" b="1" dirty="0">
                <a:latin typeface="Calibri" panose="020F0502020204030204" pitchFamily="34" charset="0"/>
                <a:cs typeface="Calibri" panose="020F0502020204030204" pitchFamily="34" charset="0"/>
              </a:rPr>
              <a:t>تحل مسائل متعلقة بالمحولات تتضمن الجهد و التيار و نسب عدد اللفات </a:t>
            </a:r>
          </a:p>
          <a:p>
            <a:pPr marL="457200" indent="-457200" algn="r" rtl="1">
              <a:buFontTx/>
              <a:buChar char="-"/>
            </a:pPr>
            <a:endParaRPr lang="ar-SA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r" rtl="1">
              <a:buFontTx/>
              <a:buChar char="-"/>
            </a:pPr>
            <a:endParaRPr lang="ar-SA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rtl="1"/>
            <a:r>
              <a:rPr lang="ar-SA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المفردات :</a:t>
            </a:r>
          </a:p>
          <a:p>
            <a:pPr algn="ctr" rtl="1"/>
            <a:r>
              <a:rPr lang="ar-SA" sz="2800" b="1" dirty="0">
                <a:latin typeface="Calibri" panose="020F0502020204030204" pitchFamily="34" charset="0"/>
                <a:cs typeface="Calibri" panose="020F0502020204030204" pitchFamily="34" charset="0"/>
              </a:rPr>
              <a:t>الحث الذاتي  -  المحول الكهربائي </a:t>
            </a:r>
          </a:p>
          <a:p>
            <a:pPr algn="ctr" rtl="1"/>
            <a:r>
              <a:rPr lang="ar-SA" sz="2800" b="1" dirty="0">
                <a:latin typeface="Calibri" panose="020F0502020204030204" pitchFamily="34" charset="0"/>
                <a:cs typeface="Calibri" panose="020F0502020204030204" pitchFamily="34" charset="0"/>
              </a:rPr>
              <a:t>الملف الابتدائي  -  الملف الثانوي </a:t>
            </a:r>
          </a:p>
          <a:p>
            <a:pPr algn="ctr" rtl="1"/>
            <a:r>
              <a:rPr lang="ar-SA" sz="2800" b="1" dirty="0">
                <a:latin typeface="Calibri" panose="020F0502020204030204" pitchFamily="34" charset="0"/>
                <a:cs typeface="Calibri" panose="020F0502020204030204" pitchFamily="34" charset="0"/>
              </a:rPr>
              <a:t>الحث المتبادل  -  المحول الرافع </a:t>
            </a:r>
          </a:p>
          <a:p>
            <a:pPr algn="ctr" rtl="1"/>
            <a:r>
              <a:rPr lang="ar-SA" sz="2800" b="1" dirty="0">
                <a:latin typeface="Calibri" panose="020F0502020204030204" pitchFamily="34" charset="0"/>
                <a:cs typeface="Calibri" panose="020F0502020204030204" pitchFamily="34" charset="0"/>
              </a:rPr>
              <a:t>المحول الخافض</a:t>
            </a:r>
          </a:p>
        </p:txBody>
      </p:sp>
      <p:sp>
        <p:nvSpPr>
          <p:cNvPr id="5" name="عنوان 6">
            <a:extLst>
              <a:ext uri="{FF2B5EF4-FFF2-40B4-BE49-F238E27FC236}">
                <a16:creationId xmlns:a16="http://schemas.microsoft.com/office/drawing/2014/main" id="{E55A462E-D07A-5B4A-8137-03C494DBD1F2}"/>
              </a:ext>
            </a:extLst>
          </p:cNvPr>
          <p:cNvSpPr txBox="1">
            <a:spLocks/>
          </p:cNvSpPr>
          <p:nvPr/>
        </p:nvSpPr>
        <p:spPr>
          <a:xfrm>
            <a:off x="8440525" y="0"/>
            <a:ext cx="3418400" cy="4455600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540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PT Bold Heading" panose="02010400000000000000" pitchFamily="2" charset="-78"/>
              </a:rPr>
              <a:t>الأهداف</a:t>
            </a:r>
          </a:p>
          <a:p>
            <a:pPr algn="ctr"/>
            <a:r>
              <a:rPr lang="ar-SA" sz="540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PT Bold Heading" panose="02010400000000000000" pitchFamily="2" charset="-78"/>
              </a:rPr>
              <a:t> و </a:t>
            </a:r>
          </a:p>
          <a:p>
            <a:pPr algn="ctr"/>
            <a:r>
              <a:rPr lang="ar-SA" sz="540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PT Bold Heading" panose="02010400000000000000" pitchFamily="2" charset="-78"/>
              </a:rPr>
              <a:t>المفردات </a:t>
            </a:r>
            <a:endParaRPr lang="ar-SA" sz="5400" dirty="0">
              <a:solidFill>
                <a:srgbClr val="FFFFFF"/>
              </a:solidFill>
              <a:cs typeface="PT Bold Heading" panose="02010400000000000000" pitchFamily="2" charset="-78"/>
            </a:endParaRPr>
          </a:p>
        </p:txBody>
      </p:sp>
      <p:grpSp>
        <p:nvGrpSpPr>
          <p:cNvPr id="8" name="Google Shape;860;p53">
            <a:extLst>
              <a:ext uri="{FF2B5EF4-FFF2-40B4-BE49-F238E27FC236}">
                <a16:creationId xmlns:a16="http://schemas.microsoft.com/office/drawing/2014/main" id="{EB5888A3-8A00-6E47-BF47-2F38ED6CE6E1}"/>
              </a:ext>
            </a:extLst>
          </p:cNvPr>
          <p:cNvGrpSpPr/>
          <p:nvPr/>
        </p:nvGrpSpPr>
        <p:grpSpPr>
          <a:xfrm>
            <a:off x="161361" y="5995656"/>
            <a:ext cx="1369045" cy="423796"/>
            <a:chOff x="787200" y="807750"/>
            <a:chExt cx="1130975" cy="350100"/>
          </a:xfrm>
        </p:grpSpPr>
        <p:sp>
          <p:nvSpPr>
            <p:cNvPr id="9" name="Google Shape;861;p53">
              <a:extLst>
                <a:ext uri="{FF2B5EF4-FFF2-40B4-BE49-F238E27FC236}">
                  <a16:creationId xmlns:a16="http://schemas.microsoft.com/office/drawing/2014/main" id="{6819575A-E83D-4D4E-ACDA-A1B1DB2FF214}"/>
                </a:ext>
              </a:extLst>
            </p:cNvPr>
            <p:cNvSpPr/>
            <p:nvPr/>
          </p:nvSpPr>
          <p:spPr>
            <a:xfrm>
              <a:off x="787200" y="893250"/>
              <a:ext cx="264600" cy="2646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62;p53">
              <a:extLst>
                <a:ext uri="{FF2B5EF4-FFF2-40B4-BE49-F238E27FC236}">
                  <a16:creationId xmlns:a16="http://schemas.microsoft.com/office/drawing/2014/main" id="{86637CF3-2DDC-3244-8FAE-0B324A7485C3}"/>
                </a:ext>
              </a:extLst>
            </p:cNvPr>
            <p:cNvSpPr/>
            <p:nvPr/>
          </p:nvSpPr>
          <p:spPr>
            <a:xfrm>
              <a:off x="1653575" y="893250"/>
              <a:ext cx="264600" cy="2646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63;p53">
              <a:extLst>
                <a:ext uri="{FF2B5EF4-FFF2-40B4-BE49-F238E27FC236}">
                  <a16:creationId xmlns:a16="http://schemas.microsoft.com/office/drawing/2014/main" id="{A1E82197-F893-E44D-A50A-3F0BB9A965B1}"/>
                </a:ext>
              </a:extLst>
            </p:cNvPr>
            <p:cNvSpPr/>
            <p:nvPr/>
          </p:nvSpPr>
          <p:spPr>
            <a:xfrm>
              <a:off x="1230650" y="807750"/>
              <a:ext cx="167400" cy="167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" name="Google Shape;864;p53">
            <a:extLst>
              <a:ext uri="{FF2B5EF4-FFF2-40B4-BE49-F238E27FC236}">
                <a16:creationId xmlns:a16="http://schemas.microsoft.com/office/drawing/2014/main" id="{2A9DB08B-3F59-8D43-A177-26E4AA933817}"/>
              </a:ext>
            </a:extLst>
          </p:cNvPr>
          <p:cNvGrpSpPr/>
          <p:nvPr/>
        </p:nvGrpSpPr>
        <p:grpSpPr>
          <a:xfrm rot="16200000">
            <a:off x="7131911" y="552594"/>
            <a:ext cx="1369039" cy="550717"/>
            <a:chOff x="787205" y="807763"/>
            <a:chExt cx="1130970" cy="454950"/>
          </a:xfrm>
        </p:grpSpPr>
        <p:sp>
          <p:nvSpPr>
            <p:cNvPr id="13" name="Google Shape;865;p53">
              <a:extLst>
                <a:ext uri="{FF2B5EF4-FFF2-40B4-BE49-F238E27FC236}">
                  <a16:creationId xmlns:a16="http://schemas.microsoft.com/office/drawing/2014/main" id="{6104884D-2F1C-0C45-ABFE-0F1045C9DE51}"/>
                </a:ext>
              </a:extLst>
            </p:cNvPr>
            <p:cNvSpPr/>
            <p:nvPr/>
          </p:nvSpPr>
          <p:spPr>
            <a:xfrm>
              <a:off x="787205" y="807763"/>
              <a:ext cx="167400" cy="167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866;p53">
              <a:extLst>
                <a:ext uri="{FF2B5EF4-FFF2-40B4-BE49-F238E27FC236}">
                  <a16:creationId xmlns:a16="http://schemas.microsoft.com/office/drawing/2014/main" id="{892E6223-CB73-254E-A4CA-DA281531F312}"/>
                </a:ext>
              </a:extLst>
            </p:cNvPr>
            <p:cNvSpPr/>
            <p:nvPr/>
          </p:nvSpPr>
          <p:spPr>
            <a:xfrm>
              <a:off x="1653575" y="893250"/>
              <a:ext cx="264600" cy="2646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67;p53">
              <a:extLst>
                <a:ext uri="{FF2B5EF4-FFF2-40B4-BE49-F238E27FC236}">
                  <a16:creationId xmlns:a16="http://schemas.microsoft.com/office/drawing/2014/main" id="{0B68C24A-3D2B-504B-9450-127060EDE521}"/>
                </a:ext>
              </a:extLst>
            </p:cNvPr>
            <p:cNvSpPr/>
            <p:nvPr/>
          </p:nvSpPr>
          <p:spPr>
            <a:xfrm>
              <a:off x="1139317" y="1004113"/>
              <a:ext cx="258600" cy="2586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" name="Google Shape;1271;p63">
            <a:extLst>
              <a:ext uri="{FF2B5EF4-FFF2-40B4-BE49-F238E27FC236}">
                <a16:creationId xmlns:a16="http://schemas.microsoft.com/office/drawing/2014/main" id="{7F6A05E2-E6D6-3A47-ABD4-515997B577C2}"/>
              </a:ext>
            </a:extLst>
          </p:cNvPr>
          <p:cNvGrpSpPr/>
          <p:nvPr/>
        </p:nvGrpSpPr>
        <p:grpSpPr>
          <a:xfrm>
            <a:off x="8980969" y="5237862"/>
            <a:ext cx="2785773" cy="1247934"/>
            <a:chOff x="2891425" y="2213250"/>
            <a:chExt cx="1201800" cy="374100"/>
          </a:xfrm>
        </p:grpSpPr>
        <p:sp>
          <p:nvSpPr>
            <p:cNvPr id="17" name="Google Shape;1272;p63">
              <a:extLst>
                <a:ext uri="{FF2B5EF4-FFF2-40B4-BE49-F238E27FC236}">
                  <a16:creationId xmlns:a16="http://schemas.microsoft.com/office/drawing/2014/main" id="{878EA6D8-47C7-104D-9C62-D01997DF5809}"/>
                </a:ext>
              </a:extLst>
            </p:cNvPr>
            <p:cNvSpPr/>
            <p:nvPr/>
          </p:nvSpPr>
          <p:spPr>
            <a:xfrm rot="5400000">
              <a:off x="2866225" y="2238450"/>
              <a:ext cx="374100" cy="323700"/>
            </a:xfrm>
            <a:prstGeom prst="triangle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273;p63">
              <a:extLst>
                <a:ext uri="{FF2B5EF4-FFF2-40B4-BE49-F238E27FC236}">
                  <a16:creationId xmlns:a16="http://schemas.microsoft.com/office/drawing/2014/main" id="{8EC193EF-16F2-B747-8FA9-0BB7769F8CE8}"/>
                </a:ext>
              </a:extLst>
            </p:cNvPr>
            <p:cNvSpPr/>
            <p:nvPr/>
          </p:nvSpPr>
          <p:spPr>
            <a:xfrm rot="5400000">
              <a:off x="3305275" y="2238450"/>
              <a:ext cx="374100" cy="323700"/>
            </a:xfrm>
            <a:prstGeom prst="triangle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274;p63">
              <a:extLst>
                <a:ext uri="{FF2B5EF4-FFF2-40B4-BE49-F238E27FC236}">
                  <a16:creationId xmlns:a16="http://schemas.microsoft.com/office/drawing/2014/main" id="{63F246A3-64E0-7743-9D1C-34E786D07A1D}"/>
                </a:ext>
              </a:extLst>
            </p:cNvPr>
            <p:cNvSpPr/>
            <p:nvPr/>
          </p:nvSpPr>
          <p:spPr>
            <a:xfrm rot="5400000">
              <a:off x="3744325" y="2238450"/>
              <a:ext cx="374100" cy="323700"/>
            </a:xfrm>
            <a:prstGeom prst="triangle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468782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583;p46">
            <a:extLst>
              <a:ext uri="{FF2B5EF4-FFF2-40B4-BE49-F238E27FC236}">
                <a16:creationId xmlns:a16="http://schemas.microsoft.com/office/drawing/2014/main" id="{0A0105F9-27E1-684C-81C5-5910FCD26E32}"/>
              </a:ext>
            </a:extLst>
          </p:cNvPr>
          <p:cNvGrpSpPr/>
          <p:nvPr/>
        </p:nvGrpSpPr>
        <p:grpSpPr>
          <a:xfrm rot="2718734">
            <a:off x="4863581" y="34443"/>
            <a:ext cx="2055056" cy="1455491"/>
            <a:chOff x="474638" y="1237905"/>
            <a:chExt cx="1361048" cy="1105638"/>
          </a:xfrm>
        </p:grpSpPr>
        <p:sp>
          <p:nvSpPr>
            <p:cNvPr id="5" name="Google Shape;584;p46">
              <a:extLst>
                <a:ext uri="{FF2B5EF4-FFF2-40B4-BE49-F238E27FC236}">
                  <a16:creationId xmlns:a16="http://schemas.microsoft.com/office/drawing/2014/main" id="{9C7FE335-3B90-E246-9733-377C8C56A278}"/>
                </a:ext>
              </a:extLst>
            </p:cNvPr>
            <p:cNvSpPr/>
            <p:nvPr/>
          </p:nvSpPr>
          <p:spPr>
            <a:xfrm rot="2700000">
              <a:off x="474638" y="1781817"/>
              <a:ext cx="561726" cy="56172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" name="Google Shape;585;p46">
              <a:extLst>
                <a:ext uri="{FF2B5EF4-FFF2-40B4-BE49-F238E27FC236}">
                  <a16:creationId xmlns:a16="http://schemas.microsoft.com/office/drawing/2014/main" id="{2C1995F8-7507-1047-8D57-8B29F32AA79C}"/>
                </a:ext>
              </a:extLst>
            </p:cNvPr>
            <p:cNvSpPr/>
            <p:nvPr/>
          </p:nvSpPr>
          <p:spPr>
            <a:xfrm rot="2700000">
              <a:off x="847614" y="1237905"/>
              <a:ext cx="292742" cy="2927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586;p46">
              <a:extLst>
                <a:ext uri="{FF2B5EF4-FFF2-40B4-BE49-F238E27FC236}">
                  <a16:creationId xmlns:a16="http://schemas.microsoft.com/office/drawing/2014/main" id="{060DC900-D4B2-5F4F-8DE8-E5CE9C422B6D}"/>
                </a:ext>
              </a:extLst>
            </p:cNvPr>
            <p:cNvSpPr/>
            <p:nvPr/>
          </p:nvSpPr>
          <p:spPr>
            <a:xfrm rot="2700000">
              <a:off x="1542944" y="1582035"/>
              <a:ext cx="292742" cy="2927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مستطيل 7">
            <a:extLst>
              <a:ext uri="{FF2B5EF4-FFF2-40B4-BE49-F238E27FC236}">
                <a16:creationId xmlns:a16="http://schemas.microsoft.com/office/drawing/2014/main" id="{7F522D48-43C8-B446-86BB-215332DDB6F3}"/>
              </a:ext>
            </a:extLst>
          </p:cNvPr>
          <p:cNvSpPr/>
          <p:nvPr/>
        </p:nvSpPr>
        <p:spPr>
          <a:xfrm>
            <a:off x="6481807" y="286828"/>
            <a:ext cx="5585116" cy="74408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0" eaLnBrk="1" latinLnBrk="0" hangingPunct="1"/>
            <a:r>
              <a:rPr lang="ar-SA" sz="3600" b="1" dirty="0">
                <a:latin typeface="Tahoma" panose="020B0604030504040204" pitchFamily="34" charset="0"/>
                <a:ea typeface="Tahoma" panose="020B0604030504040204" pitchFamily="34" charset="0"/>
                <a:cs typeface="PT Bold Heading" panose="02010400000000000000" pitchFamily="2" charset="-78"/>
              </a:rPr>
              <a:t>مقدمة</a:t>
            </a:r>
            <a:endParaRPr lang="ar-SA" sz="4000" b="1" dirty="0">
              <a:latin typeface="Tahoma" panose="020B0604030504040204" pitchFamily="34" charset="0"/>
              <a:ea typeface="Tahoma" panose="020B0604030504040204" pitchFamily="34" charset="0"/>
              <a:cs typeface="PT Bold Heading" panose="02010400000000000000" pitchFamily="2" charset="-78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9031C190-11ED-45B5-84FE-97669E7538F2}"/>
              </a:ext>
            </a:extLst>
          </p:cNvPr>
          <p:cNvSpPr/>
          <p:nvPr/>
        </p:nvSpPr>
        <p:spPr>
          <a:xfrm>
            <a:off x="5810250" y="1971676"/>
            <a:ext cx="5585116" cy="2438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اذا كان لديك دائرة مكونه من مصباح و مصدر تيار متردد </a:t>
            </a:r>
            <a:r>
              <a:rPr lang="ar-SA" sz="2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سيضيء</a:t>
            </a:r>
            <a:r>
              <a:rPr lang="ar-SA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المصباح عند مرور التيار فيه</a:t>
            </a:r>
          </a:p>
          <a:p>
            <a:pPr algn="ctr"/>
            <a:r>
              <a:rPr lang="ar-SA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ولكن عند وضع ملف لولبي في الدائرة نلاحظ انخفاض شدة اضاءة المصباح</a:t>
            </a:r>
          </a:p>
          <a:p>
            <a:pPr algn="ctr"/>
            <a:r>
              <a:rPr lang="ar-SA" sz="2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السبب في ذلك ؟ </a:t>
            </a:r>
          </a:p>
        </p:txBody>
      </p:sp>
      <p:pic>
        <p:nvPicPr>
          <p:cNvPr id="11" name="Picture 2" descr="C:\Users\lenovo\Desktop\تنزيل (4).jpg">
            <a:extLst>
              <a:ext uri="{FF2B5EF4-FFF2-40B4-BE49-F238E27FC236}">
                <a16:creationId xmlns:a16="http://schemas.microsoft.com/office/drawing/2014/main" id="{684B674C-1476-4C18-8C7B-6BF5E0083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445" y="4623995"/>
            <a:ext cx="2214725" cy="1904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حث الذاتي جزء التساؤل عن السبب">
            <a:hlinkClick r:id="" action="ppaction://media"/>
            <a:extLst>
              <a:ext uri="{FF2B5EF4-FFF2-40B4-BE49-F238E27FC236}">
                <a16:creationId xmlns:a16="http://schemas.microsoft.com/office/drawing/2014/main" id="{D3BAD371-E688-428C-8338-9ED6534580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5533" y="1866900"/>
            <a:ext cx="5226050" cy="38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62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583;p46">
            <a:extLst>
              <a:ext uri="{FF2B5EF4-FFF2-40B4-BE49-F238E27FC236}">
                <a16:creationId xmlns:a16="http://schemas.microsoft.com/office/drawing/2014/main" id="{0A0105F9-27E1-684C-81C5-5910FCD26E32}"/>
              </a:ext>
            </a:extLst>
          </p:cNvPr>
          <p:cNvGrpSpPr/>
          <p:nvPr/>
        </p:nvGrpSpPr>
        <p:grpSpPr>
          <a:xfrm rot="2718734">
            <a:off x="4863581" y="34443"/>
            <a:ext cx="2055056" cy="1455491"/>
            <a:chOff x="474638" y="1237905"/>
            <a:chExt cx="1361048" cy="1105638"/>
          </a:xfrm>
        </p:grpSpPr>
        <p:sp>
          <p:nvSpPr>
            <p:cNvPr id="5" name="Google Shape;584;p46">
              <a:extLst>
                <a:ext uri="{FF2B5EF4-FFF2-40B4-BE49-F238E27FC236}">
                  <a16:creationId xmlns:a16="http://schemas.microsoft.com/office/drawing/2014/main" id="{9C7FE335-3B90-E246-9733-377C8C56A278}"/>
                </a:ext>
              </a:extLst>
            </p:cNvPr>
            <p:cNvSpPr/>
            <p:nvPr/>
          </p:nvSpPr>
          <p:spPr>
            <a:xfrm rot="2700000">
              <a:off x="474638" y="1781817"/>
              <a:ext cx="561726" cy="56172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" name="Google Shape;585;p46">
              <a:extLst>
                <a:ext uri="{FF2B5EF4-FFF2-40B4-BE49-F238E27FC236}">
                  <a16:creationId xmlns:a16="http://schemas.microsoft.com/office/drawing/2014/main" id="{2C1995F8-7507-1047-8D57-8B29F32AA79C}"/>
                </a:ext>
              </a:extLst>
            </p:cNvPr>
            <p:cNvSpPr/>
            <p:nvPr/>
          </p:nvSpPr>
          <p:spPr>
            <a:xfrm rot="2700000">
              <a:off x="847614" y="1237905"/>
              <a:ext cx="292742" cy="2927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586;p46">
              <a:extLst>
                <a:ext uri="{FF2B5EF4-FFF2-40B4-BE49-F238E27FC236}">
                  <a16:creationId xmlns:a16="http://schemas.microsoft.com/office/drawing/2014/main" id="{060DC900-D4B2-5F4F-8DE8-E5CE9C422B6D}"/>
                </a:ext>
              </a:extLst>
            </p:cNvPr>
            <p:cNvSpPr/>
            <p:nvPr/>
          </p:nvSpPr>
          <p:spPr>
            <a:xfrm rot="2700000">
              <a:off x="1542944" y="1582035"/>
              <a:ext cx="292742" cy="2927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مستطيل 7">
            <a:extLst>
              <a:ext uri="{FF2B5EF4-FFF2-40B4-BE49-F238E27FC236}">
                <a16:creationId xmlns:a16="http://schemas.microsoft.com/office/drawing/2014/main" id="{7F522D48-43C8-B446-86BB-215332DDB6F3}"/>
              </a:ext>
            </a:extLst>
          </p:cNvPr>
          <p:cNvSpPr/>
          <p:nvPr/>
        </p:nvSpPr>
        <p:spPr>
          <a:xfrm>
            <a:off x="6481807" y="286828"/>
            <a:ext cx="5585116" cy="74408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0" eaLnBrk="1" latinLnBrk="0" hangingPunct="1"/>
            <a:r>
              <a:rPr lang="ar-SA" sz="3600" b="1" dirty="0">
                <a:latin typeface="Tahoma" panose="020B0604030504040204" pitchFamily="34" charset="0"/>
                <a:ea typeface="Tahoma" panose="020B0604030504040204" pitchFamily="34" charset="0"/>
                <a:cs typeface="PT Bold Heading" panose="02010400000000000000" pitchFamily="2" charset="-78"/>
              </a:rPr>
              <a:t>الحث الذاتي</a:t>
            </a:r>
            <a:endParaRPr lang="ar-SA" sz="4000" b="1" dirty="0">
              <a:latin typeface="Tahoma" panose="020B0604030504040204" pitchFamily="34" charset="0"/>
              <a:ea typeface="Tahoma" panose="020B0604030504040204" pitchFamily="34" charset="0"/>
              <a:cs typeface="PT Bold Heading" panose="02010400000000000000" pitchFamily="2" charset="-78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9031C190-11ED-45B5-84FE-97669E7538F2}"/>
              </a:ext>
            </a:extLst>
          </p:cNvPr>
          <p:cNvSpPr/>
          <p:nvPr/>
        </p:nvSpPr>
        <p:spPr>
          <a:xfrm>
            <a:off x="5810250" y="1971675"/>
            <a:ext cx="5585116" cy="40100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عندما يمر التيار المتغير في الملف يزداد التدفق المغناطيسي في الملف فتتولد قوة دافعة كهربائية عكسية في الملف (تعاكس 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EMF</a:t>
            </a:r>
            <a:r>
              <a:rPr lang="ar-SA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للدائرة) ليقاوم الملف هذه الزيادة  فينخفض الجهد و بالتالي تنخفض شدة الإضاءة في المصباح</a:t>
            </a:r>
          </a:p>
          <a:p>
            <a:pPr algn="ctr"/>
            <a:endParaRPr lang="ar-SA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ar-SA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هذه الظاهرة تسمى </a:t>
            </a:r>
            <a:r>
              <a:rPr lang="ar-SA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الحث الذاتي </a:t>
            </a:r>
          </a:p>
        </p:txBody>
      </p:sp>
      <p:pic>
        <p:nvPicPr>
          <p:cNvPr id="2" name="الحث الذاتي معدل">
            <a:hlinkClick r:id="" action="ppaction://media"/>
            <a:extLst>
              <a:ext uri="{FF2B5EF4-FFF2-40B4-BE49-F238E27FC236}">
                <a16:creationId xmlns:a16="http://schemas.microsoft.com/office/drawing/2014/main" id="{0F4F7C03-8F8D-4829-9F1A-87774817DF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250" y="1971675"/>
            <a:ext cx="5324417" cy="390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285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583;p46">
            <a:extLst>
              <a:ext uri="{FF2B5EF4-FFF2-40B4-BE49-F238E27FC236}">
                <a16:creationId xmlns:a16="http://schemas.microsoft.com/office/drawing/2014/main" id="{0A0105F9-27E1-684C-81C5-5910FCD26E32}"/>
              </a:ext>
            </a:extLst>
          </p:cNvPr>
          <p:cNvGrpSpPr/>
          <p:nvPr/>
        </p:nvGrpSpPr>
        <p:grpSpPr>
          <a:xfrm rot="2718734">
            <a:off x="4863581" y="34443"/>
            <a:ext cx="2055056" cy="1455491"/>
            <a:chOff x="474638" y="1237905"/>
            <a:chExt cx="1361048" cy="1105638"/>
          </a:xfrm>
        </p:grpSpPr>
        <p:sp>
          <p:nvSpPr>
            <p:cNvPr id="5" name="Google Shape;584;p46">
              <a:extLst>
                <a:ext uri="{FF2B5EF4-FFF2-40B4-BE49-F238E27FC236}">
                  <a16:creationId xmlns:a16="http://schemas.microsoft.com/office/drawing/2014/main" id="{9C7FE335-3B90-E246-9733-377C8C56A278}"/>
                </a:ext>
              </a:extLst>
            </p:cNvPr>
            <p:cNvSpPr/>
            <p:nvPr/>
          </p:nvSpPr>
          <p:spPr>
            <a:xfrm rot="2700000">
              <a:off x="474638" y="1781817"/>
              <a:ext cx="561726" cy="56172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" name="Google Shape;585;p46">
              <a:extLst>
                <a:ext uri="{FF2B5EF4-FFF2-40B4-BE49-F238E27FC236}">
                  <a16:creationId xmlns:a16="http://schemas.microsoft.com/office/drawing/2014/main" id="{2C1995F8-7507-1047-8D57-8B29F32AA79C}"/>
                </a:ext>
              </a:extLst>
            </p:cNvPr>
            <p:cNvSpPr/>
            <p:nvPr/>
          </p:nvSpPr>
          <p:spPr>
            <a:xfrm rot="2700000">
              <a:off x="847614" y="1237905"/>
              <a:ext cx="292742" cy="2927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586;p46">
              <a:extLst>
                <a:ext uri="{FF2B5EF4-FFF2-40B4-BE49-F238E27FC236}">
                  <a16:creationId xmlns:a16="http://schemas.microsoft.com/office/drawing/2014/main" id="{060DC900-D4B2-5F4F-8DE8-E5CE9C422B6D}"/>
                </a:ext>
              </a:extLst>
            </p:cNvPr>
            <p:cNvSpPr/>
            <p:nvPr/>
          </p:nvSpPr>
          <p:spPr>
            <a:xfrm rot="2700000">
              <a:off x="1542944" y="1582035"/>
              <a:ext cx="292742" cy="2927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مستطيل 7">
            <a:extLst>
              <a:ext uri="{FF2B5EF4-FFF2-40B4-BE49-F238E27FC236}">
                <a16:creationId xmlns:a16="http://schemas.microsoft.com/office/drawing/2014/main" id="{7F522D48-43C8-B446-86BB-215332DDB6F3}"/>
              </a:ext>
            </a:extLst>
          </p:cNvPr>
          <p:cNvSpPr/>
          <p:nvPr/>
        </p:nvSpPr>
        <p:spPr>
          <a:xfrm>
            <a:off x="6481807" y="286828"/>
            <a:ext cx="5585116" cy="74408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0" eaLnBrk="1" latinLnBrk="0" hangingPunct="1"/>
            <a:r>
              <a:rPr lang="ar-SA" sz="3600" b="1" dirty="0">
                <a:latin typeface="Tahoma" panose="020B0604030504040204" pitchFamily="34" charset="0"/>
                <a:ea typeface="Tahoma" panose="020B0604030504040204" pitchFamily="34" charset="0"/>
                <a:cs typeface="PT Bold Heading" panose="02010400000000000000" pitchFamily="2" charset="-78"/>
              </a:rPr>
              <a:t>الحث الذاتي</a:t>
            </a:r>
            <a:endParaRPr lang="ar-SA" sz="4000" b="1" dirty="0">
              <a:latin typeface="Tahoma" panose="020B0604030504040204" pitchFamily="34" charset="0"/>
              <a:ea typeface="Tahoma" panose="020B0604030504040204" pitchFamily="34" charset="0"/>
              <a:cs typeface="PT Bold Heading" panose="02010400000000000000" pitchFamily="2" charset="-78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9031C190-11ED-45B5-84FE-97669E7538F2}"/>
              </a:ext>
            </a:extLst>
          </p:cNvPr>
          <p:cNvSpPr/>
          <p:nvPr/>
        </p:nvSpPr>
        <p:spPr>
          <a:xfrm>
            <a:off x="1581150" y="2695576"/>
            <a:ext cx="5585116" cy="20002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هو القوة الدافعة الكهربائية الحثية المتولدة في سلك يسري فيه تيار متغير </a:t>
            </a:r>
            <a:endParaRPr lang="ar-SA" sz="24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وسيلة الشرح: سهم لليسار 2">
            <a:extLst>
              <a:ext uri="{FF2B5EF4-FFF2-40B4-BE49-F238E27FC236}">
                <a16:creationId xmlns:a16="http://schemas.microsoft.com/office/drawing/2014/main" id="{1C3848AC-8A83-4EC5-AB96-0E4E72D55451}"/>
              </a:ext>
            </a:extLst>
          </p:cNvPr>
          <p:cNvSpPr/>
          <p:nvPr/>
        </p:nvSpPr>
        <p:spPr>
          <a:xfrm>
            <a:off x="7953375" y="2852738"/>
            <a:ext cx="3228975" cy="1552575"/>
          </a:xfrm>
          <a:prstGeom prst="leftArrowCallou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0" eaLnBrk="1" latinLnBrk="0" hangingPunct="1"/>
            <a:r>
              <a:rPr lang="ar-SA" sz="32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PT Bold Heading" panose="02010400000000000000" pitchFamily="2" charset="-78"/>
              </a:rPr>
              <a:t>الحث الذاتي</a:t>
            </a:r>
            <a:endParaRPr lang="ar-SA" sz="3600" b="1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PT Bold Heading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320861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583;p46">
            <a:extLst>
              <a:ext uri="{FF2B5EF4-FFF2-40B4-BE49-F238E27FC236}">
                <a16:creationId xmlns:a16="http://schemas.microsoft.com/office/drawing/2014/main" id="{0A0105F9-27E1-684C-81C5-5910FCD26E32}"/>
              </a:ext>
            </a:extLst>
          </p:cNvPr>
          <p:cNvGrpSpPr/>
          <p:nvPr/>
        </p:nvGrpSpPr>
        <p:grpSpPr>
          <a:xfrm rot="2718734">
            <a:off x="4863581" y="34443"/>
            <a:ext cx="2055056" cy="1455491"/>
            <a:chOff x="474638" y="1237905"/>
            <a:chExt cx="1361048" cy="1105638"/>
          </a:xfrm>
        </p:grpSpPr>
        <p:sp>
          <p:nvSpPr>
            <p:cNvPr id="5" name="Google Shape;584;p46">
              <a:extLst>
                <a:ext uri="{FF2B5EF4-FFF2-40B4-BE49-F238E27FC236}">
                  <a16:creationId xmlns:a16="http://schemas.microsoft.com/office/drawing/2014/main" id="{9C7FE335-3B90-E246-9733-377C8C56A278}"/>
                </a:ext>
              </a:extLst>
            </p:cNvPr>
            <p:cNvSpPr/>
            <p:nvPr/>
          </p:nvSpPr>
          <p:spPr>
            <a:xfrm rot="2700000">
              <a:off x="474638" y="1781817"/>
              <a:ext cx="561726" cy="56172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" name="Google Shape;585;p46">
              <a:extLst>
                <a:ext uri="{FF2B5EF4-FFF2-40B4-BE49-F238E27FC236}">
                  <a16:creationId xmlns:a16="http://schemas.microsoft.com/office/drawing/2014/main" id="{2C1995F8-7507-1047-8D57-8B29F32AA79C}"/>
                </a:ext>
              </a:extLst>
            </p:cNvPr>
            <p:cNvSpPr/>
            <p:nvPr/>
          </p:nvSpPr>
          <p:spPr>
            <a:xfrm rot="2700000">
              <a:off x="847614" y="1237905"/>
              <a:ext cx="292742" cy="2927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586;p46">
              <a:extLst>
                <a:ext uri="{FF2B5EF4-FFF2-40B4-BE49-F238E27FC236}">
                  <a16:creationId xmlns:a16="http://schemas.microsoft.com/office/drawing/2014/main" id="{060DC900-D4B2-5F4F-8DE8-E5CE9C422B6D}"/>
                </a:ext>
              </a:extLst>
            </p:cNvPr>
            <p:cNvSpPr/>
            <p:nvPr/>
          </p:nvSpPr>
          <p:spPr>
            <a:xfrm rot="2700000">
              <a:off x="1542944" y="1582035"/>
              <a:ext cx="292742" cy="2927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مستطيل 7">
            <a:extLst>
              <a:ext uri="{FF2B5EF4-FFF2-40B4-BE49-F238E27FC236}">
                <a16:creationId xmlns:a16="http://schemas.microsoft.com/office/drawing/2014/main" id="{7F522D48-43C8-B446-86BB-215332DDB6F3}"/>
              </a:ext>
            </a:extLst>
          </p:cNvPr>
          <p:cNvSpPr/>
          <p:nvPr/>
        </p:nvSpPr>
        <p:spPr>
          <a:xfrm>
            <a:off x="6481807" y="286828"/>
            <a:ext cx="5585116" cy="74408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0" eaLnBrk="1" latinLnBrk="0" hangingPunct="1"/>
            <a:r>
              <a:rPr lang="ar-SA" sz="3600" b="1" dirty="0">
                <a:latin typeface="Tahoma" panose="020B0604030504040204" pitchFamily="34" charset="0"/>
                <a:ea typeface="Tahoma" panose="020B0604030504040204" pitchFamily="34" charset="0"/>
                <a:cs typeface="PT Bold Heading" panose="02010400000000000000" pitchFamily="2" charset="-78"/>
              </a:rPr>
              <a:t>الحث الذاتي</a:t>
            </a:r>
            <a:endParaRPr lang="ar-SA" sz="4000" b="1" dirty="0">
              <a:latin typeface="Tahoma" panose="020B0604030504040204" pitchFamily="34" charset="0"/>
              <a:ea typeface="Tahoma" panose="020B0604030504040204" pitchFamily="34" charset="0"/>
              <a:cs typeface="PT Bold Heading" panose="02010400000000000000" pitchFamily="2" charset="-78"/>
            </a:endParaRPr>
          </a:p>
        </p:txBody>
      </p:sp>
      <p:pic>
        <p:nvPicPr>
          <p:cNvPr id="9" name="Picture 2" descr="C:\Users\lenovo\Desktop\تنزيل (4).jpg">
            <a:extLst>
              <a:ext uri="{FF2B5EF4-FFF2-40B4-BE49-F238E27FC236}">
                <a16:creationId xmlns:a16="http://schemas.microsoft.com/office/drawing/2014/main" id="{BFE42739-741D-4B06-A651-4DB8626F4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8945" y="4481120"/>
            <a:ext cx="2214725" cy="1904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فقاعة الكلام: مستطيلة مستديرة الزوايا 1">
            <a:extLst>
              <a:ext uri="{FF2B5EF4-FFF2-40B4-BE49-F238E27FC236}">
                <a16:creationId xmlns:a16="http://schemas.microsoft.com/office/drawing/2014/main" id="{9CB31462-8599-4C81-9355-3614E80A7D8A}"/>
              </a:ext>
            </a:extLst>
          </p:cNvPr>
          <p:cNvSpPr/>
          <p:nvPr/>
        </p:nvSpPr>
        <p:spPr>
          <a:xfrm>
            <a:off x="6516613" y="1959824"/>
            <a:ext cx="5062493" cy="1619250"/>
          </a:xfrm>
          <a:prstGeom prst="wedgeRoundRectCallout">
            <a:avLst>
              <a:gd name="adj1" fmla="val 30139"/>
              <a:gd name="adj2" fmla="val 79559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لماذا يكون الحث الذاتي في ملف عامل رئيسي عندما يمر في الملف تيار متردد في حين يكون عامل ثانوي عندما يمر فيه تيار مستمر ؟</a:t>
            </a: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CCF61868-7562-4344-B026-BD4FF7BB0420}"/>
              </a:ext>
            </a:extLst>
          </p:cNvPr>
          <p:cNvSpPr/>
          <p:nvPr/>
        </p:nvSpPr>
        <p:spPr>
          <a:xfrm>
            <a:off x="1351038" y="1876425"/>
            <a:ext cx="4324350" cy="420052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lnSpc>
                <a:spcPct val="150000"/>
              </a:lnSpc>
            </a:pPr>
            <a:r>
              <a:rPr lang="ar-SA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لان مقدار القوة الدافعة الحثية يتناسب مع المعدل الزمني للتغير في التيار</a:t>
            </a:r>
          </a:p>
          <a:p>
            <a:pPr algn="ctr">
              <a:lnSpc>
                <a:spcPct val="150000"/>
              </a:lnSpc>
            </a:pPr>
            <a:r>
              <a:rPr lang="ar-SA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فكلما كان التغير في التيار </a:t>
            </a:r>
            <a:r>
              <a:rPr lang="ar-SA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أسرع </a:t>
            </a:r>
            <a:r>
              <a:rPr lang="ar-SA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كانت القوة الدافعة الحثية العكسية </a:t>
            </a:r>
            <a:r>
              <a:rPr lang="ar-SA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أكبر </a:t>
            </a:r>
          </a:p>
          <a:p>
            <a:pPr algn="ctr">
              <a:lnSpc>
                <a:spcPct val="150000"/>
              </a:lnSpc>
            </a:pPr>
            <a:r>
              <a:rPr lang="ar-SA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وعندما يكون التيار </a:t>
            </a:r>
            <a:r>
              <a:rPr lang="ar-SA" sz="20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ثابت</a:t>
            </a:r>
            <a:r>
              <a:rPr lang="ar-SA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يصبح المجال المغناطيسي ثابت  ويكون مقدار القوة الدافعة الحثية العكسية </a:t>
            </a:r>
            <a:r>
              <a:rPr lang="ar-SA" sz="20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صفر</a:t>
            </a:r>
            <a:r>
              <a:rPr lang="ar-SA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38708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583;p46">
            <a:extLst>
              <a:ext uri="{FF2B5EF4-FFF2-40B4-BE49-F238E27FC236}">
                <a16:creationId xmlns:a16="http://schemas.microsoft.com/office/drawing/2014/main" id="{0A0105F9-27E1-684C-81C5-5910FCD26E32}"/>
              </a:ext>
            </a:extLst>
          </p:cNvPr>
          <p:cNvGrpSpPr/>
          <p:nvPr/>
        </p:nvGrpSpPr>
        <p:grpSpPr>
          <a:xfrm rot="2718734">
            <a:off x="3442675" y="53303"/>
            <a:ext cx="2055056" cy="1455491"/>
            <a:chOff x="474638" y="1237905"/>
            <a:chExt cx="1361048" cy="1105638"/>
          </a:xfrm>
        </p:grpSpPr>
        <p:sp>
          <p:nvSpPr>
            <p:cNvPr id="5" name="Google Shape;584;p46">
              <a:extLst>
                <a:ext uri="{FF2B5EF4-FFF2-40B4-BE49-F238E27FC236}">
                  <a16:creationId xmlns:a16="http://schemas.microsoft.com/office/drawing/2014/main" id="{9C7FE335-3B90-E246-9733-377C8C56A278}"/>
                </a:ext>
              </a:extLst>
            </p:cNvPr>
            <p:cNvSpPr/>
            <p:nvPr/>
          </p:nvSpPr>
          <p:spPr>
            <a:xfrm rot="2700000">
              <a:off x="474638" y="1781817"/>
              <a:ext cx="561726" cy="56172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" name="Google Shape;585;p46">
              <a:extLst>
                <a:ext uri="{FF2B5EF4-FFF2-40B4-BE49-F238E27FC236}">
                  <a16:creationId xmlns:a16="http://schemas.microsoft.com/office/drawing/2014/main" id="{2C1995F8-7507-1047-8D57-8B29F32AA79C}"/>
                </a:ext>
              </a:extLst>
            </p:cNvPr>
            <p:cNvSpPr/>
            <p:nvPr/>
          </p:nvSpPr>
          <p:spPr>
            <a:xfrm rot="2700000">
              <a:off x="847614" y="1237905"/>
              <a:ext cx="292742" cy="2927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586;p46">
              <a:extLst>
                <a:ext uri="{FF2B5EF4-FFF2-40B4-BE49-F238E27FC236}">
                  <a16:creationId xmlns:a16="http://schemas.microsoft.com/office/drawing/2014/main" id="{060DC900-D4B2-5F4F-8DE8-E5CE9C422B6D}"/>
                </a:ext>
              </a:extLst>
            </p:cNvPr>
            <p:cNvSpPr/>
            <p:nvPr/>
          </p:nvSpPr>
          <p:spPr>
            <a:xfrm rot="2700000">
              <a:off x="1542944" y="1582035"/>
              <a:ext cx="292742" cy="2927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مستطيل 7">
            <a:extLst>
              <a:ext uri="{FF2B5EF4-FFF2-40B4-BE49-F238E27FC236}">
                <a16:creationId xmlns:a16="http://schemas.microsoft.com/office/drawing/2014/main" id="{7F522D48-43C8-B446-86BB-215332DDB6F3}"/>
              </a:ext>
            </a:extLst>
          </p:cNvPr>
          <p:cNvSpPr/>
          <p:nvPr/>
        </p:nvSpPr>
        <p:spPr>
          <a:xfrm>
            <a:off x="5000625" y="286828"/>
            <a:ext cx="7066298" cy="74408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0" eaLnBrk="1" latinLnBrk="0" hangingPunct="1"/>
            <a:r>
              <a:rPr lang="ar-SA" sz="3600" b="1" dirty="0">
                <a:latin typeface="Tahoma" panose="020B0604030504040204" pitchFamily="34" charset="0"/>
                <a:ea typeface="Tahoma" panose="020B0604030504040204" pitchFamily="34" charset="0"/>
                <a:cs typeface="PT Bold Heading" panose="02010400000000000000" pitchFamily="2" charset="-78"/>
              </a:rPr>
              <a:t>المحولات الكهربائية </a:t>
            </a:r>
            <a:endParaRPr lang="ar-SA" sz="4000" b="1" dirty="0">
              <a:latin typeface="Tahoma" panose="020B0604030504040204" pitchFamily="34" charset="0"/>
              <a:ea typeface="Tahoma" panose="020B0604030504040204" pitchFamily="34" charset="0"/>
              <a:cs typeface="PT Bold Heading" panose="02010400000000000000" pitchFamily="2" charset="-78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CA9BCC8-F906-4B07-8512-200F235322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03" t="34443" r="46528" b="10834"/>
          <a:stretch/>
        </p:blipFill>
        <p:spPr>
          <a:xfrm>
            <a:off x="931720" y="2537507"/>
            <a:ext cx="4209427" cy="3217629"/>
          </a:xfrm>
          <a:prstGeom prst="rect">
            <a:avLst/>
          </a:prstGeom>
        </p:spPr>
      </p:pic>
      <p:pic>
        <p:nvPicPr>
          <p:cNvPr id="9" name="Picture 2" descr="C:\Users\lenovo\Desktop\تنزيل (4).jpg">
            <a:extLst>
              <a:ext uri="{FF2B5EF4-FFF2-40B4-BE49-F238E27FC236}">
                <a16:creationId xmlns:a16="http://schemas.microsoft.com/office/drawing/2014/main" id="{BFE42739-741D-4B06-A651-4DB8626F4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3520" y="4576370"/>
            <a:ext cx="2214725" cy="1904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B9CB0093-2C3C-4EFB-A633-FE7B2B7D33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344" t="51410" r="10547" b="30349"/>
          <a:stretch/>
        </p:blipFill>
        <p:spPr>
          <a:xfrm>
            <a:off x="5486400" y="2732901"/>
            <a:ext cx="5638800" cy="169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2316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583;p46">
            <a:extLst>
              <a:ext uri="{FF2B5EF4-FFF2-40B4-BE49-F238E27FC236}">
                <a16:creationId xmlns:a16="http://schemas.microsoft.com/office/drawing/2014/main" id="{0A0105F9-27E1-684C-81C5-5910FCD26E32}"/>
              </a:ext>
            </a:extLst>
          </p:cNvPr>
          <p:cNvGrpSpPr/>
          <p:nvPr/>
        </p:nvGrpSpPr>
        <p:grpSpPr>
          <a:xfrm rot="2718734">
            <a:off x="3442675" y="53303"/>
            <a:ext cx="2055056" cy="1455491"/>
            <a:chOff x="474638" y="1237905"/>
            <a:chExt cx="1361048" cy="1105638"/>
          </a:xfrm>
        </p:grpSpPr>
        <p:sp>
          <p:nvSpPr>
            <p:cNvPr id="5" name="Google Shape;584;p46">
              <a:extLst>
                <a:ext uri="{FF2B5EF4-FFF2-40B4-BE49-F238E27FC236}">
                  <a16:creationId xmlns:a16="http://schemas.microsoft.com/office/drawing/2014/main" id="{9C7FE335-3B90-E246-9733-377C8C56A278}"/>
                </a:ext>
              </a:extLst>
            </p:cNvPr>
            <p:cNvSpPr/>
            <p:nvPr/>
          </p:nvSpPr>
          <p:spPr>
            <a:xfrm rot="2700000">
              <a:off x="474638" y="1781817"/>
              <a:ext cx="561726" cy="56172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" name="Google Shape;585;p46">
              <a:extLst>
                <a:ext uri="{FF2B5EF4-FFF2-40B4-BE49-F238E27FC236}">
                  <a16:creationId xmlns:a16="http://schemas.microsoft.com/office/drawing/2014/main" id="{2C1995F8-7507-1047-8D57-8B29F32AA79C}"/>
                </a:ext>
              </a:extLst>
            </p:cNvPr>
            <p:cNvSpPr/>
            <p:nvPr/>
          </p:nvSpPr>
          <p:spPr>
            <a:xfrm rot="2700000">
              <a:off x="847614" y="1237905"/>
              <a:ext cx="292742" cy="2927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586;p46">
              <a:extLst>
                <a:ext uri="{FF2B5EF4-FFF2-40B4-BE49-F238E27FC236}">
                  <a16:creationId xmlns:a16="http://schemas.microsoft.com/office/drawing/2014/main" id="{060DC900-D4B2-5F4F-8DE8-E5CE9C422B6D}"/>
                </a:ext>
              </a:extLst>
            </p:cNvPr>
            <p:cNvSpPr/>
            <p:nvPr/>
          </p:nvSpPr>
          <p:spPr>
            <a:xfrm rot="2700000">
              <a:off x="1542944" y="1582035"/>
              <a:ext cx="292742" cy="2927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مستطيل 7">
            <a:extLst>
              <a:ext uri="{FF2B5EF4-FFF2-40B4-BE49-F238E27FC236}">
                <a16:creationId xmlns:a16="http://schemas.microsoft.com/office/drawing/2014/main" id="{7F522D48-43C8-B446-86BB-215332DDB6F3}"/>
              </a:ext>
            </a:extLst>
          </p:cNvPr>
          <p:cNvSpPr/>
          <p:nvPr/>
        </p:nvSpPr>
        <p:spPr>
          <a:xfrm>
            <a:off x="5000625" y="286828"/>
            <a:ext cx="7066298" cy="74408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0" eaLnBrk="1" latinLnBrk="0" hangingPunct="1"/>
            <a:r>
              <a:rPr lang="ar-SA" sz="3600" b="1" dirty="0">
                <a:latin typeface="Tahoma" panose="020B0604030504040204" pitchFamily="34" charset="0"/>
                <a:ea typeface="Tahoma" panose="020B0604030504040204" pitchFamily="34" charset="0"/>
                <a:cs typeface="PT Bold Heading" panose="02010400000000000000" pitchFamily="2" charset="-78"/>
              </a:rPr>
              <a:t>المحولات الكهربائية </a:t>
            </a:r>
            <a:endParaRPr lang="ar-SA" sz="4000" b="1" dirty="0">
              <a:latin typeface="Tahoma" panose="020B0604030504040204" pitchFamily="34" charset="0"/>
              <a:ea typeface="Tahoma" panose="020B0604030504040204" pitchFamily="34" charset="0"/>
              <a:cs typeface="PT Bold Heading" panose="02010400000000000000" pitchFamily="2" charset="-78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F2D50F08-3D73-428E-8B19-AAA7415A79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41" t="35972" r="51563" b="13195"/>
          <a:stretch/>
        </p:blipFill>
        <p:spPr>
          <a:xfrm>
            <a:off x="912255" y="3838575"/>
            <a:ext cx="2879048" cy="2400300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7D72A0E3-1933-4DF4-8A45-6D0B4F44C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100" y="1304544"/>
            <a:ext cx="2476500" cy="2245360"/>
          </a:xfrm>
          <a:prstGeom prst="rect">
            <a:avLst/>
          </a:prstGeom>
        </p:spPr>
      </p:pic>
      <p:sp>
        <p:nvSpPr>
          <p:cNvPr id="16" name="فقاعة الكلام: مستطيلة مستديرة الزوايا 15">
            <a:extLst>
              <a:ext uri="{FF2B5EF4-FFF2-40B4-BE49-F238E27FC236}">
                <a16:creationId xmlns:a16="http://schemas.microsoft.com/office/drawing/2014/main" id="{192D631D-8F19-4CB5-BBDC-2DB2D2ADD47F}"/>
              </a:ext>
            </a:extLst>
          </p:cNvPr>
          <p:cNvSpPr/>
          <p:nvPr/>
        </p:nvSpPr>
        <p:spPr>
          <a:xfrm>
            <a:off x="6734175" y="1490641"/>
            <a:ext cx="3552825" cy="1195409"/>
          </a:xfrm>
          <a:prstGeom prst="wedgeRoundRectCallout">
            <a:avLst>
              <a:gd name="adj1" fmla="val 55574"/>
              <a:gd name="adj2" fmla="val 77639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هو المحول الكهربائي ؟</a:t>
            </a: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B683ECFE-1E05-43F8-931E-24F75F8AB5FF}"/>
              </a:ext>
            </a:extLst>
          </p:cNvPr>
          <p:cNvSpPr/>
          <p:nvPr/>
        </p:nvSpPr>
        <p:spPr>
          <a:xfrm>
            <a:off x="4873654" y="3321834"/>
            <a:ext cx="6613496" cy="17002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هو جهاز يستخدم لرفع او خفض الجهد الكهربائي </a:t>
            </a:r>
            <a:r>
              <a:rPr lang="ar-SA" sz="2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المتناوب</a:t>
            </a:r>
            <a:r>
              <a:rPr lang="ar-SA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مع فقد قليل من الطاقة  </a:t>
            </a:r>
          </a:p>
        </p:txBody>
      </p:sp>
    </p:spTree>
    <p:extLst>
      <p:ext uri="{BB962C8B-B14F-4D97-AF65-F5344CB8AC3E}">
        <p14:creationId xmlns:p14="http://schemas.microsoft.com/office/powerpoint/2010/main" val="286629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583;p46">
            <a:extLst>
              <a:ext uri="{FF2B5EF4-FFF2-40B4-BE49-F238E27FC236}">
                <a16:creationId xmlns:a16="http://schemas.microsoft.com/office/drawing/2014/main" id="{0A0105F9-27E1-684C-81C5-5910FCD26E32}"/>
              </a:ext>
            </a:extLst>
          </p:cNvPr>
          <p:cNvGrpSpPr/>
          <p:nvPr/>
        </p:nvGrpSpPr>
        <p:grpSpPr>
          <a:xfrm rot="2718734">
            <a:off x="3442675" y="53303"/>
            <a:ext cx="2055056" cy="1455491"/>
            <a:chOff x="474638" y="1237905"/>
            <a:chExt cx="1361048" cy="1105638"/>
          </a:xfrm>
        </p:grpSpPr>
        <p:sp>
          <p:nvSpPr>
            <p:cNvPr id="5" name="Google Shape;584;p46">
              <a:extLst>
                <a:ext uri="{FF2B5EF4-FFF2-40B4-BE49-F238E27FC236}">
                  <a16:creationId xmlns:a16="http://schemas.microsoft.com/office/drawing/2014/main" id="{9C7FE335-3B90-E246-9733-377C8C56A278}"/>
                </a:ext>
              </a:extLst>
            </p:cNvPr>
            <p:cNvSpPr/>
            <p:nvPr/>
          </p:nvSpPr>
          <p:spPr>
            <a:xfrm rot="2700000">
              <a:off x="474638" y="1781817"/>
              <a:ext cx="561726" cy="56172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" name="Google Shape;585;p46">
              <a:extLst>
                <a:ext uri="{FF2B5EF4-FFF2-40B4-BE49-F238E27FC236}">
                  <a16:creationId xmlns:a16="http://schemas.microsoft.com/office/drawing/2014/main" id="{2C1995F8-7507-1047-8D57-8B29F32AA79C}"/>
                </a:ext>
              </a:extLst>
            </p:cNvPr>
            <p:cNvSpPr/>
            <p:nvPr/>
          </p:nvSpPr>
          <p:spPr>
            <a:xfrm rot="2700000">
              <a:off x="847614" y="1237905"/>
              <a:ext cx="292742" cy="2927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586;p46">
              <a:extLst>
                <a:ext uri="{FF2B5EF4-FFF2-40B4-BE49-F238E27FC236}">
                  <a16:creationId xmlns:a16="http://schemas.microsoft.com/office/drawing/2014/main" id="{060DC900-D4B2-5F4F-8DE8-E5CE9C422B6D}"/>
                </a:ext>
              </a:extLst>
            </p:cNvPr>
            <p:cNvSpPr/>
            <p:nvPr/>
          </p:nvSpPr>
          <p:spPr>
            <a:xfrm rot="2700000">
              <a:off x="1542944" y="1582035"/>
              <a:ext cx="292742" cy="2927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مستطيل 7">
            <a:extLst>
              <a:ext uri="{FF2B5EF4-FFF2-40B4-BE49-F238E27FC236}">
                <a16:creationId xmlns:a16="http://schemas.microsoft.com/office/drawing/2014/main" id="{7F522D48-43C8-B446-86BB-215332DDB6F3}"/>
              </a:ext>
            </a:extLst>
          </p:cNvPr>
          <p:cNvSpPr/>
          <p:nvPr/>
        </p:nvSpPr>
        <p:spPr>
          <a:xfrm>
            <a:off x="5000625" y="286828"/>
            <a:ext cx="7066298" cy="74408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0" eaLnBrk="1" latinLnBrk="0" hangingPunct="1"/>
            <a:r>
              <a:rPr lang="ar-SA" sz="3600" b="1" dirty="0">
                <a:latin typeface="Tahoma" panose="020B0604030504040204" pitchFamily="34" charset="0"/>
                <a:ea typeface="Tahoma" panose="020B0604030504040204" pitchFamily="34" charset="0"/>
                <a:cs typeface="PT Bold Heading" panose="02010400000000000000" pitchFamily="2" charset="-78"/>
              </a:rPr>
              <a:t>المحولات الكهربائية </a:t>
            </a:r>
            <a:endParaRPr lang="ar-SA" sz="4000" b="1" dirty="0">
              <a:latin typeface="Tahoma" panose="020B0604030504040204" pitchFamily="34" charset="0"/>
              <a:ea typeface="Tahoma" panose="020B0604030504040204" pitchFamily="34" charset="0"/>
              <a:cs typeface="PT Bold Heading" panose="02010400000000000000" pitchFamily="2" charset="-78"/>
            </a:endParaRPr>
          </a:p>
        </p:txBody>
      </p:sp>
      <p:sp>
        <p:nvSpPr>
          <p:cNvPr id="16" name="فقاعة الكلام: مستطيلة مستديرة الزوايا 15">
            <a:extLst>
              <a:ext uri="{FF2B5EF4-FFF2-40B4-BE49-F238E27FC236}">
                <a16:creationId xmlns:a16="http://schemas.microsoft.com/office/drawing/2014/main" id="{192D631D-8F19-4CB5-BBDC-2DB2D2ADD47F}"/>
              </a:ext>
            </a:extLst>
          </p:cNvPr>
          <p:cNvSpPr/>
          <p:nvPr/>
        </p:nvSpPr>
        <p:spPr>
          <a:xfrm>
            <a:off x="6096000" y="1490641"/>
            <a:ext cx="3552825" cy="1195409"/>
          </a:xfrm>
          <a:prstGeom prst="wedgeRoundRectCallout">
            <a:avLst>
              <a:gd name="adj1" fmla="val 55574"/>
              <a:gd name="adj2" fmla="val 77639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تركيبه :</a:t>
            </a: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B683ECFE-1E05-43F8-931E-24F75F8AB5FF}"/>
              </a:ext>
            </a:extLst>
          </p:cNvPr>
          <p:cNvSpPr/>
          <p:nvPr/>
        </p:nvSpPr>
        <p:spPr>
          <a:xfrm>
            <a:off x="4559209" y="3145779"/>
            <a:ext cx="7042120" cy="154553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قلب من الحديد يلف حوله ملفين سلكيين معزولين كهربائياً أحدهما عن الآخر </a:t>
            </a:r>
          </a:p>
          <a:p>
            <a:pPr algn="ctr"/>
            <a:r>
              <a:rPr lang="ar-SA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ويكون عدد اللفات مختلف لكل منهما 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B6524581-4F18-451C-84ED-0385BCA6FE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670" y="2467901"/>
            <a:ext cx="3333509" cy="2899458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2BBDB7A9-CB3C-46BC-A981-B37AC23BD887}"/>
              </a:ext>
            </a:extLst>
          </p:cNvPr>
          <p:cNvSpPr/>
          <p:nvPr/>
        </p:nvSpPr>
        <p:spPr>
          <a:xfrm>
            <a:off x="4559209" y="4924109"/>
            <a:ext cx="7042121" cy="15811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lnSpc>
                <a:spcPct val="150000"/>
              </a:lnSpc>
            </a:pPr>
            <a:r>
              <a:rPr lang="ar-SA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يسمى الملف الذي يوصل بمصدر الجهد الأصلي : الملف الابتدائي</a:t>
            </a:r>
          </a:p>
          <a:p>
            <a:pPr algn="ctr">
              <a:lnSpc>
                <a:spcPct val="150000"/>
              </a:lnSpc>
            </a:pPr>
            <a:r>
              <a:rPr lang="ar-SA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 يسمى الملف الذي يوصل بالجهاز : الملف الثانوي </a:t>
            </a:r>
            <a:endParaRPr lang="ar-SA" sz="24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763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3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448</Words>
  <Application>Microsoft Office PowerPoint</Application>
  <PresentationFormat>شاشة عريضة</PresentationFormat>
  <Paragraphs>66</Paragraphs>
  <Slides>17</Slides>
  <Notes>2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Cambria Math</vt:lpstr>
      <vt:lpstr>Tahoma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مها السبيعي</dc:creator>
  <cp:lastModifiedBy>مها السبيعي</cp:lastModifiedBy>
  <cp:revision>1</cp:revision>
  <dcterms:created xsi:type="dcterms:W3CDTF">2021-02-09T08:31:30Z</dcterms:created>
  <dcterms:modified xsi:type="dcterms:W3CDTF">2021-02-09T08:38:20Z</dcterms:modified>
</cp:coreProperties>
</file>