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4"/>
  </p:notesMasterIdLst>
  <p:sldIdLst>
    <p:sldId id="257" r:id="rId2"/>
    <p:sldId id="275" r:id="rId3"/>
    <p:sldId id="256" r:id="rId4"/>
    <p:sldId id="260" r:id="rId5"/>
    <p:sldId id="276" r:id="rId6"/>
    <p:sldId id="258" r:id="rId7"/>
    <p:sldId id="259" r:id="rId8"/>
    <p:sldId id="262" r:id="rId9"/>
    <p:sldId id="263" r:id="rId10"/>
    <p:sldId id="274" r:id="rId11"/>
    <p:sldId id="264" r:id="rId12"/>
    <p:sldId id="265" r:id="rId13"/>
    <p:sldId id="273" r:id="rId14"/>
    <p:sldId id="266" r:id="rId15"/>
    <p:sldId id="267" r:id="rId16"/>
    <p:sldId id="268" r:id="rId17"/>
    <p:sldId id="277" r:id="rId18"/>
    <p:sldId id="278" r:id="rId19"/>
    <p:sldId id="269" r:id="rId20"/>
    <p:sldId id="270" r:id="rId21"/>
    <p:sldId id="271" r:id="rId22"/>
    <p:sldId id="272"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نمط ذو سمات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autoAdjust="0"/>
    <p:restoredTop sz="94718" autoAdjust="0"/>
  </p:normalViewPr>
  <p:slideViewPr>
    <p:cSldViewPr>
      <p:cViewPr varScale="1">
        <p:scale>
          <a:sx n="54" d="100"/>
          <a:sy n="54" d="100"/>
        </p:scale>
        <p:origin x="-970"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F6BB579-6172-460E-8FC3-5FCCFA263402}" type="datetimeFigureOut">
              <a:rPr lang="ar-SA" smtClean="0"/>
              <a:pPr/>
              <a:t>22/03/38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1CD0500-5344-4DBA-AAE3-A1ABF477F07E}"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1CD0500-5344-4DBA-AAE3-A1ABF477F07E}" type="slidenum">
              <a:rPr lang="ar-SA" smtClean="0"/>
              <a:pPr/>
              <a:t>2</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مثلث متساوي الساقين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540544" y="776288"/>
            <a:ext cx="8062912" cy="1470025"/>
          </a:xfrm>
        </p:spPr>
        <p:txBody>
          <a:bodyPr anchor="b">
            <a:normAutofit/>
          </a:bodyPr>
          <a:lstStyle>
            <a:lvl1pPr algn="r">
              <a:defRPr sz="440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1371600" y="6012656"/>
            <a:ext cx="5791200" cy="365125"/>
          </a:xfrm>
        </p:spPr>
        <p:txBody>
          <a:bodyPr tIns="0" bIns="0" anchor="t"/>
          <a:lstStyle>
            <a:lvl1pPr algn="r">
              <a:defRPr sz="1000"/>
            </a:lvl1pPr>
          </a:lstStyle>
          <a:p>
            <a:fld id="{ECEC8C98-B467-47EC-AFE4-85B6C4A24165}" type="datetimeFigureOut">
              <a:rPr lang="ar-SA" smtClean="0"/>
              <a:pPr/>
              <a:t>22/03/38</a:t>
            </a:fld>
            <a:endParaRPr lang="ar-SA"/>
          </a:p>
        </p:txBody>
      </p:sp>
      <p:sp>
        <p:nvSpPr>
          <p:cNvPr id="17" name="عنصر نائب للتذييل 16"/>
          <p:cNvSpPr>
            <a:spLocks noGrp="1"/>
          </p:cNvSpPr>
          <p:nvPr>
            <p:ph type="ftr" sz="quarter" idx="11"/>
          </p:nvPr>
        </p:nvSpPr>
        <p:spPr>
          <a:xfrm>
            <a:off x="1371600" y="5650704"/>
            <a:ext cx="5791200" cy="365125"/>
          </a:xfrm>
        </p:spPr>
        <p:txBody>
          <a:bodyPr tIns="0" bIns="0" anchor="b"/>
          <a:lstStyle>
            <a:lvl1pPr algn="r">
              <a:defRPr sz="1100"/>
            </a:lvl1pPr>
          </a:lstStyle>
          <a:p>
            <a:endParaRPr lang="ar-SA"/>
          </a:p>
        </p:txBody>
      </p:sp>
      <p:sp>
        <p:nvSpPr>
          <p:cNvPr id="29" name="عنصر نائب لرقم الشريحة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AF4DDDA-CCC7-406F-A42E-BCC83B193E53}"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CEC8C98-B467-47EC-AFE4-85B6C4A24165}" type="datetimeFigureOut">
              <a:rPr lang="ar-SA" smtClean="0"/>
              <a:pPr/>
              <a:t>22/03/38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AF4DDDA-CCC7-406F-A42E-BCC83B193E53}"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CEC8C98-B467-47EC-AFE4-85B6C4A24165}" type="datetimeFigureOut">
              <a:rPr lang="ar-SA" smtClean="0"/>
              <a:pPr/>
              <a:t>22/03/38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AF4DDDA-CCC7-406F-A42E-BCC83B193E53}"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457200" y="1882808"/>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4791456" y="6480048"/>
            <a:ext cx="2133600" cy="301752"/>
          </a:xfrm>
        </p:spPr>
        <p:txBody>
          <a:bodyPr/>
          <a:lstStyle/>
          <a:p>
            <a:fld id="{ECEC8C98-B467-47EC-AFE4-85B6C4A24165}" type="datetimeFigureOut">
              <a:rPr lang="ar-SA" smtClean="0"/>
              <a:pPr/>
              <a:t>22/03/38</a:t>
            </a:fld>
            <a:endParaRPr lang="ar-SA"/>
          </a:p>
        </p:txBody>
      </p:sp>
      <p:sp>
        <p:nvSpPr>
          <p:cNvPr id="5" name="عنصر نائب للتذييل 4"/>
          <p:cNvSpPr>
            <a:spLocks noGrp="1"/>
          </p:cNvSpPr>
          <p:nvPr>
            <p:ph type="ftr" sz="quarter" idx="11"/>
          </p:nvPr>
        </p:nvSpPr>
        <p:spPr>
          <a:xfrm>
            <a:off x="457200" y="6480969"/>
            <a:ext cx="4260056" cy="300831"/>
          </a:xfrm>
        </p:spPr>
        <p:txBody>
          <a:bodyPr/>
          <a:lstStyle/>
          <a:p>
            <a:endParaRPr lang="ar-SA"/>
          </a:p>
        </p:txBody>
      </p:sp>
      <p:sp>
        <p:nvSpPr>
          <p:cNvPr id="6" name="عنصر نائب لرقم الشريحة 5"/>
          <p:cNvSpPr>
            <a:spLocks noGrp="1"/>
          </p:cNvSpPr>
          <p:nvPr>
            <p:ph type="sldNum" sz="quarter" idx="12"/>
          </p:nvPr>
        </p:nvSpPr>
        <p:spPr/>
        <p:txBody>
          <a:bodyPr/>
          <a:lstStyle/>
          <a:p>
            <a:fld id="{AAF4DDDA-CCC7-406F-A42E-BCC83B193E53}"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9" name="مثلث قائم الزاوية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مثلث متساوي الساقين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عنصر نائب للتاريخ 3"/>
          <p:cNvSpPr>
            <a:spLocks noGrp="1"/>
          </p:cNvSpPr>
          <p:nvPr>
            <p:ph type="dt" sz="half" idx="10"/>
          </p:nvPr>
        </p:nvSpPr>
        <p:spPr>
          <a:xfrm>
            <a:off x="6955632" y="6477000"/>
            <a:ext cx="2133600" cy="304800"/>
          </a:xfrm>
        </p:spPr>
        <p:txBody>
          <a:bodyPr/>
          <a:lstStyle/>
          <a:p>
            <a:fld id="{ECEC8C98-B467-47EC-AFE4-85B6C4A24165}" type="datetimeFigureOut">
              <a:rPr lang="ar-SA" smtClean="0"/>
              <a:pPr/>
              <a:t>22/03/38</a:t>
            </a:fld>
            <a:endParaRPr lang="ar-SA"/>
          </a:p>
        </p:txBody>
      </p:sp>
      <p:sp>
        <p:nvSpPr>
          <p:cNvPr id="5" name="عنصر نائب للتذييل 4"/>
          <p:cNvSpPr>
            <a:spLocks noGrp="1"/>
          </p:cNvSpPr>
          <p:nvPr>
            <p:ph type="ftr" sz="quarter" idx="11"/>
          </p:nvPr>
        </p:nvSpPr>
        <p:spPr>
          <a:xfrm>
            <a:off x="2619376" y="6480969"/>
            <a:ext cx="4260056" cy="300831"/>
          </a:xfrm>
        </p:spPr>
        <p:txBody>
          <a:bodyPr/>
          <a:lstStyle/>
          <a:p>
            <a:endParaRPr lang="ar-SA"/>
          </a:p>
        </p:txBody>
      </p:sp>
      <p:sp>
        <p:nvSpPr>
          <p:cNvPr id="6" name="عنصر نائب لرقم الشريحة 5"/>
          <p:cNvSpPr>
            <a:spLocks noGrp="1"/>
          </p:cNvSpPr>
          <p:nvPr>
            <p:ph type="sldNum" sz="quarter" idx="12"/>
          </p:nvPr>
        </p:nvSpPr>
        <p:spPr>
          <a:xfrm>
            <a:off x="8451056" y="809624"/>
            <a:ext cx="502920" cy="300831"/>
          </a:xfrm>
        </p:spPr>
        <p:txBody>
          <a:bodyPr/>
          <a:lstStyle/>
          <a:p>
            <a:fld id="{AAF4DDDA-CCC7-406F-A42E-BCC83B193E53}" type="slidenum">
              <a:rPr lang="ar-SA" smtClean="0"/>
              <a:pPr/>
              <a:t>‹#›</a:t>
            </a:fld>
            <a:endParaRPr lang="ar-SA"/>
          </a:p>
        </p:txBody>
      </p:sp>
      <p:cxnSp>
        <p:nvCxnSpPr>
          <p:cNvPr id="11" name="رابط مستقيم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4791456" y="6480969"/>
            <a:ext cx="2133600" cy="301752"/>
          </a:xfrm>
        </p:spPr>
        <p:txBody>
          <a:bodyPr/>
          <a:lstStyle/>
          <a:p>
            <a:fld id="{ECEC8C98-B467-47EC-AFE4-85B6C4A24165}" type="datetimeFigureOut">
              <a:rPr lang="ar-SA" smtClean="0"/>
              <a:pPr/>
              <a:t>22/03/38</a:t>
            </a:fld>
            <a:endParaRPr lang="ar-SA"/>
          </a:p>
        </p:txBody>
      </p:sp>
      <p:sp>
        <p:nvSpPr>
          <p:cNvPr id="6" name="عنصر نائب للتذييل 5"/>
          <p:cNvSpPr>
            <a:spLocks noGrp="1"/>
          </p:cNvSpPr>
          <p:nvPr>
            <p:ph type="ftr" sz="quarter" idx="11"/>
          </p:nvPr>
        </p:nvSpPr>
        <p:spPr>
          <a:xfrm>
            <a:off x="457200" y="6480969"/>
            <a:ext cx="4260056" cy="301752"/>
          </a:xfrm>
        </p:spPr>
        <p:txBody>
          <a:bodyPr/>
          <a:lstStyle/>
          <a:p>
            <a:endParaRPr lang="ar-SA"/>
          </a:p>
        </p:txBody>
      </p:sp>
      <p:sp>
        <p:nvSpPr>
          <p:cNvPr id="7" name="عنصر نائب لرقم الشريحة 6"/>
          <p:cNvSpPr>
            <a:spLocks noGrp="1"/>
          </p:cNvSpPr>
          <p:nvPr>
            <p:ph type="sldNum" sz="quarter" idx="12"/>
          </p:nvPr>
        </p:nvSpPr>
        <p:spPr>
          <a:xfrm>
            <a:off x="7589520" y="6480969"/>
            <a:ext cx="502920" cy="301752"/>
          </a:xfrm>
        </p:spPr>
        <p:txBody>
          <a:bodyPr/>
          <a:lstStyle/>
          <a:p>
            <a:fld id="{AAF4DDDA-CCC7-406F-A42E-BCC83B193E53}"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a:xfrm>
            <a:off x="4791456" y="6480969"/>
            <a:ext cx="2130552" cy="301752"/>
          </a:xfrm>
        </p:spPr>
        <p:txBody>
          <a:bodyPr/>
          <a:lstStyle/>
          <a:p>
            <a:fld id="{ECEC8C98-B467-47EC-AFE4-85B6C4A24165}" type="datetimeFigureOut">
              <a:rPr lang="ar-SA" smtClean="0"/>
              <a:pPr/>
              <a:t>22/03/38</a:t>
            </a:fld>
            <a:endParaRPr lang="ar-SA"/>
          </a:p>
        </p:txBody>
      </p:sp>
      <p:sp>
        <p:nvSpPr>
          <p:cNvPr id="8" name="عنصر نائب للتذييل 7"/>
          <p:cNvSpPr>
            <a:spLocks noGrp="1"/>
          </p:cNvSpPr>
          <p:nvPr>
            <p:ph type="ftr" sz="quarter" idx="11"/>
          </p:nvPr>
        </p:nvSpPr>
        <p:spPr>
          <a:xfrm>
            <a:off x="457200" y="6480969"/>
            <a:ext cx="4261104" cy="301752"/>
          </a:xfrm>
        </p:spPr>
        <p:txBody>
          <a:bodyPr/>
          <a:lstStyle/>
          <a:p>
            <a:endParaRPr lang="ar-SA"/>
          </a:p>
        </p:txBody>
      </p:sp>
      <p:sp>
        <p:nvSpPr>
          <p:cNvPr id="9" name="عنصر نائب لرقم الشريحة 8"/>
          <p:cNvSpPr>
            <a:spLocks noGrp="1"/>
          </p:cNvSpPr>
          <p:nvPr>
            <p:ph type="sldNum" sz="quarter" idx="12"/>
          </p:nvPr>
        </p:nvSpPr>
        <p:spPr>
          <a:xfrm>
            <a:off x="7589520" y="6483096"/>
            <a:ext cx="502920" cy="301752"/>
          </a:xfrm>
        </p:spPr>
        <p:txBody>
          <a:bodyPr/>
          <a:lstStyle>
            <a:lvl1pPr algn="ctr">
              <a:defRPr/>
            </a:lvl1pPr>
          </a:lstStyle>
          <a:p>
            <a:fld id="{AAF4DDDA-CCC7-406F-A42E-BCC83B193E53}"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ECEC8C98-B467-47EC-AFE4-85B6C4A24165}" type="datetimeFigureOut">
              <a:rPr lang="ar-SA" smtClean="0"/>
              <a:pPr/>
              <a:t>22/03/38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AAF4DDDA-CCC7-406F-A42E-BCC83B193E53}"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4791456" y="6480969"/>
            <a:ext cx="2133600" cy="301752"/>
          </a:xfrm>
        </p:spPr>
        <p:txBody>
          <a:bodyPr/>
          <a:lstStyle/>
          <a:p>
            <a:fld id="{ECEC8C98-B467-47EC-AFE4-85B6C4A24165}" type="datetimeFigureOut">
              <a:rPr lang="ar-SA" smtClean="0"/>
              <a:pPr/>
              <a:t>22/03/38</a:t>
            </a:fld>
            <a:endParaRPr lang="ar-SA"/>
          </a:p>
        </p:txBody>
      </p:sp>
      <p:sp>
        <p:nvSpPr>
          <p:cNvPr id="3" name="عنصر نائب للتذييل 2"/>
          <p:cNvSpPr>
            <a:spLocks noGrp="1"/>
          </p:cNvSpPr>
          <p:nvPr>
            <p:ph type="ftr" sz="quarter" idx="11"/>
          </p:nvPr>
        </p:nvSpPr>
        <p:spPr>
          <a:xfrm>
            <a:off x="457200" y="6481890"/>
            <a:ext cx="4260056" cy="300831"/>
          </a:xfrm>
        </p:spPr>
        <p:txBody>
          <a:bodyPr/>
          <a:lstStyle/>
          <a:p>
            <a:endParaRPr lang="ar-SA"/>
          </a:p>
        </p:txBody>
      </p:sp>
      <p:sp>
        <p:nvSpPr>
          <p:cNvPr id="4" name="عنصر نائب لرقم الشريحة 3"/>
          <p:cNvSpPr>
            <a:spLocks noGrp="1"/>
          </p:cNvSpPr>
          <p:nvPr>
            <p:ph type="sldNum" sz="quarter" idx="12"/>
          </p:nvPr>
        </p:nvSpPr>
        <p:spPr>
          <a:xfrm>
            <a:off x="7589520" y="6480969"/>
            <a:ext cx="502920" cy="301752"/>
          </a:xfrm>
        </p:spPr>
        <p:txBody>
          <a:bodyPr/>
          <a:lstStyle/>
          <a:p>
            <a:fld id="{AAF4DDDA-CCC7-406F-A42E-BCC83B193E53}"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278976" y="6556248"/>
            <a:ext cx="2133600" cy="301752"/>
          </a:xfrm>
        </p:spPr>
        <p:txBody>
          <a:bodyPr/>
          <a:lstStyle>
            <a:lvl1pPr>
              <a:defRPr sz="900"/>
            </a:lvl1pPr>
          </a:lstStyle>
          <a:p>
            <a:fld id="{ECEC8C98-B467-47EC-AFE4-85B6C4A24165}" type="datetimeFigureOut">
              <a:rPr lang="ar-SA" smtClean="0"/>
              <a:pPr/>
              <a:t>22/03/38</a:t>
            </a:fld>
            <a:endParaRPr lang="ar-SA"/>
          </a:p>
        </p:txBody>
      </p:sp>
      <p:sp>
        <p:nvSpPr>
          <p:cNvPr id="6" name="عنصر نائب للتذييل 5"/>
          <p:cNvSpPr>
            <a:spLocks noGrp="1"/>
          </p:cNvSpPr>
          <p:nvPr>
            <p:ph type="ftr" sz="quarter" idx="11"/>
          </p:nvPr>
        </p:nvSpPr>
        <p:spPr>
          <a:xfrm>
            <a:off x="1135856" y="6556248"/>
            <a:ext cx="5143120"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410576" y="6556248"/>
            <a:ext cx="502920" cy="301752"/>
          </a:xfrm>
        </p:spPr>
        <p:txBody>
          <a:bodyPr/>
          <a:lstStyle>
            <a:lvl1pPr>
              <a:defRPr sz="900"/>
            </a:lvl1pPr>
          </a:lstStyle>
          <a:p>
            <a:fld id="{AAF4DDDA-CCC7-406F-A42E-BCC83B193E53}"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6108192" y="6556248"/>
            <a:ext cx="2103120" cy="301752"/>
          </a:xfrm>
        </p:spPr>
        <p:txBody>
          <a:bodyPr/>
          <a:lstStyle>
            <a:lvl1pPr>
              <a:defRPr sz="900"/>
            </a:lvl1pPr>
          </a:lstStyle>
          <a:p>
            <a:fld id="{ECEC8C98-B467-47EC-AFE4-85B6C4A24165}" type="datetimeFigureOut">
              <a:rPr lang="ar-SA" smtClean="0"/>
              <a:pPr/>
              <a:t>22/03/38</a:t>
            </a:fld>
            <a:endParaRPr lang="ar-SA"/>
          </a:p>
        </p:txBody>
      </p:sp>
      <p:sp>
        <p:nvSpPr>
          <p:cNvPr id="6" name="عنصر نائب للتذييل 5"/>
          <p:cNvSpPr>
            <a:spLocks noGrp="1"/>
          </p:cNvSpPr>
          <p:nvPr>
            <p:ph type="ftr" sz="quarter" idx="11"/>
          </p:nvPr>
        </p:nvSpPr>
        <p:spPr>
          <a:xfrm>
            <a:off x="1170432" y="6557169"/>
            <a:ext cx="4948072" cy="301752"/>
          </a:xfrm>
        </p:spPr>
        <p:txBody>
          <a:bodyPr/>
          <a:lstStyle>
            <a:lvl1pPr>
              <a:defRPr sz="900"/>
            </a:lvl1pPr>
          </a:lstStyle>
          <a:p>
            <a:endParaRPr lang="ar-SA"/>
          </a:p>
        </p:txBody>
      </p:sp>
      <p:sp>
        <p:nvSpPr>
          <p:cNvPr id="7" name="عنصر نائب لرقم الشريحة 6"/>
          <p:cNvSpPr>
            <a:spLocks noGrp="1"/>
          </p:cNvSpPr>
          <p:nvPr>
            <p:ph type="sldNum" sz="quarter" idx="12"/>
          </p:nvPr>
        </p:nvSpPr>
        <p:spPr>
          <a:xfrm>
            <a:off x="8217192" y="6556248"/>
            <a:ext cx="365760" cy="301752"/>
          </a:xfrm>
        </p:spPr>
        <p:txBody>
          <a:bodyPr/>
          <a:lstStyle>
            <a:lvl1pPr algn="ctr">
              <a:defRPr sz="900"/>
            </a:lvl1pPr>
          </a:lstStyle>
          <a:p>
            <a:fld id="{AAF4DDDA-CCC7-406F-A42E-BCC83B193E53}"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رابط مستقيم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7494"/>
            <a:ext cx="8229600" cy="1399032"/>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CEC8C98-B467-47EC-AFE4-85B6C4A24165}" type="datetimeFigureOut">
              <a:rPr lang="ar-SA" smtClean="0"/>
              <a:pPr/>
              <a:t>22/03/38</a:t>
            </a:fld>
            <a:endParaRPr lang="ar-SA"/>
          </a:p>
        </p:txBody>
      </p:sp>
      <p:sp>
        <p:nvSpPr>
          <p:cNvPr id="3" name="عنصر نائب للتذييل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SA"/>
          </a:p>
        </p:txBody>
      </p:sp>
      <p:sp>
        <p:nvSpPr>
          <p:cNvPr id="23" name="عنصر نائب لرقم الشريحة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AF4DDDA-CCC7-406F-A42E-BCC83B193E53}"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سطح المكتب\إهدااااااااء من أم الوليد\إسلاميات\أحاديث رائعة\سيد الإستغفار.gif"/>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434574" y="0"/>
            <a:ext cx="8709436" cy="181588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054475" algn="l"/>
              </a:tabLst>
            </a:pPr>
            <a:r>
              <a:rPr kumimoji="0" lang="ar-SA" sz="2800" b="0" i="0" u="sng" strike="noStrike" cap="none" normalizeH="0" baseline="0" dirty="0" smtClean="0">
                <a:ln>
                  <a:noFill/>
                </a:ln>
                <a:solidFill>
                  <a:srgbClr val="FF0000"/>
                </a:solidFill>
                <a:effectLst/>
                <a:latin typeface="Calibri" pitchFamily="34" charset="0"/>
                <a:ea typeface="Calibri" pitchFamily="34" charset="0"/>
                <a:cs typeface="Arial" pitchFamily="34" charset="0"/>
              </a:rPr>
              <a:t>القاعدة الأولى لليد اليمنى : </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4054475" algn="l"/>
              </a:tabLs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تستخدم لمعرفة اتجاه المجال المغناطيسي بمعرفة اتجاه التيار الاصطلاحي .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4054475" algn="l"/>
              </a:tabLs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يشير الإبهام إلي اتجاه .........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4054475" algn="l"/>
              </a:tabLst>
            </a:pPr>
            <a:r>
              <a:rPr kumimoji="0" lang="ar-SA"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ويشير باقي الأصابع التي تدور حول السلك إلي ...............</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2" descr="EL_MSPS_Magnetism2.gif"/>
          <p:cNvPicPr/>
          <p:nvPr/>
        </p:nvPicPr>
        <p:blipFill>
          <a:blip r:embed="rId2"/>
          <a:stretch>
            <a:fillRect/>
          </a:stretch>
        </p:blipFill>
        <p:spPr>
          <a:xfrm>
            <a:off x="0" y="928670"/>
            <a:ext cx="2000232" cy="1357322"/>
          </a:xfrm>
          <a:prstGeom prst="rect">
            <a:avLst/>
          </a:prstGeom>
        </p:spPr>
      </p:pic>
      <p:sp>
        <p:nvSpPr>
          <p:cNvPr id="4" name="مستطيل 3"/>
          <p:cNvSpPr/>
          <p:nvPr/>
        </p:nvSpPr>
        <p:spPr>
          <a:xfrm>
            <a:off x="1217007" y="1857364"/>
            <a:ext cx="7926993" cy="2308324"/>
          </a:xfrm>
          <a:prstGeom prst="rect">
            <a:avLst/>
          </a:prstGeom>
          <a:noFill/>
        </p:spPr>
        <p:txBody>
          <a:bodyPr wrap="square" lIns="91440" tIns="45720" rIns="91440" bIns="45720">
            <a:spAutoFit/>
          </a:bodyPr>
          <a:lstStyle/>
          <a:p>
            <a:r>
              <a:rPr lang="ar-SA" sz="2800" u="sng" smtClean="0">
                <a:solidFill>
                  <a:srgbClr val="FF0000"/>
                </a:solidFill>
              </a:rPr>
              <a:t>القاعدة الثانية لليد اليمنى : </a:t>
            </a:r>
            <a:endParaRPr lang="en-US" sz="2800" u="sng" smtClean="0">
              <a:solidFill>
                <a:srgbClr val="FF0000"/>
              </a:solidFill>
            </a:endParaRPr>
          </a:p>
          <a:p>
            <a:r>
              <a:rPr lang="ar-SA" sz="2800" smtClean="0"/>
              <a:t>تستخدم لمعرفة اتجاه المجال المغناطيسي لمغناطيس كهربائي </a:t>
            </a:r>
            <a:endParaRPr lang="en-US" sz="2800" smtClean="0"/>
          </a:p>
          <a:p>
            <a:r>
              <a:rPr lang="ar-SA" sz="2800" smtClean="0"/>
              <a:t>نلف الأصابع علي الملف باتجاه ..................... </a:t>
            </a:r>
            <a:endParaRPr lang="en-US" sz="2800" smtClean="0"/>
          </a:p>
          <a:p>
            <a:r>
              <a:rPr lang="ar-SA" sz="2800" smtClean="0"/>
              <a:t>فيشير الإبهام ألي نحو .........................</a:t>
            </a:r>
            <a:r>
              <a:rPr lang="ar-SA" sz="3200" smtClean="0"/>
              <a:t>. </a:t>
            </a:r>
            <a:endParaRPr lang="en-US" sz="3200" dirty="0"/>
          </a:p>
        </p:txBody>
      </p:sp>
      <p:pic>
        <p:nvPicPr>
          <p:cNvPr id="5" name="صورة 4"/>
          <p:cNvPicPr/>
          <p:nvPr/>
        </p:nvPicPr>
        <p:blipFill>
          <a:blip r:embed="rId3"/>
          <a:srcRect l="11609" t="46330" r="66148" b="30505"/>
          <a:stretch>
            <a:fillRect/>
          </a:stretch>
        </p:blipFill>
        <p:spPr bwMode="auto">
          <a:xfrm>
            <a:off x="0" y="2928934"/>
            <a:ext cx="2000232" cy="1428760"/>
          </a:xfrm>
          <a:prstGeom prst="rect">
            <a:avLst/>
          </a:prstGeom>
          <a:noFill/>
          <a:ln w="9525">
            <a:noFill/>
            <a:miter lim="800000"/>
            <a:headEnd/>
            <a:tailEnd/>
          </a:ln>
        </p:spPr>
      </p:pic>
      <p:sp>
        <p:nvSpPr>
          <p:cNvPr id="7" name="مستطيل 6"/>
          <p:cNvSpPr/>
          <p:nvPr/>
        </p:nvSpPr>
        <p:spPr>
          <a:xfrm>
            <a:off x="4857752" y="785794"/>
            <a:ext cx="1754006" cy="769441"/>
          </a:xfrm>
          <a:prstGeom prst="rect">
            <a:avLst/>
          </a:prstGeom>
          <a:noFill/>
        </p:spPr>
        <p:txBody>
          <a:bodyPr wrap="none" lIns="91440" tIns="45720" rIns="91440" bIns="45720">
            <a:spAutoFit/>
          </a:bodyPr>
          <a:lstStyle/>
          <a:p>
            <a:pPr algn="ctr"/>
            <a:r>
              <a:rPr lang="ar-SA" sz="4400" dirty="0" smtClean="0">
                <a:latin typeface="Calibri" pitchFamily="34" charset="0"/>
                <a:ea typeface="Calibri" pitchFamily="34" charset="0"/>
                <a:cs typeface="Arial" pitchFamily="34" charset="0"/>
              </a:rPr>
              <a:t>. </a:t>
            </a:r>
            <a:r>
              <a:rPr lang="ar-SA"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التيار</a:t>
            </a:r>
            <a:endParaRPr lang="ar-SA"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مستطيل 7"/>
          <p:cNvSpPr/>
          <p:nvPr/>
        </p:nvSpPr>
        <p:spPr>
          <a:xfrm>
            <a:off x="1857356" y="1357298"/>
            <a:ext cx="1914307" cy="707886"/>
          </a:xfrm>
          <a:prstGeom prst="rect">
            <a:avLst/>
          </a:prstGeom>
          <a:noFill/>
        </p:spPr>
        <p:txBody>
          <a:bodyPr wrap="none" lIns="91440" tIns="45720" rIns="91440" bIns="45720">
            <a:spAutoFit/>
          </a:bodyPr>
          <a:lstStyle/>
          <a:p>
            <a:pPr algn="ctr"/>
            <a:r>
              <a:rPr lang="ar-SA" sz="20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خطوط المجال </a:t>
            </a:r>
          </a:p>
          <a:p>
            <a:pPr algn="ctr"/>
            <a:r>
              <a:rPr lang="ar-SA" sz="20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المغناطيسي</a:t>
            </a:r>
            <a:endParaRPr lang="ar-SA" sz="20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9" name="مستطيل 8"/>
          <p:cNvSpPr/>
          <p:nvPr/>
        </p:nvSpPr>
        <p:spPr>
          <a:xfrm>
            <a:off x="3071802" y="2928934"/>
            <a:ext cx="1035860" cy="707886"/>
          </a:xfrm>
          <a:prstGeom prst="rect">
            <a:avLst/>
          </a:prstGeom>
          <a:noFill/>
        </p:spPr>
        <p:txBody>
          <a:bodyPr wrap="none" lIns="91440" tIns="45720" rIns="91440" bIns="45720">
            <a:spAutoFit/>
          </a:bodyPr>
          <a:lstStyle/>
          <a:p>
            <a:pPr algn="ctr"/>
            <a:r>
              <a:rPr lang="ar-SA"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التيار</a:t>
            </a:r>
            <a:endParaRPr lang="ar-SA"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 name="مستطيل 9"/>
          <p:cNvSpPr/>
          <p:nvPr/>
        </p:nvSpPr>
        <p:spPr>
          <a:xfrm>
            <a:off x="3143240" y="3643314"/>
            <a:ext cx="1891864"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2800" b="1" cap="none" spc="0" dirty="0" smtClean="0">
                <a:ln/>
                <a:solidFill>
                  <a:schemeClr val="accent3">
                    <a:lumMod val="75000"/>
                  </a:schemeClr>
                </a:solidFill>
                <a:effectLst/>
              </a:rPr>
              <a:t>القطب الشمالي</a:t>
            </a:r>
            <a:endParaRPr lang="ar-SA" sz="2800" b="1" cap="none" spc="0" dirty="0">
              <a:ln/>
              <a:solidFill>
                <a:schemeClr val="accent3">
                  <a:lumMod val="75000"/>
                </a:schemeClr>
              </a:solidFill>
              <a:effectLst/>
            </a:endParaRPr>
          </a:p>
        </p:txBody>
      </p:sp>
      <p:sp>
        <p:nvSpPr>
          <p:cNvPr id="11" name="مستطيل 10"/>
          <p:cNvSpPr/>
          <p:nvPr/>
        </p:nvSpPr>
        <p:spPr>
          <a:xfrm>
            <a:off x="1303392" y="4611231"/>
            <a:ext cx="7840608" cy="2246769"/>
          </a:xfrm>
          <a:prstGeom prst="rect">
            <a:avLst/>
          </a:prstGeom>
          <a:noFill/>
        </p:spPr>
        <p:txBody>
          <a:bodyPr wrap="none" lIns="91440" tIns="45720" rIns="91440" bIns="45720">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تستخدم لمعرفة اتجاه القوة المغناطيسية المؤثرة في سلك يمر </a:t>
            </a:r>
            <a:r>
              <a:rPr kumimoji="0" lang="ar-SA" sz="28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به</a:t>
            </a:r>
            <a:r>
              <a:rPr kumimoji="0" lang="ar-SA" sz="2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 تيار </a:t>
            </a:r>
          </a:p>
          <a:p>
            <a:pPr marL="0" marR="0" lvl="0" indent="0" defTabSz="914400" rtl="1" eaLnBrk="1" fontAlgn="base" latinLnBrk="0" hangingPunct="1">
              <a:lnSpc>
                <a:spcPct val="100000"/>
              </a:lnSpc>
              <a:spcBef>
                <a:spcPct val="0"/>
              </a:spcBef>
              <a:spcAft>
                <a:spcPct val="0"/>
              </a:spcAft>
              <a:buClrTx/>
              <a:buSzTx/>
              <a:buFontTx/>
              <a:buNone/>
              <a:tabLst/>
            </a:pPr>
            <a:r>
              <a:rPr kumimoji="0" lang="ar-SA" sz="2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موضوع في مجال مغناطيسي  </a:t>
            </a:r>
          </a:p>
          <a:p>
            <a:pPr marL="0" marR="0" lvl="0" indent="0" defTabSz="914400" rtl="1" eaLnBrk="1" fontAlgn="base" latinLnBrk="0" hangingPunct="1">
              <a:lnSpc>
                <a:spcPct val="100000"/>
              </a:lnSpc>
              <a:spcBef>
                <a:spcPct val="0"/>
              </a:spcBef>
              <a:spcAft>
                <a:spcPct val="0"/>
              </a:spcAft>
              <a:buClrTx/>
              <a:buSzTx/>
              <a:buFontTx/>
              <a:buNone/>
              <a:tabLst/>
            </a:pPr>
            <a:r>
              <a:rPr kumimoji="0" lang="ar-SA" sz="2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الأصابع تشير إلي اتجاه ..................... </a:t>
            </a:r>
          </a:p>
          <a:p>
            <a:pPr marL="0" marR="0" lvl="0" indent="0" defTabSz="914400" rtl="1" eaLnBrk="1" fontAlgn="base" latinLnBrk="0" hangingPunct="1">
              <a:lnSpc>
                <a:spcPct val="100000"/>
              </a:lnSpc>
              <a:spcBef>
                <a:spcPct val="0"/>
              </a:spcBef>
              <a:spcAft>
                <a:spcPct val="0"/>
              </a:spcAft>
              <a:buClrTx/>
              <a:buSzTx/>
              <a:buFontTx/>
              <a:buNone/>
              <a:tabLst/>
            </a:pPr>
            <a:r>
              <a:rPr kumimoji="0" lang="ar-SA" sz="2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والإبهام يشير ألي </a:t>
            </a:r>
            <a:r>
              <a:rPr kumimoji="0" lang="ar-SA" sz="2800" b="0" i="0" u="none" strike="noStrike" cap="none" spc="0"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إتجاه</a:t>
            </a:r>
            <a:r>
              <a:rPr kumimoji="0" lang="ar-SA" sz="2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 .......................... </a:t>
            </a:r>
          </a:p>
          <a:p>
            <a:pPr marL="0" marR="0" lvl="0" indent="0" defTabSz="914400" rtl="1" eaLnBrk="1" fontAlgn="base" latinLnBrk="0" hangingPunct="1">
              <a:lnSpc>
                <a:spcPct val="100000"/>
              </a:lnSpc>
              <a:spcBef>
                <a:spcPct val="0"/>
              </a:spcBef>
              <a:spcAft>
                <a:spcPct val="0"/>
              </a:spcAft>
              <a:buClrTx/>
              <a:buSzTx/>
              <a:buFontTx/>
              <a:buNone/>
              <a:tabLst/>
            </a:pPr>
            <a:r>
              <a:rPr kumimoji="0" lang="ar-SA" sz="2800" b="0"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rial" pitchFamily="34" charset="0"/>
                <a:cs typeface="Arial" pitchFamily="34" charset="0"/>
              </a:rPr>
              <a:t>أما اتجاه القوة المغناطيسية فيكون ..................................</a:t>
            </a:r>
            <a:endParaRPr lang="ar-SA"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مستطيل 11"/>
          <p:cNvSpPr/>
          <p:nvPr/>
        </p:nvSpPr>
        <p:spPr>
          <a:xfrm>
            <a:off x="4092617" y="4071942"/>
            <a:ext cx="505138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200" b="1" u="sng" cap="none" spc="0" dirty="0" smtClean="0">
                <a:ln w="11430"/>
                <a:solidFill>
                  <a:srgbClr val="FF0000"/>
                </a:solidFill>
                <a:effectLst>
                  <a:outerShdw blurRad="50800" dist="39000" dir="5460000" algn="tl">
                    <a:srgbClr val="000000">
                      <a:alpha val="38000"/>
                    </a:srgbClr>
                  </a:outerShdw>
                </a:effectLst>
              </a:rPr>
              <a:t>القاعدة الثالثة لليد اليمنى</a:t>
            </a:r>
            <a:endParaRPr lang="ar-SA" sz="3200" b="1" u="sng" cap="none" spc="0" dirty="0">
              <a:ln w="11430"/>
              <a:solidFill>
                <a:srgbClr val="FF0000"/>
              </a:solidFill>
              <a:effectLst>
                <a:outerShdw blurRad="50800" dist="39000" dir="5460000" algn="tl">
                  <a:srgbClr val="000000">
                    <a:alpha val="38000"/>
                  </a:srgbClr>
                </a:outerShdw>
              </a:effectLst>
            </a:endParaRPr>
          </a:p>
        </p:txBody>
      </p:sp>
      <p:sp>
        <p:nvSpPr>
          <p:cNvPr id="13" name="مستطيل 12"/>
          <p:cNvSpPr/>
          <p:nvPr/>
        </p:nvSpPr>
        <p:spPr>
          <a:xfrm>
            <a:off x="3000364" y="5643578"/>
            <a:ext cx="2786082" cy="101566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المجال المغناطيسي</a:t>
            </a:r>
          </a:p>
          <a:p>
            <a:pPr algn="ctr"/>
            <a:r>
              <a:rPr lang="ar-SA"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التيار</a:t>
            </a:r>
          </a:p>
          <a:p>
            <a:pPr algn="ctr"/>
            <a:r>
              <a:rPr lang="ar-SA"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ar-SA"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ar-SA" sz="20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خارجأمن</a:t>
            </a:r>
            <a:r>
              <a:rPr lang="ar-SA"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راحة اليد</a:t>
            </a:r>
            <a:endParaRPr lang="ar-SA"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4" name="صورة 13"/>
          <p:cNvPicPr/>
          <p:nvPr/>
        </p:nvPicPr>
        <p:blipFill>
          <a:blip r:embed="rId4"/>
          <a:srcRect l="35400" t="31422" r="11994" b="29587"/>
          <a:stretch>
            <a:fillRect/>
          </a:stretch>
        </p:blipFill>
        <p:spPr bwMode="auto">
          <a:xfrm>
            <a:off x="0" y="5072074"/>
            <a:ext cx="2000232" cy="1571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1">
                                            <p:txEl>
                                              <p:pRg st="0" end="0"/>
                                            </p:txEl>
                                          </p:spTgt>
                                        </p:tgtEl>
                                        <p:attrNameLst>
                                          <p:attrName>style.visibility</p:attrName>
                                        </p:attrNameLst>
                                      </p:cBhvr>
                                      <p:to>
                                        <p:strVal val="visible"/>
                                      </p:to>
                                    </p:set>
                                    <p:animEffect transition="in" filter="fade">
                                      <p:cBhvr>
                                        <p:cTn id="7" dur="2000"/>
                                        <p:tgtEl>
                                          <p:spTgt spid="51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1">
                                            <p:txEl>
                                              <p:pRg st="1" end="1"/>
                                            </p:txEl>
                                          </p:spTgt>
                                        </p:tgtEl>
                                        <p:attrNameLst>
                                          <p:attrName>style.visibility</p:attrName>
                                        </p:attrNameLst>
                                      </p:cBhvr>
                                      <p:to>
                                        <p:strVal val="visible"/>
                                      </p:to>
                                    </p:set>
                                    <p:animEffect transition="in" filter="fade">
                                      <p:cBhvr>
                                        <p:cTn id="12" dur="2000"/>
                                        <p:tgtEl>
                                          <p:spTgt spid="512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01">
                                            <p:txEl>
                                              <p:pRg st="2" end="2"/>
                                            </p:txEl>
                                          </p:spTgt>
                                        </p:tgtEl>
                                        <p:attrNameLst>
                                          <p:attrName>style.visibility</p:attrName>
                                        </p:attrNameLst>
                                      </p:cBhvr>
                                      <p:to>
                                        <p:strVal val="visible"/>
                                      </p:to>
                                    </p:set>
                                    <p:animEffect transition="in" filter="fade">
                                      <p:cBhvr>
                                        <p:cTn id="17" dur="2000"/>
                                        <p:tgtEl>
                                          <p:spTgt spid="512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1">
                                            <p:txEl>
                                              <p:pRg st="3" end="3"/>
                                            </p:txEl>
                                          </p:spTgt>
                                        </p:tgtEl>
                                        <p:attrNameLst>
                                          <p:attrName>style.visibility</p:attrName>
                                        </p:attrNameLst>
                                      </p:cBhvr>
                                      <p:to>
                                        <p:strVal val="visible"/>
                                      </p:to>
                                    </p:set>
                                    <p:animEffect transition="in" filter="fade">
                                      <p:cBhvr>
                                        <p:cTn id="22" dur="2000"/>
                                        <p:tgtEl>
                                          <p:spTgt spid="512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 calcmode="lin" valueType="num">
                                      <p:cBhvr additive="base">
                                        <p:cTn id="3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Effect transition="in" filter="fade">
                                      <p:cBhvr>
                                        <p:cTn id="50" dur="20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fade">
                                      <p:cBhvr>
                                        <p:cTn id="55" dur="2000"/>
                                        <p:tgtEl>
                                          <p:spTgt spid="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xEl>
                                              <p:pRg st="2" end="2"/>
                                            </p:txEl>
                                          </p:spTgt>
                                        </p:tgtEl>
                                        <p:attrNameLst>
                                          <p:attrName>style.visibility</p:attrName>
                                        </p:attrNameLst>
                                      </p:cBhvr>
                                      <p:to>
                                        <p:strVal val="visible"/>
                                      </p:to>
                                    </p:set>
                                    <p:animEffect transition="in" filter="fade">
                                      <p:cBhvr>
                                        <p:cTn id="60" dur="2000"/>
                                        <p:tgtEl>
                                          <p:spTgt spid="4">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xEl>
                                              <p:pRg st="3" end="3"/>
                                            </p:txEl>
                                          </p:spTgt>
                                        </p:tgtEl>
                                        <p:attrNameLst>
                                          <p:attrName>style.visibility</p:attrName>
                                        </p:attrNameLst>
                                      </p:cBhvr>
                                      <p:to>
                                        <p:strVal val="visible"/>
                                      </p:to>
                                    </p:set>
                                    <p:animEffect transition="in" filter="fade">
                                      <p:cBhvr>
                                        <p:cTn id="65" dur="2000"/>
                                        <p:tgtEl>
                                          <p:spTgt spid="4">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wipe(down)">
                                      <p:cBhvr>
                                        <p:cTn id="70" dur="500"/>
                                        <p:tgtEl>
                                          <p:spTgt spid="9">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
                                            <p:txEl>
                                              <p:pRg st="0" end="0"/>
                                            </p:txEl>
                                          </p:spTgt>
                                        </p:tgtEl>
                                        <p:attrNameLst>
                                          <p:attrName>style.visibility</p:attrName>
                                        </p:attrNameLst>
                                      </p:cBhvr>
                                      <p:to>
                                        <p:strVal val="visible"/>
                                      </p:to>
                                    </p:set>
                                    <p:anim calcmode="lin" valueType="num">
                                      <p:cBhvr additive="base">
                                        <p:cTn id="7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2">
                                            <p:txEl>
                                              <p:pRg st="0" end="0"/>
                                            </p:txEl>
                                          </p:spTgt>
                                        </p:tgtEl>
                                        <p:attrNameLst>
                                          <p:attrName>style.visibility</p:attrName>
                                        </p:attrNameLst>
                                      </p:cBhvr>
                                      <p:to>
                                        <p:strVal val="visible"/>
                                      </p:to>
                                    </p:set>
                                    <p:animEffect transition="in" filter="wipe(down)">
                                      <p:cBhvr>
                                        <p:cTn id="81" dur="500"/>
                                        <p:tgtEl>
                                          <p:spTgt spid="12">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 fill="hold"/>
                                        <p:tgtEl>
                                          <p:spTgt spid="14"/>
                                        </p:tgtEl>
                                        <p:attrNameLst>
                                          <p:attrName>ppt_x</p:attrName>
                                        </p:attrNameLst>
                                      </p:cBhvr>
                                      <p:tavLst>
                                        <p:tav tm="0">
                                          <p:val>
                                            <p:strVal val="#ppt_x"/>
                                          </p:val>
                                        </p:tav>
                                        <p:tav tm="100000">
                                          <p:val>
                                            <p:strVal val="#ppt_x"/>
                                          </p:val>
                                        </p:tav>
                                      </p:tavLst>
                                    </p:anim>
                                    <p:anim calcmode="lin" valueType="num">
                                      <p:cBhvr additive="base">
                                        <p:cTn id="8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1">
                                            <p:txEl>
                                              <p:pRg st="0" end="0"/>
                                            </p:txEl>
                                          </p:spTgt>
                                        </p:tgtEl>
                                        <p:attrNameLst>
                                          <p:attrName>style.visibility</p:attrName>
                                        </p:attrNameLst>
                                      </p:cBhvr>
                                      <p:to>
                                        <p:strVal val="visible"/>
                                      </p:to>
                                    </p:set>
                                    <p:animEffect transition="in" filter="fade">
                                      <p:cBhvr>
                                        <p:cTn id="92" dur="2000"/>
                                        <p:tgtEl>
                                          <p:spTgt spid="11">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
                                            <p:txEl>
                                              <p:pRg st="1" end="1"/>
                                            </p:txEl>
                                          </p:spTgt>
                                        </p:tgtEl>
                                        <p:attrNameLst>
                                          <p:attrName>style.visibility</p:attrName>
                                        </p:attrNameLst>
                                      </p:cBhvr>
                                      <p:to>
                                        <p:strVal val="visible"/>
                                      </p:to>
                                    </p:set>
                                    <p:animEffect transition="in" filter="fade">
                                      <p:cBhvr>
                                        <p:cTn id="95" dur="2000"/>
                                        <p:tgtEl>
                                          <p:spTgt spid="11">
                                            <p:txEl>
                                              <p:pRg st="1" end="1"/>
                                            </p:tx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
                                            <p:txEl>
                                              <p:pRg st="2" end="2"/>
                                            </p:txEl>
                                          </p:spTgt>
                                        </p:tgtEl>
                                        <p:attrNameLst>
                                          <p:attrName>style.visibility</p:attrName>
                                        </p:attrNameLst>
                                      </p:cBhvr>
                                      <p:to>
                                        <p:strVal val="visible"/>
                                      </p:to>
                                    </p:set>
                                    <p:animEffect transition="in" filter="fade">
                                      <p:cBhvr>
                                        <p:cTn id="98" dur="2000"/>
                                        <p:tgtEl>
                                          <p:spTgt spid="11">
                                            <p:txEl>
                                              <p:pRg st="2" end="2"/>
                                            </p:txEl>
                                          </p:spTgt>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1">
                                            <p:txEl>
                                              <p:pRg st="3" end="3"/>
                                            </p:txEl>
                                          </p:spTgt>
                                        </p:tgtEl>
                                        <p:attrNameLst>
                                          <p:attrName>style.visibility</p:attrName>
                                        </p:attrNameLst>
                                      </p:cBhvr>
                                      <p:to>
                                        <p:strVal val="visible"/>
                                      </p:to>
                                    </p:set>
                                    <p:animEffect transition="in" filter="fade">
                                      <p:cBhvr>
                                        <p:cTn id="101" dur="2000"/>
                                        <p:tgtEl>
                                          <p:spTgt spid="11">
                                            <p:txEl>
                                              <p:pRg st="3" end="3"/>
                                            </p:txEl>
                                          </p:spTgt>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1">
                                            <p:txEl>
                                              <p:pRg st="4" end="4"/>
                                            </p:txEl>
                                          </p:spTgt>
                                        </p:tgtEl>
                                        <p:attrNameLst>
                                          <p:attrName>style.visibility</p:attrName>
                                        </p:attrNameLst>
                                      </p:cBhvr>
                                      <p:to>
                                        <p:strVal val="visible"/>
                                      </p:to>
                                    </p:set>
                                    <p:animEffect transition="in" filter="fade">
                                      <p:cBhvr>
                                        <p:cTn id="104" dur="2000"/>
                                        <p:tgtEl>
                                          <p:spTgt spid="11">
                                            <p:txEl>
                                              <p:pRg st="4" end="4"/>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13">
                                            <p:txEl>
                                              <p:pRg st="0" end="0"/>
                                            </p:txEl>
                                          </p:spTgt>
                                        </p:tgtEl>
                                        <p:attrNameLst>
                                          <p:attrName>style.visibility</p:attrName>
                                        </p:attrNameLst>
                                      </p:cBhvr>
                                      <p:to>
                                        <p:strVal val="visible"/>
                                      </p:to>
                                    </p:set>
                                    <p:animEffect transition="in" filter="wipe(down)">
                                      <p:cBhvr>
                                        <p:cTn id="109" dur="500"/>
                                        <p:tgtEl>
                                          <p:spTgt spid="13">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13">
                                            <p:txEl>
                                              <p:pRg st="1" end="1"/>
                                            </p:txEl>
                                          </p:spTgt>
                                        </p:tgtEl>
                                        <p:attrNameLst>
                                          <p:attrName>style.visibility</p:attrName>
                                        </p:attrNameLst>
                                      </p:cBhvr>
                                      <p:to>
                                        <p:strVal val="visible"/>
                                      </p:to>
                                    </p:set>
                                    <p:animEffect transition="in" filter="wipe(down)">
                                      <p:cBhvr>
                                        <p:cTn id="114" dur="500"/>
                                        <p:tgtEl>
                                          <p:spTgt spid="13">
                                            <p:txEl>
                                              <p:pRg st="1" end="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13">
                                            <p:txEl>
                                              <p:pRg st="2" end="2"/>
                                            </p:txEl>
                                          </p:spTgt>
                                        </p:tgtEl>
                                        <p:attrNameLst>
                                          <p:attrName>style.visibility</p:attrName>
                                        </p:attrNameLst>
                                      </p:cBhvr>
                                      <p:to>
                                        <p:strVal val="visible"/>
                                      </p:to>
                                    </p:set>
                                    <p:animEffect transition="in" filter="wipe(down)">
                                      <p:cBhvr>
                                        <p:cTn id="1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build="p"/>
      <p:bldP spid="4" grpId="0" build="p"/>
      <p:bldP spid="7" grpId="0" build="allAtOnce"/>
      <p:bldP spid="8" grpId="0" build="allAtOnce"/>
      <p:bldP spid="9" grpId="0" build="allAtOnce"/>
      <p:bldP spid="10" grpId="0" build="allAtOnce"/>
      <p:bldP spid="11" grpId="0" build="allAtOnce"/>
      <p:bldP spid="12" grpId="0" build="allAtOnce"/>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7894172" y="1486348"/>
            <a:ext cx="1106984" cy="351428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kumimoji="0" lang="ar-SA"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تحرك سلك في </a:t>
            </a:r>
            <a:r>
              <a:rPr lang="ar-SA" sz="2400" b="1" dirty="0" smtClean="0">
                <a:solidFill>
                  <a:schemeClr val="accent1">
                    <a:lumMod val="75000"/>
                  </a:schemeClr>
                </a:solidFill>
              </a:rPr>
              <a:t>تحرك سلك في مجال مغناطيسي </a:t>
            </a:r>
            <a:endParaRPr lang="en-US" sz="1600" b="1" dirty="0" smtClean="0">
              <a:solidFill>
                <a:schemeClr val="accent1">
                  <a:lumMod val="75000"/>
                </a:schemeClr>
              </a:solidFill>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chemeClr val="accent1">
                    <a:lumMod val="75000"/>
                  </a:schemeClr>
                </a:solidFill>
                <a:effectLst/>
                <a:latin typeface="Arial" pitchFamily="34" charset="0"/>
                <a:ea typeface="Arial" pitchFamily="34" charset="0"/>
                <a:cs typeface="Arial" pitchFamily="34" charset="0"/>
              </a:rPr>
              <a:t> </a:t>
            </a:r>
            <a:endParaRPr kumimoji="0" lang="ar-SA" sz="28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
        <p:nvSpPr>
          <p:cNvPr id="18436" name="Text Box 4"/>
          <p:cNvSpPr txBox="1">
            <a:spLocks noChangeArrowheads="1"/>
          </p:cNvSpPr>
          <p:nvPr/>
        </p:nvSpPr>
        <p:spPr bwMode="auto">
          <a:xfrm>
            <a:off x="5895333" y="1428737"/>
            <a:ext cx="1625563" cy="351428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القوة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7" name="Text Box 5"/>
          <p:cNvSpPr txBox="1">
            <a:spLocks noChangeArrowheads="1"/>
          </p:cNvSpPr>
          <p:nvPr/>
        </p:nvSpPr>
        <p:spPr bwMode="auto">
          <a:xfrm>
            <a:off x="4293852" y="1428737"/>
            <a:ext cx="1155956" cy="351428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kumimoji="0" lang="ar-SA"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أي أنه بذل شغل علي </a:t>
            </a:r>
            <a:r>
              <a:rPr lang="ar-SA" sz="2800" b="1" dirty="0" smtClean="0">
                <a:solidFill>
                  <a:srgbClr val="92D050"/>
                </a:solidFill>
              </a:rPr>
              <a:t>أي أنه بذل شغل علي </a:t>
            </a:r>
            <a:r>
              <a:rPr lang="ar-SA" b="1" dirty="0" smtClean="0">
                <a:solidFill>
                  <a:srgbClr val="92D050"/>
                </a:solidFill>
              </a:rPr>
              <a:t>الشحنات </a:t>
            </a:r>
            <a:endParaRPr lang="en-US" b="1" dirty="0" smtClean="0">
              <a:solidFill>
                <a:srgbClr val="92D050"/>
              </a:solidFill>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ar-SA" sz="2000" b="0" i="0" u="none" strike="noStrike" cap="none" normalizeH="0" baseline="0" dirty="0" smtClean="0">
              <a:ln>
                <a:noFill/>
              </a:ln>
              <a:solidFill>
                <a:srgbClr val="92D050"/>
              </a:solidFill>
              <a:effectLst/>
              <a:latin typeface="Arial" pitchFamily="34" charset="0"/>
              <a:cs typeface="Arial" pitchFamily="34" charset="0"/>
            </a:endParaRPr>
          </a:p>
        </p:txBody>
      </p:sp>
      <p:sp>
        <p:nvSpPr>
          <p:cNvPr id="18438" name="Text Box 6"/>
          <p:cNvSpPr txBox="1">
            <a:spLocks noChangeArrowheads="1"/>
          </p:cNvSpPr>
          <p:nvPr/>
        </p:nvSpPr>
        <p:spPr bwMode="auto">
          <a:xfrm>
            <a:off x="2403382" y="1457543"/>
            <a:ext cx="1481069" cy="3485483"/>
          </a:xfrm>
          <a:prstGeom prst="rect">
            <a:avLst/>
          </a:prstGeom>
          <a:solidFill>
            <a:srgbClr val="FFFFFF"/>
          </a:solid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3200" b="0" i="0" u="none" strike="noStrike" cap="none" normalizeH="0" baseline="0" dirty="0" smtClean="0">
                <a:ln>
                  <a:solidFill>
                    <a:sysClr val="windowText" lastClr="000000"/>
                  </a:solidFill>
                </a:ln>
                <a:solidFill>
                  <a:schemeClr val="bg1"/>
                </a:solidFill>
                <a:effectLst/>
                <a:latin typeface="Arial" pitchFamily="34" charset="0"/>
                <a:ea typeface="Arial" pitchFamily="34" charset="0"/>
                <a:cs typeface="Arial" pitchFamily="34" charset="0"/>
              </a:rPr>
              <a:t>فيزداد مقدار طاقة الوضع الكهربائية أو جهدها </a:t>
            </a:r>
            <a:endParaRPr kumimoji="0" lang="ar-SA" sz="1800" b="0" i="0" u="none" strike="noStrike" cap="none" normalizeH="0" baseline="0" dirty="0" smtClean="0">
              <a:ln>
                <a:solidFill>
                  <a:sysClr val="windowText" lastClr="000000"/>
                </a:solidFill>
              </a:ln>
              <a:solidFill>
                <a:schemeClr val="bg1"/>
              </a:solidFill>
              <a:effectLst/>
              <a:latin typeface="Arial" pitchFamily="34" charset="0"/>
              <a:cs typeface="Arial" pitchFamily="34" charset="0"/>
            </a:endParaRPr>
          </a:p>
        </p:txBody>
      </p:sp>
      <p:sp>
        <p:nvSpPr>
          <p:cNvPr id="18439" name="Text Box 7"/>
          <p:cNvSpPr txBox="1">
            <a:spLocks noChangeArrowheads="1"/>
          </p:cNvSpPr>
          <p:nvPr/>
        </p:nvSpPr>
        <p:spPr bwMode="auto">
          <a:xfrm>
            <a:off x="428624" y="1515154"/>
            <a:ext cx="1589439" cy="348548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3200" b="0" i="0" u="none" strike="noStrike" cap="none" normalizeH="0" baseline="0" dirty="0" smtClean="0">
                <a:ln>
                  <a:solidFill>
                    <a:sysClr val="windowText" lastClr="000000"/>
                  </a:solidFill>
                </a:ln>
                <a:solidFill>
                  <a:schemeClr val="accent5">
                    <a:lumMod val="40000"/>
                    <a:lumOff val="60000"/>
                  </a:schemeClr>
                </a:solidFill>
                <a:effectLst/>
                <a:latin typeface="Arial" pitchFamily="34" charset="0"/>
                <a:ea typeface="Arial" pitchFamily="34" charset="0"/>
                <a:cs typeface="Arial" pitchFamily="34" charset="0"/>
              </a:rPr>
              <a:t>يسمى الفرق في جهدها القوة الدافعة الكهربائية </a:t>
            </a:r>
            <a:r>
              <a:rPr kumimoji="0" lang="en-US" sz="3200" b="0" i="0" u="none" strike="noStrike" cap="none" normalizeH="0" baseline="0" dirty="0" smtClean="0">
                <a:ln>
                  <a:solidFill>
                    <a:sysClr val="windowText" lastClr="000000"/>
                  </a:solidFill>
                </a:ln>
                <a:solidFill>
                  <a:schemeClr val="accent5">
                    <a:lumMod val="40000"/>
                    <a:lumOff val="60000"/>
                  </a:schemeClr>
                </a:solidFill>
                <a:effectLst/>
                <a:latin typeface="Calibri" pitchFamily="34" charset="0"/>
                <a:ea typeface="Arial" pitchFamily="34" charset="0"/>
                <a:cs typeface="Arial" pitchFamily="34" charset="0"/>
              </a:rPr>
              <a:t>EMF</a:t>
            </a:r>
            <a:r>
              <a:rPr kumimoji="0" lang="en-US" sz="3200" b="0" i="0" u="none" strike="noStrike" cap="none" normalizeH="0" baseline="0" dirty="0" smtClean="0">
                <a:ln>
                  <a:solidFill>
                    <a:sysClr val="windowText" lastClr="000000"/>
                  </a:solidFill>
                </a:ln>
                <a:solidFill>
                  <a:schemeClr val="accent5">
                    <a:lumMod val="40000"/>
                    <a:lumOff val="60000"/>
                  </a:schemeClr>
                </a:solidFill>
                <a:effectLst/>
                <a:latin typeface="Arial" pitchFamily="34" charset="0"/>
                <a:ea typeface="Arial" pitchFamily="34" charset="0"/>
                <a:cs typeface="Arial" pitchFamily="34" charset="0"/>
              </a:rPr>
              <a:t> </a:t>
            </a:r>
            <a:endParaRPr kumimoji="0" lang="ar-SA" sz="1800" b="0" i="0" u="none" strike="noStrike" cap="none" normalizeH="0" baseline="0" dirty="0" smtClean="0">
              <a:ln>
                <a:solidFill>
                  <a:sysClr val="windowText" lastClr="000000"/>
                </a:solidFill>
              </a:ln>
              <a:solidFill>
                <a:schemeClr val="accent5">
                  <a:lumMod val="40000"/>
                  <a:lumOff val="60000"/>
                </a:schemeClr>
              </a:solidFill>
              <a:effectLst/>
              <a:latin typeface="Arial" pitchFamily="34" charset="0"/>
              <a:cs typeface="Arial" pitchFamily="34" charset="0"/>
            </a:endParaRPr>
          </a:p>
        </p:txBody>
      </p:sp>
      <p:cxnSp>
        <p:nvCxnSpPr>
          <p:cNvPr id="18440" name="AutoShape 8"/>
          <p:cNvCxnSpPr>
            <a:cxnSpLocks noChangeShapeType="1"/>
          </p:cNvCxnSpPr>
          <p:nvPr/>
        </p:nvCxnSpPr>
        <p:spPr bwMode="auto">
          <a:xfrm flipH="1" flipV="1">
            <a:off x="7520896" y="3185881"/>
            <a:ext cx="373277" cy="28806"/>
          </a:xfrm>
          <a:prstGeom prst="straightConnector1">
            <a:avLst/>
          </a:prstGeom>
          <a:noFill/>
          <a:ln w="9525">
            <a:solidFill>
              <a:srgbClr val="000000"/>
            </a:solidFill>
            <a:round/>
            <a:headEnd/>
            <a:tailEnd type="triangle" w="med" len="med"/>
          </a:ln>
        </p:spPr>
      </p:cxnSp>
      <p:cxnSp>
        <p:nvCxnSpPr>
          <p:cNvPr id="18441" name="AutoShape 9"/>
          <p:cNvCxnSpPr>
            <a:cxnSpLocks noChangeShapeType="1"/>
          </p:cNvCxnSpPr>
          <p:nvPr/>
        </p:nvCxnSpPr>
        <p:spPr bwMode="auto">
          <a:xfrm flipH="1">
            <a:off x="2018063" y="3185881"/>
            <a:ext cx="385319" cy="0"/>
          </a:xfrm>
          <a:prstGeom prst="straightConnector1">
            <a:avLst/>
          </a:prstGeom>
          <a:noFill/>
          <a:ln w="9525">
            <a:solidFill>
              <a:srgbClr val="000000"/>
            </a:solidFill>
            <a:round/>
            <a:headEnd/>
            <a:tailEnd type="triangle" w="med" len="med"/>
          </a:ln>
        </p:spPr>
      </p:cxnSp>
      <p:cxnSp>
        <p:nvCxnSpPr>
          <p:cNvPr id="18442" name="AutoShape 10"/>
          <p:cNvCxnSpPr>
            <a:cxnSpLocks noChangeShapeType="1"/>
          </p:cNvCxnSpPr>
          <p:nvPr/>
        </p:nvCxnSpPr>
        <p:spPr bwMode="auto">
          <a:xfrm flipH="1">
            <a:off x="3884451" y="3157076"/>
            <a:ext cx="409401" cy="1920"/>
          </a:xfrm>
          <a:prstGeom prst="straightConnector1">
            <a:avLst/>
          </a:prstGeom>
          <a:noFill/>
          <a:ln w="9525">
            <a:solidFill>
              <a:srgbClr val="000000"/>
            </a:solidFill>
            <a:round/>
            <a:headEnd/>
            <a:tailEnd type="triangle" w="med" len="med"/>
          </a:ln>
        </p:spPr>
      </p:cxnSp>
      <p:cxnSp>
        <p:nvCxnSpPr>
          <p:cNvPr id="18443" name="AutoShape 11"/>
          <p:cNvCxnSpPr>
            <a:cxnSpLocks noChangeShapeType="1"/>
          </p:cNvCxnSpPr>
          <p:nvPr/>
        </p:nvCxnSpPr>
        <p:spPr bwMode="auto">
          <a:xfrm flipH="1">
            <a:off x="5449808" y="3155155"/>
            <a:ext cx="445525" cy="1920"/>
          </a:xfrm>
          <a:prstGeom prst="straightConnector1">
            <a:avLst/>
          </a:prstGeom>
          <a:noFill/>
          <a:ln w="9525">
            <a:solidFill>
              <a:srgbClr val="000000"/>
            </a:solidFill>
            <a:round/>
            <a:headEnd/>
            <a:tailEnd type="triangle" w="med" len="med"/>
          </a:ln>
        </p:spPr>
      </p:cxnSp>
      <p:sp>
        <p:nvSpPr>
          <p:cNvPr id="12" name="مستطيل 11"/>
          <p:cNvSpPr/>
          <p:nvPr/>
        </p:nvSpPr>
        <p:spPr>
          <a:xfrm>
            <a:off x="5786446" y="1714488"/>
            <a:ext cx="1714496" cy="1754326"/>
          </a:xfrm>
          <a:prstGeom prst="rect">
            <a:avLst/>
          </a:prstGeom>
        </p:spPr>
        <p:txBody>
          <a:bodyPr wrap="square">
            <a:spAutoFit/>
          </a:bodyPr>
          <a:lstStyle/>
          <a:p>
            <a:r>
              <a:rPr lang="ar-SA" b="1" dirty="0" smtClean="0">
                <a:solidFill>
                  <a:schemeClr val="accent4">
                    <a:lumMod val="60000"/>
                    <a:lumOff val="40000"/>
                  </a:schemeClr>
                </a:solidFill>
              </a:rPr>
              <a:t>يولد قوة تؤثر علي </a:t>
            </a:r>
          </a:p>
          <a:p>
            <a:r>
              <a:rPr lang="ar-SA" b="1" dirty="0" smtClean="0">
                <a:solidFill>
                  <a:schemeClr val="accent4">
                    <a:lumMod val="60000"/>
                    <a:lumOff val="40000"/>
                  </a:schemeClr>
                </a:solidFill>
              </a:rPr>
              <a:t>الشحنات في السلك</a:t>
            </a:r>
          </a:p>
          <a:p>
            <a:r>
              <a:rPr lang="ar-SA" b="1" dirty="0" smtClean="0">
                <a:solidFill>
                  <a:schemeClr val="accent4">
                    <a:lumMod val="60000"/>
                    <a:lumOff val="40000"/>
                  </a:schemeClr>
                </a:solidFill>
              </a:rPr>
              <a:t> فتحركها باتجاه القوة </a:t>
            </a:r>
            <a:endParaRPr lang="ar-SA" dirty="0">
              <a:solidFill>
                <a:schemeClr val="accent4">
                  <a:lumMod val="60000"/>
                  <a:lumOff val="40000"/>
                </a:schemeClr>
              </a:solidFill>
            </a:endParaRPr>
          </a:p>
        </p:txBody>
      </p:sp>
      <p:sp>
        <p:nvSpPr>
          <p:cNvPr id="13" name="مستطيل 12"/>
          <p:cNvSpPr/>
          <p:nvPr/>
        </p:nvSpPr>
        <p:spPr>
          <a:xfrm>
            <a:off x="1659260" y="0"/>
            <a:ext cx="7484741" cy="95410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ar-SA" sz="2800" b="1" u="wavy" dirty="0" smtClean="0">
                <a:solidFill>
                  <a:srgbClr val="00B0F0"/>
                </a:solidFill>
              </a:rPr>
              <a:t>س: ما الذي يولّد فرق الجهد الذي يسبب</a:t>
            </a:r>
          </a:p>
          <a:p>
            <a:r>
              <a:rPr lang="ar-SA" sz="2800" b="1" u="wavy" dirty="0" smtClean="0">
                <a:solidFill>
                  <a:srgbClr val="00B0F0"/>
                </a:solidFill>
              </a:rPr>
              <a:t> التيار الكهربائي </a:t>
            </a:r>
            <a:r>
              <a:rPr lang="ar-SA" sz="2800" b="1" u="wavy" dirty="0" err="1" smtClean="0">
                <a:solidFill>
                  <a:srgbClr val="00B0F0"/>
                </a:solidFill>
              </a:rPr>
              <a:t>الحثي</a:t>
            </a:r>
            <a:r>
              <a:rPr lang="ar-SA" sz="2800" b="1" u="wavy" dirty="0" smtClean="0">
                <a:solidFill>
                  <a:srgbClr val="00B0F0"/>
                </a:solidFill>
              </a:rPr>
              <a:t> في تجربة </a:t>
            </a:r>
            <a:r>
              <a:rPr lang="ar-SA" sz="2800" b="1" u="wavy" dirty="0" err="1" smtClean="0">
                <a:solidFill>
                  <a:srgbClr val="00B0F0"/>
                </a:solidFill>
              </a:rPr>
              <a:t>فاراداي</a:t>
            </a:r>
            <a:r>
              <a:rPr lang="ar-SA" sz="2800" b="1" u="wavy" dirty="0" smtClean="0">
                <a:solidFill>
                  <a:srgbClr val="00B0F0"/>
                </a:solidFill>
              </a:rPr>
              <a:t> ؟ </a:t>
            </a:r>
            <a:endParaRPr lang="en-US" sz="2800" b="1" dirty="0">
              <a:solidFill>
                <a:srgbClr val="00B0F0"/>
              </a:solidFill>
            </a:endParaRPr>
          </a:p>
        </p:txBody>
      </p:sp>
      <p:sp>
        <p:nvSpPr>
          <p:cNvPr id="14" name="مستطيل 13"/>
          <p:cNvSpPr/>
          <p:nvPr/>
        </p:nvSpPr>
        <p:spPr>
          <a:xfrm>
            <a:off x="2747697" y="5000636"/>
            <a:ext cx="6396303"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2800" b="1" cap="none" spc="0" dirty="0" smtClean="0">
                <a:ln/>
                <a:solidFill>
                  <a:schemeClr val="accent3"/>
                </a:solidFill>
                <a:effectLst/>
              </a:rPr>
              <a:t> </a:t>
            </a:r>
            <a:r>
              <a:rPr lang="ar-SA" sz="2800" b="1" cap="none" spc="0" dirty="0" smtClean="0">
                <a:ln/>
                <a:solidFill>
                  <a:schemeClr val="accent3">
                    <a:lumMod val="40000"/>
                    <a:lumOff val="60000"/>
                  </a:schemeClr>
                </a:solidFill>
                <a:effectLst/>
              </a:rPr>
              <a:t>قانون القوة الدافعة الكهربائية </a:t>
            </a:r>
            <a:r>
              <a:rPr lang="ar-SA" sz="2800" b="1" cap="none" spc="0" dirty="0" err="1" smtClean="0">
                <a:ln/>
                <a:solidFill>
                  <a:schemeClr val="accent3">
                    <a:lumMod val="40000"/>
                    <a:lumOff val="60000"/>
                  </a:schemeClr>
                </a:solidFill>
                <a:effectLst/>
              </a:rPr>
              <a:t>الحثيه</a:t>
            </a:r>
            <a:r>
              <a:rPr lang="ar-SA" sz="2800" b="1" cap="none" spc="0" dirty="0" smtClean="0">
                <a:ln/>
                <a:solidFill>
                  <a:schemeClr val="accent3">
                    <a:lumMod val="40000"/>
                    <a:lumOff val="60000"/>
                  </a:schemeClr>
                </a:solidFill>
                <a:effectLst/>
              </a:rPr>
              <a:t>:</a:t>
            </a:r>
            <a:endParaRPr lang="ar-SA" sz="2800" b="1" cap="none" spc="0" dirty="0">
              <a:ln/>
              <a:solidFill>
                <a:schemeClr val="accent3">
                  <a:lumMod val="40000"/>
                  <a:lumOff val="60000"/>
                </a:schemeClr>
              </a:solidFill>
              <a:effectLst/>
            </a:endParaRPr>
          </a:p>
        </p:txBody>
      </p:sp>
      <p:sp>
        <p:nvSpPr>
          <p:cNvPr id="18444" name="Rectangle 12"/>
          <p:cNvSpPr>
            <a:spLocks noChangeArrowheads="1"/>
          </p:cNvSpPr>
          <p:nvPr/>
        </p:nvSpPr>
        <p:spPr bwMode="auto">
          <a:xfrm>
            <a:off x="0" y="5500702"/>
            <a:ext cx="4794903"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rPr>
              <a:t>EMF  = B L ν ( sin θ )</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مستطيل 15"/>
          <p:cNvSpPr/>
          <p:nvPr/>
        </p:nvSpPr>
        <p:spPr>
          <a:xfrm>
            <a:off x="3357554" y="5572140"/>
            <a:ext cx="5971508" cy="1077218"/>
          </a:xfrm>
          <a:prstGeom prst="rect">
            <a:avLst/>
          </a:prstGeom>
          <a:noFill/>
        </p:spPr>
        <p:txBody>
          <a:bodyPr wrap="none" lIns="91440" tIns="45720" rIns="91440" bIns="45720">
            <a:spAutoFit/>
          </a:bodyPr>
          <a:lstStyle/>
          <a:p>
            <a:pPr algn="ctr"/>
            <a:r>
              <a:rPr lang="ar-SA" sz="3200" b="1" cap="none" spc="50" dirty="0" smtClean="0">
                <a:ln w="13500">
                  <a:solidFill>
                    <a:schemeClr val="bg1">
                      <a:alpha val="6500"/>
                    </a:schemeClr>
                  </a:solidFill>
                  <a:prstDash val="solid"/>
                </a:ln>
                <a:solidFill>
                  <a:schemeClr val="accent1">
                    <a:tint val="3000"/>
                    <a:alpha val="95000"/>
                  </a:schemeClr>
                </a:solidFill>
                <a:effectLst>
                  <a:innerShdw blurRad="50900" dist="38500" dir="13500000">
                    <a:srgbClr val="000000">
                      <a:alpha val="60000"/>
                    </a:srgbClr>
                  </a:innerShdw>
                </a:effectLst>
              </a:rPr>
              <a:t>متى تكون</a:t>
            </a:r>
          </a:p>
          <a:p>
            <a:pPr algn="ctr"/>
            <a:r>
              <a:rPr lang="ar-SA" sz="3200" b="1" cap="none" spc="50" dirty="0" smtClean="0">
                <a:ln w="13500">
                  <a:solidFill>
                    <a:schemeClr val="bg1">
                      <a:alpha val="6500"/>
                    </a:schemeClr>
                  </a:solidFill>
                  <a:prstDash val="solid"/>
                </a:ln>
                <a:solidFill>
                  <a:schemeClr val="accent1">
                    <a:tint val="3000"/>
                    <a:alpha val="95000"/>
                  </a:schemeClr>
                </a:solidFill>
                <a:effectLst>
                  <a:innerShdw blurRad="50900" dist="38500" dir="13500000">
                    <a:srgbClr val="000000">
                      <a:alpha val="60000"/>
                    </a:srgbClr>
                  </a:innerShdw>
                </a:effectLst>
              </a:rPr>
              <a:t> القوة </a:t>
            </a:r>
            <a:r>
              <a:rPr lang="ar-SA" sz="3200" b="1" cap="none" spc="50" dirty="0" err="1" smtClean="0">
                <a:ln w="13500">
                  <a:solidFill>
                    <a:schemeClr val="bg1">
                      <a:alpha val="6500"/>
                    </a:schemeClr>
                  </a:solidFill>
                  <a:prstDash val="solid"/>
                </a:ln>
                <a:solidFill>
                  <a:schemeClr val="accent1">
                    <a:tint val="3000"/>
                    <a:alpha val="95000"/>
                  </a:schemeClr>
                </a:solidFill>
                <a:effectLst>
                  <a:innerShdw blurRad="50900" dist="38500" dir="13500000">
                    <a:srgbClr val="000000">
                      <a:alpha val="60000"/>
                    </a:srgbClr>
                  </a:innerShdw>
                </a:effectLst>
              </a:rPr>
              <a:t>الدافعه</a:t>
            </a:r>
            <a:r>
              <a:rPr lang="ar-SA" sz="3200" b="1" cap="none" spc="50" dirty="0" smtClean="0">
                <a:ln w="13500">
                  <a:solidFill>
                    <a:schemeClr val="bg1">
                      <a:alpha val="6500"/>
                    </a:schemeClr>
                  </a:solidFill>
                  <a:prstDash val="solid"/>
                </a:ln>
                <a:solidFill>
                  <a:schemeClr val="accent1">
                    <a:tint val="3000"/>
                    <a:alpha val="95000"/>
                  </a:schemeClr>
                </a:solidFill>
                <a:effectLst>
                  <a:innerShdw blurRad="50900" dist="38500" dir="13500000">
                    <a:srgbClr val="000000">
                      <a:alpha val="60000"/>
                    </a:srgbClr>
                  </a:innerShdw>
                </a:effectLst>
              </a:rPr>
              <a:t> أكبر </a:t>
            </a:r>
            <a:r>
              <a:rPr lang="ar-SA" sz="3200" b="1" cap="none" spc="50" dirty="0" err="1" smtClean="0">
                <a:ln w="13500">
                  <a:solidFill>
                    <a:schemeClr val="bg1">
                      <a:alpha val="6500"/>
                    </a:schemeClr>
                  </a:solidFill>
                  <a:prstDash val="solid"/>
                </a:ln>
                <a:solidFill>
                  <a:schemeClr val="accent1">
                    <a:tint val="3000"/>
                    <a:alpha val="95000"/>
                  </a:schemeClr>
                </a:solidFill>
                <a:effectLst>
                  <a:innerShdw blurRad="50900" dist="38500" dir="13500000">
                    <a:srgbClr val="000000">
                      <a:alpha val="60000"/>
                    </a:srgbClr>
                  </a:innerShdw>
                </a:effectLst>
              </a:rPr>
              <a:t>مايمكن</a:t>
            </a:r>
            <a:r>
              <a:rPr lang="ar-SA" sz="3200" b="1" cap="none" spc="50" dirty="0" smtClean="0">
                <a:ln w="13500">
                  <a:solidFill>
                    <a:schemeClr val="bg1">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endParaRPr lang="ar-SA" sz="3200" b="1" cap="none" spc="50" dirty="0">
              <a:ln w="13500">
                <a:solidFill>
                  <a:schemeClr val="bg1">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bg/>
                                          </p:spTgt>
                                        </p:tgtEl>
                                        <p:attrNameLst>
                                          <p:attrName>style.visibility</p:attrName>
                                        </p:attrNameLst>
                                      </p:cBhvr>
                                      <p:to>
                                        <p:strVal val="visible"/>
                                      </p:to>
                                    </p:set>
                                    <p:animEffect transition="in" filter="fade">
                                      <p:cBhvr>
                                        <p:cTn id="7" dur="2000"/>
                                        <p:tgtEl>
                                          <p:spTgt spid="1843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fade">
                                      <p:cBhvr>
                                        <p:cTn id="12" dur="20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fade">
                                      <p:cBhvr>
                                        <p:cTn id="17" dur="2000"/>
                                        <p:tgtEl>
                                          <p:spTgt spid="184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6">
                                            <p:bg/>
                                          </p:spTgt>
                                        </p:tgtEl>
                                        <p:attrNameLst>
                                          <p:attrName>style.visibility</p:attrName>
                                        </p:attrNameLst>
                                      </p:cBhvr>
                                      <p:to>
                                        <p:strVal val="visible"/>
                                      </p:to>
                                    </p:set>
                                    <p:animEffect transition="in" filter="fade">
                                      <p:cBhvr>
                                        <p:cTn id="22" dur="2000"/>
                                        <p:tgtEl>
                                          <p:spTgt spid="18436">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6">
                                            <p:txEl>
                                              <p:pRg st="0" end="0"/>
                                            </p:txEl>
                                          </p:spTgt>
                                        </p:tgtEl>
                                        <p:attrNameLst>
                                          <p:attrName>style.visibility</p:attrName>
                                        </p:attrNameLst>
                                      </p:cBhvr>
                                      <p:to>
                                        <p:strVal val="visible"/>
                                      </p:to>
                                    </p:set>
                                    <p:animEffect transition="in" filter="fade">
                                      <p:cBhvr>
                                        <p:cTn id="27" dur="2000"/>
                                        <p:tgtEl>
                                          <p:spTgt spid="1843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down)">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down)">
                                      <p:cBhvr>
                                        <p:cTn id="37" dur="500"/>
                                        <p:tgtEl>
                                          <p:spTgt spid="1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wipe(down)">
                                      <p:cBhvr>
                                        <p:cTn id="42" dur="500"/>
                                        <p:tgtEl>
                                          <p:spTgt spid="1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437">
                                            <p:bg/>
                                          </p:spTgt>
                                        </p:tgtEl>
                                        <p:attrNameLst>
                                          <p:attrName>style.visibility</p:attrName>
                                        </p:attrNameLst>
                                      </p:cBhvr>
                                      <p:to>
                                        <p:strVal val="visible"/>
                                      </p:to>
                                    </p:set>
                                    <p:animEffect transition="in" filter="wipe(down)">
                                      <p:cBhvr>
                                        <p:cTn id="47" dur="500"/>
                                        <p:tgtEl>
                                          <p:spTgt spid="18437">
                                            <p:bg/>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437">
                                            <p:txEl>
                                              <p:pRg st="0" end="0"/>
                                            </p:txEl>
                                          </p:spTgt>
                                        </p:tgtEl>
                                        <p:attrNameLst>
                                          <p:attrName>style.visibility</p:attrName>
                                        </p:attrNameLst>
                                      </p:cBhvr>
                                      <p:to>
                                        <p:strVal val="visible"/>
                                      </p:to>
                                    </p:set>
                                    <p:animEffect transition="in" filter="wipe(down)">
                                      <p:cBhvr>
                                        <p:cTn id="52" dur="500"/>
                                        <p:tgtEl>
                                          <p:spTgt spid="1843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438">
                                            <p:bg/>
                                          </p:spTgt>
                                        </p:tgtEl>
                                        <p:attrNameLst>
                                          <p:attrName>style.visibility</p:attrName>
                                        </p:attrNameLst>
                                      </p:cBhvr>
                                      <p:to>
                                        <p:strVal val="visible"/>
                                      </p:to>
                                    </p:set>
                                    <p:animEffect transition="in" filter="wipe(down)">
                                      <p:cBhvr>
                                        <p:cTn id="57" dur="500"/>
                                        <p:tgtEl>
                                          <p:spTgt spid="18438">
                                            <p:bg/>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438">
                                            <p:txEl>
                                              <p:pRg st="0" end="0"/>
                                            </p:txEl>
                                          </p:spTgt>
                                        </p:tgtEl>
                                        <p:attrNameLst>
                                          <p:attrName>style.visibility</p:attrName>
                                        </p:attrNameLst>
                                      </p:cBhvr>
                                      <p:to>
                                        <p:strVal val="visible"/>
                                      </p:to>
                                    </p:set>
                                    <p:animEffect transition="in" filter="wipe(down)">
                                      <p:cBhvr>
                                        <p:cTn id="62" dur="500"/>
                                        <p:tgtEl>
                                          <p:spTgt spid="1843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8439">
                                            <p:bg/>
                                          </p:spTgt>
                                        </p:tgtEl>
                                        <p:attrNameLst>
                                          <p:attrName>style.visibility</p:attrName>
                                        </p:attrNameLst>
                                      </p:cBhvr>
                                      <p:to>
                                        <p:strVal val="visible"/>
                                      </p:to>
                                    </p:set>
                                    <p:animEffect transition="in" filter="wipe(down)">
                                      <p:cBhvr>
                                        <p:cTn id="67" dur="500"/>
                                        <p:tgtEl>
                                          <p:spTgt spid="18439">
                                            <p:bg/>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8439">
                                            <p:txEl>
                                              <p:pRg st="0" end="0"/>
                                            </p:txEl>
                                          </p:spTgt>
                                        </p:tgtEl>
                                        <p:attrNameLst>
                                          <p:attrName>style.visibility</p:attrName>
                                        </p:attrNameLst>
                                      </p:cBhvr>
                                      <p:to>
                                        <p:strVal val="visible"/>
                                      </p:to>
                                    </p:set>
                                    <p:animEffect transition="in" filter="wipe(down)">
                                      <p:cBhvr>
                                        <p:cTn id="72" dur="500"/>
                                        <p:tgtEl>
                                          <p:spTgt spid="1843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
                                            <p:txEl>
                                              <p:pRg st="0" end="0"/>
                                            </p:txEl>
                                          </p:spTgt>
                                        </p:tgtEl>
                                        <p:attrNameLst>
                                          <p:attrName>style.visibility</p:attrName>
                                        </p:attrNameLst>
                                      </p:cBhvr>
                                      <p:to>
                                        <p:strVal val="visible"/>
                                      </p:to>
                                    </p:set>
                                    <p:anim calcmode="lin" valueType="num">
                                      <p:cBhvr additive="base">
                                        <p:cTn id="7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8444">
                                            <p:txEl>
                                              <p:pRg st="0" end="0"/>
                                            </p:txEl>
                                          </p:spTgt>
                                        </p:tgtEl>
                                        <p:attrNameLst>
                                          <p:attrName>style.visibility</p:attrName>
                                        </p:attrNameLst>
                                      </p:cBhvr>
                                      <p:to>
                                        <p:strVal val="visible"/>
                                      </p:to>
                                    </p:set>
                                    <p:animEffect transition="in" filter="fade">
                                      <p:cBhvr>
                                        <p:cTn id="83" dur="2000"/>
                                        <p:tgtEl>
                                          <p:spTgt spid="18444">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6">
                                            <p:txEl>
                                              <p:pRg st="0" end="0"/>
                                            </p:txEl>
                                          </p:spTgt>
                                        </p:tgtEl>
                                        <p:attrNameLst>
                                          <p:attrName>style.visibility</p:attrName>
                                        </p:attrNameLst>
                                      </p:cBhvr>
                                      <p:to>
                                        <p:strVal val="visible"/>
                                      </p:to>
                                    </p:set>
                                    <p:animEffect transition="in" filter="wipe(down)">
                                      <p:cBhvr>
                                        <p:cTn id="88" dur="500"/>
                                        <p:tgtEl>
                                          <p:spTgt spid="16">
                                            <p:txEl>
                                              <p:pRg st="0" end="0"/>
                                            </p:txEl>
                                          </p:spTgt>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6">
                                            <p:txEl>
                                              <p:pRg st="1" end="1"/>
                                            </p:txEl>
                                          </p:spTgt>
                                        </p:tgtEl>
                                        <p:attrNameLst>
                                          <p:attrName>style.visibility</p:attrName>
                                        </p:attrNameLst>
                                      </p:cBhvr>
                                      <p:to>
                                        <p:strVal val="visible"/>
                                      </p:to>
                                    </p:set>
                                    <p:animEffect transition="in" filter="wipe(down)">
                                      <p:cBhvr>
                                        <p:cTn id="91"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nimBg="1"/>
      <p:bldP spid="18436" grpId="0" build="p" animBg="1"/>
      <p:bldP spid="18437" grpId="0" build="p" animBg="1"/>
      <p:bldP spid="18438" grpId="0" build="p" animBg="1"/>
      <p:bldP spid="18439" grpId="0" build="p" animBg="1"/>
      <p:bldP spid="12" grpId="0" build="p"/>
      <p:bldP spid="14" grpId="0" build="allAtOnce"/>
      <p:bldP spid="18444" grpId="0" build="p"/>
      <p:bldP spid="1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cstate="print"/>
          <a:srcRect l="11896" t="32110" r="62709" b="22248"/>
          <a:stretch>
            <a:fillRect/>
          </a:stretch>
        </p:blipFill>
        <p:spPr bwMode="auto">
          <a:xfrm>
            <a:off x="285720" y="571480"/>
            <a:ext cx="3571900" cy="5429288"/>
          </a:xfrm>
          <a:prstGeom prst="rect">
            <a:avLst/>
          </a:prstGeom>
          <a:noFill/>
          <a:ln w="9525">
            <a:noFill/>
            <a:miter lim="800000"/>
            <a:headEnd/>
            <a:tailEnd/>
          </a:ln>
        </p:spPr>
      </p:pic>
      <p:pic>
        <p:nvPicPr>
          <p:cNvPr id="22530" name="Picture 2" descr="http://t3.gstatic.com/images?q=tbn:ANd9GcSnK-185r1yIb4POAZkR3hMDSi3YVkpVvl4gz8SNfkWjHIYKOun"/>
          <p:cNvPicPr>
            <a:picLocks noChangeAspect="1" noChangeArrowheads="1"/>
          </p:cNvPicPr>
          <p:nvPr/>
        </p:nvPicPr>
        <p:blipFill>
          <a:blip r:embed="rId3"/>
          <a:srcRect/>
          <a:stretch>
            <a:fillRect/>
          </a:stretch>
        </p:blipFill>
        <p:spPr bwMode="auto">
          <a:xfrm>
            <a:off x="357158" y="714356"/>
            <a:ext cx="3429024" cy="5143536"/>
          </a:xfrm>
          <a:prstGeom prst="rect">
            <a:avLst/>
          </a:prstGeom>
          <a:noFill/>
        </p:spPr>
      </p:pic>
      <p:sp>
        <p:nvSpPr>
          <p:cNvPr id="4" name="مستطيل 3"/>
          <p:cNvSpPr/>
          <p:nvPr/>
        </p:nvSpPr>
        <p:spPr>
          <a:xfrm>
            <a:off x="4012467" y="1643050"/>
            <a:ext cx="5131533" cy="2585323"/>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5400" b="1" cap="none" spc="0" dirty="0" smtClean="0">
                <a:ln w="50800"/>
                <a:solidFill>
                  <a:schemeClr val="bg1">
                    <a:shade val="50000"/>
                  </a:schemeClr>
                </a:solidFill>
                <a:effectLst/>
              </a:rPr>
              <a:t>تطبيق على </a:t>
            </a:r>
          </a:p>
          <a:p>
            <a:pPr algn="ctr"/>
            <a:r>
              <a:rPr lang="ar-SA" sz="5400" b="1" cap="none" spc="0" dirty="0" smtClean="0">
                <a:ln w="50800"/>
                <a:solidFill>
                  <a:schemeClr val="bg1">
                    <a:shade val="50000"/>
                  </a:schemeClr>
                </a:solidFill>
                <a:effectLst/>
              </a:rPr>
              <a:t>القوة الدافعة</a:t>
            </a:r>
          </a:p>
          <a:p>
            <a:pPr algn="ctr"/>
            <a:r>
              <a:rPr lang="ar-SA" sz="5400" b="1" cap="none" spc="0" dirty="0" smtClean="0">
                <a:ln w="50800"/>
                <a:solidFill>
                  <a:schemeClr val="bg1">
                    <a:shade val="50000"/>
                  </a:schemeClr>
                </a:solidFill>
                <a:effectLst/>
              </a:rPr>
              <a:t> </a:t>
            </a:r>
            <a:r>
              <a:rPr lang="ar-SA" sz="5400" b="1" cap="none" spc="0" dirty="0" err="1" smtClean="0">
                <a:ln w="50800"/>
                <a:solidFill>
                  <a:schemeClr val="bg1">
                    <a:shade val="50000"/>
                  </a:schemeClr>
                </a:solidFill>
                <a:effectLst/>
              </a:rPr>
              <a:t>الكهربيه</a:t>
            </a:r>
            <a:r>
              <a:rPr lang="ar-SA" sz="5400" b="1" cap="none" spc="0" dirty="0" smtClean="0">
                <a:ln w="50800"/>
                <a:solidFill>
                  <a:schemeClr val="bg1">
                    <a:shade val="50000"/>
                  </a:schemeClr>
                </a:solidFill>
                <a:effectLst/>
              </a:rPr>
              <a:t> </a:t>
            </a:r>
            <a:r>
              <a:rPr lang="ar-SA" sz="5400" b="1" cap="none" spc="0" dirty="0" err="1" smtClean="0">
                <a:ln w="50800"/>
                <a:solidFill>
                  <a:schemeClr val="bg1">
                    <a:shade val="50000"/>
                  </a:schemeClr>
                </a:solidFill>
                <a:effectLst/>
              </a:rPr>
              <a:t>الحثية</a:t>
            </a:r>
            <a:endParaRPr lang="ar-SA" sz="5400" b="1" cap="none" spc="0" dirty="0">
              <a:ln w="50800"/>
              <a:solidFill>
                <a:schemeClr val="bg1">
                  <a:shade val="5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in)">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2530"/>
                                        </p:tgtEl>
                                      </p:cBhvr>
                                    </p:animEffect>
                                    <p:set>
                                      <p:cBhvr>
                                        <p:cTn id="12" dur="1" fill="hold">
                                          <p:stCondLst>
                                            <p:cond delay="499"/>
                                          </p:stCondLst>
                                        </p:cTn>
                                        <p:tgtEl>
                                          <p:spTgt spid="225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84866" y="2967335"/>
            <a:ext cx="3850734"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الواجب:</a:t>
            </a:r>
          </a:p>
          <a:p>
            <a:pPr algn="ctr"/>
            <a:r>
              <a:rPr lang="ar-SA" sz="5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س2ص171</a:t>
            </a:r>
            <a:endParaRPr lang="ar-S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preview_html_m4b4a5f3c.jpg"/>
          <p:cNvPicPr/>
          <p:nvPr/>
        </p:nvPicPr>
        <p:blipFill>
          <a:blip r:embed="rId3"/>
          <a:stretch>
            <a:fillRect/>
          </a:stretch>
        </p:blipFill>
        <p:spPr>
          <a:xfrm>
            <a:off x="500034" y="1000108"/>
            <a:ext cx="2428892" cy="4286280"/>
          </a:xfrm>
          <a:prstGeom prst="rect">
            <a:avLst/>
          </a:prstGeom>
        </p:spPr>
      </p:pic>
      <p:graphicFrame>
        <p:nvGraphicFramePr>
          <p:cNvPr id="23554" name="Object 2"/>
          <p:cNvGraphicFramePr>
            <a:graphicFrameLocks noChangeAspect="1"/>
          </p:cNvGraphicFramePr>
          <p:nvPr/>
        </p:nvGraphicFramePr>
        <p:xfrm>
          <a:off x="4389438" y="2882900"/>
          <a:ext cx="1423987" cy="863600"/>
        </p:xfrm>
        <a:graphic>
          <a:graphicData uri="http://schemas.openxmlformats.org/presentationml/2006/ole">
            <p:oleObj spid="_x0000_s23554" name="Packager Shell Object" showAsIcon="1" r:id="rId4" imgW="1423800" imgH="862920" progId="Package">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سهم إلى اليسار 10"/>
          <p:cNvSpPr/>
          <p:nvPr/>
        </p:nvSpPr>
        <p:spPr>
          <a:xfrm>
            <a:off x="1643042" y="4714884"/>
            <a:ext cx="6215106"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579" name="Text Box 3"/>
          <p:cNvSpPr txBox="1">
            <a:spLocks noChangeArrowheads="1"/>
          </p:cNvSpPr>
          <p:nvPr/>
        </p:nvSpPr>
        <p:spPr bwMode="auto">
          <a:xfrm>
            <a:off x="7939502" y="4445647"/>
            <a:ext cx="1061654" cy="10074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1400" b="1" i="0" u="none" strike="noStrike" cap="none" normalizeH="0" baseline="0" dirty="0" smtClean="0">
                <a:ln>
                  <a:noFill/>
                </a:ln>
                <a:solidFill>
                  <a:schemeClr val="bg1"/>
                </a:solidFill>
                <a:effectLst/>
                <a:latin typeface="Arial" pitchFamily="34" charset="0"/>
                <a:ea typeface="Arial" pitchFamily="34" charset="0"/>
                <a:cs typeface="Arial" pitchFamily="34" charset="0"/>
              </a:rPr>
              <a:t>تدور </a:t>
            </a:r>
            <a:r>
              <a:rPr kumimoji="0" lang="ar-SA" sz="1400" b="1" i="0" u="none" strike="noStrike" cap="none" normalizeH="0" baseline="0" dirty="0" err="1" smtClean="0">
                <a:ln>
                  <a:noFill/>
                </a:ln>
                <a:solidFill>
                  <a:schemeClr val="bg1"/>
                </a:solidFill>
                <a:effectLst/>
                <a:latin typeface="Arial" pitchFamily="34" charset="0"/>
                <a:ea typeface="Arial" pitchFamily="34" charset="0"/>
                <a:cs typeface="Arial" pitchFamily="34" charset="0"/>
              </a:rPr>
              <a:t>الحقات</a:t>
            </a:r>
            <a:r>
              <a:rPr kumimoji="0" lang="ar-SA" sz="1400" b="1" i="0" u="none" strike="noStrike" cap="none" normalizeH="0" baseline="0" dirty="0" smtClean="0">
                <a:ln>
                  <a:noFill/>
                </a:ln>
                <a:solidFill>
                  <a:schemeClr val="bg1"/>
                </a:solidFill>
                <a:effectLst/>
                <a:latin typeface="Arial" pitchFamily="34" charset="0"/>
                <a:ea typeface="Arial" pitchFamily="34" charset="0"/>
                <a:cs typeface="Arial" pitchFamily="34" charset="0"/>
              </a:rPr>
              <a:t> في مجال مغناطيسي </a:t>
            </a:r>
            <a:endParaRPr kumimoji="0" lang="ar-SA"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24580" name="Text Box 4"/>
          <p:cNvSpPr txBox="1">
            <a:spLocks noChangeArrowheads="1"/>
          </p:cNvSpPr>
          <p:nvPr/>
        </p:nvSpPr>
        <p:spPr bwMode="auto">
          <a:xfrm>
            <a:off x="5705092" y="4429132"/>
            <a:ext cx="1851722" cy="10074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chemeClr val="bg1"/>
                </a:solidFill>
                <a:effectLst/>
                <a:latin typeface="Arial" pitchFamily="34" charset="0"/>
                <a:ea typeface="Arial" pitchFamily="34" charset="0"/>
                <a:cs typeface="Arial" pitchFamily="34" charset="0"/>
              </a:rPr>
              <a:t>يولد قوة تؤثر علي خلال دورانه تقطع الحلقات خطوط المجال المغناطيسي </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24581" name="Text Box 5"/>
          <p:cNvSpPr txBox="1">
            <a:spLocks noChangeArrowheads="1"/>
          </p:cNvSpPr>
          <p:nvPr/>
        </p:nvSpPr>
        <p:spPr bwMode="auto">
          <a:xfrm>
            <a:off x="3964473" y="4429132"/>
            <a:ext cx="1271515" cy="10074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chemeClr val="bg1"/>
                </a:solidFill>
                <a:effectLst/>
                <a:latin typeface="Arial" pitchFamily="34" charset="0"/>
                <a:ea typeface="Arial" pitchFamily="34" charset="0"/>
                <a:cs typeface="Arial" pitchFamily="34" charset="0"/>
              </a:rPr>
              <a:t>أي أنه بذل شغل فتتولد قوة دافعة كهربائية </a:t>
            </a:r>
            <a:r>
              <a:rPr kumimoji="0" lang="ar-SA" sz="1600" b="1" i="0" u="none" strike="noStrike" cap="none" normalizeH="0" baseline="0" dirty="0" err="1" smtClean="0">
                <a:ln>
                  <a:noFill/>
                </a:ln>
                <a:solidFill>
                  <a:schemeClr val="bg1"/>
                </a:solidFill>
                <a:effectLst/>
                <a:latin typeface="Arial" pitchFamily="34" charset="0"/>
                <a:ea typeface="Arial" pitchFamily="34" charset="0"/>
                <a:cs typeface="Arial" pitchFamily="34" charset="0"/>
              </a:rPr>
              <a:t>حثية</a:t>
            </a:r>
            <a:r>
              <a:rPr kumimoji="0" lang="ar-SA" sz="1600" b="1" i="0" u="none" strike="noStrike" cap="none" normalizeH="0" baseline="0" dirty="0" smtClean="0">
                <a:ln>
                  <a:noFill/>
                </a:ln>
                <a:solidFill>
                  <a:schemeClr val="bg1"/>
                </a:solidFill>
                <a:effectLst/>
                <a:latin typeface="Arial" pitchFamily="34" charset="0"/>
                <a:ea typeface="Arial" pitchFamily="34" charset="0"/>
                <a:cs typeface="Arial" pitchFamily="34" charset="0"/>
              </a:rPr>
              <a:t> </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24582" name="Text Box 6"/>
          <p:cNvSpPr txBox="1">
            <a:spLocks noChangeArrowheads="1"/>
          </p:cNvSpPr>
          <p:nvPr/>
        </p:nvSpPr>
        <p:spPr bwMode="auto">
          <a:xfrm>
            <a:off x="1939925" y="4429132"/>
            <a:ext cx="1604825" cy="9991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chemeClr val="bg1"/>
                </a:solidFill>
                <a:effectLst/>
                <a:latin typeface="Arial" pitchFamily="34" charset="0"/>
                <a:ea typeface="Arial" pitchFamily="34" charset="0"/>
                <a:cs typeface="Arial" pitchFamily="34" charset="0"/>
              </a:rPr>
              <a:t>تعتمد علي طول السلك الذي يدور أي زيادة عدد اللفات </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24583" name="Text Box 7"/>
          <p:cNvSpPr txBox="1">
            <a:spLocks noChangeArrowheads="1"/>
          </p:cNvSpPr>
          <p:nvPr/>
        </p:nvSpPr>
        <p:spPr bwMode="auto">
          <a:xfrm>
            <a:off x="285720" y="4453905"/>
            <a:ext cx="1333240" cy="9991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chemeClr val="bg1"/>
                </a:solidFill>
                <a:effectLst/>
                <a:latin typeface="Arial" pitchFamily="34" charset="0"/>
                <a:ea typeface="Arial" pitchFamily="34" charset="0"/>
                <a:cs typeface="Arial" pitchFamily="34" charset="0"/>
              </a:rPr>
              <a:t>إذن تعتمد </a:t>
            </a:r>
            <a:r>
              <a:rPr kumimoji="0" lang="en-US" sz="1600" b="1" i="0" u="none" strike="noStrike" cap="none" normalizeH="0" baseline="0" dirty="0" smtClean="0">
                <a:ln>
                  <a:noFill/>
                </a:ln>
                <a:solidFill>
                  <a:schemeClr val="bg1"/>
                </a:solidFill>
                <a:effectLst/>
                <a:latin typeface="Calibri" pitchFamily="34" charset="0"/>
                <a:ea typeface="Arial" pitchFamily="34" charset="0"/>
                <a:cs typeface="Arial" pitchFamily="34" charset="0"/>
              </a:rPr>
              <a:t>EMF</a:t>
            </a:r>
            <a:r>
              <a:rPr kumimoji="0" lang="ar-SA" sz="1600" b="1" i="0" u="none" strike="noStrike" cap="none" normalizeH="0" baseline="0" dirty="0" smtClean="0">
                <a:ln>
                  <a:noFill/>
                </a:ln>
                <a:solidFill>
                  <a:schemeClr val="bg1"/>
                </a:solidFill>
                <a:effectLst/>
                <a:latin typeface="Arial" pitchFamily="34" charset="0"/>
                <a:ea typeface="Arial" pitchFamily="34" charset="0"/>
                <a:cs typeface="Arial" pitchFamily="34" charset="0"/>
              </a:rPr>
              <a:t> علي عدد لفات الملف </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12" name="مستطيل 11"/>
          <p:cNvSpPr/>
          <p:nvPr/>
        </p:nvSpPr>
        <p:spPr>
          <a:xfrm>
            <a:off x="142844" y="357166"/>
            <a:ext cx="8218917" cy="286232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dirty="0" smtClean="0">
                <a:solidFill>
                  <a:schemeClr val="accent1">
                    <a:lumMod val="75000"/>
                  </a:schemeClr>
                </a:solidFill>
              </a:rPr>
              <a:t>المولد الكهربي: </a:t>
            </a:r>
          </a:p>
          <a:p>
            <a:pPr algn="ctr"/>
            <a:r>
              <a:rPr lang="ar-SA" sz="3600" b="1" dirty="0" smtClean="0">
                <a:solidFill>
                  <a:schemeClr val="accent3">
                    <a:lumMod val="40000"/>
                    <a:lumOff val="60000"/>
                  </a:schemeClr>
                </a:solidFill>
              </a:rPr>
              <a:t>المولد الكهربائي (</a:t>
            </a:r>
            <a:r>
              <a:rPr lang="ar-SA" sz="3600" b="1" dirty="0" err="1" smtClean="0">
                <a:solidFill>
                  <a:schemeClr val="accent3">
                    <a:lumMod val="40000"/>
                    <a:lumOff val="60000"/>
                  </a:schemeClr>
                </a:solidFill>
              </a:rPr>
              <a:t>الدينامو</a:t>
            </a:r>
            <a:r>
              <a:rPr lang="ar-SA" sz="3600" b="1" dirty="0" smtClean="0">
                <a:solidFill>
                  <a:schemeClr val="accent3">
                    <a:lumMod val="40000"/>
                    <a:lumOff val="60000"/>
                  </a:schemeClr>
                </a:solidFill>
              </a:rPr>
              <a:t>) يحول </a:t>
            </a:r>
          </a:p>
          <a:p>
            <a:pPr algn="ctr"/>
            <a:r>
              <a:rPr lang="ar-SA" sz="3600" b="1" dirty="0" smtClean="0">
                <a:solidFill>
                  <a:schemeClr val="accent3">
                    <a:lumMod val="40000"/>
                    <a:lumOff val="60000"/>
                  </a:schemeClr>
                </a:solidFill>
              </a:rPr>
              <a:t>الطاقة الميكانيكية إلى طاقة كهربائية</a:t>
            </a:r>
            <a:r>
              <a:rPr lang="ar-SA" sz="3600" b="1" dirty="0" smtClean="0"/>
              <a:t> </a:t>
            </a:r>
            <a:endParaRPr lang="en-US" sz="8000" b="1" dirty="0" smtClean="0"/>
          </a:p>
          <a:p>
            <a:pPr algn="ctr"/>
            <a:endParaRPr lang="ar-S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مستطيل 12"/>
          <p:cNvSpPr/>
          <p:nvPr/>
        </p:nvSpPr>
        <p:spPr>
          <a:xfrm>
            <a:off x="5357818" y="2500306"/>
            <a:ext cx="3246584" cy="1569660"/>
          </a:xfrm>
          <a:prstGeom prst="rect">
            <a:avLst/>
          </a:prstGeom>
          <a:noFill/>
        </p:spPr>
        <p:txBody>
          <a:bodyPr wrap="square" lIns="91440" tIns="45720" rIns="91440" bIns="45720">
            <a:spAutoFit/>
          </a:bodyPr>
          <a:lstStyle/>
          <a:p>
            <a:pPr algn="ctr"/>
            <a:r>
              <a:rPr lang="ar-SA"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مخترعه:</a:t>
            </a:r>
          </a:p>
          <a:p>
            <a:pPr algn="ctr"/>
            <a:r>
              <a:rPr lang="ar-SA"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تركيبه:</a:t>
            </a:r>
          </a:p>
          <a:p>
            <a:pPr algn="ct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وطريقة عمله:</a:t>
            </a:r>
            <a:endParaRPr lang="ar-SA"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4586" name="Picture 10" descr="C:\Documents and Settings\User\سطح المكتب\الفصل السادس\صور\Dynamo6.gif"/>
          <p:cNvPicPr>
            <a:picLocks noChangeAspect="1" noChangeArrowheads="1" noCrop="1"/>
          </p:cNvPicPr>
          <p:nvPr/>
        </p:nvPicPr>
        <p:blipFill>
          <a:blip r:embed="rId2"/>
          <a:srcRect/>
          <a:stretch>
            <a:fillRect/>
          </a:stretch>
        </p:blipFill>
        <p:spPr bwMode="auto">
          <a:xfrm>
            <a:off x="214282" y="2428868"/>
            <a:ext cx="2809875" cy="1895475"/>
          </a:xfrm>
          <a:prstGeom prst="rect">
            <a:avLst/>
          </a:prstGeom>
          <a:noFill/>
        </p:spPr>
      </p:pic>
      <p:pic>
        <p:nvPicPr>
          <p:cNvPr id="24587" name="Picture 11" descr="C:\Documents and Settings\User\سطح المكتب\الفصل السادس\صور\فاراداي.gif"/>
          <p:cNvPicPr>
            <a:picLocks noChangeAspect="1" noChangeArrowheads="1"/>
          </p:cNvPicPr>
          <p:nvPr/>
        </p:nvPicPr>
        <p:blipFill>
          <a:blip r:embed="rId3"/>
          <a:srcRect/>
          <a:stretch>
            <a:fillRect/>
          </a:stretch>
        </p:blipFill>
        <p:spPr bwMode="auto">
          <a:xfrm>
            <a:off x="3428992" y="2428868"/>
            <a:ext cx="2071702" cy="1928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587"/>
                                        </p:tgtEl>
                                        <p:attrNameLst>
                                          <p:attrName>style.visibility</p:attrName>
                                        </p:attrNameLst>
                                      </p:cBhvr>
                                      <p:to>
                                        <p:strVal val="visible"/>
                                      </p:to>
                                    </p:set>
                                    <p:animEffect transition="in" filter="fade">
                                      <p:cBhvr>
                                        <p:cTn id="25" dur="2000"/>
                                        <p:tgtEl>
                                          <p:spTgt spid="2458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 calcmode="lin" valueType="num">
                                      <p:cBhvr additive="base">
                                        <p:cTn id="3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 calcmode="lin" valueType="num">
                                      <p:cBhvr additive="base">
                                        <p:cTn id="36"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 calcmode="lin" valueType="num">
                                      <p:cBhvr additive="base">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579">
                                            <p:bg/>
                                          </p:spTgt>
                                        </p:tgtEl>
                                        <p:attrNameLst>
                                          <p:attrName>style.visibility</p:attrName>
                                        </p:attrNameLst>
                                      </p:cBhvr>
                                      <p:to>
                                        <p:strVal val="visible"/>
                                      </p:to>
                                    </p:set>
                                    <p:animEffect transition="in" filter="fade">
                                      <p:cBhvr>
                                        <p:cTn id="48" dur="2000"/>
                                        <p:tgtEl>
                                          <p:spTgt spid="24579">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579">
                                            <p:txEl>
                                              <p:pRg st="0" end="0"/>
                                            </p:txEl>
                                          </p:spTgt>
                                        </p:tgtEl>
                                        <p:attrNameLst>
                                          <p:attrName>style.visibility</p:attrName>
                                        </p:attrNameLst>
                                      </p:cBhvr>
                                      <p:to>
                                        <p:strVal val="visible"/>
                                      </p:to>
                                    </p:set>
                                    <p:animEffect transition="in" filter="fade">
                                      <p:cBhvr>
                                        <p:cTn id="53" dur="2000"/>
                                        <p:tgtEl>
                                          <p:spTgt spid="2457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580">
                                            <p:bg/>
                                          </p:spTgt>
                                        </p:tgtEl>
                                        <p:attrNameLst>
                                          <p:attrName>style.visibility</p:attrName>
                                        </p:attrNameLst>
                                      </p:cBhvr>
                                      <p:to>
                                        <p:strVal val="visible"/>
                                      </p:to>
                                    </p:set>
                                    <p:animEffect transition="in" filter="fade">
                                      <p:cBhvr>
                                        <p:cTn id="58" dur="2000"/>
                                        <p:tgtEl>
                                          <p:spTgt spid="24580">
                                            <p:bg/>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4580">
                                            <p:txEl>
                                              <p:pRg st="0" end="0"/>
                                            </p:txEl>
                                          </p:spTgt>
                                        </p:tgtEl>
                                        <p:attrNameLst>
                                          <p:attrName>style.visibility</p:attrName>
                                        </p:attrNameLst>
                                      </p:cBhvr>
                                      <p:to>
                                        <p:strVal val="visible"/>
                                      </p:to>
                                    </p:set>
                                    <p:animEffect transition="in" filter="fade">
                                      <p:cBhvr>
                                        <p:cTn id="63" dur="2000"/>
                                        <p:tgtEl>
                                          <p:spTgt spid="24580">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4581">
                                            <p:bg/>
                                          </p:spTgt>
                                        </p:tgtEl>
                                        <p:attrNameLst>
                                          <p:attrName>style.visibility</p:attrName>
                                        </p:attrNameLst>
                                      </p:cBhvr>
                                      <p:to>
                                        <p:strVal val="visible"/>
                                      </p:to>
                                    </p:set>
                                    <p:animEffect transition="in" filter="fade">
                                      <p:cBhvr>
                                        <p:cTn id="68" dur="2000"/>
                                        <p:tgtEl>
                                          <p:spTgt spid="24581">
                                            <p:bg/>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4581">
                                            <p:txEl>
                                              <p:pRg st="0" end="0"/>
                                            </p:txEl>
                                          </p:spTgt>
                                        </p:tgtEl>
                                        <p:attrNameLst>
                                          <p:attrName>style.visibility</p:attrName>
                                        </p:attrNameLst>
                                      </p:cBhvr>
                                      <p:to>
                                        <p:strVal val="visible"/>
                                      </p:to>
                                    </p:set>
                                    <p:animEffect transition="in" filter="fade">
                                      <p:cBhvr>
                                        <p:cTn id="73" dur="2000"/>
                                        <p:tgtEl>
                                          <p:spTgt spid="24581">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4583">
                                            <p:bg/>
                                          </p:spTgt>
                                        </p:tgtEl>
                                        <p:attrNameLst>
                                          <p:attrName>style.visibility</p:attrName>
                                        </p:attrNameLst>
                                      </p:cBhvr>
                                      <p:to>
                                        <p:strVal val="visible"/>
                                      </p:to>
                                    </p:set>
                                    <p:animEffect transition="in" filter="wipe(down)">
                                      <p:cBhvr>
                                        <p:cTn id="78" dur="500"/>
                                        <p:tgtEl>
                                          <p:spTgt spid="24583">
                                            <p:bg/>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4582">
                                            <p:bg/>
                                          </p:spTgt>
                                        </p:tgtEl>
                                        <p:attrNameLst>
                                          <p:attrName>style.visibility</p:attrName>
                                        </p:attrNameLst>
                                      </p:cBhvr>
                                      <p:to>
                                        <p:strVal val="visible"/>
                                      </p:to>
                                    </p:set>
                                    <p:animEffect transition="in" filter="fade">
                                      <p:cBhvr>
                                        <p:cTn id="83" dur="2000"/>
                                        <p:tgtEl>
                                          <p:spTgt spid="24582">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4582">
                                            <p:txEl>
                                              <p:pRg st="0" end="0"/>
                                            </p:txEl>
                                          </p:spTgt>
                                        </p:tgtEl>
                                        <p:attrNameLst>
                                          <p:attrName>style.visibility</p:attrName>
                                        </p:attrNameLst>
                                      </p:cBhvr>
                                      <p:to>
                                        <p:strVal val="visible"/>
                                      </p:to>
                                    </p:set>
                                    <p:animEffect transition="in" filter="fade">
                                      <p:cBhvr>
                                        <p:cTn id="88" dur="2000"/>
                                        <p:tgtEl>
                                          <p:spTgt spid="2458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4583">
                                            <p:txEl>
                                              <p:pRg st="0" end="0"/>
                                            </p:txEl>
                                          </p:spTgt>
                                        </p:tgtEl>
                                        <p:attrNameLst>
                                          <p:attrName>style.visibility</p:attrName>
                                        </p:attrNameLst>
                                      </p:cBhvr>
                                      <p:to>
                                        <p:strVal val="visible"/>
                                      </p:to>
                                    </p:set>
                                    <p:animEffect transition="in" filter="wipe(down)">
                                      <p:cBhvr>
                                        <p:cTn id="93" dur="500"/>
                                        <p:tgtEl>
                                          <p:spTgt spid="245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nimBg="1"/>
      <p:bldP spid="24580" grpId="0" build="p" animBg="1"/>
      <p:bldP spid="24581" grpId="0" build="p" animBg="1"/>
      <p:bldP spid="24582" grpId="0" build="p" animBg="1"/>
      <p:bldP spid="24583" grpId="0" uiExpand="1" build="p" animBg="1"/>
      <p:bldP spid="12" grpId="0" build="p"/>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User\سطح المكتب\الفصل السادس\صور\Grand%20Coulee%20Dam.jpg"/>
          <p:cNvPicPr>
            <a:picLocks noChangeAspect="1" noChangeArrowheads="1"/>
          </p:cNvPicPr>
          <p:nvPr/>
        </p:nvPicPr>
        <p:blipFill>
          <a:blip r:embed="rId2"/>
          <a:srcRect/>
          <a:stretch>
            <a:fillRect/>
          </a:stretch>
        </p:blipFill>
        <p:spPr bwMode="auto">
          <a:xfrm>
            <a:off x="-304800" y="-500063"/>
            <a:ext cx="9753600" cy="7858126"/>
          </a:xfrm>
          <a:prstGeom prst="rect">
            <a:avLst/>
          </a:prstGeom>
          <a:noFill/>
        </p:spPr>
      </p:pic>
      <p:sp>
        <p:nvSpPr>
          <p:cNvPr id="3" name="مستطيل 2"/>
          <p:cNvSpPr/>
          <p:nvPr/>
        </p:nvSpPr>
        <p:spPr>
          <a:xfrm>
            <a:off x="-428660" y="785794"/>
            <a:ext cx="7869462" cy="267765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2800" b="1" dirty="0" smtClean="0">
                <a:ln w="50800"/>
                <a:solidFill>
                  <a:schemeClr val="bg1">
                    <a:shade val="50000"/>
                  </a:schemeClr>
                </a:solidFill>
              </a:rPr>
              <a:t>تعمل المولدات الكهربائية بطريقة </a:t>
            </a:r>
          </a:p>
          <a:p>
            <a:pPr algn="ctr"/>
            <a:r>
              <a:rPr lang="ar-SA" sz="2800" b="1" dirty="0" smtClean="0">
                <a:ln w="50800"/>
                <a:solidFill>
                  <a:schemeClr val="bg1">
                    <a:shade val="50000"/>
                  </a:schemeClr>
                </a:solidFill>
              </a:rPr>
              <a:t>مشابهه حيث تحول طاقة وضع الماء </a:t>
            </a:r>
          </a:p>
          <a:p>
            <a:pPr algn="ctr"/>
            <a:r>
              <a:rPr lang="ar-SA" sz="2800" b="1" dirty="0" smtClean="0">
                <a:ln w="50800"/>
                <a:solidFill>
                  <a:schemeClr val="bg1">
                    <a:shade val="50000"/>
                  </a:schemeClr>
                </a:solidFill>
              </a:rPr>
              <a:t>المحجوز خلف السد إلى طاقة حركيه تعمل </a:t>
            </a:r>
          </a:p>
          <a:p>
            <a:pPr algn="ctr"/>
            <a:r>
              <a:rPr lang="ar-SA" sz="2800" b="1" dirty="0" smtClean="0">
                <a:ln w="50800"/>
                <a:solidFill>
                  <a:schemeClr val="bg1">
                    <a:shade val="50000"/>
                  </a:schemeClr>
                </a:solidFill>
              </a:rPr>
              <a:t>على إدارة </a:t>
            </a:r>
            <a:r>
              <a:rPr lang="ar-SA" sz="2800" b="1" dirty="0" err="1" smtClean="0">
                <a:ln w="50800"/>
                <a:solidFill>
                  <a:schemeClr val="bg1">
                    <a:shade val="50000"/>
                  </a:schemeClr>
                </a:solidFill>
              </a:rPr>
              <a:t>التوربينات</a:t>
            </a:r>
            <a:r>
              <a:rPr lang="ar-SA" sz="2800" b="1" dirty="0" smtClean="0">
                <a:ln w="50800"/>
                <a:solidFill>
                  <a:schemeClr val="bg1">
                    <a:shade val="50000"/>
                  </a:schemeClr>
                </a:solidFill>
              </a:rPr>
              <a:t> التي تعمل بدورها على </a:t>
            </a:r>
          </a:p>
          <a:p>
            <a:pPr algn="ctr"/>
            <a:r>
              <a:rPr lang="ar-SA" sz="2800" b="1" cap="none" spc="0" dirty="0" smtClean="0">
                <a:ln w="50800"/>
                <a:solidFill>
                  <a:schemeClr val="bg1">
                    <a:shade val="50000"/>
                  </a:schemeClr>
                </a:solidFill>
                <a:effectLst/>
              </a:rPr>
              <a:t>تدوير الملفات </a:t>
            </a:r>
            <a:r>
              <a:rPr lang="ar-SA" sz="2800" b="1" cap="none" spc="0" dirty="0" err="1" smtClean="0">
                <a:ln w="50800"/>
                <a:solidFill>
                  <a:schemeClr val="bg1">
                    <a:shade val="50000"/>
                  </a:schemeClr>
                </a:solidFill>
                <a:effectLst/>
              </a:rPr>
              <a:t>السلكيه</a:t>
            </a:r>
            <a:r>
              <a:rPr lang="ar-SA" sz="2800" b="1" cap="none" spc="0" dirty="0" smtClean="0">
                <a:ln w="50800"/>
                <a:solidFill>
                  <a:schemeClr val="bg1">
                    <a:shade val="50000"/>
                  </a:schemeClr>
                </a:solidFill>
                <a:effectLst/>
              </a:rPr>
              <a:t> داخل مجال مغناطيسي</a:t>
            </a:r>
          </a:p>
          <a:p>
            <a:pPr algn="ctr"/>
            <a:r>
              <a:rPr lang="ar-SA" sz="2800" b="1" dirty="0" smtClean="0">
                <a:ln w="50800"/>
                <a:solidFill>
                  <a:schemeClr val="bg1">
                    <a:shade val="50000"/>
                  </a:schemeClr>
                </a:solidFill>
              </a:rPr>
              <a:t>فتتولد قوة دافعة </a:t>
            </a:r>
            <a:r>
              <a:rPr lang="ar-SA" sz="2800" b="1" dirty="0" err="1" smtClean="0">
                <a:ln w="50800"/>
                <a:solidFill>
                  <a:schemeClr val="bg1">
                    <a:shade val="50000"/>
                  </a:schemeClr>
                </a:solidFill>
              </a:rPr>
              <a:t>كهربااااائية</a:t>
            </a:r>
            <a:r>
              <a:rPr lang="ar-SA" sz="2800" b="1" dirty="0" smtClean="0">
                <a:ln w="50800"/>
                <a:solidFill>
                  <a:schemeClr val="bg1">
                    <a:shade val="50000"/>
                  </a:schemeClr>
                </a:solidFill>
              </a:rPr>
              <a:t> </a:t>
            </a:r>
            <a:r>
              <a:rPr lang="ar-SA" sz="2800" b="1" dirty="0" err="1" smtClean="0">
                <a:ln w="50800"/>
                <a:solidFill>
                  <a:schemeClr val="bg1">
                    <a:shade val="50000"/>
                  </a:schemeClr>
                </a:solidFill>
              </a:rPr>
              <a:t>حثثثثثثثية</a:t>
            </a:r>
            <a:endParaRPr lang="ar-SA" sz="2800" b="1" cap="none" spc="0" dirty="0">
              <a:ln w="50800"/>
              <a:solidFill>
                <a:schemeClr val="bg1">
                  <a:shade val="50000"/>
                </a:schemeClr>
              </a:solidFill>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10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1027" name="Picture 3" descr="C:\Documents and Settings\User\سطح المكتب\الفصل السادس\صور\electrical_generation_ac_generator.gif"/>
          <p:cNvPicPr>
            <a:picLocks noChangeAspect="1" noChangeArrowheads="1" noCrop="1"/>
          </p:cNvPicPr>
          <p:nvPr/>
        </p:nvPicPr>
        <p:blipFill>
          <a:blip r:embed="rId3"/>
          <a:srcRect/>
          <a:stretch>
            <a:fillRect/>
          </a:stretch>
        </p:blipFill>
        <p:spPr bwMode="auto">
          <a:xfrm>
            <a:off x="285720" y="2000240"/>
            <a:ext cx="3214710" cy="3214710"/>
          </a:xfrm>
          <a:prstGeom prst="rect">
            <a:avLst/>
          </a:prstGeom>
          <a:noFill/>
        </p:spPr>
      </p:pic>
      <p:pic>
        <p:nvPicPr>
          <p:cNvPr id="1028" name="Picture 4"/>
          <p:cNvPicPr>
            <a:picLocks noChangeAspect="1" noChangeArrowheads="1"/>
          </p:cNvPicPr>
          <p:nvPr/>
        </p:nvPicPr>
        <p:blipFill>
          <a:blip r:embed="rId4"/>
          <a:srcRect/>
          <a:stretch>
            <a:fillRect/>
          </a:stretch>
        </p:blipFill>
        <p:spPr bwMode="auto">
          <a:xfrm>
            <a:off x="1785918" y="5715016"/>
            <a:ext cx="6858048" cy="5238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pic>
        <p:nvPicPr>
          <p:cNvPr id="4" name="Picture 4" descr="C:\Documents and Settings\farasan\My Documents\1.png"/>
          <p:cNvPicPr>
            <a:picLocks noChangeAspect="1" noChangeArrowheads="1"/>
          </p:cNvPicPr>
          <p:nvPr/>
        </p:nvPicPr>
        <p:blipFill>
          <a:blip r:embed="rId2"/>
          <a:srcRect/>
          <a:stretch>
            <a:fillRect/>
          </a:stretch>
        </p:blipFill>
        <p:spPr bwMode="auto">
          <a:xfrm>
            <a:off x="4786314" y="642918"/>
            <a:ext cx="4143379" cy="5214956"/>
          </a:xfrm>
          <a:prstGeom prst="rect">
            <a:avLst/>
          </a:prstGeom>
          <a:noFill/>
          <a:ln w="9525">
            <a:solidFill>
              <a:srgbClr val="0070C0"/>
            </a:solidFill>
            <a:miter lim="800000"/>
            <a:headEnd/>
            <a:tailEnd/>
          </a:ln>
        </p:spPr>
      </p:pic>
      <p:pic>
        <p:nvPicPr>
          <p:cNvPr id="1026" name="Picture 2" descr="C:\Documents and Settings\User\سطح المكتب\الفصل السادس\صور\Dynamo6.gif"/>
          <p:cNvPicPr>
            <a:picLocks noChangeAspect="1" noChangeArrowheads="1" noCrop="1"/>
          </p:cNvPicPr>
          <p:nvPr/>
        </p:nvPicPr>
        <p:blipFill>
          <a:blip r:embed="rId3"/>
          <a:srcRect/>
          <a:stretch>
            <a:fillRect/>
          </a:stretch>
        </p:blipFill>
        <p:spPr bwMode="auto">
          <a:xfrm>
            <a:off x="4786314" y="642918"/>
            <a:ext cx="4143404" cy="5214974"/>
          </a:xfrm>
          <a:prstGeom prst="rect">
            <a:avLst/>
          </a:prstGeom>
          <a:noFill/>
        </p:spPr>
      </p:pic>
      <p:sp>
        <p:nvSpPr>
          <p:cNvPr id="7" name="مستطيل 6"/>
          <p:cNvSpPr/>
          <p:nvPr/>
        </p:nvSpPr>
        <p:spPr>
          <a:xfrm>
            <a:off x="0" y="5934670"/>
            <a:ext cx="9182140" cy="923330"/>
          </a:xfrm>
          <a:prstGeom prst="rect">
            <a:avLst/>
          </a:prstGeom>
          <a:noFill/>
        </p:spPr>
        <p:txBody>
          <a:bodyPr wrap="square" lIns="91440" tIns="45720" rIns="91440" bIns="45720">
            <a:spAutoFit/>
          </a:bodyPr>
          <a:lstStyle/>
          <a:p>
            <a:pPr algn="ct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SA"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قارني بين المحركات والمولدات الكهربية؟</a:t>
            </a:r>
            <a:endParaRPr lang="ar-SA"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p:cNvPicPr>
            <a:picLocks noChangeAspect="1" noChangeArrowheads="1"/>
          </p:cNvPicPr>
          <p:nvPr/>
        </p:nvPicPr>
        <p:blipFill>
          <a:blip r:embed="rId4"/>
          <a:srcRect/>
          <a:stretch>
            <a:fillRect/>
          </a:stretch>
        </p:blipFill>
        <p:spPr bwMode="auto">
          <a:xfrm>
            <a:off x="428596" y="714356"/>
            <a:ext cx="4133851" cy="50720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l="33967" t="23165" r="38207" b="34298"/>
          <a:stretch>
            <a:fillRect/>
          </a:stretch>
        </p:blipFill>
        <p:spPr bwMode="auto">
          <a:xfrm>
            <a:off x="0" y="0"/>
            <a:ext cx="4143372" cy="6858000"/>
          </a:xfrm>
          <a:prstGeom prst="rect">
            <a:avLst/>
          </a:prstGeom>
          <a:noFill/>
          <a:ln w="9525">
            <a:noFill/>
            <a:miter lim="800000"/>
            <a:headEnd/>
            <a:tailEnd/>
          </a:ln>
        </p:spPr>
      </p:pic>
      <p:sp>
        <p:nvSpPr>
          <p:cNvPr id="28673" name="Rectangle 1"/>
          <p:cNvSpPr>
            <a:spLocks noChangeArrowheads="1"/>
          </p:cNvSpPr>
          <p:nvPr/>
        </p:nvSpPr>
        <p:spPr bwMode="auto">
          <a:xfrm>
            <a:off x="3985216" y="214290"/>
            <a:ext cx="515878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rPr>
              <a:t>يعمل مصدر الطاقة ( مثل ................... ) علي تدوير ملف المولد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rPr>
              <a:t>داخل المجال المغناطيسي بعدد ثابت من الدورات </a:t>
            </a:r>
            <a:endParaRPr kumimoji="0" lang="ar-S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مستطيل 3"/>
          <p:cNvSpPr/>
          <p:nvPr/>
        </p:nvSpPr>
        <p:spPr>
          <a:xfrm>
            <a:off x="4357686" y="1142984"/>
            <a:ext cx="4572000" cy="646331"/>
          </a:xfrm>
          <a:prstGeom prst="rect">
            <a:avLst/>
          </a:prstGeom>
        </p:spPr>
        <p:txBody>
          <a:bodyPr>
            <a:spAutoFit/>
          </a:bodyPr>
          <a:lstStyle/>
          <a:p>
            <a:r>
              <a:rPr lang="ar-SA" b="1" dirty="0" smtClean="0"/>
              <a:t>مثل تيار تردده </a:t>
            </a:r>
            <a:r>
              <a:rPr lang="en-US" b="1" dirty="0" smtClean="0"/>
              <a:t>60 Hz</a:t>
            </a:r>
            <a:r>
              <a:rPr lang="ar-SA" b="1" dirty="0" smtClean="0"/>
              <a:t> حيث ينعكس اتجاه التيار </a:t>
            </a:r>
            <a:r>
              <a:rPr lang="en-US" b="1" dirty="0" smtClean="0"/>
              <a:t>60 </a:t>
            </a:r>
            <a:r>
              <a:rPr lang="ar-SA" b="1" dirty="0" smtClean="0"/>
              <a:t> مرة في الثانية </a:t>
            </a:r>
            <a:endParaRPr lang="ar-SA" dirty="0"/>
          </a:p>
        </p:txBody>
      </p:sp>
      <p:sp>
        <p:nvSpPr>
          <p:cNvPr id="5" name="مستطيل 4"/>
          <p:cNvSpPr/>
          <p:nvPr/>
        </p:nvSpPr>
        <p:spPr>
          <a:xfrm>
            <a:off x="5572132" y="214290"/>
            <a:ext cx="1813109"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المولد الكهربي</a:t>
            </a:r>
            <a:endParaRPr lang="ar-SA"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8674" name="Rectangle 2"/>
          <p:cNvSpPr>
            <a:spLocks noChangeArrowheads="1"/>
          </p:cNvSpPr>
          <p:nvPr/>
        </p:nvSpPr>
        <p:spPr bwMode="auto">
          <a:xfrm>
            <a:off x="3786182" y="2143116"/>
            <a:ext cx="535781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rPr>
              <a:t>س: كيف ينتقل التيار المتناوب </a:t>
            </a:r>
            <a:r>
              <a:rPr kumimoji="0" lang="en-US" sz="4000" b="1"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rPr>
              <a:t>AC</a:t>
            </a:r>
            <a:r>
              <a:rPr kumimoji="0" lang="ar-SA" sz="4000" b="1"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rPr>
              <a:t> في الملف إلي بقية أجزاء الدائرة ؟ </a:t>
            </a:r>
            <a:endParaRPr kumimoji="0" lang="ar-SA" sz="4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2" name="Picture 2"/>
          <p:cNvPicPr>
            <a:picLocks noChangeAspect="1" noChangeArrowheads="1"/>
          </p:cNvPicPr>
          <p:nvPr/>
        </p:nvPicPr>
        <p:blipFill>
          <a:blip r:embed="rId3"/>
          <a:srcRect/>
          <a:stretch>
            <a:fillRect/>
          </a:stretch>
        </p:blipFill>
        <p:spPr bwMode="auto">
          <a:xfrm>
            <a:off x="4143372" y="4214818"/>
            <a:ext cx="5000628" cy="26431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673">
                                            <p:txEl>
                                              <p:pRg st="0" end="0"/>
                                            </p:txEl>
                                          </p:spTgt>
                                        </p:tgtEl>
                                        <p:attrNameLst>
                                          <p:attrName>style.visibility</p:attrName>
                                        </p:attrNameLst>
                                      </p:cBhvr>
                                      <p:to>
                                        <p:strVal val="visible"/>
                                      </p:to>
                                    </p:set>
                                    <p:animEffect transition="in" filter="wipe(down)">
                                      <p:cBhvr>
                                        <p:cTn id="7" dur="500"/>
                                        <p:tgtEl>
                                          <p:spTgt spid="2867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673">
                                            <p:txEl>
                                              <p:pRg st="1" end="1"/>
                                            </p:txEl>
                                          </p:spTgt>
                                        </p:tgtEl>
                                        <p:attrNameLst>
                                          <p:attrName>style.visibility</p:attrName>
                                        </p:attrNameLst>
                                      </p:cBhvr>
                                      <p:to>
                                        <p:strVal val="visible"/>
                                      </p:to>
                                    </p:set>
                                    <p:animEffect transition="in" filter="wipe(down)">
                                      <p:cBhvr>
                                        <p:cTn id="10" dur="500"/>
                                        <p:tgtEl>
                                          <p:spTgt spid="2867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2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674">
                                            <p:txEl>
                                              <p:pRg st="0" end="0"/>
                                            </p:txEl>
                                          </p:spTgt>
                                        </p:tgtEl>
                                        <p:attrNameLst>
                                          <p:attrName>style.visibility</p:attrName>
                                        </p:attrNameLst>
                                      </p:cBhvr>
                                      <p:to>
                                        <p:strVal val="visible"/>
                                      </p:to>
                                    </p:set>
                                    <p:animEffect transition="in" filter="wipe(down)">
                                      <p:cBhvr>
                                        <p:cTn id="26" dur="500"/>
                                        <p:tgtEl>
                                          <p:spTgt spid="2867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22"/>
                                        </p:tgtEl>
                                        <p:attrNameLst>
                                          <p:attrName>style.visibility</p:attrName>
                                        </p:attrNameLst>
                                      </p:cBhvr>
                                      <p:to>
                                        <p:strVal val="visible"/>
                                      </p:to>
                                    </p:set>
                                    <p:anim calcmode="lin" valueType="num">
                                      <p:cBhvr additive="base">
                                        <p:cTn id="31" dur="500" fill="hold"/>
                                        <p:tgtEl>
                                          <p:spTgt spid="30722"/>
                                        </p:tgtEl>
                                        <p:attrNameLst>
                                          <p:attrName>ppt_x</p:attrName>
                                        </p:attrNameLst>
                                      </p:cBhvr>
                                      <p:tavLst>
                                        <p:tav tm="0">
                                          <p:val>
                                            <p:strVal val="#ppt_x"/>
                                          </p:val>
                                        </p:tav>
                                        <p:tav tm="100000">
                                          <p:val>
                                            <p:strVal val="#ppt_x"/>
                                          </p:val>
                                        </p:tav>
                                      </p:tavLst>
                                    </p:anim>
                                    <p:anim calcmode="lin" valueType="num">
                                      <p:cBhvr additive="base">
                                        <p:cTn id="32"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build="allAtOnce"/>
      <p:bldP spid="4" grpId="0" build="p"/>
      <p:bldP spid="5" grpId="0" build="allAtOnce"/>
      <p:bldP spid="2867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7677150" y="0"/>
            <a:ext cx="1466850" cy="1057275"/>
          </a:xfrm>
          <a:prstGeom prst="rect">
            <a:avLst/>
          </a:prstGeom>
          <a:noFill/>
          <a:ln w="9525">
            <a:noFill/>
            <a:miter lim="800000"/>
            <a:headEnd/>
            <a:tailEnd/>
          </a:ln>
          <a:effectLst/>
        </p:spPr>
      </p:pic>
      <p:pic>
        <p:nvPicPr>
          <p:cNvPr id="30723" name="Picture 3"/>
          <p:cNvPicPr>
            <a:picLocks noChangeAspect="1" noChangeArrowheads="1"/>
          </p:cNvPicPr>
          <p:nvPr/>
        </p:nvPicPr>
        <p:blipFill>
          <a:blip r:embed="rId4"/>
          <a:srcRect/>
          <a:stretch>
            <a:fillRect/>
          </a:stretch>
        </p:blipFill>
        <p:spPr bwMode="auto">
          <a:xfrm>
            <a:off x="0" y="0"/>
            <a:ext cx="7643834" cy="1028700"/>
          </a:xfrm>
          <a:prstGeom prst="rect">
            <a:avLst/>
          </a:prstGeom>
          <a:noFill/>
          <a:ln w="9525">
            <a:noFill/>
            <a:miter lim="800000"/>
            <a:headEnd/>
            <a:tailEnd/>
          </a:ln>
          <a:effectLst/>
        </p:spPr>
      </p:pic>
      <p:pic>
        <p:nvPicPr>
          <p:cNvPr id="30724" name="Picture 4"/>
          <p:cNvPicPr>
            <a:picLocks noChangeAspect="1" noChangeArrowheads="1"/>
          </p:cNvPicPr>
          <p:nvPr/>
        </p:nvPicPr>
        <p:blipFill>
          <a:blip r:embed="rId5"/>
          <a:srcRect/>
          <a:stretch>
            <a:fillRect/>
          </a:stretch>
        </p:blipFill>
        <p:spPr bwMode="auto">
          <a:xfrm>
            <a:off x="6000760" y="1071546"/>
            <a:ext cx="3143240" cy="2500330"/>
          </a:xfrm>
          <a:prstGeom prst="rect">
            <a:avLst/>
          </a:prstGeom>
          <a:noFill/>
          <a:ln w="9525">
            <a:noFill/>
            <a:miter lim="800000"/>
            <a:headEnd/>
            <a:tailEnd/>
          </a:ln>
          <a:effectLst/>
        </p:spPr>
      </p:pic>
      <p:pic>
        <p:nvPicPr>
          <p:cNvPr id="30725" name="Picture 5"/>
          <p:cNvPicPr>
            <a:picLocks noChangeAspect="1" noChangeArrowheads="1"/>
          </p:cNvPicPr>
          <p:nvPr/>
        </p:nvPicPr>
        <p:blipFill>
          <a:blip r:embed="rId6"/>
          <a:srcRect/>
          <a:stretch>
            <a:fillRect/>
          </a:stretch>
        </p:blipFill>
        <p:spPr bwMode="auto">
          <a:xfrm>
            <a:off x="6000760" y="3571876"/>
            <a:ext cx="3143240" cy="3286124"/>
          </a:xfrm>
          <a:prstGeom prst="rect">
            <a:avLst/>
          </a:prstGeom>
          <a:noFill/>
          <a:ln w="9525">
            <a:noFill/>
            <a:miter lim="800000"/>
            <a:headEnd/>
            <a:tailEnd/>
          </a:ln>
          <a:effectLst/>
        </p:spPr>
      </p:pic>
      <p:pic>
        <p:nvPicPr>
          <p:cNvPr id="30726" name="Picture 6"/>
          <p:cNvPicPr>
            <a:picLocks noChangeAspect="1" noChangeArrowheads="1"/>
          </p:cNvPicPr>
          <p:nvPr/>
        </p:nvPicPr>
        <p:blipFill>
          <a:blip r:embed="rId7"/>
          <a:srcRect/>
          <a:stretch>
            <a:fillRect/>
          </a:stretch>
        </p:blipFill>
        <p:spPr bwMode="auto">
          <a:xfrm>
            <a:off x="0" y="1071546"/>
            <a:ext cx="6000760" cy="5786454"/>
          </a:xfrm>
          <a:prstGeom prst="rect">
            <a:avLst/>
          </a:prstGeom>
          <a:noFill/>
          <a:ln w="9525">
            <a:noFill/>
            <a:miter lim="800000"/>
            <a:headEnd/>
            <a:tailEnd/>
          </a:ln>
          <a:effectLst/>
        </p:spPr>
      </p:pic>
      <p:pic>
        <p:nvPicPr>
          <p:cNvPr id="30727" name="Picture 7"/>
          <p:cNvPicPr>
            <a:picLocks noChangeAspect="1" noChangeArrowheads="1"/>
          </p:cNvPicPr>
          <p:nvPr/>
        </p:nvPicPr>
        <p:blipFill>
          <a:blip r:embed="rId8"/>
          <a:srcRect/>
          <a:stretch>
            <a:fillRect/>
          </a:stretch>
        </p:blipFill>
        <p:spPr bwMode="auto">
          <a:xfrm>
            <a:off x="0" y="1000108"/>
            <a:ext cx="6000760" cy="20717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gtEl>
                                        <p:attrNameLst>
                                          <p:attrName>style.visibility</p:attrName>
                                        </p:attrNameLst>
                                      </p:cBhvr>
                                      <p:to>
                                        <p:strVal val="visible"/>
                                      </p:to>
                                    </p:set>
                                    <p:anim calcmode="lin" valueType="num">
                                      <p:cBhvr additive="base">
                                        <p:cTn id="13" dur="500" fill="hold"/>
                                        <p:tgtEl>
                                          <p:spTgt spid="30723"/>
                                        </p:tgtEl>
                                        <p:attrNameLst>
                                          <p:attrName>ppt_x</p:attrName>
                                        </p:attrNameLst>
                                      </p:cBhvr>
                                      <p:tavLst>
                                        <p:tav tm="0">
                                          <p:val>
                                            <p:strVal val="#ppt_x"/>
                                          </p:val>
                                        </p:tav>
                                        <p:tav tm="100000">
                                          <p:val>
                                            <p:strVal val="#ppt_x"/>
                                          </p:val>
                                        </p:tav>
                                      </p:tavLst>
                                    </p:anim>
                                    <p:anim calcmode="lin" valueType="num">
                                      <p:cBhvr additive="base">
                                        <p:cTn id="14"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4"/>
                                        </p:tgtEl>
                                        <p:attrNameLst>
                                          <p:attrName>style.visibility</p:attrName>
                                        </p:attrNameLst>
                                      </p:cBhvr>
                                      <p:to>
                                        <p:strVal val="visible"/>
                                      </p:to>
                                    </p:set>
                                    <p:anim calcmode="lin" valueType="num">
                                      <p:cBhvr additive="base">
                                        <p:cTn id="19" dur="500" fill="hold"/>
                                        <p:tgtEl>
                                          <p:spTgt spid="30724"/>
                                        </p:tgtEl>
                                        <p:attrNameLst>
                                          <p:attrName>ppt_x</p:attrName>
                                        </p:attrNameLst>
                                      </p:cBhvr>
                                      <p:tavLst>
                                        <p:tav tm="0">
                                          <p:val>
                                            <p:strVal val="#ppt_x"/>
                                          </p:val>
                                        </p:tav>
                                        <p:tav tm="100000">
                                          <p:val>
                                            <p:strVal val="#ppt_x"/>
                                          </p:val>
                                        </p:tav>
                                      </p:tavLst>
                                    </p:anim>
                                    <p:anim calcmode="lin" valueType="num">
                                      <p:cBhvr additive="base">
                                        <p:cTn id="20"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26"/>
                                        </p:tgtEl>
                                        <p:attrNameLst>
                                          <p:attrName>style.visibility</p:attrName>
                                        </p:attrNameLst>
                                      </p:cBhvr>
                                      <p:to>
                                        <p:strVal val="visible"/>
                                      </p:to>
                                    </p:set>
                                    <p:anim calcmode="lin" valueType="num">
                                      <p:cBhvr additive="base">
                                        <p:cTn id="25" dur="500" fill="hold"/>
                                        <p:tgtEl>
                                          <p:spTgt spid="30726"/>
                                        </p:tgtEl>
                                        <p:attrNameLst>
                                          <p:attrName>ppt_x</p:attrName>
                                        </p:attrNameLst>
                                      </p:cBhvr>
                                      <p:tavLst>
                                        <p:tav tm="0">
                                          <p:val>
                                            <p:strVal val="#ppt_x"/>
                                          </p:val>
                                        </p:tav>
                                        <p:tav tm="100000">
                                          <p:val>
                                            <p:strVal val="#ppt_x"/>
                                          </p:val>
                                        </p:tav>
                                      </p:tavLst>
                                    </p:anim>
                                    <p:anim calcmode="lin" valueType="num">
                                      <p:cBhvr additive="base">
                                        <p:cTn id="26" dur="500" fill="hold"/>
                                        <p:tgtEl>
                                          <p:spTgt spid="307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25"/>
                                        </p:tgtEl>
                                        <p:attrNameLst>
                                          <p:attrName>style.visibility</p:attrName>
                                        </p:attrNameLst>
                                      </p:cBhvr>
                                      <p:to>
                                        <p:strVal val="visible"/>
                                      </p:to>
                                    </p:set>
                                    <p:anim calcmode="lin" valueType="num">
                                      <p:cBhvr additive="base">
                                        <p:cTn id="31" dur="500" fill="hold"/>
                                        <p:tgtEl>
                                          <p:spTgt spid="30725"/>
                                        </p:tgtEl>
                                        <p:attrNameLst>
                                          <p:attrName>ppt_x</p:attrName>
                                        </p:attrNameLst>
                                      </p:cBhvr>
                                      <p:tavLst>
                                        <p:tav tm="0">
                                          <p:val>
                                            <p:strVal val="#ppt_x"/>
                                          </p:val>
                                        </p:tav>
                                        <p:tav tm="100000">
                                          <p:val>
                                            <p:strVal val="#ppt_x"/>
                                          </p:val>
                                        </p:tav>
                                      </p:tavLst>
                                    </p:anim>
                                    <p:anim calcmode="lin" valueType="num">
                                      <p:cBhvr additive="base">
                                        <p:cTn id="32"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27"/>
                                        </p:tgtEl>
                                        <p:attrNameLst>
                                          <p:attrName>style.visibility</p:attrName>
                                        </p:attrNameLst>
                                      </p:cBhvr>
                                      <p:to>
                                        <p:strVal val="visible"/>
                                      </p:to>
                                    </p:set>
                                    <p:anim calcmode="lin" valueType="num">
                                      <p:cBhvr additive="base">
                                        <p:cTn id="37" dur="500" fill="hold"/>
                                        <p:tgtEl>
                                          <p:spTgt spid="30727"/>
                                        </p:tgtEl>
                                        <p:attrNameLst>
                                          <p:attrName>ppt_x</p:attrName>
                                        </p:attrNameLst>
                                      </p:cBhvr>
                                      <p:tavLst>
                                        <p:tav tm="0">
                                          <p:val>
                                            <p:strVal val="#ppt_x"/>
                                          </p:val>
                                        </p:tav>
                                        <p:tav tm="100000">
                                          <p:val>
                                            <p:strVal val="#ppt_x"/>
                                          </p:val>
                                        </p:tav>
                                      </p:tavLst>
                                    </p:anim>
                                    <p:anim calcmode="lin" valueType="num">
                                      <p:cBhvr additive="base">
                                        <p:cTn id="38"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29057" y="285728"/>
            <a:ext cx="5006647" cy="606319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sz="3600" b="1" dirty="0" smtClean="0"/>
              <a:t>إذا كان التيار سالب فكيف تكون إشارة كل من الجهد والقدرة ؟ </a:t>
            </a:r>
            <a:endParaRPr lang="en-US" sz="3600" b="1" dirty="0" smtClean="0"/>
          </a:p>
          <a:p>
            <a:r>
              <a:rPr lang="ar-SA" sz="3600" b="1" dirty="0" smtClean="0"/>
              <a:t>الجهد ......... والقدرة ...................</a:t>
            </a:r>
          </a:p>
          <a:p>
            <a:r>
              <a:rPr lang="ar-SA" sz="3600" b="1" dirty="0" smtClean="0"/>
              <a:t> لأنها تساوي ....</a:t>
            </a:r>
            <a:r>
              <a:rPr lang="en-US" sz="3600" b="1" dirty="0" smtClean="0"/>
              <a:t>P =  </a:t>
            </a:r>
          </a:p>
          <a:p>
            <a:r>
              <a:rPr lang="ar-SA" sz="3600" b="1" dirty="0" smtClean="0"/>
              <a:t>إذن القدرة دائماً ..............</a:t>
            </a:r>
          </a:p>
          <a:p>
            <a:r>
              <a:rPr lang="ar-SA" sz="3600" b="1" dirty="0" smtClean="0"/>
              <a:t> لاحظي الرسم البياني </a:t>
            </a:r>
            <a:endParaRPr lang="en-US" sz="3600" b="1" dirty="0" smtClean="0"/>
          </a:p>
          <a:p>
            <a:pPr algn="ctr"/>
            <a:endParaRPr lang="ar-SA"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صورة 2"/>
          <p:cNvPicPr/>
          <p:nvPr/>
        </p:nvPicPr>
        <p:blipFill>
          <a:blip r:embed="rId2"/>
          <a:srcRect l="61506" t="23165" r="12820" b="34298"/>
          <a:stretch>
            <a:fillRect/>
          </a:stretch>
        </p:blipFill>
        <p:spPr bwMode="auto">
          <a:xfrm>
            <a:off x="0" y="0"/>
            <a:ext cx="4429124" cy="6858000"/>
          </a:xfrm>
          <a:prstGeom prst="rect">
            <a:avLst/>
          </a:prstGeom>
          <a:noFill/>
          <a:ln w="9525">
            <a:noFill/>
            <a:miter lim="800000"/>
            <a:headEnd/>
            <a:tailEnd/>
          </a:ln>
        </p:spPr>
      </p:pic>
      <p:sp>
        <p:nvSpPr>
          <p:cNvPr id="4" name="مستطيل 3"/>
          <p:cNvSpPr/>
          <p:nvPr/>
        </p:nvSpPr>
        <p:spPr>
          <a:xfrm>
            <a:off x="6429388" y="1643050"/>
            <a:ext cx="752130"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a:p>
            <a:pPr algn="ctr"/>
            <a:r>
              <a:rPr lang="ar-S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ar-S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مستطيل 4"/>
          <p:cNvSpPr/>
          <p:nvPr/>
        </p:nvSpPr>
        <p:spPr>
          <a:xfrm>
            <a:off x="5214942" y="2857496"/>
            <a:ext cx="832279"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 V</a:t>
            </a:r>
            <a:endParaRPr lang="ar-SA"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مستطيل 5"/>
          <p:cNvSpPr/>
          <p:nvPr/>
        </p:nvSpPr>
        <p:spPr>
          <a:xfrm>
            <a:off x="6357950" y="4071942"/>
            <a:ext cx="222048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موجبه</a:t>
            </a:r>
            <a:endParaRPr lang="ar-S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 calcmode="lin" valueType="num">
                                      <p:cBhvr additive="base">
                                        <p:cTn id="4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fade">
                                      <p:cBhvr>
                                        <p:cTn id="5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5" grpId="0" build="p"/>
      <p:bldP spid="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870855" y="428604"/>
            <a:ext cx="7273145"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sng" strike="noStrike" cap="none" normalizeH="0" baseline="0" dirty="0" smtClean="0">
                <a:ln>
                  <a:noFill/>
                </a:ln>
                <a:solidFill>
                  <a:schemeClr val="tx1"/>
                </a:solidFill>
                <a:effectLst/>
                <a:latin typeface="Calibri" pitchFamily="34" charset="0"/>
                <a:ea typeface="Calibri" pitchFamily="34" charset="0"/>
                <a:cs typeface="Traditional Arabic" pitchFamily="2" charset="-78"/>
              </a:rPr>
              <a:t>متوسط القدرة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rPr>
              <a:t>بما أن التيار والجهد متغيران في المولد الكهربائي فإن القدرة أيضاً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rPr>
              <a:t>متغيرة وبالتالي يمثل نصف القدرة العظمى متوسط القدرة </a:t>
            </a:r>
            <a:r>
              <a:rPr kumimoji="0" lang="en-US" sz="3200" b="1" i="0" u="none" strike="noStrike" cap="none" normalizeH="0" baseline="0" dirty="0" smtClean="0">
                <a:ln>
                  <a:noFill/>
                </a:ln>
                <a:solidFill>
                  <a:schemeClr val="tx1"/>
                </a:solidFill>
                <a:effectLst/>
                <a:latin typeface="Calibri" pitchFamily="34" charset="0"/>
                <a:ea typeface="Calibri" pitchFamily="34" charset="0"/>
                <a:cs typeface="Traditional Arabic" pitchFamily="2" charset="-78"/>
              </a:rPr>
              <a:t>P</a:t>
            </a:r>
            <a:r>
              <a:rPr kumimoji="0" lang="en-US" sz="3200" b="1" i="0" u="none" strike="noStrike" cap="none" normalizeH="0" baseline="-30000" dirty="0" smtClean="0">
                <a:ln>
                  <a:noFill/>
                </a:ln>
                <a:solidFill>
                  <a:schemeClr val="tx1"/>
                </a:solidFill>
                <a:effectLst/>
                <a:latin typeface="Calibri" pitchFamily="34" charset="0"/>
                <a:ea typeface="Calibri" pitchFamily="34" charset="0"/>
                <a:cs typeface="Traditional Arabic" pitchFamily="2" charset="-78"/>
              </a:rPr>
              <a:t>AC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nvGraphicFramePr>
        <p:xfrm>
          <a:off x="857224" y="3786190"/>
          <a:ext cx="7929619" cy="2357454"/>
        </p:xfrm>
        <a:graphic>
          <a:graphicData uri="http://schemas.openxmlformats.org/drawingml/2006/table">
            <a:tbl>
              <a:tblPr rtl="1">
                <a:tableStyleId>{3C2FFA5D-87B4-456A-9821-1D502468CF0F}</a:tableStyleId>
              </a:tblPr>
              <a:tblGrid>
                <a:gridCol w="2304207"/>
                <a:gridCol w="2605595"/>
                <a:gridCol w="3019817"/>
              </a:tblGrid>
              <a:tr h="1178727">
                <a:tc>
                  <a:txBody>
                    <a:bodyPr/>
                    <a:lstStyle/>
                    <a:p>
                      <a:pPr algn="ctr" rtl="1">
                        <a:lnSpc>
                          <a:spcPct val="115000"/>
                        </a:lnSpc>
                        <a:spcAft>
                          <a:spcPts val="0"/>
                        </a:spcAft>
                      </a:pPr>
                      <a:r>
                        <a:rPr lang="ar-SA" sz="2400" b="1" dirty="0"/>
                        <a:t>متوسط القدرة </a:t>
                      </a:r>
                      <a:endParaRPr lang="en-US" sz="2400" b="1" dirty="0">
                        <a:latin typeface="Calibri"/>
                        <a:ea typeface="Calibri"/>
                        <a:cs typeface="Traditional Arabic"/>
                      </a:endParaRPr>
                    </a:p>
                  </a:txBody>
                  <a:tcPr marL="61633" marR="61633" marT="0" marB="0" anchor="ctr"/>
                </a:tc>
                <a:tc>
                  <a:txBody>
                    <a:bodyPr/>
                    <a:lstStyle/>
                    <a:p>
                      <a:pPr algn="ctr" rtl="1">
                        <a:lnSpc>
                          <a:spcPct val="115000"/>
                        </a:lnSpc>
                        <a:spcAft>
                          <a:spcPts val="0"/>
                        </a:spcAft>
                      </a:pPr>
                      <a:r>
                        <a:rPr lang="ar-SA" sz="2400" b="1" dirty="0"/>
                        <a:t>التيار الفعال </a:t>
                      </a:r>
                      <a:endParaRPr lang="en-US" sz="2400" b="1" dirty="0">
                        <a:latin typeface="Calibri"/>
                        <a:ea typeface="Calibri"/>
                        <a:cs typeface="Traditional Arabic"/>
                      </a:endParaRPr>
                    </a:p>
                  </a:txBody>
                  <a:tcPr marL="61633" marR="61633" marT="0" marB="0" anchor="ctr"/>
                </a:tc>
                <a:tc>
                  <a:txBody>
                    <a:bodyPr/>
                    <a:lstStyle/>
                    <a:p>
                      <a:pPr algn="ctr" rtl="1">
                        <a:lnSpc>
                          <a:spcPct val="115000"/>
                        </a:lnSpc>
                        <a:spcAft>
                          <a:spcPts val="0"/>
                        </a:spcAft>
                      </a:pPr>
                      <a:r>
                        <a:rPr lang="ar-SA" sz="2400" b="1" dirty="0"/>
                        <a:t>الجهد الفعال</a:t>
                      </a:r>
                      <a:endParaRPr lang="en-US" sz="2400" b="1" dirty="0">
                        <a:latin typeface="Calibri"/>
                        <a:ea typeface="Calibri"/>
                        <a:cs typeface="Traditional Arabic"/>
                      </a:endParaRPr>
                    </a:p>
                  </a:txBody>
                  <a:tcPr marL="61633" marR="61633" marT="0" marB="0" anchor="ctr"/>
                </a:tc>
              </a:tr>
              <a:tr h="1178727">
                <a:tc>
                  <a:txBody>
                    <a:bodyPr/>
                    <a:lstStyle/>
                    <a:p>
                      <a:pPr algn="ctr" rtl="1">
                        <a:lnSpc>
                          <a:spcPct val="115000"/>
                        </a:lnSpc>
                        <a:spcAft>
                          <a:spcPts val="0"/>
                        </a:spcAft>
                      </a:pPr>
                      <a:endParaRPr lang="ar-SA" sz="1300" b="1" dirty="0">
                        <a:latin typeface="Calibri"/>
                        <a:ea typeface="Calibri"/>
                        <a:cs typeface="Traditional Arabic"/>
                      </a:endParaRPr>
                    </a:p>
                  </a:txBody>
                  <a:tcPr marL="61633" marR="61633" marT="0" marB="0" anchor="ctr"/>
                </a:tc>
                <a:tc>
                  <a:txBody>
                    <a:bodyPr/>
                    <a:lstStyle/>
                    <a:p>
                      <a:pPr algn="ctr" rtl="1">
                        <a:lnSpc>
                          <a:spcPct val="115000"/>
                        </a:lnSpc>
                        <a:spcAft>
                          <a:spcPts val="0"/>
                        </a:spcAft>
                      </a:pPr>
                      <a:endParaRPr lang="ar-SA" sz="1300" b="1">
                        <a:latin typeface="Calibri"/>
                        <a:ea typeface="Calibri"/>
                        <a:cs typeface="Traditional Arabic"/>
                      </a:endParaRPr>
                    </a:p>
                  </a:txBody>
                  <a:tcPr marL="61633" marR="61633" marT="0" marB="0" anchor="ctr"/>
                </a:tc>
                <a:tc>
                  <a:txBody>
                    <a:bodyPr/>
                    <a:lstStyle/>
                    <a:p>
                      <a:pPr algn="ctr" rtl="1">
                        <a:lnSpc>
                          <a:spcPct val="115000"/>
                        </a:lnSpc>
                        <a:spcAft>
                          <a:spcPts val="0"/>
                        </a:spcAft>
                      </a:pPr>
                      <a:endParaRPr lang="ar-SA" sz="1300" b="1" dirty="0">
                        <a:latin typeface="Calibri"/>
                        <a:ea typeface="Calibri"/>
                        <a:cs typeface="Traditional Arabic"/>
                      </a:endParaRPr>
                    </a:p>
                  </a:txBody>
                  <a:tcPr marL="61633" marR="61633" marT="0" marB="0" anchor="ctr"/>
                </a:tc>
              </a:tr>
            </a:tbl>
          </a:graphicData>
        </a:graphic>
      </p:graphicFrame>
      <p:pic>
        <p:nvPicPr>
          <p:cNvPr id="31746" name="صورة 16"/>
          <p:cNvPicPr>
            <a:picLocks noChangeAspect="1" noChangeArrowheads="1"/>
          </p:cNvPicPr>
          <p:nvPr/>
        </p:nvPicPr>
        <p:blipFill>
          <a:blip r:embed="rId2"/>
          <a:srcRect l="56041" t="72247" r="19868" b="20871"/>
          <a:stretch>
            <a:fillRect/>
          </a:stretch>
        </p:blipFill>
        <p:spPr bwMode="auto">
          <a:xfrm>
            <a:off x="1142976" y="5072074"/>
            <a:ext cx="2495551" cy="857256"/>
          </a:xfrm>
          <a:prstGeom prst="rect">
            <a:avLst/>
          </a:prstGeom>
          <a:noFill/>
        </p:spPr>
      </p:pic>
      <p:pic>
        <p:nvPicPr>
          <p:cNvPr id="31747" name="Picture 3"/>
          <p:cNvPicPr>
            <a:picLocks noChangeAspect="1" noChangeArrowheads="1"/>
          </p:cNvPicPr>
          <p:nvPr/>
        </p:nvPicPr>
        <p:blipFill>
          <a:blip r:embed="rId2"/>
          <a:srcRect l="68086" t="53476" r="19328" b="40596"/>
          <a:stretch>
            <a:fillRect/>
          </a:stretch>
        </p:blipFill>
        <p:spPr bwMode="auto">
          <a:xfrm>
            <a:off x="4214810" y="5072074"/>
            <a:ext cx="1857388" cy="857256"/>
          </a:xfrm>
          <a:prstGeom prst="rect">
            <a:avLst/>
          </a:prstGeom>
          <a:noFill/>
        </p:spPr>
      </p:pic>
      <p:pic>
        <p:nvPicPr>
          <p:cNvPr id="31748" name="Picture 4"/>
          <p:cNvPicPr>
            <a:picLocks noChangeAspect="1" noChangeArrowheads="1"/>
          </p:cNvPicPr>
          <p:nvPr/>
        </p:nvPicPr>
        <p:blipFill>
          <a:blip r:embed="rId2"/>
          <a:srcRect l="56537" t="20872" r="31737" b="72018"/>
          <a:stretch>
            <a:fillRect/>
          </a:stretch>
        </p:blipFill>
        <p:spPr bwMode="auto">
          <a:xfrm>
            <a:off x="6786578" y="5143512"/>
            <a:ext cx="1714512" cy="857256"/>
          </a:xfrm>
          <a:prstGeom prst="rect">
            <a:avLst/>
          </a:prstGeom>
          <a:noFill/>
        </p:spPr>
      </p:pic>
      <p:sp>
        <p:nvSpPr>
          <p:cNvPr id="7" name="مستطيل 6"/>
          <p:cNvSpPr/>
          <p:nvPr/>
        </p:nvSpPr>
        <p:spPr>
          <a:xfrm>
            <a:off x="1785918" y="0"/>
            <a:ext cx="5200463" cy="923330"/>
          </a:xfrm>
          <a:prstGeom prst="rect">
            <a:avLst/>
          </a:prstGeom>
          <a:noFill/>
        </p:spPr>
        <p:txBody>
          <a:bodyPr wrap="none" lIns="91440" tIns="45720" rIns="91440" bIns="45720">
            <a:spAutoFit/>
          </a:bodyPr>
          <a:lstStyle/>
          <a:p>
            <a:pPr algn="ctr"/>
            <a:r>
              <a:rPr lang="ar-SA" sz="5400" b="1" cap="all" spc="0"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ملاحظات هامه</a:t>
            </a:r>
            <a:r>
              <a:rPr lang="ar-SA"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ar-S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مستطيل 8"/>
          <p:cNvSpPr/>
          <p:nvPr/>
        </p:nvSpPr>
        <p:spPr>
          <a:xfrm>
            <a:off x="-1571668" y="2000240"/>
            <a:ext cx="10846853" cy="107721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ar-SA" sz="3200" b="1" cap="none" spc="150" dirty="0" smtClean="0">
                <a:ln w="11430"/>
                <a:solidFill>
                  <a:srgbClr val="F8F8F8"/>
                </a:solidFill>
                <a:effectLst>
                  <a:outerShdw blurRad="25400" algn="tl" rotWithShape="0">
                    <a:srgbClr val="000000">
                      <a:alpha val="43000"/>
                    </a:srgbClr>
                  </a:outerShdw>
                </a:effectLst>
              </a:rPr>
              <a:t>يوصف  التيار المتناوب والجهد المتناوب</a:t>
            </a:r>
          </a:p>
          <a:p>
            <a:r>
              <a:rPr lang="ar-SA" sz="3200" b="1" spc="150" dirty="0" smtClean="0">
                <a:ln w="11430"/>
                <a:solidFill>
                  <a:srgbClr val="F8F8F8"/>
                </a:solidFill>
                <a:effectLst>
                  <a:outerShdw blurRad="25400" algn="tl" rotWithShape="0">
                    <a:srgbClr val="000000">
                      <a:alpha val="43000"/>
                    </a:srgbClr>
                  </a:outerShdw>
                </a:effectLst>
              </a:rPr>
              <a:t>بدلالة التيار الفعال والجهد الفعال</a:t>
            </a:r>
            <a:endParaRPr lang="ar-SA" sz="32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5">
                                            <p:txEl>
                                              <p:pRg st="0" end="0"/>
                                            </p:txEl>
                                          </p:spTgt>
                                        </p:tgtEl>
                                        <p:attrNameLst>
                                          <p:attrName>style.visibility</p:attrName>
                                        </p:attrNameLst>
                                      </p:cBhvr>
                                      <p:to>
                                        <p:strVal val="visible"/>
                                      </p:to>
                                    </p:set>
                                    <p:animEffect transition="in" filter="fade">
                                      <p:cBhvr>
                                        <p:cTn id="7" dur="2000"/>
                                        <p:tgtEl>
                                          <p:spTgt spid="3174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45">
                                            <p:txEl>
                                              <p:pRg st="1" end="1"/>
                                            </p:txEl>
                                          </p:spTgt>
                                        </p:tgtEl>
                                        <p:attrNameLst>
                                          <p:attrName>style.visibility</p:attrName>
                                        </p:attrNameLst>
                                      </p:cBhvr>
                                      <p:to>
                                        <p:strVal val="visible"/>
                                      </p:to>
                                    </p:set>
                                    <p:animEffect transition="in" filter="fade">
                                      <p:cBhvr>
                                        <p:cTn id="10" dur="2000"/>
                                        <p:tgtEl>
                                          <p:spTgt spid="3174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745">
                                            <p:txEl>
                                              <p:pRg st="2" end="2"/>
                                            </p:txEl>
                                          </p:spTgt>
                                        </p:tgtEl>
                                        <p:attrNameLst>
                                          <p:attrName>style.visibility</p:attrName>
                                        </p:attrNameLst>
                                      </p:cBhvr>
                                      <p:to>
                                        <p:strVal val="visible"/>
                                      </p:to>
                                    </p:set>
                                    <p:animEffect transition="in" filter="fade">
                                      <p:cBhvr>
                                        <p:cTn id="13" dur="2000"/>
                                        <p:tgtEl>
                                          <p:spTgt spid="3174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20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1748"/>
                                        </p:tgtEl>
                                        <p:attrNameLst>
                                          <p:attrName>style.visibility</p:attrName>
                                        </p:attrNameLst>
                                      </p:cBhvr>
                                      <p:to>
                                        <p:strVal val="visible"/>
                                      </p:to>
                                    </p:set>
                                    <p:anim calcmode="lin" valueType="num">
                                      <p:cBhvr additive="base">
                                        <p:cTn id="34" dur="500" fill="hold"/>
                                        <p:tgtEl>
                                          <p:spTgt spid="31748"/>
                                        </p:tgtEl>
                                        <p:attrNameLst>
                                          <p:attrName>ppt_x</p:attrName>
                                        </p:attrNameLst>
                                      </p:cBhvr>
                                      <p:tavLst>
                                        <p:tav tm="0">
                                          <p:val>
                                            <p:strVal val="#ppt_x"/>
                                          </p:val>
                                        </p:tav>
                                        <p:tav tm="100000">
                                          <p:val>
                                            <p:strVal val="#ppt_x"/>
                                          </p:val>
                                        </p:tav>
                                      </p:tavLst>
                                    </p:anim>
                                    <p:anim calcmode="lin" valueType="num">
                                      <p:cBhvr additive="base">
                                        <p:cTn id="35"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1747"/>
                                        </p:tgtEl>
                                        <p:attrNameLst>
                                          <p:attrName>style.visibility</p:attrName>
                                        </p:attrNameLst>
                                      </p:cBhvr>
                                      <p:to>
                                        <p:strVal val="visible"/>
                                      </p:to>
                                    </p:set>
                                    <p:anim calcmode="lin" valueType="num">
                                      <p:cBhvr additive="base">
                                        <p:cTn id="40" dur="500" fill="hold"/>
                                        <p:tgtEl>
                                          <p:spTgt spid="31747"/>
                                        </p:tgtEl>
                                        <p:attrNameLst>
                                          <p:attrName>ppt_x</p:attrName>
                                        </p:attrNameLst>
                                      </p:cBhvr>
                                      <p:tavLst>
                                        <p:tav tm="0">
                                          <p:val>
                                            <p:strVal val="#ppt_x"/>
                                          </p:val>
                                        </p:tav>
                                        <p:tav tm="100000">
                                          <p:val>
                                            <p:strVal val="#ppt_x"/>
                                          </p:val>
                                        </p:tav>
                                      </p:tavLst>
                                    </p:anim>
                                    <p:anim calcmode="lin" valueType="num">
                                      <p:cBhvr additive="base">
                                        <p:cTn id="41"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1746"/>
                                        </p:tgtEl>
                                        <p:attrNameLst>
                                          <p:attrName>style.visibility</p:attrName>
                                        </p:attrNameLst>
                                      </p:cBhvr>
                                      <p:to>
                                        <p:strVal val="visible"/>
                                      </p:to>
                                    </p:set>
                                    <p:anim calcmode="lin" valueType="num">
                                      <p:cBhvr additive="base">
                                        <p:cTn id="46" dur="500" fill="hold"/>
                                        <p:tgtEl>
                                          <p:spTgt spid="31746"/>
                                        </p:tgtEl>
                                        <p:attrNameLst>
                                          <p:attrName>ppt_x</p:attrName>
                                        </p:attrNameLst>
                                      </p:cBhvr>
                                      <p:tavLst>
                                        <p:tav tm="0">
                                          <p:val>
                                            <p:strVal val="#ppt_x"/>
                                          </p:val>
                                        </p:tav>
                                        <p:tav tm="100000">
                                          <p:val>
                                            <p:strVal val="#ppt_x"/>
                                          </p:val>
                                        </p:tav>
                                      </p:tavLst>
                                    </p:anim>
                                    <p:anim calcmode="lin" valueType="num">
                                      <p:cBhvr additive="base">
                                        <p:cTn id="47"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build="allAtOnce"/>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14612" y="2000240"/>
            <a:ext cx="461216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التطبيق:</a:t>
            </a:r>
            <a:endPar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 </a:t>
            </a:r>
            <a:r>
              <a:rPr lang="ar-SA"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صـــ</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a:t>
            </a:r>
            <a:r>
              <a:rPr lang="ar-S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ـــ</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175 </a:t>
            </a:r>
            <a:endParaRPr lang="ar-S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تجربه </a:t>
            </a:r>
            <a:r>
              <a:rPr lang="ar-SA" dirty="0" err="1" smtClean="0"/>
              <a:t>إستهلالية</a:t>
            </a:r>
            <a:r>
              <a:rPr lang="ar-SA" dirty="0" smtClean="0"/>
              <a:t>:</a:t>
            </a:r>
            <a:endParaRPr lang="ar-SA" dirty="0"/>
          </a:p>
        </p:txBody>
      </p:sp>
      <p:sp>
        <p:nvSpPr>
          <p:cNvPr id="3" name="عنوان فرعي 2"/>
          <p:cNvSpPr>
            <a:spLocks noGrp="1"/>
          </p:cNvSpPr>
          <p:nvPr>
            <p:ph type="subTitle" idx="1"/>
          </p:nvPr>
        </p:nvSpPr>
        <p:spPr/>
        <p:txBody>
          <a:bodyPr/>
          <a:lstStyle/>
          <a:p>
            <a:endParaRPr lang="ar-SA"/>
          </a:p>
        </p:txBody>
      </p:sp>
      <p:graphicFrame>
        <p:nvGraphicFramePr>
          <p:cNvPr id="2050" name="Object 2"/>
          <p:cNvGraphicFramePr>
            <a:graphicFrameLocks noChangeAspect="1"/>
          </p:cNvGraphicFramePr>
          <p:nvPr/>
        </p:nvGraphicFramePr>
        <p:xfrm>
          <a:off x="3473450" y="2997200"/>
          <a:ext cx="2198688" cy="863600"/>
        </p:xfrm>
        <a:graphic>
          <a:graphicData uri="http://schemas.openxmlformats.org/presentationml/2006/ole">
            <p:oleObj spid="_x0000_s2050" name="Packager Shell Object" showAsIcon="1" r:id="rId3" imgW="2199240" imgH="862920" progId="Package">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1785926"/>
            <a:ext cx="6978192" cy="2585323"/>
          </a:xfrm>
          <a:prstGeom prst="rect">
            <a:avLst/>
          </a:prstGeom>
          <a:noFill/>
        </p:spPr>
        <p:txBody>
          <a:bodyPr wrap="none" lIns="91440" tIns="45720" rIns="91440" bIns="45720">
            <a:spAutoFit/>
          </a:bodyPr>
          <a:lstStyle/>
          <a:p>
            <a:pPr algn="ctr"/>
            <a:r>
              <a:rPr lang="ar-SA"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التيار الكهربائي الناتج</a:t>
            </a:r>
          </a:p>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عن تغير المجالات </a:t>
            </a:r>
          </a:p>
          <a:p>
            <a:pPr algn="ctr"/>
            <a:r>
              <a:rPr lang="ar-SA"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المغناطيسيه</a:t>
            </a:r>
            <a:endPar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31747" name="Picture 3"/>
          <p:cNvPicPr>
            <a:picLocks noGrp="1" noChangeAspect="1" noChangeArrowheads="1"/>
          </p:cNvPicPr>
          <p:nvPr>
            <p:ph idx="1"/>
          </p:nvPr>
        </p:nvPicPr>
        <p:blipFill>
          <a:blip r:embed="rId2"/>
          <a:srcRect/>
          <a:stretch>
            <a:fillRect/>
          </a:stretch>
        </p:blipFill>
        <p:spPr bwMode="auto">
          <a:xfrm>
            <a:off x="285720" y="0"/>
            <a:ext cx="885828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descr="الملكة"/>
          <p:cNvPicPr/>
          <p:nvPr/>
        </p:nvPicPr>
        <p:blipFill>
          <a:blip r:embed="rId2"/>
          <a:srcRect/>
          <a:stretch>
            <a:fillRect/>
          </a:stretch>
        </p:blipFill>
        <p:spPr bwMode="auto">
          <a:xfrm>
            <a:off x="3357554" y="1785926"/>
            <a:ext cx="3380740" cy="3173413"/>
          </a:xfrm>
          <a:prstGeom prst="rect">
            <a:avLst/>
          </a:prstGeom>
          <a:ln w="88900" cap="sq" cmpd="thickThin">
            <a:solidFill>
              <a:srgbClr val="000000"/>
            </a:solidFill>
            <a:prstDash val="solid"/>
            <a:miter lim="800000"/>
          </a:ln>
          <a:effectLst>
            <a:innerShdw blurRad="76200">
              <a:srgbClr val="000000"/>
            </a:innerShdw>
          </a:effectLst>
        </p:spPr>
      </p:pic>
      <p:sp>
        <p:nvSpPr>
          <p:cNvPr id="4100" name="Rectangle 1"/>
          <p:cNvSpPr>
            <a:spLocks noChangeArrowheads="1"/>
          </p:cNvSpPr>
          <p:nvPr/>
        </p:nvSpPr>
        <p:spPr bwMode="auto">
          <a:xfrm>
            <a:off x="1643063" y="642938"/>
            <a:ext cx="7000875" cy="862012"/>
          </a:xfrm>
          <a:prstGeom prst="rect">
            <a:avLst/>
          </a:prstGeom>
          <a:noFill/>
          <a:ln w="9525">
            <a:noFill/>
            <a:miter lim="800000"/>
            <a:headEnd/>
            <a:tailEnd/>
          </a:ln>
        </p:spPr>
        <p:txBody>
          <a:bodyPr anchor="ctr">
            <a:spAutoFit/>
          </a:bodyPr>
          <a:lstStyle/>
          <a:p>
            <a:pPr eaLnBrk="0" hangingPunct="0">
              <a:tabLst>
                <a:tab pos="2709863" algn="l"/>
                <a:tab pos="4556125" algn="l"/>
              </a:tabLst>
            </a:pPr>
            <a:r>
              <a:rPr lang="ar-SA" sz="2800" b="1">
                <a:cs typeface="Times New Roman" pitchFamily="18" charset="0"/>
              </a:rPr>
              <a:t>ماذا تشاهدين بالصورة؟</a:t>
            </a:r>
            <a:r>
              <a:rPr lang="ar-SA" sz="1000" b="1">
                <a:cs typeface="Times New Roman" pitchFamily="18" charset="0"/>
              </a:rPr>
              <a:t>	</a:t>
            </a:r>
            <a:endParaRPr lang="en-US" sz="1100"/>
          </a:p>
          <a:p>
            <a:pPr eaLnBrk="0" hangingPunct="0">
              <a:tabLst>
                <a:tab pos="2709863" algn="l"/>
                <a:tab pos="4556125" algn="l"/>
              </a:tabLst>
            </a:pPr>
            <a:r>
              <a:rPr lang="ar-SA" sz="1000">
                <a:cs typeface="Times New Roman" pitchFamily="18" charset="0"/>
              </a:rPr>
              <a:t>	</a:t>
            </a:r>
            <a:r>
              <a:rPr lang="ar-SA" sz="2200" b="1">
                <a:cs typeface="Times New Roman" pitchFamily="18" charset="0"/>
              </a:rPr>
              <a:t>هل تشاهدين شئ أخر؟</a:t>
            </a:r>
            <a:endParaRPr lang="ar-SA"/>
          </a:p>
        </p:txBody>
      </p:sp>
      <p:sp>
        <p:nvSpPr>
          <p:cNvPr id="24578" name="Rectangle 2"/>
          <p:cNvSpPr>
            <a:spLocks noChangeArrowheads="1"/>
          </p:cNvSpPr>
          <p:nvPr/>
        </p:nvSpPr>
        <p:spPr bwMode="auto">
          <a:xfrm>
            <a:off x="1071563" y="5143500"/>
            <a:ext cx="7643812" cy="1692275"/>
          </a:xfrm>
          <a:prstGeom prst="rect">
            <a:avLst/>
          </a:prstGeom>
          <a:noFill/>
          <a:ln w="9525">
            <a:noFill/>
            <a:miter lim="800000"/>
            <a:headEnd/>
            <a:tailEnd/>
          </a:ln>
        </p:spPr>
        <p:txBody>
          <a:bodyPr anchor="ctr">
            <a:spAutoFit/>
          </a:bodyPr>
          <a:lstStyle/>
          <a:p>
            <a:pPr eaLnBrk="0" hangingPunct="0">
              <a:tabLst>
                <a:tab pos="1057275" algn="l"/>
              </a:tabLst>
            </a:pPr>
            <a:r>
              <a:rPr lang="ar-SA" sz="2800" b="1" u="sng" dirty="0" err="1">
                <a:cs typeface="Times New Roman" pitchFamily="18" charset="0"/>
              </a:rPr>
              <a:t>كثيرآ</a:t>
            </a:r>
            <a:r>
              <a:rPr lang="ar-SA" sz="2800" b="1" u="sng" dirty="0">
                <a:cs typeface="Times New Roman" pitchFamily="18" charset="0"/>
              </a:rPr>
              <a:t> </a:t>
            </a:r>
            <a:r>
              <a:rPr lang="ar-SA" sz="2800" b="1" u="sng" dirty="0" err="1">
                <a:cs typeface="Times New Roman" pitchFamily="18" charset="0"/>
              </a:rPr>
              <a:t>ماتكون</a:t>
            </a:r>
            <a:r>
              <a:rPr lang="ar-SA" sz="2800" b="1" u="sng" dirty="0">
                <a:cs typeface="Times New Roman" pitchFamily="18" charset="0"/>
              </a:rPr>
              <a:t> الأمور بحاجة لأن نفكر </a:t>
            </a:r>
            <a:r>
              <a:rPr lang="ar-SA" sz="2800" b="1" u="sng" dirty="0" err="1">
                <a:cs typeface="Times New Roman" pitchFamily="18" charset="0"/>
              </a:rPr>
              <a:t>بها</a:t>
            </a:r>
            <a:r>
              <a:rPr lang="ar-SA" sz="2800" b="1" u="sng" dirty="0">
                <a:cs typeface="Times New Roman" pitchFamily="18" charset="0"/>
              </a:rPr>
              <a:t> </a:t>
            </a:r>
            <a:r>
              <a:rPr lang="ar-SA" sz="2800" b="1" u="sng" dirty="0" err="1">
                <a:cs typeface="Times New Roman" pitchFamily="18" charset="0"/>
              </a:rPr>
              <a:t>بإلإتجاه</a:t>
            </a:r>
            <a:r>
              <a:rPr lang="ar-SA" sz="2800" b="1" u="sng" dirty="0">
                <a:cs typeface="Times New Roman" pitchFamily="18" charset="0"/>
              </a:rPr>
              <a:t> المعاكس</a:t>
            </a:r>
            <a:endParaRPr lang="en-US" sz="2000" dirty="0"/>
          </a:p>
          <a:p>
            <a:pPr eaLnBrk="0" hangingPunct="0">
              <a:tabLst>
                <a:tab pos="1057275" algn="l"/>
              </a:tabLst>
            </a:pPr>
            <a:r>
              <a:rPr lang="ar-SA" sz="1000" b="1" dirty="0">
                <a:cs typeface="Times New Roman" pitchFamily="18" charset="0"/>
              </a:rPr>
              <a:t>	</a:t>
            </a:r>
            <a:endParaRPr lang="en-US" sz="1100" dirty="0"/>
          </a:p>
          <a:p>
            <a:pPr eaLnBrk="0" hangingPunct="0">
              <a:tabLst>
                <a:tab pos="1057275" algn="l"/>
              </a:tabLst>
            </a:pPr>
            <a:r>
              <a:rPr lang="ar-SA" sz="2200" b="1" dirty="0">
                <a:cs typeface="Times New Roman" pitchFamily="18" charset="0"/>
              </a:rPr>
              <a:t>مثل </a:t>
            </a:r>
            <a:r>
              <a:rPr lang="ar-SA" sz="2200" b="1" dirty="0" err="1">
                <a:cs typeface="Times New Roman" pitchFamily="18" charset="0"/>
              </a:rPr>
              <a:t>مافعل</a:t>
            </a:r>
            <a:r>
              <a:rPr lang="ar-SA" sz="2200" b="1" dirty="0">
                <a:cs typeface="Times New Roman" pitchFamily="18" charset="0"/>
              </a:rPr>
              <a:t> العالمان </a:t>
            </a:r>
            <a:r>
              <a:rPr lang="ar-SA" sz="2200" b="1" dirty="0" err="1">
                <a:cs typeface="Times New Roman" pitchFamily="18" charset="0"/>
              </a:rPr>
              <a:t>فارداي</a:t>
            </a:r>
            <a:r>
              <a:rPr lang="ar-SA" sz="2200" b="1" dirty="0">
                <a:cs typeface="Times New Roman" pitchFamily="18" charset="0"/>
              </a:rPr>
              <a:t> وهنري حاولا التفكير بالمقلوب للإجابة عن التساؤل التالي: بما أن التيار الكهربي يولد مجال مغناطيسي فهل يولد المغناطيس تيار كهربي؟</a:t>
            </a:r>
            <a:endParaRPr lang="ar-SA" dirty="0"/>
          </a:p>
        </p:txBody>
      </p:sp>
      <p:pic>
        <p:nvPicPr>
          <p:cNvPr id="16385" name="Picture 1" descr="C:\Documents and Settings\User\سطح المكتب\الفصل السادس\صور\فاراداي.gif"/>
          <p:cNvPicPr>
            <a:picLocks noChangeAspect="1" noChangeArrowheads="1"/>
          </p:cNvPicPr>
          <p:nvPr/>
        </p:nvPicPr>
        <p:blipFill>
          <a:blip r:embed="rId3"/>
          <a:srcRect/>
          <a:stretch>
            <a:fillRect/>
          </a:stretch>
        </p:blipFill>
        <p:spPr bwMode="auto">
          <a:xfrm>
            <a:off x="428596" y="714356"/>
            <a:ext cx="1857388" cy="2095500"/>
          </a:xfrm>
          <a:prstGeom prst="rect">
            <a:avLst/>
          </a:prstGeom>
          <a:noFill/>
        </p:spPr>
      </p:pic>
      <p:pic>
        <p:nvPicPr>
          <p:cNvPr id="16386" name="Picture 2" descr="C:\Documents and Settings\User\سطح المكتب\الفصل السادس\صور\هنري.jpg"/>
          <p:cNvPicPr>
            <a:picLocks noChangeAspect="1" noChangeArrowheads="1"/>
          </p:cNvPicPr>
          <p:nvPr/>
        </p:nvPicPr>
        <p:blipFill>
          <a:blip r:embed="rId4"/>
          <a:srcRect/>
          <a:stretch>
            <a:fillRect/>
          </a:stretch>
        </p:blipFill>
        <p:spPr bwMode="auto">
          <a:xfrm>
            <a:off x="357158" y="3143248"/>
            <a:ext cx="1905000" cy="2200275"/>
          </a:xfrm>
          <a:prstGeom prst="rect">
            <a:avLst/>
          </a:prstGeom>
          <a:noFill/>
        </p:spPr>
      </p:pic>
      <p:pic>
        <p:nvPicPr>
          <p:cNvPr id="4" name="صورة 3" descr="الملكة"/>
          <p:cNvPicPr/>
          <p:nvPr/>
        </p:nvPicPr>
        <p:blipFill>
          <a:blip r:embed="rId2"/>
          <a:srcRect/>
          <a:stretch>
            <a:fillRect/>
          </a:stretch>
        </p:blipFill>
        <p:spPr bwMode="auto">
          <a:xfrm rot="10800000">
            <a:off x="3357554" y="1857364"/>
            <a:ext cx="3380740" cy="310197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55" presetClass="exit" presetSubtype="0" fill="hold" nodeType="clickEffect">
                                  <p:stCondLst>
                                    <p:cond delay="0"/>
                                  </p:stCondLst>
                                  <p:childTnLst>
                                    <p:anim calcmode="lin" valueType="num">
                                      <p:cBhvr>
                                        <p:cTn id="15" dur="1000"/>
                                        <p:tgtEl>
                                          <p:spTgt spid="4"/>
                                        </p:tgtEl>
                                        <p:attrNameLst>
                                          <p:attrName>ppt_w</p:attrName>
                                        </p:attrNameLst>
                                      </p:cBhvr>
                                      <p:tavLst>
                                        <p:tav tm="0">
                                          <p:val>
                                            <p:strVal val="ppt_w"/>
                                          </p:val>
                                        </p:tav>
                                        <p:tav tm="100000">
                                          <p:val>
                                            <p:strVal val="ppt_w*0.70"/>
                                          </p:val>
                                        </p:tav>
                                      </p:tavLst>
                                    </p:anim>
                                    <p:anim calcmode="lin" valueType="num">
                                      <p:cBhvr>
                                        <p:cTn id="16" dur="1000"/>
                                        <p:tgtEl>
                                          <p:spTgt spid="4"/>
                                        </p:tgtEl>
                                        <p:attrNameLst>
                                          <p:attrName>ppt_h</p:attrName>
                                        </p:attrNameLst>
                                      </p:cBhvr>
                                      <p:tavLst>
                                        <p:tav tm="0">
                                          <p:val>
                                            <p:strVal val="ppt_h"/>
                                          </p:val>
                                        </p:tav>
                                        <p:tav tm="100000">
                                          <p:val>
                                            <p:strVal val="ppt_h"/>
                                          </p:val>
                                        </p:tav>
                                      </p:tavLst>
                                    </p:anim>
                                    <p:animEffect transition="out" filter="fade">
                                      <p:cBhvr>
                                        <p:cTn id="17" dur="1000"/>
                                        <p:tgtEl>
                                          <p:spTgt spid="4"/>
                                        </p:tgtEl>
                                      </p:cBhvr>
                                    </p:animEffect>
                                    <p:set>
                                      <p:cBhvr>
                                        <p:cTn id="18" dur="1" fill="hold">
                                          <p:stCondLst>
                                            <p:cond delay="9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385"/>
                                        </p:tgtEl>
                                        <p:attrNameLst>
                                          <p:attrName>style.visibility</p:attrName>
                                        </p:attrNameLst>
                                      </p:cBhvr>
                                      <p:to>
                                        <p:strVal val="visible"/>
                                      </p:to>
                                    </p:set>
                                    <p:anim calcmode="lin" valueType="num">
                                      <p:cBhvr additive="base">
                                        <p:cTn id="28" dur="500" fill="hold"/>
                                        <p:tgtEl>
                                          <p:spTgt spid="16385"/>
                                        </p:tgtEl>
                                        <p:attrNameLst>
                                          <p:attrName>ppt_x</p:attrName>
                                        </p:attrNameLst>
                                      </p:cBhvr>
                                      <p:tavLst>
                                        <p:tav tm="0">
                                          <p:val>
                                            <p:strVal val="#ppt_x"/>
                                          </p:val>
                                        </p:tav>
                                        <p:tav tm="100000">
                                          <p:val>
                                            <p:strVal val="#ppt_x"/>
                                          </p:val>
                                        </p:tav>
                                      </p:tavLst>
                                    </p:anim>
                                    <p:anim calcmode="lin" valueType="num">
                                      <p:cBhvr additive="base">
                                        <p:cTn id="29" dur="500" fill="hold"/>
                                        <p:tgtEl>
                                          <p:spTgt spid="1638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6386"/>
                                        </p:tgtEl>
                                        <p:attrNameLst>
                                          <p:attrName>style.visibility</p:attrName>
                                        </p:attrNameLst>
                                      </p:cBhvr>
                                      <p:to>
                                        <p:strVal val="visible"/>
                                      </p:to>
                                    </p:set>
                                    <p:anim calcmode="lin" valueType="num">
                                      <p:cBhvr additive="base">
                                        <p:cTn id="32" dur="500" fill="hold"/>
                                        <p:tgtEl>
                                          <p:spTgt spid="16386"/>
                                        </p:tgtEl>
                                        <p:attrNameLst>
                                          <p:attrName>ppt_x</p:attrName>
                                        </p:attrNameLst>
                                      </p:cBhvr>
                                      <p:tavLst>
                                        <p:tav tm="0">
                                          <p:val>
                                            <p:strVal val="#ppt_x"/>
                                          </p:val>
                                        </p:tav>
                                        <p:tav tm="100000">
                                          <p:val>
                                            <p:strVal val="#ppt_x"/>
                                          </p:val>
                                        </p:tav>
                                      </p:tavLst>
                                    </p:anim>
                                    <p:anim calcmode="lin" valueType="num">
                                      <p:cBhvr additive="base">
                                        <p:cTn id="33"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578">
                                            <p:txEl>
                                              <p:pRg st="0" end="0"/>
                                            </p:txEl>
                                          </p:spTgt>
                                        </p:tgtEl>
                                        <p:attrNameLst>
                                          <p:attrName>style.visibility</p:attrName>
                                        </p:attrNameLst>
                                      </p:cBhvr>
                                      <p:to>
                                        <p:strVal val="visible"/>
                                      </p:to>
                                    </p:set>
                                    <p:animEffect transition="in" filter="fade">
                                      <p:cBhvr>
                                        <p:cTn id="38" dur="2000"/>
                                        <p:tgtEl>
                                          <p:spTgt spid="2457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578">
                                            <p:txEl>
                                              <p:pRg st="1" end="1"/>
                                            </p:txEl>
                                          </p:spTgt>
                                        </p:tgtEl>
                                        <p:attrNameLst>
                                          <p:attrName>style.visibility</p:attrName>
                                        </p:attrNameLst>
                                      </p:cBhvr>
                                      <p:to>
                                        <p:strVal val="visible"/>
                                      </p:to>
                                    </p:set>
                                    <p:animEffect transition="in" filter="fade">
                                      <p:cBhvr>
                                        <p:cTn id="43" dur="2000"/>
                                        <p:tgtEl>
                                          <p:spTgt spid="24578">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578">
                                            <p:txEl>
                                              <p:pRg st="2" end="2"/>
                                            </p:txEl>
                                          </p:spTgt>
                                        </p:tgtEl>
                                        <p:attrNameLst>
                                          <p:attrName>style.visibility</p:attrName>
                                        </p:attrNameLst>
                                      </p:cBhvr>
                                      <p:to>
                                        <p:strVal val="visible"/>
                                      </p:to>
                                    </p:set>
                                    <p:animEffect transition="in" filter="fade">
                                      <p:cBhvr>
                                        <p:cTn id="48" dur="2000"/>
                                        <p:tgtEl>
                                          <p:spTgt spid="24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121150" y="2997200"/>
          <a:ext cx="903288" cy="863600"/>
        </p:xfrm>
        <a:graphic>
          <a:graphicData uri="http://schemas.openxmlformats.org/presentationml/2006/ole">
            <p:oleObj spid="_x0000_s1026" name="Packager Shell Object" showAsIcon="1" r:id="rId3" imgW="902520" imgH="862920" progId="Package">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4400" dirty="0" smtClean="0"/>
              <a:t>الحث الكهرومغناطيسي:</a:t>
            </a:r>
            <a:endParaRPr lang="ar-SA" sz="4400" dirty="0"/>
          </a:p>
        </p:txBody>
      </p:sp>
      <p:sp>
        <p:nvSpPr>
          <p:cNvPr id="3" name="عنصر نائب للنص 2"/>
          <p:cNvSpPr>
            <a:spLocks noGrp="1"/>
          </p:cNvSpPr>
          <p:nvPr>
            <p:ph type="body" idx="1"/>
          </p:nvPr>
        </p:nvSpPr>
        <p:spPr>
          <a:xfrm>
            <a:off x="642910" y="1643050"/>
            <a:ext cx="7100910" cy="3000396"/>
          </a:xfrm>
        </p:spPr>
        <p:txBody>
          <a:bodyPr>
            <a:noAutofit/>
          </a:bodyPr>
          <a:lstStyle/>
          <a:p>
            <a:pPr algn="r"/>
            <a:r>
              <a:rPr lang="ar-SA" sz="6000" dirty="0" smtClean="0"/>
              <a:t>تولد تيار كهربي نتيجة تحرك سلك داخل مجال مغناطيسي في عدم وجود </a:t>
            </a:r>
            <a:r>
              <a:rPr lang="ar-SA" sz="6000" dirty="0" err="1" smtClean="0"/>
              <a:t>بطاريه</a:t>
            </a:r>
            <a:endParaRPr lang="ar-SA"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00562" y="1214422"/>
            <a:ext cx="4357718" cy="4071966"/>
          </a:xfrm>
        </p:spPr>
        <p:txBody>
          <a:bodyPr>
            <a:noAutofit/>
          </a:bodyPr>
          <a:lstStyle/>
          <a:p>
            <a:pPr algn="r"/>
            <a:r>
              <a:rPr lang="ar-SA" sz="2400" b="1" u="wavy" dirty="0" smtClean="0">
                <a:solidFill>
                  <a:schemeClr val="tx1"/>
                </a:solidFill>
              </a:rPr>
              <a:t>القاعدة الرابعة لليد اليمنى : </a:t>
            </a:r>
            <a:r>
              <a:rPr lang="en-US" sz="2400" b="1" dirty="0" smtClean="0"/>
              <a:t/>
            </a:r>
            <a:br>
              <a:rPr lang="en-US" sz="2400" b="1" dirty="0" smtClean="0"/>
            </a:br>
            <a:r>
              <a:rPr lang="ar-SA" sz="2400" b="1" dirty="0" smtClean="0"/>
              <a:t>تستخدم لتحديد اتجاه التيار الكهربائي </a:t>
            </a:r>
            <a:r>
              <a:rPr lang="ar-SA" sz="2400" b="1" dirty="0" err="1" smtClean="0"/>
              <a:t>الحثي</a:t>
            </a:r>
            <a:r>
              <a:rPr lang="ar-SA" sz="2400" b="1" dirty="0" smtClean="0"/>
              <a:t> المتولد </a:t>
            </a:r>
            <a:r>
              <a:rPr lang="en-US" sz="2400" b="1" dirty="0" smtClean="0"/>
              <a:t/>
            </a:r>
            <a:br>
              <a:rPr lang="en-US" sz="2400" b="1" dirty="0" smtClean="0"/>
            </a:br>
            <a:r>
              <a:rPr lang="ar-SA" sz="2400" b="1" dirty="0" smtClean="0"/>
              <a:t>يشير الإبهام إلي اتجاه حركة السلك </a:t>
            </a:r>
            <a:r>
              <a:rPr lang="en-US" sz="2400" b="1" dirty="0" smtClean="0"/>
              <a:t/>
            </a:r>
            <a:br>
              <a:rPr lang="en-US" sz="2400" b="1" dirty="0" smtClean="0"/>
            </a:br>
            <a:r>
              <a:rPr lang="ar-SA" sz="2400" b="1" dirty="0" smtClean="0"/>
              <a:t>وتشير الأصابع إلي اتجاه المجال المغناطيسي </a:t>
            </a:r>
            <a:r>
              <a:rPr lang="en-US" sz="2400" b="1" dirty="0" smtClean="0"/>
              <a:t/>
            </a:r>
            <a:br>
              <a:rPr lang="en-US" sz="2400" b="1" dirty="0" smtClean="0"/>
            </a:br>
            <a:r>
              <a:rPr lang="ar-SA" sz="2400" b="1" dirty="0" smtClean="0"/>
              <a:t>وعندئذ سيشير العمودي علي باطن اليد نحو الخارج </a:t>
            </a:r>
            <a:r>
              <a:rPr lang="en-US" sz="2400" b="1" dirty="0" smtClean="0"/>
              <a:t/>
            </a:r>
            <a:br>
              <a:rPr lang="en-US" sz="2400" b="1" dirty="0" smtClean="0"/>
            </a:br>
            <a:r>
              <a:rPr lang="ar-SA" sz="2400" b="1" dirty="0" smtClean="0"/>
              <a:t>إلي اتجاه التيار الاصطلاحي </a:t>
            </a:r>
            <a:endParaRPr lang="en-US" sz="2400" b="1" dirty="0"/>
          </a:p>
        </p:txBody>
      </p:sp>
      <p:pic>
        <p:nvPicPr>
          <p:cNvPr id="4" name="عنصر نائب للمحتوى 3"/>
          <p:cNvPicPr>
            <a:picLocks noGrp="1"/>
          </p:cNvPicPr>
          <p:nvPr>
            <p:ph idx="1"/>
          </p:nvPr>
        </p:nvPicPr>
        <p:blipFill>
          <a:blip r:embed="rId2"/>
          <a:srcRect l="12756" t="28211" r="33771" b="16743"/>
          <a:stretch>
            <a:fillRect/>
          </a:stretch>
        </p:blipFill>
        <p:spPr bwMode="auto">
          <a:xfrm>
            <a:off x="214282" y="214290"/>
            <a:ext cx="4214842" cy="626602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546</TotalTime>
  <Words>481</Words>
  <Application>Microsoft Office PowerPoint</Application>
  <PresentationFormat>عرض على الشاشة (3:4)‏</PresentationFormat>
  <Paragraphs>98</Paragraphs>
  <Slides>22</Slides>
  <Notes>1</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22</vt:i4>
      </vt:variant>
    </vt:vector>
  </HeadingPairs>
  <TitlesOfParts>
    <vt:vector size="24" baseType="lpstr">
      <vt:lpstr>حيوية</vt:lpstr>
      <vt:lpstr>Packager Shell Object</vt:lpstr>
      <vt:lpstr>الشريحة 1</vt:lpstr>
      <vt:lpstr>الشريحة 2</vt:lpstr>
      <vt:lpstr>تجربه إستهلالية:</vt:lpstr>
      <vt:lpstr>الشريحة 4</vt:lpstr>
      <vt:lpstr>الشريحة 5</vt:lpstr>
      <vt:lpstr>الشريحة 6</vt:lpstr>
      <vt:lpstr>الشريحة 7</vt:lpstr>
      <vt:lpstr>الحث الكهرومغناطيسي:</vt:lpstr>
      <vt:lpstr>القاعدة الرابعة لليد اليمنى :  تستخدم لتحديد اتجاه التيار الكهربائي الحثي المتولد  يشير الإبهام إلي اتجاه حركة السلك  وتشير الأصابع إلي اتجاه المجال المغناطيسي  وعندئذ سيشير العمودي علي باطن اليد نحو الخارج  إلي اتجاه التيار الاصطلاحي </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SONY</cp:lastModifiedBy>
  <cp:revision>48</cp:revision>
  <dcterms:created xsi:type="dcterms:W3CDTF">2012-12-14T20:00:54Z</dcterms:created>
  <dcterms:modified xsi:type="dcterms:W3CDTF">2016-12-20T22:43:56Z</dcterms:modified>
</cp:coreProperties>
</file>