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56"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2265C65-315B-49D7-BA0C-50FB482E9870}" type="datetimeFigureOut">
              <a:rPr lang="ar-SA" smtClean="0"/>
              <a:t>12/03/38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2748A81-96C4-4804-8D6F-9E8B87102839}" type="slidenum">
              <a:rPr lang="ar-SA" smtClean="0"/>
              <a:t>‹#›</a:t>
            </a:fld>
            <a:endParaRPr lang="ar-SA"/>
          </a:p>
        </p:txBody>
      </p:sp>
    </p:spTree>
    <p:extLst>
      <p:ext uri="{BB962C8B-B14F-4D97-AF65-F5344CB8AC3E}">
        <p14:creationId xmlns:p14="http://schemas.microsoft.com/office/powerpoint/2010/main" val="11643685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6FDA46C-9110-46BD-A62D-A4B24712E3FD}" type="slidenum">
              <a:rPr lang="ar-SA" smtClean="0">
                <a:solidFill>
                  <a:prstClr val="black"/>
                </a:solidFill>
              </a:rPr>
              <a:pPr/>
              <a:t>19</a:t>
            </a:fld>
            <a:endParaRPr lang="ar-SA">
              <a:solidFill>
                <a:prstClr val="black"/>
              </a:solidFill>
            </a:endParaRPr>
          </a:p>
        </p:txBody>
      </p:sp>
    </p:spTree>
    <p:extLst>
      <p:ext uri="{BB962C8B-B14F-4D97-AF65-F5344CB8AC3E}">
        <p14:creationId xmlns:p14="http://schemas.microsoft.com/office/powerpoint/2010/main" val="53051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130D2FF-0882-48DA-A543-6007C7C2B7DE}" type="datetimeFigureOut">
              <a:rPr lang="ar-SA" smtClean="0"/>
              <a:t>12/03/38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336390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130D2FF-0882-48DA-A543-6007C7C2B7DE}" type="datetimeFigureOut">
              <a:rPr lang="ar-SA" smtClean="0"/>
              <a:t>12/03/38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90005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130D2FF-0882-48DA-A543-6007C7C2B7DE}" type="datetimeFigureOut">
              <a:rPr lang="ar-SA" smtClean="0"/>
              <a:t>12/03/38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1486167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918A2474-4AD7-48FA-BEF4-CA2779618FBA}" type="datetimeFigureOut">
              <a:rPr lang="ar-SA" smtClean="0"/>
              <a:pPr/>
              <a:t>12/03/38</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solidFill>
                <a:srgbClr val="FF388C">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7055578E-A56C-4C80-86D8-F58F5AA53D13}" type="slidenum">
              <a:rPr lang="ar-SA" smtClean="0"/>
              <a:pPr/>
              <a:t>‹#›</a:t>
            </a:fld>
            <a:endParaRPr lang="ar-SA"/>
          </a:p>
        </p:txBody>
      </p:sp>
    </p:spTree>
    <p:extLst>
      <p:ext uri="{BB962C8B-B14F-4D97-AF65-F5344CB8AC3E}">
        <p14:creationId xmlns:p14="http://schemas.microsoft.com/office/powerpoint/2010/main" val="2388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SA">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7055578E-A56C-4C80-86D8-F58F5AA53D13}" type="slidenum">
              <a:rPr lang="ar-SA" smtClean="0">
                <a:solidFill>
                  <a:prstClr val="black"/>
                </a:solidFill>
              </a:rPr>
              <a:pPr/>
              <a:t>‹#›</a:t>
            </a:fld>
            <a:endParaRPr lang="ar-SA">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41205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18A2474-4AD7-48FA-BEF4-CA2779618FBA}" type="datetimeFigureOut">
              <a:rPr lang="ar-SA" smtClean="0">
                <a:solidFill>
                  <a:prstClr val="white"/>
                </a:solidFill>
              </a:rPr>
              <a:pPr/>
              <a:t>12/03/38</a:t>
            </a:fld>
            <a:endParaRPr lang="ar-SA">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7055578E-A56C-4C80-86D8-F58F5AA53D13}" type="slidenum">
              <a:rPr lang="ar-SA" smtClean="0">
                <a:solidFill>
                  <a:prstClr val="white"/>
                </a:solidFill>
              </a:rPr>
              <a:pPr/>
              <a:t>‹#›</a:t>
            </a:fld>
            <a:endParaRPr lang="ar-SA">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11997275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18A2474-4AD7-48FA-BEF4-CA2779618FBA}" type="datetimeFigureOut">
              <a:rPr lang="ar-SA" smtClean="0">
                <a:solidFill>
                  <a:prstClr val="white"/>
                </a:solidFill>
              </a:rPr>
              <a:pPr/>
              <a:t>12/03/38</a:t>
            </a:fld>
            <a:endParaRPr lang="ar-SA">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SA">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7055578E-A56C-4C80-86D8-F58F5AA53D13}" type="slidenum">
              <a:rPr lang="ar-SA" smtClean="0">
                <a:solidFill>
                  <a:prstClr val="white"/>
                </a:solidFill>
              </a:rPr>
              <a:pPr/>
              <a:t>‹#›</a:t>
            </a:fld>
            <a:endParaRPr lang="ar-SA">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8015579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SA">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7055578E-A56C-4C80-86D8-F58F5AA53D13}"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06476007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918A2474-4AD7-48FA-BEF4-CA2779618FBA}" type="datetimeFigureOut">
              <a:rPr lang="ar-SA" smtClean="0">
                <a:solidFill>
                  <a:prstClr val="white"/>
                </a:solidFill>
              </a:rPr>
              <a:pPr/>
              <a:t>12/03/38</a:t>
            </a:fld>
            <a:endParaRPr lang="ar-SA">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SA">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7055578E-A56C-4C80-86D8-F58F5AA53D13}" type="slidenum">
              <a:rPr lang="ar-SA" smtClean="0">
                <a:solidFill>
                  <a:prstClr val="white"/>
                </a:solidFill>
              </a:rPr>
              <a:pPr/>
              <a:t>‹#›</a:t>
            </a:fld>
            <a:endParaRPr lang="ar-SA">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13857956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SA">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7055578E-A56C-4C80-86D8-F58F5AA53D13}"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340146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SA">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7055578E-A56C-4C80-86D8-F58F5AA53D13}"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6540866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130D2FF-0882-48DA-A543-6007C7C2B7DE}" type="datetimeFigureOut">
              <a:rPr lang="ar-SA" smtClean="0"/>
              <a:t>12/03/38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1722366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918A2474-4AD7-48FA-BEF4-CA2779618FBA}" type="datetimeFigureOut">
              <a:rPr lang="ar-SA" smtClean="0">
                <a:solidFill>
                  <a:prstClr val="white"/>
                </a:solidFill>
              </a:rPr>
              <a:pPr/>
              <a:t>12/03/38</a:t>
            </a:fld>
            <a:endParaRPr lang="ar-SA">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7055578E-A56C-4C80-86D8-F58F5AA53D13}" type="slidenum">
              <a:rPr lang="ar-SA" smtClean="0">
                <a:solidFill>
                  <a:prstClr val="white"/>
                </a:solidFill>
              </a:rPr>
              <a:pPr/>
              <a:t>‹#›</a:t>
            </a:fld>
            <a:endParaRPr lang="ar-SA">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131284789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SA">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7055578E-A56C-4C80-86D8-F58F5AA53D13}"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574346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SA">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7055578E-A56C-4C80-86D8-F58F5AA53D13}"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082833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6553200" y="6245225"/>
            <a:ext cx="2133600" cy="476250"/>
          </a:xfrm>
        </p:spPr>
        <p:txBody>
          <a:bodyPr/>
          <a:lstStyle>
            <a:lvl1pPr>
              <a:defRPr/>
            </a:lvl1pPr>
          </a:lstStyle>
          <a:p>
            <a:endParaRPr lang="en-US">
              <a:solidFill>
                <a:prstClr val="black"/>
              </a:solidFill>
            </a:endParaRPr>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solidFill>
                <a:prstClr val="black"/>
              </a:solidFill>
            </a:endParaRPr>
          </a:p>
        </p:txBody>
      </p:sp>
      <p:sp>
        <p:nvSpPr>
          <p:cNvPr id="5" name="عنصر نائب لرقم الشريحة 4"/>
          <p:cNvSpPr>
            <a:spLocks noGrp="1"/>
          </p:cNvSpPr>
          <p:nvPr>
            <p:ph type="sldNum" sz="quarter" idx="12"/>
          </p:nvPr>
        </p:nvSpPr>
        <p:spPr>
          <a:xfrm>
            <a:off x="457200" y="6245225"/>
            <a:ext cx="2133600" cy="476250"/>
          </a:xfrm>
        </p:spPr>
        <p:txBody>
          <a:bodyPr/>
          <a:lstStyle>
            <a:lvl1pPr>
              <a:defRPr/>
            </a:lvl1pPr>
          </a:lstStyle>
          <a:p>
            <a:fld id="{26DFD02C-4118-4616-B03B-0C3A20514468}" type="slidenum">
              <a:rPr lang="ar-SA">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16074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130D2FF-0882-48DA-A543-6007C7C2B7DE}" type="datetimeFigureOut">
              <a:rPr lang="ar-SA" smtClean="0"/>
              <a:t>12/03/38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158060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130D2FF-0882-48DA-A543-6007C7C2B7DE}" type="datetimeFigureOut">
              <a:rPr lang="ar-SA" smtClean="0"/>
              <a:t>12/03/38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178934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130D2FF-0882-48DA-A543-6007C7C2B7DE}" type="datetimeFigureOut">
              <a:rPr lang="ar-SA" smtClean="0"/>
              <a:t>12/03/38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117557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130D2FF-0882-48DA-A543-6007C7C2B7DE}" type="datetimeFigureOut">
              <a:rPr lang="ar-SA" smtClean="0"/>
              <a:t>12/03/38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232332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130D2FF-0882-48DA-A543-6007C7C2B7DE}" type="datetimeFigureOut">
              <a:rPr lang="ar-SA" smtClean="0"/>
              <a:t>12/03/38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228601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130D2FF-0882-48DA-A543-6007C7C2B7DE}" type="datetimeFigureOut">
              <a:rPr lang="ar-SA" smtClean="0"/>
              <a:t>12/03/38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20613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130D2FF-0882-48DA-A543-6007C7C2B7DE}" type="datetimeFigureOut">
              <a:rPr lang="ar-SA" smtClean="0"/>
              <a:t>12/03/38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31F990-0CAF-4E77-A242-C6E7D151BC65}" type="slidenum">
              <a:rPr lang="ar-SA" smtClean="0"/>
              <a:t>‹#›</a:t>
            </a:fld>
            <a:endParaRPr lang="ar-SA"/>
          </a:p>
        </p:txBody>
      </p:sp>
    </p:spTree>
    <p:extLst>
      <p:ext uri="{BB962C8B-B14F-4D97-AF65-F5344CB8AC3E}">
        <p14:creationId xmlns:p14="http://schemas.microsoft.com/office/powerpoint/2010/main" val="238784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130D2FF-0882-48DA-A543-6007C7C2B7DE}" type="datetimeFigureOut">
              <a:rPr lang="ar-SA" smtClean="0"/>
              <a:t>12/03/38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D31F990-0CAF-4E77-A242-C6E7D151BC65}" type="slidenum">
              <a:rPr lang="ar-SA" smtClean="0"/>
              <a:t>‹#›</a:t>
            </a:fld>
            <a:endParaRPr lang="ar-SA"/>
          </a:p>
        </p:txBody>
      </p:sp>
    </p:spTree>
    <p:extLst>
      <p:ext uri="{BB962C8B-B14F-4D97-AF65-F5344CB8AC3E}">
        <p14:creationId xmlns:p14="http://schemas.microsoft.com/office/powerpoint/2010/main" val="8882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8A2474-4AD7-48FA-BEF4-CA2779618FBA}" type="datetimeFigureOut">
              <a:rPr lang="ar-SA" smtClean="0">
                <a:solidFill>
                  <a:prstClr val="black"/>
                </a:solidFill>
              </a:rPr>
              <a:pPr/>
              <a:t>12/03/38</a:t>
            </a:fld>
            <a:endParaRPr lang="ar-SA">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55578E-A56C-4C80-86D8-F58F5AA53D13}"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999168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18.xml"/><Relationship Id="rId1" Type="http://schemas.openxmlformats.org/officeDocument/2006/relationships/audio" Target="../media/audio2.wav"/><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8.xml"/><Relationship Id="rId5" Type="http://schemas.openxmlformats.org/officeDocument/2006/relationships/image" Target="../media/image71.emf"/><Relationship Id="rId4" Type="http://schemas.openxmlformats.org/officeDocument/2006/relationships/image" Target="../media/image70.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HandsSf"/>
          <p:cNvPicPr>
            <a:picLocks noGrp="1" noChangeAspect="1" noChangeArrowheads="1"/>
          </p:cNvPicPr>
          <p:nvPr>
            <p:ph idx="1"/>
          </p:nvPr>
        </p:nvPicPr>
        <p:blipFill>
          <a:blip r:embed="rId2"/>
          <a:srcRect/>
          <a:stretch>
            <a:fillRect/>
          </a:stretch>
        </p:blipFill>
        <p:spPr>
          <a:xfrm>
            <a:off x="0" y="0"/>
            <a:ext cx="9144000" cy="6858000"/>
          </a:xfrm>
          <a:noFill/>
        </p:spPr>
      </p:pic>
      <p:sp>
        <p:nvSpPr>
          <p:cNvPr id="4098" name="Rectangle 5"/>
          <p:cNvSpPr>
            <a:spLocks noGrp="1" noChangeArrowheads="1"/>
          </p:cNvSpPr>
          <p:nvPr>
            <p:ph type="title"/>
          </p:nvPr>
        </p:nvSpPr>
        <p:spPr/>
        <p:txBody>
          <a:bodyPr/>
          <a:lstStyle/>
          <a:p>
            <a:pPr eaLnBrk="1" hangingPunct="1"/>
            <a:endParaRPr lang="en-US" dirty="0" smtClean="0">
              <a:cs typeface="Times New Roman" pitchFamily="18" charset="0"/>
            </a:endParaRPr>
          </a:p>
        </p:txBody>
      </p:sp>
      <p:sp>
        <p:nvSpPr>
          <p:cNvPr id="4100" name="Rectangle 7"/>
          <p:cNvSpPr>
            <a:spLocks noChangeArrowheads="1"/>
          </p:cNvSpPr>
          <p:nvPr/>
        </p:nvSpPr>
        <p:spPr bwMode="auto">
          <a:xfrm>
            <a:off x="1619250" y="1412875"/>
            <a:ext cx="5545138" cy="1384300"/>
          </a:xfrm>
          <a:prstGeom prst="rect">
            <a:avLst/>
          </a:prstGeom>
          <a:noFill/>
          <a:ln w="9525">
            <a:noFill/>
            <a:miter lim="800000"/>
            <a:headEnd/>
            <a:tailEnd/>
          </a:ln>
        </p:spPr>
        <p:txBody>
          <a:bodyPr>
            <a:spAutoFit/>
          </a:bodyPr>
          <a:lstStyle/>
          <a:p>
            <a:r>
              <a:rPr lang="ar-SA" sz="2800" dirty="0">
                <a:solidFill>
                  <a:prstClr val="white"/>
                </a:solidFill>
                <a:cs typeface="Mudir MT" pitchFamily="2" charset="-78"/>
              </a:rPr>
              <a:t/>
            </a:r>
            <a:br>
              <a:rPr lang="ar-SA" sz="2800" dirty="0">
                <a:solidFill>
                  <a:prstClr val="white"/>
                </a:solidFill>
                <a:cs typeface="Mudir MT" pitchFamily="2" charset="-78"/>
              </a:rPr>
            </a:br>
            <a:r>
              <a:rPr lang="ar-SA" sz="2800" dirty="0">
                <a:solidFill>
                  <a:prstClr val="white"/>
                </a:solidFill>
                <a:cs typeface="Mudir MT" pitchFamily="2" charset="-78"/>
              </a:rPr>
              <a:t/>
            </a:r>
            <a:br>
              <a:rPr lang="ar-SA" sz="2800" dirty="0">
                <a:solidFill>
                  <a:prstClr val="white"/>
                </a:solidFill>
                <a:cs typeface="Mudir MT" pitchFamily="2" charset="-78"/>
              </a:rPr>
            </a:br>
            <a:endParaRPr lang="en-US" sz="2800" dirty="0">
              <a:solidFill>
                <a:prstClr val="white"/>
              </a:solidFill>
              <a:cs typeface="Mudir MT" pitchFamily="2" charset="-78"/>
            </a:endParaRPr>
          </a:p>
        </p:txBody>
      </p:sp>
      <p:sp>
        <p:nvSpPr>
          <p:cNvPr id="4101" name="مستطيل 5"/>
          <p:cNvSpPr>
            <a:spLocks noChangeArrowheads="1"/>
          </p:cNvSpPr>
          <p:nvPr/>
        </p:nvSpPr>
        <p:spPr bwMode="auto">
          <a:xfrm>
            <a:off x="1071563" y="928688"/>
            <a:ext cx="7215187" cy="1323975"/>
          </a:xfrm>
          <a:prstGeom prst="rect">
            <a:avLst/>
          </a:prstGeom>
          <a:noFill/>
          <a:ln w="9525">
            <a:noFill/>
            <a:miter lim="800000"/>
            <a:headEnd/>
            <a:tailEnd/>
          </a:ln>
        </p:spPr>
        <p:txBody>
          <a:bodyPr>
            <a:spAutoFit/>
          </a:bodyPr>
          <a:lstStyle/>
          <a:p>
            <a:r>
              <a:rPr lang="ar-SA" sz="4000" dirty="0">
                <a:ln>
                  <a:solidFill>
                    <a:prstClr val="white"/>
                  </a:solidFill>
                </a:ln>
                <a:solidFill>
                  <a:prstClr val="white"/>
                </a:solidFill>
                <a:cs typeface="Andalus" pitchFamily="2" charset="-78"/>
              </a:rPr>
              <a:t>كان </a:t>
            </a:r>
            <a:r>
              <a:rPr lang="ar-SA" sz="4000" dirty="0" err="1">
                <a:ln>
                  <a:solidFill>
                    <a:prstClr val="white"/>
                  </a:solidFill>
                </a:ln>
                <a:solidFill>
                  <a:prstClr val="white"/>
                </a:solidFill>
                <a:cs typeface="Andalus" pitchFamily="2" charset="-78"/>
              </a:rPr>
              <a:t>ياما</a:t>
            </a:r>
            <a:r>
              <a:rPr lang="ar-SA" sz="4000" dirty="0">
                <a:ln>
                  <a:solidFill>
                    <a:prstClr val="white"/>
                  </a:solidFill>
                </a:ln>
                <a:solidFill>
                  <a:prstClr val="white"/>
                </a:solidFill>
                <a:cs typeface="Andalus" pitchFamily="2" charset="-78"/>
              </a:rPr>
              <a:t> كان كان في قديم الزمان في سالف العصر والأوان :</a:t>
            </a:r>
            <a:endParaRPr lang="en-US" sz="4000" dirty="0">
              <a:ln>
                <a:solidFill>
                  <a:prstClr val="white"/>
                </a:solidFill>
              </a:ln>
              <a:solidFill>
                <a:prstClr val="white"/>
              </a:solidFill>
              <a:cs typeface="Andalus" pitchFamily="2" charset="-78"/>
            </a:endParaRPr>
          </a:p>
        </p:txBody>
      </p:sp>
    </p:spTree>
    <p:extLst>
      <p:ext uri="{BB962C8B-B14F-4D97-AF65-F5344CB8AC3E}">
        <p14:creationId xmlns:p14="http://schemas.microsoft.com/office/powerpoint/2010/main" val="390892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54308"/>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clas1297"/>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468313" y="-315913"/>
            <a:ext cx="10080626" cy="7559676"/>
          </a:xfrm>
          <a:noFill/>
          <a:ln/>
        </p:spPr>
      </p:pic>
      <p:sp>
        <p:nvSpPr>
          <p:cNvPr id="256011" name="Rectangle 11"/>
          <p:cNvSpPr>
            <a:spLocks noChangeArrowheads="1"/>
          </p:cNvSpPr>
          <p:nvPr/>
        </p:nvSpPr>
        <p:spPr bwMode="auto">
          <a:xfrm>
            <a:off x="1187450" y="269875"/>
            <a:ext cx="7786688" cy="1143000"/>
          </a:xfrm>
          <a:prstGeom prst="rect">
            <a:avLst/>
          </a:prstGeom>
          <a:noFill/>
          <a:ln w="9525">
            <a:noFill/>
            <a:miter lim="800000"/>
            <a:headEnd/>
            <a:tailEnd/>
          </a:ln>
          <a:effectLst/>
        </p:spPr>
        <p:txBody>
          <a:bodyPr anchor="ctr"/>
          <a:lstStyle/>
          <a:p>
            <a:pPr algn="ctr"/>
            <a:r>
              <a:rPr lang="ar-SA" sz="4400" dirty="0">
                <a:solidFill>
                  <a:srgbClr val="FF0066"/>
                </a:solidFill>
                <a:cs typeface="DecoType Naskh Variants" pitchFamily="2" charset="-78"/>
              </a:rPr>
              <a:t>* تجربه </a:t>
            </a:r>
            <a:r>
              <a:rPr lang="ar-SA" sz="4400" dirty="0" err="1">
                <a:solidFill>
                  <a:srgbClr val="FF0066"/>
                </a:solidFill>
                <a:cs typeface="DecoType Naskh Variants" pitchFamily="2" charset="-78"/>
              </a:rPr>
              <a:t>إستهلالية</a:t>
            </a:r>
            <a:r>
              <a:rPr lang="ar-SA" sz="4400" dirty="0">
                <a:solidFill>
                  <a:srgbClr val="FF0066"/>
                </a:solidFill>
                <a:cs typeface="DecoType Naskh Variants" pitchFamily="2" charset="-78"/>
              </a:rPr>
              <a:t>:-</a:t>
            </a:r>
            <a:endParaRPr lang="en-US" sz="4400" dirty="0">
              <a:solidFill>
                <a:srgbClr val="FF0066"/>
              </a:solidFill>
              <a:cs typeface="DecoType Naskh Variants" pitchFamily="2" charset="-78"/>
            </a:endParaRPr>
          </a:p>
        </p:txBody>
      </p:sp>
      <p:sp>
        <p:nvSpPr>
          <p:cNvPr id="256012" name="Rectangle 12"/>
          <p:cNvSpPr>
            <a:spLocks noChangeArrowheads="1"/>
          </p:cNvSpPr>
          <p:nvPr/>
        </p:nvSpPr>
        <p:spPr bwMode="auto">
          <a:xfrm>
            <a:off x="457200" y="1125538"/>
            <a:ext cx="8229600" cy="4525962"/>
          </a:xfrm>
          <a:prstGeom prst="rect">
            <a:avLst/>
          </a:prstGeom>
          <a:noFill/>
          <a:ln w="9525">
            <a:noFill/>
            <a:miter lim="800000"/>
            <a:headEnd/>
            <a:tailEnd/>
          </a:ln>
          <a:effectLst/>
        </p:spPr>
        <p:txBody>
          <a:bodyPr/>
          <a:lstStyle/>
          <a:p>
            <a:pPr marL="342900" indent="-342900">
              <a:spcBef>
                <a:spcPct val="20000"/>
              </a:spcBef>
            </a:pPr>
            <a:endParaRPr lang="en-US" sz="3200" dirty="0">
              <a:solidFill>
                <a:prstClr val="black"/>
              </a:solidFill>
              <a:cs typeface="Mudir MT" pitchFamily="2" charset="-78"/>
            </a:endParaRPr>
          </a:p>
        </p:txBody>
      </p:sp>
      <p:sp>
        <p:nvSpPr>
          <p:cNvPr id="256013" name="Rectangle 13"/>
          <p:cNvSpPr>
            <a:spLocks noChangeArrowheads="1"/>
          </p:cNvSpPr>
          <p:nvPr/>
        </p:nvSpPr>
        <p:spPr bwMode="auto">
          <a:xfrm rot="8384424">
            <a:off x="4138613" y="4435475"/>
            <a:ext cx="504825" cy="2060575"/>
          </a:xfrm>
          <a:prstGeom prst="rect">
            <a:avLst/>
          </a:prstGeom>
          <a:gradFill rotWithShape="1">
            <a:gsLst>
              <a:gs pos="0">
                <a:srgbClr val="FF3300"/>
              </a:gs>
              <a:gs pos="100000">
                <a:srgbClr val="0066FF"/>
              </a:gs>
            </a:gsLst>
            <a:lin ang="5400000" scaled="1"/>
          </a:gradFill>
          <a:ln w="9525">
            <a:noFill/>
            <a:miter lim="800000"/>
            <a:headEnd/>
            <a:tailEnd/>
          </a:ln>
          <a:effectLst/>
        </p:spPr>
        <p:txBody>
          <a:bodyPr wrap="none" anchor="ctr"/>
          <a:lstStyle/>
          <a:p>
            <a:endParaRPr lang="ar-SA">
              <a:solidFill>
                <a:prstClr val="black"/>
              </a:solidFill>
            </a:endParaRPr>
          </a:p>
        </p:txBody>
      </p:sp>
      <p:sp>
        <p:nvSpPr>
          <p:cNvPr id="256014" name="Oval 14"/>
          <p:cNvSpPr>
            <a:spLocks noChangeArrowheads="1"/>
          </p:cNvSpPr>
          <p:nvPr/>
        </p:nvSpPr>
        <p:spPr bwMode="auto">
          <a:xfrm>
            <a:off x="611188" y="3716338"/>
            <a:ext cx="2663825" cy="2519362"/>
          </a:xfrm>
          <a:prstGeom prst="ellipse">
            <a:avLst/>
          </a:prstGeom>
          <a:noFill/>
          <a:ln w="57150" cmpd="thickThin">
            <a:solidFill>
              <a:srgbClr val="FF9900"/>
            </a:solidFill>
            <a:round/>
            <a:headEnd/>
            <a:tailEnd/>
          </a:ln>
          <a:effectLst/>
        </p:spPr>
        <p:txBody>
          <a:bodyPr wrap="none" anchor="ctr"/>
          <a:lstStyle/>
          <a:p>
            <a:endParaRPr lang="ar-SA">
              <a:solidFill>
                <a:prstClr val="black"/>
              </a:solidFill>
            </a:endParaRPr>
          </a:p>
        </p:txBody>
      </p:sp>
      <p:sp>
        <p:nvSpPr>
          <p:cNvPr id="256015" name="AutoShape 15"/>
          <p:cNvSpPr>
            <a:spLocks noChangeArrowheads="1"/>
          </p:cNvSpPr>
          <p:nvPr/>
        </p:nvSpPr>
        <p:spPr bwMode="auto">
          <a:xfrm>
            <a:off x="935038" y="4830763"/>
            <a:ext cx="2089150" cy="433387"/>
          </a:xfrm>
          <a:prstGeom prst="flowChartSor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noFill/>
            <a:miter lim="800000"/>
            <a:headEnd/>
            <a:tailEnd/>
          </a:ln>
          <a:effectLst/>
        </p:spPr>
        <p:txBody>
          <a:bodyPr wrap="none" anchor="ctr"/>
          <a:lstStyle/>
          <a:p>
            <a:endParaRPr lang="ar-SA">
              <a:solidFill>
                <a:prstClr val="black"/>
              </a:solidFill>
            </a:endParaRPr>
          </a:p>
        </p:txBody>
      </p:sp>
      <p:sp>
        <p:nvSpPr>
          <p:cNvPr id="256016" name="WordArt 16"/>
          <p:cNvSpPr>
            <a:spLocks noChangeArrowheads="1" noChangeShapeType="1" noTextEdit="1"/>
          </p:cNvSpPr>
          <p:nvPr/>
        </p:nvSpPr>
        <p:spPr bwMode="auto">
          <a:xfrm>
            <a:off x="1835150" y="3746500"/>
            <a:ext cx="311150" cy="401638"/>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a:t>
            </a:r>
          </a:p>
        </p:txBody>
      </p:sp>
      <p:sp>
        <p:nvSpPr>
          <p:cNvPr id="256017" name="WordArt 17"/>
          <p:cNvSpPr>
            <a:spLocks noChangeArrowheads="1" noChangeShapeType="1" noTextEdit="1"/>
          </p:cNvSpPr>
          <p:nvPr/>
        </p:nvSpPr>
        <p:spPr bwMode="auto">
          <a:xfrm>
            <a:off x="2771775" y="4754563"/>
            <a:ext cx="311150" cy="401637"/>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شر</a:t>
            </a:r>
          </a:p>
        </p:txBody>
      </p:sp>
      <p:sp>
        <p:nvSpPr>
          <p:cNvPr id="256018" name="WordArt 18"/>
          <p:cNvSpPr>
            <a:spLocks noChangeArrowheads="1" noChangeShapeType="1" noTextEdit="1"/>
          </p:cNvSpPr>
          <p:nvPr/>
        </p:nvSpPr>
        <p:spPr bwMode="auto">
          <a:xfrm>
            <a:off x="1835150" y="5803900"/>
            <a:ext cx="215900" cy="330200"/>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ج</a:t>
            </a:r>
          </a:p>
        </p:txBody>
      </p:sp>
      <p:sp>
        <p:nvSpPr>
          <p:cNvPr id="256019" name="WordArt 19"/>
          <p:cNvSpPr>
            <a:spLocks noChangeArrowheads="1" noChangeShapeType="1" noTextEdit="1"/>
          </p:cNvSpPr>
          <p:nvPr/>
        </p:nvSpPr>
        <p:spPr bwMode="auto">
          <a:xfrm>
            <a:off x="731838" y="4795838"/>
            <a:ext cx="239712" cy="360362"/>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غ</a:t>
            </a:r>
          </a:p>
        </p:txBody>
      </p:sp>
    </p:spTree>
    <p:extLst>
      <p:ext uri="{BB962C8B-B14F-4D97-AF65-F5344CB8AC3E}">
        <p14:creationId xmlns:p14="http://schemas.microsoft.com/office/powerpoint/2010/main" val="525941263"/>
      </p:ext>
    </p:extLst>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grpId="0" nodeType="afterEffect">
                                  <p:stCondLst>
                                    <p:cond delay="0"/>
                                  </p:stCondLst>
                                  <p:childTnLst>
                                    <p:animMotion origin="layout" path="M -0.00035 -0.00093 L -0.01372 -0.04468 C -0.01632 -0.05394 -0.02223 -0.06667 -0.02796 -0.07894 C -0.03542 -0.09213 -0.04184 -0.10301 -0.0474 -0.10903 L -0.07292 -0.14005 " pathEditMode="relative" rAng="3312313" ptsTypes="FffFF">
                                      <p:cBhvr>
                                        <p:cTn id="6" dur="500" fill="hold"/>
                                        <p:tgtEl>
                                          <p:spTgt spid="256013"/>
                                        </p:tgtEl>
                                        <p:attrNameLst>
                                          <p:attrName>ppt_x</p:attrName>
                                          <p:attrName>ppt_y</p:attrName>
                                        </p:attrNameLst>
                                      </p:cBhvr>
                                      <p:rCtr x="-3200" y="-7400"/>
                                    </p:animMotion>
                                  </p:childTnLst>
                                </p:cTn>
                              </p:par>
                              <p:par>
                                <p:cTn id="7" presetID="8" presetClass="emph" presetSubtype="0" fill="hold" grpId="0" nodeType="withEffect">
                                  <p:stCondLst>
                                    <p:cond delay="0"/>
                                  </p:stCondLst>
                                  <p:childTnLst>
                                    <p:animRot by="-3000000">
                                      <p:cBhvr>
                                        <p:cTn id="8" dur="500" fill="hold"/>
                                        <p:tgtEl>
                                          <p:spTgt spid="2560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3" grpId="0" animBg="1"/>
      <p:bldP spid="2560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1187450" y="269875"/>
            <a:ext cx="7786688" cy="1143000"/>
          </a:xfrm>
          <a:prstGeom prst="rect">
            <a:avLst/>
          </a:prstGeom>
          <a:noFill/>
          <a:ln w="9525">
            <a:noFill/>
            <a:miter lim="800000"/>
            <a:headEnd/>
            <a:tailEnd/>
          </a:ln>
          <a:effectLst/>
        </p:spPr>
        <p:txBody>
          <a:bodyPr anchor="ctr"/>
          <a:lstStyle/>
          <a:p>
            <a:pPr algn="ctr"/>
            <a:r>
              <a:rPr lang="ar-SA" sz="4400" dirty="0">
                <a:solidFill>
                  <a:srgbClr val="FF0066"/>
                </a:solidFill>
                <a:cs typeface="DecoType Naskh Variants" pitchFamily="2" charset="-78"/>
              </a:rPr>
              <a:t>* تجربه </a:t>
            </a:r>
            <a:r>
              <a:rPr lang="ar-SA" sz="4400" dirty="0" err="1">
                <a:solidFill>
                  <a:srgbClr val="FF0066"/>
                </a:solidFill>
                <a:cs typeface="DecoType Naskh Variants" pitchFamily="2" charset="-78"/>
              </a:rPr>
              <a:t>إستهلالية</a:t>
            </a:r>
            <a:r>
              <a:rPr lang="ar-SA" sz="4400" dirty="0">
                <a:solidFill>
                  <a:srgbClr val="FF0066"/>
                </a:solidFill>
                <a:cs typeface="DecoType Naskh Variants" pitchFamily="2" charset="-78"/>
              </a:rPr>
              <a:t>:</a:t>
            </a:r>
            <a:endParaRPr lang="en-US" sz="4400" dirty="0">
              <a:solidFill>
                <a:srgbClr val="FF0066"/>
              </a:solidFill>
              <a:cs typeface="DecoType Naskh Variants" pitchFamily="2" charset="-78"/>
            </a:endParaRPr>
          </a:p>
        </p:txBody>
      </p:sp>
      <p:sp>
        <p:nvSpPr>
          <p:cNvPr id="3" name="Rectangle 12"/>
          <p:cNvSpPr>
            <a:spLocks noChangeArrowheads="1"/>
          </p:cNvSpPr>
          <p:nvPr/>
        </p:nvSpPr>
        <p:spPr bwMode="auto">
          <a:xfrm>
            <a:off x="500034" y="1071547"/>
            <a:ext cx="8218487" cy="1571636"/>
          </a:xfrm>
          <a:prstGeom prst="rect">
            <a:avLst/>
          </a:prstGeom>
          <a:noFill/>
          <a:ln w="9525">
            <a:noFill/>
            <a:miter lim="800000"/>
            <a:headEnd/>
            <a:tailEnd/>
          </a:ln>
          <a:effectLst/>
        </p:spPr>
        <p:txBody>
          <a:bodyPr/>
          <a:lstStyle/>
          <a:p>
            <a:r>
              <a:rPr lang="ar-SA" sz="2800" dirty="0">
                <a:solidFill>
                  <a:prstClr val="black"/>
                </a:solidFill>
                <a:cs typeface="Mudir MT" pitchFamily="2" charset="-78"/>
              </a:rPr>
              <a:t>إذا قربنا من البوصلة قضيب مغناطيسي نجد أن الإبرة تستقر في اتجاهه معين ,وإذا </a:t>
            </a:r>
            <a:r>
              <a:rPr lang="ar-SA" sz="2800" dirty="0" err="1">
                <a:solidFill>
                  <a:prstClr val="black"/>
                </a:solidFill>
                <a:cs typeface="Mudir MT" pitchFamily="2" charset="-78"/>
              </a:rPr>
              <a:t>ابعدنا</a:t>
            </a:r>
            <a:r>
              <a:rPr lang="ar-SA" sz="2800" dirty="0">
                <a:solidFill>
                  <a:prstClr val="black"/>
                </a:solidFill>
                <a:cs typeface="Mudir MT" pitchFamily="2" charset="-78"/>
              </a:rPr>
              <a:t> البوصلة عن المغناطيس شيئاً فشيئاً,نجد أن تأثيره عليها يتضاءل إلى </a:t>
            </a:r>
            <a:r>
              <a:rPr lang="ar-SA" sz="2800" dirty="0" err="1">
                <a:solidFill>
                  <a:prstClr val="black"/>
                </a:solidFill>
                <a:cs typeface="Mudir MT" pitchFamily="2" charset="-78"/>
              </a:rPr>
              <a:t>ان</a:t>
            </a:r>
            <a:r>
              <a:rPr lang="ar-SA" sz="2800" dirty="0">
                <a:solidFill>
                  <a:prstClr val="black"/>
                </a:solidFill>
                <a:cs typeface="Mudir MT" pitchFamily="2" charset="-78"/>
              </a:rPr>
              <a:t> يكاد يختفي ,</a:t>
            </a:r>
            <a:r>
              <a:rPr lang="ar-SA" sz="3200" b="1" dirty="0">
                <a:ln w="11430"/>
                <a:solidFill>
                  <a:sysClr val="windowText" lastClr="000000"/>
                </a:solidFill>
                <a:effectLst>
                  <a:outerShdw blurRad="50800" dist="39000" dir="5460000" algn="tl">
                    <a:srgbClr val="000000">
                      <a:alpha val="38000"/>
                    </a:srgbClr>
                  </a:outerShdw>
                </a:effectLst>
              </a:rPr>
              <a:t> </a:t>
            </a:r>
          </a:p>
          <a:p>
            <a:endParaRPr lang="ar-SA" sz="3200" b="1" dirty="0">
              <a:ln w="11430"/>
              <a:solidFill>
                <a:sysClr val="windowText" lastClr="000000"/>
              </a:solidFill>
              <a:effectLst>
                <a:outerShdw blurRad="50800" dist="39000" dir="5460000" algn="tl">
                  <a:srgbClr val="000000">
                    <a:alpha val="38000"/>
                  </a:srgbClr>
                </a:outerShdw>
              </a:effectLst>
            </a:endParaRPr>
          </a:p>
          <a:p>
            <a:r>
              <a:rPr lang="ar-SA" sz="3200" b="1" dirty="0">
                <a:ln w="11430"/>
                <a:solidFill>
                  <a:sysClr val="windowText" lastClr="000000"/>
                </a:solidFill>
                <a:effectLst>
                  <a:outerShdw blurRad="50800" dist="39000" dir="5460000" algn="tl">
                    <a:srgbClr val="000000">
                      <a:alpha val="38000"/>
                    </a:srgbClr>
                  </a:outerShdw>
                </a:effectLst>
              </a:rPr>
              <a:t>المنطقة المحيطة بالمغناطيس </a:t>
            </a:r>
            <a:r>
              <a:rPr lang="ar-SA" sz="3200" b="1" dirty="0" err="1">
                <a:ln w="11430"/>
                <a:solidFill>
                  <a:sysClr val="windowText" lastClr="000000"/>
                </a:solidFill>
                <a:effectLst>
                  <a:outerShdw blurRad="50800" dist="39000" dir="5460000" algn="tl">
                    <a:srgbClr val="000000">
                      <a:alpha val="38000"/>
                    </a:srgbClr>
                  </a:outerShdw>
                </a:effectLst>
              </a:rPr>
              <a:t>و</a:t>
            </a:r>
            <a:r>
              <a:rPr lang="ar-SA" sz="3200" b="1" dirty="0">
                <a:ln w="11430"/>
                <a:solidFill>
                  <a:sysClr val="windowText" lastClr="000000"/>
                </a:solidFill>
                <a:effectLst>
                  <a:outerShdw blurRad="50800" dist="39000" dir="5460000" algn="tl">
                    <a:srgbClr val="000000">
                      <a:alpha val="38000"/>
                    </a:srgbClr>
                  </a:outerShdw>
                </a:effectLst>
              </a:rPr>
              <a:t> يظهر فيها </a:t>
            </a:r>
            <a:r>
              <a:rPr lang="ar-SA" sz="3200" b="1" dirty="0" err="1">
                <a:ln w="11430"/>
                <a:solidFill>
                  <a:sysClr val="windowText" lastClr="000000"/>
                </a:solidFill>
                <a:effectLst>
                  <a:outerShdw blurRad="50800" dist="39000" dir="5460000" algn="tl">
                    <a:srgbClr val="000000">
                      <a:alpha val="38000"/>
                    </a:srgbClr>
                  </a:outerShdw>
                </a:effectLst>
              </a:rPr>
              <a:t>تأثيرالقوة</a:t>
            </a:r>
            <a:r>
              <a:rPr lang="ar-SA" sz="3200" b="1" dirty="0">
                <a:ln w="11430"/>
                <a:solidFill>
                  <a:sysClr val="windowText" lastClr="000000"/>
                </a:solidFill>
                <a:effectLst>
                  <a:outerShdw blurRad="50800" dist="39000" dir="5460000" algn="tl">
                    <a:srgbClr val="000000">
                      <a:alpha val="38000"/>
                    </a:srgbClr>
                  </a:outerShdw>
                </a:effectLst>
              </a:rPr>
              <a:t> المغناطيسية تعرف </a:t>
            </a:r>
            <a:r>
              <a:rPr lang="ar-SA" sz="3200" b="1" dirty="0">
                <a:ln w="11430"/>
                <a:solidFill>
                  <a:srgbClr val="FF0000"/>
                </a:solidFill>
                <a:effectLst>
                  <a:outerShdw blurRad="50800" dist="39000" dir="5460000" algn="tl">
                    <a:srgbClr val="000000">
                      <a:alpha val="38000"/>
                    </a:srgbClr>
                  </a:outerShdw>
                </a:effectLst>
              </a:rPr>
              <a:t>بالمجال المغناطيسي</a:t>
            </a:r>
          </a:p>
          <a:p>
            <a:endParaRPr lang="ar-SA" sz="3200" b="1" dirty="0">
              <a:ln w="11430"/>
              <a:solidFill>
                <a:sysClr val="windowText" lastClr="000000"/>
              </a:solidFill>
              <a:effectLst>
                <a:outerShdw blurRad="50800" dist="39000" dir="5460000" algn="tl">
                  <a:srgbClr val="000000">
                    <a:alpha val="38000"/>
                  </a:srgbClr>
                </a:outerShdw>
              </a:effectLst>
            </a:endParaRPr>
          </a:p>
        </p:txBody>
      </p:sp>
      <p:pic>
        <p:nvPicPr>
          <p:cNvPr id="4" name="Picture 2" descr="clas129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428660" y="-428652"/>
            <a:ext cx="10080626" cy="7559676"/>
          </a:xfrm>
          <a:prstGeom prst="rect">
            <a:avLst/>
          </a:prstGeom>
          <a:noFill/>
          <a:ln/>
        </p:spPr>
      </p:pic>
      <p:sp>
        <p:nvSpPr>
          <p:cNvPr id="5" name="Oval 15"/>
          <p:cNvSpPr>
            <a:spLocks noChangeArrowheads="1"/>
          </p:cNvSpPr>
          <p:nvPr/>
        </p:nvSpPr>
        <p:spPr bwMode="auto">
          <a:xfrm>
            <a:off x="611188" y="3717925"/>
            <a:ext cx="2663825" cy="2519363"/>
          </a:xfrm>
          <a:prstGeom prst="ellipse">
            <a:avLst/>
          </a:prstGeom>
          <a:noFill/>
          <a:ln w="57150" cmpd="thickThin">
            <a:solidFill>
              <a:srgbClr val="FF9900"/>
            </a:solidFill>
            <a:round/>
            <a:headEnd/>
            <a:tailEnd/>
          </a:ln>
          <a:effectLst/>
        </p:spPr>
        <p:txBody>
          <a:bodyPr wrap="none" anchor="ctr"/>
          <a:lstStyle/>
          <a:p>
            <a:endParaRPr lang="ar-SA">
              <a:solidFill>
                <a:prstClr val="black"/>
              </a:solidFill>
            </a:endParaRPr>
          </a:p>
        </p:txBody>
      </p:sp>
      <p:sp>
        <p:nvSpPr>
          <p:cNvPr id="6" name="AutoShape 16"/>
          <p:cNvSpPr>
            <a:spLocks noChangeArrowheads="1"/>
          </p:cNvSpPr>
          <p:nvPr/>
        </p:nvSpPr>
        <p:spPr bwMode="auto">
          <a:xfrm rot="-3392430">
            <a:off x="934244" y="4833144"/>
            <a:ext cx="2089150" cy="433388"/>
          </a:xfrm>
          <a:prstGeom prst="flowChartSor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noFill/>
            <a:miter lim="800000"/>
            <a:headEnd/>
            <a:tailEnd/>
          </a:ln>
          <a:effectLst/>
        </p:spPr>
        <p:txBody>
          <a:bodyPr wrap="none" anchor="ctr"/>
          <a:lstStyle/>
          <a:p>
            <a:endParaRPr lang="ar-SA">
              <a:solidFill>
                <a:prstClr val="black"/>
              </a:solidFill>
            </a:endParaRPr>
          </a:p>
        </p:txBody>
      </p:sp>
      <p:sp>
        <p:nvSpPr>
          <p:cNvPr id="7" name="WordArt 17"/>
          <p:cNvSpPr>
            <a:spLocks noChangeArrowheads="1" noChangeShapeType="1" noTextEdit="1"/>
          </p:cNvSpPr>
          <p:nvPr/>
        </p:nvSpPr>
        <p:spPr bwMode="auto">
          <a:xfrm>
            <a:off x="1835150" y="3748088"/>
            <a:ext cx="311150" cy="401637"/>
          </a:xfrm>
          <a:prstGeom prst="rect">
            <a:avLst/>
          </a:prstGeom>
        </p:spPr>
        <p:txBody>
          <a:bodyPr wrap="none" fromWordArt="1">
            <a:prstTxWarp prst="textPlain">
              <a:avLst>
                <a:gd name="adj" fmla="val 50000"/>
              </a:avLst>
            </a:prstTxWarp>
          </a:bodyPr>
          <a:lstStyle/>
          <a:p>
            <a:pPr algn="ctr"/>
            <a:r>
              <a:rPr lang="ar-SA" kern="10" dirty="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a:t>
            </a:r>
          </a:p>
        </p:txBody>
      </p:sp>
      <p:sp>
        <p:nvSpPr>
          <p:cNvPr id="8" name="WordArt 18"/>
          <p:cNvSpPr>
            <a:spLocks noChangeArrowheads="1" noChangeShapeType="1" noTextEdit="1"/>
          </p:cNvSpPr>
          <p:nvPr/>
        </p:nvSpPr>
        <p:spPr bwMode="auto">
          <a:xfrm>
            <a:off x="2771775" y="4756150"/>
            <a:ext cx="311150" cy="401638"/>
          </a:xfrm>
          <a:prstGeom prst="rect">
            <a:avLst/>
          </a:prstGeom>
        </p:spPr>
        <p:txBody>
          <a:bodyPr wrap="none" fromWordArt="1">
            <a:prstTxWarp prst="textPlain">
              <a:avLst>
                <a:gd name="adj" fmla="val 50000"/>
              </a:avLst>
            </a:prstTxWarp>
          </a:bodyPr>
          <a:lstStyle/>
          <a:p>
            <a:pPr algn="ctr"/>
            <a:r>
              <a:rPr lang="ar-SA" kern="10" dirty="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شر</a:t>
            </a:r>
          </a:p>
        </p:txBody>
      </p:sp>
      <p:sp>
        <p:nvSpPr>
          <p:cNvPr id="9" name="WordArt 19"/>
          <p:cNvSpPr>
            <a:spLocks noChangeArrowheads="1" noChangeShapeType="1" noTextEdit="1"/>
          </p:cNvSpPr>
          <p:nvPr/>
        </p:nvSpPr>
        <p:spPr bwMode="auto">
          <a:xfrm>
            <a:off x="1835150" y="5805488"/>
            <a:ext cx="215900" cy="330200"/>
          </a:xfrm>
          <a:prstGeom prst="rect">
            <a:avLst/>
          </a:prstGeom>
        </p:spPr>
        <p:txBody>
          <a:bodyPr wrap="none" fromWordArt="1">
            <a:prstTxWarp prst="textPlain">
              <a:avLst>
                <a:gd name="adj" fmla="val 50000"/>
              </a:avLst>
            </a:prstTxWarp>
          </a:bodyPr>
          <a:lstStyle/>
          <a:p>
            <a:pPr algn="ctr"/>
            <a:r>
              <a:rPr lang="ar-SA" kern="10" dirty="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ج</a:t>
            </a:r>
          </a:p>
        </p:txBody>
      </p:sp>
      <p:sp>
        <p:nvSpPr>
          <p:cNvPr id="10" name="WordArt 20"/>
          <p:cNvSpPr>
            <a:spLocks noChangeArrowheads="1" noChangeShapeType="1" noTextEdit="1"/>
          </p:cNvSpPr>
          <p:nvPr/>
        </p:nvSpPr>
        <p:spPr bwMode="auto">
          <a:xfrm>
            <a:off x="731838" y="4797425"/>
            <a:ext cx="239712" cy="360363"/>
          </a:xfrm>
          <a:prstGeom prst="rect">
            <a:avLst/>
          </a:prstGeom>
        </p:spPr>
        <p:txBody>
          <a:bodyPr wrap="none" fromWordArt="1">
            <a:prstTxWarp prst="textPlain">
              <a:avLst>
                <a:gd name="adj" fmla="val 50000"/>
              </a:avLst>
            </a:prstTxWarp>
          </a:bodyPr>
          <a:lstStyle/>
          <a:p>
            <a:pPr algn="ctr"/>
            <a:r>
              <a:rPr lang="ar-SA" kern="10" dirty="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غ</a:t>
            </a:r>
          </a:p>
        </p:txBody>
      </p:sp>
      <p:sp>
        <p:nvSpPr>
          <p:cNvPr id="11" name="Rectangle 13"/>
          <p:cNvSpPr>
            <a:spLocks noChangeArrowheads="1"/>
          </p:cNvSpPr>
          <p:nvPr/>
        </p:nvSpPr>
        <p:spPr bwMode="auto">
          <a:xfrm rot="8302868">
            <a:off x="3835253" y="3765208"/>
            <a:ext cx="504825" cy="2060575"/>
          </a:xfrm>
          <a:prstGeom prst="rect">
            <a:avLst/>
          </a:prstGeom>
          <a:gradFill rotWithShape="1">
            <a:gsLst>
              <a:gs pos="0">
                <a:srgbClr val="FF3300"/>
              </a:gs>
              <a:gs pos="100000">
                <a:srgbClr val="0066FF"/>
              </a:gs>
            </a:gsLst>
            <a:lin ang="5400000" scaled="1"/>
          </a:gradFill>
          <a:ln w="9525">
            <a:noFill/>
            <a:miter lim="800000"/>
            <a:headEnd/>
            <a:tailEnd/>
          </a:ln>
          <a:effectLst/>
        </p:spPr>
        <p:txBody>
          <a:bodyPr wrap="none" anchor="ctr"/>
          <a:lstStyle/>
          <a:p>
            <a:endParaRPr lang="ar-SA">
              <a:solidFill>
                <a:prstClr val="black"/>
              </a:solidFill>
            </a:endParaRPr>
          </a:p>
        </p:txBody>
      </p:sp>
      <p:graphicFrame>
        <p:nvGraphicFramePr>
          <p:cNvPr id="38913" name="Object 1"/>
          <p:cNvGraphicFramePr>
            <a:graphicFrameLocks noChangeAspect="1"/>
          </p:cNvGraphicFramePr>
          <p:nvPr>
            <p:extLst>
              <p:ext uri="{D42A27DB-BD31-4B8C-83A1-F6EECF244321}">
                <p14:modId xmlns:p14="http://schemas.microsoft.com/office/powerpoint/2010/main" val="2130929787"/>
              </p:ext>
            </p:extLst>
          </p:nvPr>
        </p:nvGraphicFramePr>
        <p:xfrm>
          <a:off x="6948264" y="5258814"/>
          <a:ext cx="1601787" cy="863600"/>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4" imgW="1601640" imgH="862920" progId="Package">
                  <p:embed/>
                </p:oleObj>
              </mc:Choice>
              <mc:Fallback>
                <p:oleObj name="Packager Shell Object" showAsIcon="1" r:id="rId4" imgW="1601640" imgH="862920" progId="Package">
                  <p:embed/>
                  <p:pic>
                    <p:nvPicPr>
                      <p:cNvPr id="0" name=""/>
                      <p:cNvPicPr>
                        <a:picLocks noChangeAspect="1" noChangeArrowheads="1"/>
                      </p:cNvPicPr>
                      <p:nvPr/>
                    </p:nvPicPr>
                    <p:blipFill>
                      <a:blip r:embed="rId5"/>
                      <a:srcRect/>
                      <a:stretch>
                        <a:fillRect/>
                      </a:stretch>
                    </p:blipFill>
                    <p:spPr bwMode="auto">
                      <a:xfrm>
                        <a:off x="6948264" y="5258814"/>
                        <a:ext cx="16017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71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1"/>
                                        </p:tgtEl>
                                        <p:attrNameLst>
                                          <p:attrName>ppt_x</p:attrName>
                                          <p:attrName>ppt_y</p:attrName>
                                        </p:attrNameLst>
                                      </p:cBhvr>
                                    </p:animMotion>
                                  </p:childTnLst>
                                </p:cTn>
                              </p:par>
                              <p:par>
                                <p:cTn id="7" presetID="8" presetClass="emph" presetSubtype="0" fill="hold" grpId="0" nodeType="withEffect">
                                  <p:stCondLst>
                                    <p:cond delay="0"/>
                                  </p:stCondLst>
                                  <p:childTnLst>
                                    <p:animRot by="-2040000">
                                      <p:cBhvr>
                                        <p:cTn id="8" dur="5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Autofit/>
          </a:bodyPr>
          <a:lstStyle/>
          <a:p>
            <a:pPr algn="ctr"/>
            <a:r>
              <a:rPr lang="ar-SA" sz="8000" dirty="0" smtClean="0">
                <a:solidFill>
                  <a:schemeClr val="accent2">
                    <a:lumMod val="75000"/>
                  </a:schemeClr>
                </a:solidFill>
              </a:rPr>
              <a:t>المجالات المغناطيسية</a:t>
            </a:r>
            <a:endParaRPr lang="ar-SA" sz="8000" dirty="0">
              <a:solidFill>
                <a:schemeClr val="accent2">
                  <a:lumMod val="75000"/>
                </a:schemeClr>
              </a:solidFill>
            </a:endParaRPr>
          </a:p>
        </p:txBody>
      </p:sp>
      <p:pic>
        <p:nvPicPr>
          <p:cNvPr id="4" name="Picture 3" descr="C:\Users\HP\Desktop\مغناطيس.jpg"/>
          <p:cNvPicPr>
            <a:picLocks noGrp="1" noChangeAspect="1" noChangeArrowheads="1"/>
          </p:cNvPicPr>
          <p:nvPr>
            <p:ph idx="1"/>
          </p:nvPr>
        </p:nvPicPr>
        <p:blipFill>
          <a:blip r:embed="rId2"/>
          <a:srcRect/>
          <a:stretch>
            <a:fillRect/>
          </a:stretch>
        </p:blipFill>
        <p:spPr bwMode="auto">
          <a:xfrm>
            <a:off x="2285984" y="1928802"/>
            <a:ext cx="4643470" cy="4000528"/>
          </a:xfrm>
          <a:prstGeom prst="rect">
            <a:avLst/>
          </a:prstGeom>
          <a:noFill/>
          <a:ln w="34925">
            <a:solidFill>
              <a:schemeClr val="tx1"/>
            </a:solidFill>
            <a:miter lim="800000"/>
            <a:headEnd/>
            <a:tailEnd/>
          </a:ln>
        </p:spPr>
      </p:pic>
      <p:pic>
        <p:nvPicPr>
          <p:cNvPr id="8196" name="Picture 4" descr="https://encrypted-tbn1.gstatic.com/images?q=tbn:ANd9GcSeB_uYhUAK-w_lyOqBKpD8wrk9Kxp_8Sh-Cp3QVGY3aueCsU0grQ"/>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مستطيل 4"/>
          <p:cNvSpPr/>
          <p:nvPr/>
        </p:nvSpPr>
        <p:spPr>
          <a:xfrm>
            <a:off x="571472" y="3811012"/>
            <a:ext cx="8572528" cy="3046988"/>
          </a:xfrm>
          <a:prstGeom prst="rect">
            <a:avLst/>
          </a:prstGeom>
        </p:spPr>
        <p:txBody>
          <a:bodyPr wrap="square">
            <a:spAutoFit/>
            <a:scene3d>
              <a:camera prst="orthographicFront"/>
              <a:lightRig rig="threePt" dir="t"/>
            </a:scene3d>
            <a:sp3d extrusionH="57150">
              <a:bevelT w="38100" h="38100" prst="relaxedInset"/>
            </a:sp3d>
          </a:bodyPr>
          <a:lstStyle/>
          <a:p>
            <a:pPr algn="ctr"/>
            <a:r>
              <a:rPr lang="ar-SA" sz="3200" b="1" dirty="0">
                <a:ln>
                  <a:solidFill>
                    <a:sysClr val="windowText" lastClr="000000"/>
                  </a:solidFill>
                </a:ln>
                <a:solidFill>
                  <a:srgbClr val="E40059"/>
                </a:solidFill>
                <a:effectLst>
                  <a:glow rad="228600">
                    <a:srgbClr val="E40059">
                      <a:satMod val="175000"/>
                      <a:alpha val="40000"/>
                    </a:srgbClr>
                  </a:glow>
                </a:effectLst>
              </a:rPr>
              <a:t>للوهلة الأولى عندما يقع نظرك على هذه الصورة تترك انطباعاً في نفسك أنها الكعبة وبرادة الحديد الناس الذين حولها، لكن تكتشف فوراً أنها صورة مكبرة لقطعة مغناطيس حولها برادة حديد. وجدت الصورة معبرة لأقصى درجة، حيث أن الكعبة فعلاً هي مركز جذب لملايين المسلمين من كل أنحاء العالم. وحيث أن الكعبة تقع في مركز الكرة الأرضية تماماً</a:t>
            </a:r>
            <a:endParaRPr lang="ar-SA" sz="3200" dirty="0">
              <a:ln>
                <a:solidFill>
                  <a:sysClr val="windowText" lastClr="000000"/>
                </a:solidFill>
              </a:ln>
              <a:solidFill>
                <a:srgbClr val="E40059"/>
              </a:solidFill>
              <a:effectLst>
                <a:glow rad="228600">
                  <a:srgbClr val="E40059">
                    <a:satMod val="175000"/>
                    <a:alpha val="40000"/>
                  </a:srgbClr>
                </a:glow>
              </a:effectLst>
            </a:endParaRPr>
          </a:p>
        </p:txBody>
      </p:sp>
    </p:spTree>
    <p:extLst>
      <p:ext uri="{BB962C8B-B14F-4D97-AF65-F5344CB8AC3E}">
        <p14:creationId xmlns:p14="http://schemas.microsoft.com/office/powerpoint/2010/main" val="362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wipe(down)">
                                      <p:cBhvr>
                                        <p:cTn id="20" dur="500"/>
                                        <p:tgtEl>
                                          <p:spTgt spid="81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9431" y="2967335"/>
            <a:ext cx="8985152" cy="1754326"/>
          </a:xfrm>
          <a:prstGeom prst="rect">
            <a:avLst/>
          </a:prstGeom>
          <a:noFill/>
        </p:spPr>
        <p:txBody>
          <a:bodyPr wrap="none" lIns="91440" tIns="45720" rIns="91440" bIns="45720">
            <a:spAutoFit/>
          </a:bodyPr>
          <a:lstStyle/>
          <a:p>
            <a:pPr algn="ctr"/>
            <a:r>
              <a:rPr lang="ar-SA"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خلال نصف دقيقه </a:t>
            </a:r>
            <a:r>
              <a:rPr lang="ar-SA" sz="5400" b="1" cap="all" dirty="0" err="1">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إكتبي</a:t>
            </a:r>
            <a:r>
              <a:rPr lang="ar-SA"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 أكبر قدر ممكن </a:t>
            </a:r>
          </a:p>
          <a:p>
            <a:pPr algn="ctr"/>
            <a:r>
              <a:rPr lang="ar-SA"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من </a:t>
            </a:r>
            <a:r>
              <a:rPr lang="ar-SA" sz="5400" b="1" cap="all" dirty="0" err="1">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إستخدامات</a:t>
            </a:r>
            <a:r>
              <a:rPr lang="ar-SA"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 المغناطيس</a:t>
            </a:r>
          </a:p>
        </p:txBody>
      </p:sp>
      <p:pic>
        <p:nvPicPr>
          <p:cNvPr id="39939" name="Picture 3" descr="F:\Drive\أحلى الحركات\وجوه متحركة\7_5_1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851" y="1556792"/>
            <a:ext cx="28083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gnetr"/>
          <p:cNvPicPr>
            <a:picLocks noChangeAspect="1" noChangeArrowheads="1" noCrop="1"/>
          </p:cNvPicPr>
          <p:nvPr/>
        </p:nvPicPr>
        <p:blipFill>
          <a:blip r:embed="rId4"/>
          <a:srcRect/>
          <a:stretch>
            <a:fillRect/>
          </a:stretch>
        </p:blipFill>
        <p:spPr bwMode="auto">
          <a:xfrm rot="1051534">
            <a:off x="2755002" y="3740124"/>
            <a:ext cx="3042017" cy="3226833"/>
          </a:xfrm>
          <a:prstGeom prst="rect">
            <a:avLst/>
          </a:prstGeom>
          <a:noFill/>
        </p:spPr>
      </p:pic>
      <p:pic>
        <p:nvPicPr>
          <p:cNvPr id="5" name="Picture 2" descr="C:\Documents and Settings\user\سطح المكتب\إهدااااااااء من أم الوليد\صور متحركه\منبه.gif"/>
          <p:cNvPicPr>
            <a:picLocks noChangeAspect="1" noChangeArrowheads="1" noCrop="1"/>
          </p:cNvPicPr>
          <p:nvPr/>
        </p:nvPicPr>
        <p:blipFill>
          <a:blip r:embed="rId5"/>
          <a:srcRect/>
          <a:stretch>
            <a:fillRect/>
          </a:stretch>
        </p:blipFill>
        <p:spPr bwMode="auto">
          <a:xfrm>
            <a:off x="3190388" y="118491"/>
            <a:ext cx="3714750" cy="3238500"/>
          </a:xfrm>
          <a:prstGeom prst="rect">
            <a:avLst/>
          </a:prstGeom>
          <a:noFill/>
          <a:ln w="9525">
            <a:noFill/>
            <a:miter lim="800000"/>
            <a:headEnd/>
            <a:tailEnd/>
          </a:ln>
        </p:spPr>
      </p:pic>
      <p:pic>
        <p:nvPicPr>
          <p:cNvPr id="7" name="صوت مسجّل">
            <a:hlinkClick r:id="" action="ppaction://media"/>
          </p:cNvPr>
          <p:cNvPicPr>
            <a:picLocks noRot="1" noChangeAspect="1"/>
          </p:cNvPicPr>
          <p:nvPr>
            <a:wavAudioFile r:embed="rId1" name="صوت مسجّل"/>
          </p:nvPr>
        </p:nvPicPr>
        <p:blipFill>
          <a:blip r:embed="rId6"/>
          <a:srcRect/>
          <a:stretch>
            <a:fillRect/>
          </a:stretch>
        </p:blipFill>
        <p:spPr bwMode="auto">
          <a:xfrm>
            <a:off x="1500188" y="5000625"/>
            <a:ext cx="304800" cy="304800"/>
          </a:xfrm>
          <a:prstGeom prst="rect">
            <a:avLst/>
          </a:prstGeom>
          <a:noFill/>
          <a:ln w="9525">
            <a:noFill/>
            <a:miter lim="800000"/>
            <a:headEnd/>
            <a:tailEnd/>
          </a:ln>
        </p:spPr>
      </p:pic>
    </p:spTree>
    <p:extLst>
      <p:ext uri="{BB962C8B-B14F-4D97-AF65-F5344CB8AC3E}">
        <p14:creationId xmlns:p14="http://schemas.microsoft.com/office/powerpoint/2010/main" val="1429313055"/>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357166"/>
            <a:ext cx="8208912" cy="1200329"/>
          </a:xfrm>
          <a:prstGeom prst="rect">
            <a:avLst/>
          </a:prstGeom>
          <a:solidFill>
            <a:schemeClr val="bg1">
              <a:lumMod val="85000"/>
              <a:alpha val="62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72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 المغناطيس في حياتنا !!</a:t>
            </a:r>
          </a:p>
        </p:txBody>
      </p:sp>
      <p:pic>
        <p:nvPicPr>
          <p:cNvPr id="3" name="Picture 2" descr="http://t1.gstatic.com/images?q=tbn:ANd9GcQzyeiZrnYciA4OKKk6142SYwILe4W20nb-E8D6I7OSnBandL6law"/>
          <p:cNvPicPr>
            <a:picLocks noChangeAspect="1" noChangeArrowheads="1"/>
          </p:cNvPicPr>
          <p:nvPr/>
        </p:nvPicPr>
        <p:blipFill>
          <a:blip r:embed="rId2" cstate="print"/>
          <a:srcRect/>
          <a:stretch>
            <a:fillRect/>
          </a:stretch>
        </p:blipFill>
        <p:spPr bwMode="auto">
          <a:xfrm>
            <a:off x="991209" y="2555949"/>
            <a:ext cx="2697088" cy="2239889"/>
          </a:xfrm>
          <a:prstGeom prst="rect">
            <a:avLst/>
          </a:prstGeom>
          <a:noFill/>
        </p:spPr>
      </p:pic>
      <p:pic>
        <p:nvPicPr>
          <p:cNvPr id="4" name="Picture 4" descr="http://t3.gstatic.com/images?q=tbn:ANd9GcSFgnoXEgG9AmkgOVJJSYMH6GwWkDMybdZWWytuWN_tVpOoCUjS"/>
          <p:cNvPicPr>
            <a:picLocks noChangeAspect="1" noChangeArrowheads="1"/>
          </p:cNvPicPr>
          <p:nvPr/>
        </p:nvPicPr>
        <p:blipFill>
          <a:blip r:embed="rId3" cstate="print"/>
          <a:srcRect/>
          <a:stretch>
            <a:fillRect/>
          </a:stretch>
        </p:blipFill>
        <p:spPr bwMode="auto">
          <a:xfrm>
            <a:off x="6743700" y="2300046"/>
            <a:ext cx="2400300" cy="1905000"/>
          </a:xfrm>
          <a:prstGeom prst="rect">
            <a:avLst/>
          </a:prstGeom>
          <a:noFill/>
        </p:spPr>
      </p:pic>
      <p:pic>
        <p:nvPicPr>
          <p:cNvPr id="5" name="Picture 8" descr="http://t1.gstatic.com/images?q=tbn:ANd9GcTcsTDKMfhowS_fu8x7EkYFugrzKBkHxeLX7IJviQcj0vk1cIg6"/>
          <p:cNvPicPr>
            <a:picLocks noChangeAspect="1" noChangeArrowheads="1"/>
          </p:cNvPicPr>
          <p:nvPr/>
        </p:nvPicPr>
        <p:blipFill>
          <a:blip r:embed="rId4" cstate="print"/>
          <a:srcRect/>
          <a:stretch>
            <a:fillRect/>
          </a:stretch>
        </p:blipFill>
        <p:spPr bwMode="auto">
          <a:xfrm>
            <a:off x="6929682" y="4391026"/>
            <a:ext cx="2009775" cy="2276475"/>
          </a:xfrm>
          <a:prstGeom prst="rect">
            <a:avLst/>
          </a:prstGeom>
          <a:noFill/>
        </p:spPr>
      </p:pic>
      <p:pic>
        <p:nvPicPr>
          <p:cNvPr id="7" name="Picture 7"/>
          <p:cNvPicPr>
            <a:picLocks noChangeAspect="1" noChangeArrowheads="1"/>
          </p:cNvPicPr>
          <p:nvPr/>
        </p:nvPicPr>
        <p:blipFill>
          <a:blip r:embed="rId5"/>
          <a:srcRect/>
          <a:stretch>
            <a:fillRect/>
          </a:stretch>
        </p:blipFill>
        <p:spPr bwMode="auto">
          <a:xfrm>
            <a:off x="4393421" y="4795838"/>
            <a:ext cx="2519362" cy="1871663"/>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115063" y="4515332"/>
            <a:ext cx="2224690" cy="2309807"/>
          </a:xfrm>
          <a:prstGeom prst="rect">
            <a:avLst/>
          </a:prstGeom>
          <a:noFill/>
          <a:ln w="9525">
            <a:noFill/>
            <a:miter lim="800000"/>
            <a:headEnd/>
            <a:tailEnd/>
          </a:ln>
          <a:effectLst/>
        </p:spPr>
      </p:pic>
      <p:pic>
        <p:nvPicPr>
          <p:cNvPr id="3074" name="Picture 2" descr="D:\ثالث مطورجديد ت1\فصل5\فلاشات الدرس  الأول في امغناطيسيه\______~1.JPG"/>
          <p:cNvPicPr>
            <a:picLocks noChangeAspect="1" noChangeArrowheads="1"/>
          </p:cNvPicPr>
          <p:nvPr/>
        </p:nvPicPr>
        <p:blipFill>
          <a:blip r:embed="rId7"/>
          <a:srcRect/>
          <a:stretch>
            <a:fillRect/>
          </a:stretch>
        </p:blipFill>
        <p:spPr bwMode="auto">
          <a:xfrm>
            <a:off x="0" y="357166"/>
            <a:ext cx="8786842" cy="2000264"/>
          </a:xfrm>
          <a:prstGeom prst="rect">
            <a:avLst/>
          </a:prstGeom>
          <a:noFill/>
        </p:spPr>
      </p:pic>
      <p:pic>
        <p:nvPicPr>
          <p:cNvPr id="4096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4471" y="2387401"/>
            <a:ext cx="2808312" cy="207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981607"/>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1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62"/>
                                        </p:tgtEl>
                                        <p:attrNameLst>
                                          <p:attrName>style.visibility</p:attrName>
                                        </p:attrNameLst>
                                      </p:cBhvr>
                                      <p:to>
                                        <p:strVal val="visible"/>
                                      </p:to>
                                    </p:set>
                                    <p:anim calcmode="lin" valueType="num">
                                      <p:cBhvr additive="base">
                                        <p:cTn id="43" dur="500" fill="hold"/>
                                        <p:tgtEl>
                                          <p:spTgt spid="40962"/>
                                        </p:tgtEl>
                                        <p:attrNameLst>
                                          <p:attrName>ppt_x</p:attrName>
                                        </p:attrNameLst>
                                      </p:cBhvr>
                                      <p:tavLst>
                                        <p:tav tm="0">
                                          <p:val>
                                            <p:strVal val="#ppt_x"/>
                                          </p:val>
                                        </p:tav>
                                        <p:tav tm="100000">
                                          <p:val>
                                            <p:strVal val="#ppt_x"/>
                                          </p:val>
                                        </p:tav>
                                      </p:tavLst>
                                    </p:anim>
                                    <p:anim calcmode="lin" valueType="num">
                                      <p:cBhvr additive="base">
                                        <p:cTn id="44"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963"/>
                                        </p:tgtEl>
                                        <p:attrNameLst>
                                          <p:attrName>style.visibility</p:attrName>
                                        </p:attrNameLst>
                                      </p:cBhvr>
                                      <p:to>
                                        <p:strVal val="visible"/>
                                      </p:to>
                                    </p:set>
                                    <p:anim calcmode="lin" valueType="num">
                                      <p:cBhvr additive="base">
                                        <p:cTn id="49" dur="500" fill="hold"/>
                                        <p:tgtEl>
                                          <p:spTgt spid="40963"/>
                                        </p:tgtEl>
                                        <p:attrNameLst>
                                          <p:attrName>ppt_x</p:attrName>
                                        </p:attrNameLst>
                                      </p:cBhvr>
                                      <p:tavLst>
                                        <p:tav tm="0">
                                          <p:val>
                                            <p:strVal val="#ppt_x"/>
                                          </p:val>
                                        </p:tav>
                                        <p:tav tm="100000">
                                          <p:val>
                                            <p:strVal val="#ppt_x"/>
                                          </p:val>
                                        </p:tav>
                                      </p:tavLst>
                                    </p:anim>
                                    <p:anim calcmode="lin" valueType="num">
                                      <p:cBhvr additive="base">
                                        <p:cTn id="50"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48680"/>
            <a:ext cx="397003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8681"/>
            <a:ext cx="33123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293096"/>
            <a:ext cx="2736304"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630" y="3356992"/>
            <a:ext cx="2952328"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11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gtEl>
                                        <p:attrNameLst>
                                          <p:attrName>style.visibility</p:attrName>
                                        </p:attrNameLst>
                                      </p:cBhvr>
                                      <p:to>
                                        <p:strVal val="visible"/>
                                      </p:to>
                                    </p:set>
                                    <p:anim calcmode="lin" valueType="num">
                                      <p:cBhvr additive="base">
                                        <p:cTn id="13" dur="500" fill="hold"/>
                                        <p:tgtEl>
                                          <p:spTgt spid="39939"/>
                                        </p:tgtEl>
                                        <p:attrNameLst>
                                          <p:attrName>ppt_x</p:attrName>
                                        </p:attrNameLst>
                                      </p:cBhvr>
                                      <p:tavLst>
                                        <p:tav tm="0">
                                          <p:val>
                                            <p:strVal val="#ppt_x"/>
                                          </p:val>
                                        </p:tav>
                                        <p:tav tm="100000">
                                          <p:val>
                                            <p:strVal val="#ppt_x"/>
                                          </p:val>
                                        </p:tav>
                                      </p:tavLst>
                                    </p:anim>
                                    <p:anim calcmode="lin" valueType="num">
                                      <p:cBhvr additive="base">
                                        <p:cTn id="14"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additive="base">
                                        <p:cTn id="19" dur="500" fill="hold"/>
                                        <p:tgtEl>
                                          <p:spTgt spid="39938"/>
                                        </p:tgtEl>
                                        <p:attrNameLst>
                                          <p:attrName>ppt_x</p:attrName>
                                        </p:attrNameLst>
                                      </p:cBhvr>
                                      <p:tavLst>
                                        <p:tav tm="0">
                                          <p:val>
                                            <p:strVal val="#ppt_x"/>
                                          </p:val>
                                        </p:tav>
                                        <p:tav tm="100000">
                                          <p:val>
                                            <p:strVal val="#ppt_x"/>
                                          </p:val>
                                        </p:tav>
                                      </p:tavLst>
                                    </p:anim>
                                    <p:anim calcmode="lin" valueType="num">
                                      <p:cBhvr additive="base">
                                        <p:cTn id="20"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41"/>
                                        </p:tgtEl>
                                        <p:attrNameLst>
                                          <p:attrName>style.visibility</p:attrName>
                                        </p:attrNameLst>
                                      </p:cBhvr>
                                      <p:to>
                                        <p:strVal val="visible"/>
                                      </p:to>
                                    </p:set>
                                    <p:anim calcmode="lin" valueType="num">
                                      <p:cBhvr additive="base">
                                        <p:cTn id="25" dur="500" fill="hold"/>
                                        <p:tgtEl>
                                          <p:spTgt spid="39941"/>
                                        </p:tgtEl>
                                        <p:attrNameLst>
                                          <p:attrName>ppt_x</p:attrName>
                                        </p:attrNameLst>
                                      </p:cBhvr>
                                      <p:tavLst>
                                        <p:tav tm="0">
                                          <p:val>
                                            <p:strVal val="#ppt_x"/>
                                          </p:val>
                                        </p:tav>
                                        <p:tav tm="100000">
                                          <p:val>
                                            <p:strVal val="#ppt_x"/>
                                          </p:val>
                                        </p:tav>
                                      </p:tavLst>
                                    </p:anim>
                                    <p:anim calcmode="lin" valueType="num">
                                      <p:cBhvr additive="base">
                                        <p:cTn id="26"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58"/>
          <p:cNvGrpSpPr>
            <a:grpSpLocks/>
          </p:cNvGrpSpPr>
          <p:nvPr/>
        </p:nvGrpSpPr>
        <p:grpSpPr bwMode="auto">
          <a:xfrm>
            <a:off x="1500188" y="188640"/>
            <a:ext cx="7500937" cy="1418888"/>
            <a:chOff x="1500166" y="223355"/>
            <a:chExt cx="7500990" cy="1419695"/>
          </a:xfrm>
        </p:grpSpPr>
        <p:sp>
          <p:nvSpPr>
            <p:cNvPr id="3" name="عنوان 1"/>
            <p:cNvSpPr txBox="1">
              <a:spLocks/>
            </p:cNvSpPr>
            <p:nvPr/>
          </p:nvSpPr>
          <p:spPr>
            <a:xfrm>
              <a:off x="1500166" y="223355"/>
              <a:ext cx="6858048" cy="1143008"/>
            </a:xfrm>
            <a:prstGeom prst="rect">
              <a:avLst/>
            </a:prstGeom>
            <a:ln>
              <a:noFill/>
            </a:ln>
          </p:spPr>
          <p:txBody>
            <a:bodyPr lIns="45720" rIns="45720" anchor="ctr">
              <a:normAutofit/>
              <a:scene3d>
                <a:camera prst="orthographicFront"/>
                <a:lightRig rig="twoPt" dir="t"/>
              </a:scene3d>
              <a:sp3d prstMaterial="powder"/>
            </a:bodyPr>
            <a:lstStyle/>
            <a:p>
              <a:pPr algn="ctr">
                <a:defRPr/>
              </a:pPr>
              <a:r>
                <a:rPr lang="ar-SA" sz="4800" dirty="0">
                  <a:ln w="12700">
                    <a:solidFill>
                      <a:sysClr val="windowText" lastClr="000000"/>
                    </a:solidFill>
                  </a:ln>
                  <a:solidFill>
                    <a:sysClr val="windowText" lastClr="000000"/>
                  </a:solidFill>
                  <a:effectLst>
                    <a:glow rad="228600">
                      <a:srgbClr val="E40059">
                        <a:satMod val="175000"/>
                        <a:alpha val="40000"/>
                      </a:srgbClr>
                    </a:glow>
                  </a:effectLst>
                  <a:cs typeface="mohammad bold art 1" pitchFamily="2" charset="-78"/>
                </a:rPr>
                <a:t>ما هي خواص المغناطيس ؟</a:t>
              </a:r>
            </a:p>
          </p:txBody>
        </p:sp>
        <p:pic>
          <p:nvPicPr>
            <p:cNvPr id="4" name="Picture 4" descr="C:\Documents and Settings\farasan\Desktop\صورة1.png"/>
            <p:cNvPicPr>
              <a:picLocks noChangeAspect="1" noChangeArrowheads="1"/>
            </p:cNvPicPr>
            <p:nvPr/>
          </p:nvPicPr>
          <p:blipFill>
            <a:blip r:embed="rId2"/>
            <a:srcRect/>
            <a:stretch>
              <a:fillRect/>
            </a:stretch>
          </p:blipFill>
          <p:spPr bwMode="auto">
            <a:xfrm>
              <a:off x="7786710" y="606413"/>
              <a:ext cx="1214446" cy="1036637"/>
            </a:xfrm>
            <a:prstGeom prst="rect">
              <a:avLst/>
            </a:prstGeom>
            <a:noFill/>
            <a:ln w="9525">
              <a:noFill/>
              <a:miter lim="800000"/>
              <a:headEnd/>
              <a:tailEnd/>
            </a:ln>
          </p:spPr>
        </p:pic>
      </p:grpSp>
      <p:grpSp>
        <p:nvGrpSpPr>
          <p:cNvPr id="5" name="مجموعة 39"/>
          <p:cNvGrpSpPr>
            <a:grpSpLocks/>
          </p:cNvGrpSpPr>
          <p:nvPr/>
        </p:nvGrpSpPr>
        <p:grpSpPr bwMode="auto">
          <a:xfrm>
            <a:off x="2623344" y="1262530"/>
            <a:ext cx="4286250" cy="745642"/>
            <a:chOff x="71406" y="2185320"/>
            <a:chExt cx="4500594" cy="705602"/>
          </a:xfrm>
        </p:grpSpPr>
        <p:grpSp>
          <p:nvGrpSpPr>
            <p:cNvPr id="6" name="مجموعة 12"/>
            <p:cNvGrpSpPr>
              <a:grpSpLocks/>
            </p:cNvGrpSpPr>
            <p:nvPr/>
          </p:nvGrpSpPr>
          <p:grpSpPr bwMode="auto">
            <a:xfrm>
              <a:off x="1286567" y="2328033"/>
              <a:ext cx="2570339" cy="428143"/>
              <a:chOff x="286435" y="5643415"/>
              <a:chExt cx="2570339" cy="428143"/>
            </a:xfrm>
          </p:grpSpPr>
          <p:sp>
            <p:nvSpPr>
              <p:cNvPr id="11" name="مستطيل 10"/>
              <p:cNvSpPr/>
              <p:nvPr/>
            </p:nvSpPr>
            <p:spPr>
              <a:xfrm>
                <a:off x="286435" y="5643415"/>
                <a:ext cx="1285169" cy="42814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SA" b="1" dirty="0">
                    <a:solidFill>
                      <a:prstClr val="black"/>
                    </a:solidFill>
                    <a:effectLst>
                      <a:outerShdw blurRad="38100" dist="38100" dir="2700000" algn="tl">
                        <a:srgbClr val="000000">
                          <a:alpha val="43137"/>
                        </a:srgbClr>
                      </a:outerShdw>
                    </a:effectLst>
                  </a:rPr>
                  <a:t>ٍ</a:t>
                </a:r>
                <a:r>
                  <a:rPr lang="en-US" b="1" dirty="0">
                    <a:solidFill>
                      <a:prstClr val="black"/>
                    </a:solidFill>
                    <a:effectLst>
                      <a:outerShdw blurRad="38100" dist="38100" dir="2700000" algn="tl">
                        <a:srgbClr val="000000">
                          <a:alpha val="43137"/>
                        </a:srgbClr>
                      </a:outerShdw>
                    </a:effectLst>
                  </a:rPr>
                  <a:t>S</a:t>
                </a:r>
                <a:endParaRPr lang="ar-SA" b="1" dirty="0">
                  <a:solidFill>
                    <a:prstClr val="black"/>
                  </a:solidFill>
                  <a:effectLst>
                    <a:outerShdw blurRad="38100" dist="38100" dir="2700000" algn="tl">
                      <a:srgbClr val="000000">
                        <a:alpha val="43137"/>
                      </a:srgbClr>
                    </a:outerShdw>
                  </a:effectLst>
                </a:endParaRPr>
              </a:p>
            </p:txBody>
          </p:sp>
          <p:sp>
            <p:nvSpPr>
              <p:cNvPr id="12" name="مستطيل 11"/>
              <p:cNvSpPr/>
              <p:nvPr/>
            </p:nvSpPr>
            <p:spPr>
              <a:xfrm>
                <a:off x="1571604" y="5643415"/>
                <a:ext cx="1285170" cy="428143"/>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2800" b="1" dirty="0">
                    <a:solidFill>
                      <a:prstClr val="black"/>
                    </a:solidFill>
                    <a:effectLst>
                      <a:outerShdw blurRad="38100" dist="38100" dir="2700000" algn="tl">
                        <a:srgbClr val="000000">
                          <a:alpha val="43137"/>
                        </a:srgbClr>
                      </a:outerShdw>
                    </a:effectLst>
                  </a:rPr>
                  <a:t>N</a:t>
                </a:r>
                <a:endParaRPr lang="ar-SA" sz="2800" b="1" dirty="0">
                  <a:solidFill>
                    <a:prstClr val="black"/>
                  </a:solidFill>
                  <a:effectLst>
                    <a:outerShdw blurRad="38100" dist="38100" dir="2700000" algn="tl">
                      <a:srgbClr val="000000">
                        <a:alpha val="43137"/>
                      </a:srgbClr>
                    </a:outerShdw>
                  </a:effectLst>
                </a:endParaRPr>
              </a:p>
            </p:txBody>
          </p:sp>
        </p:grpSp>
        <p:cxnSp>
          <p:nvCxnSpPr>
            <p:cNvPr id="7" name="رابط كسهم مستقيم 6"/>
            <p:cNvCxnSpPr/>
            <p:nvPr/>
          </p:nvCxnSpPr>
          <p:spPr>
            <a:xfrm rot="10800000">
              <a:off x="3643545" y="2499290"/>
              <a:ext cx="428389" cy="150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999862" y="2542856"/>
              <a:ext cx="500066" cy="150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571868" y="2221049"/>
              <a:ext cx="1000132" cy="669873"/>
            </a:xfrm>
            <a:prstGeom prst="rect">
              <a:avLst/>
            </a:prstGeom>
            <a:noFill/>
          </p:spPr>
          <p:txBody>
            <a:bodyPr rtlCol="1">
              <a:spAutoFit/>
            </a:bodyPr>
            <a:lstStyle/>
            <a:p>
              <a:pPr>
                <a:defRPr/>
              </a:pPr>
              <a:r>
                <a:rPr lang="ar-SA" sz="2000" b="1" dirty="0">
                  <a:ln>
                    <a:solidFill>
                      <a:prstClr val="black"/>
                    </a:solidFill>
                  </a:ln>
                  <a:solidFill>
                    <a:srgbClr val="FF0000"/>
                  </a:solidFill>
                  <a:effectLst>
                    <a:outerShdw blurRad="38100" dist="38100" dir="2700000" algn="tl">
                      <a:srgbClr val="000000">
                        <a:alpha val="43137"/>
                      </a:srgbClr>
                    </a:outerShdw>
                  </a:effectLst>
                  <a:cs typeface="Akhbar MT" pitchFamily="2" charset="-78"/>
                </a:rPr>
                <a:t>قـطب شمالي</a:t>
              </a:r>
            </a:p>
          </p:txBody>
        </p:sp>
        <p:sp>
          <p:nvSpPr>
            <p:cNvPr id="10" name="مربع نص 9"/>
            <p:cNvSpPr txBox="1"/>
            <p:nvPr/>
          </p:nvSpPr>
          <p:spPr>
            <a:xfrm>
              <a:off x="71406" y="2185320"/>
              <a:ext cx="1000132" cy="669873"/>
            </a:xfrm>
            <a:prstGeom prst="rect">
              <a:avLst/>
            </a:prstGeom>
            <a:noFill/>
          </p:spPr>
          <p:txBody>
            <a:bodyPr rtlCol="1">
              <a:spAutoFit/>
            </a:bodyPr>
            <a:lstStyle/>
            <a:p>
              <a:pPr>
                <a:defRPr/>
              </a:pPr>
              <a:r>
                <a:rPr lang="ar-SA" sz="2000" b="1" dirty="0">
                  <a:ln>
                    <a:solidFill>
                      <a:prstClr val="black"/>
                    </a:solidFill>
                  </a:ln>
                  <a:solidFill>
                    <a:srgbClr val="FF388C"/>
                  </a:solidFill>
                  <a:effectLst>
                    <a:outerShdw blurRad="38100" dist="38100" dir="2700000" algn="tl">
                      <a:srgbClr val="000000">
                        <a:alpha val="43137"/>
                      </a:srgbClr>
                    </a:outerShdw>
                  </a:effectLst>
                  <a:cs typeface="Akhbar MT" pitchFamily="2" charset="-78"/>
                </a:rPr>
                <a:t>قـطب جنوبي</a:t>
              </a:r>
            </a:p>
          </p:txBody>
        </p:sp>
      </p:grpSp>
      <p:sp>
        <p:nvSpPr>
          <p:cNvPr id="26" name="مستطيل 25"/>
          <p:cNvSpPr>
            <a:spLocks noChangeArrowheads="1"/>
          </p:cNvSpPr>
          <p:nvPr/>
        </p:nvSpPr>
        <p:spPr bwMode="auto">
          <a:xfrm>
            <a:off x="1949279" y="2132856"/>
            <a:ext cx="7125669" cy="584775"/>
          </a:xfrm>
          <a:prstGeom prst="rect">
            <a:avLst/>
          </a:prstGeom>
          <a:noFill/>
          <a:ln w="9525">
            <a:noFill/>
            <a:miter lim="800000"/>
            <a:headEnd/>
            <a:tailEnd/>
          </a:ln>
        </p:spPr>
        <p:txBody>
          <a:bodyPr wrap="none">
            <a:spAutoFit/>
          </a:bodyPr>
          <a:lstStyle/>
          <a:p>
            <a:pPr indent="244475" eaLnBrk="0" hangingPunct="0"/>
            <a:r>
              <a:rPr lang="ar-SA" sz="3200" b="1" dirty="0">
                <a:solidFill>
                  <a:prstClr val="black"/>
                </a:solidFill>
                <a:latin typeface="Arabic Typesetting" pitchFamily="66" charset="-78"/>
                <a:cs typeface="mohammad bold art 1" pitchFamily="2" charset="-78"/>
              </a:rPr>
              <a:t>1- لكل مغناطيس قطبان ( شمالي وجنوبي ) أي انه مستقطب</a:t>
            </a:r>
            <a:endParaRPr lang="en-US" sz="3200" b="1" dirty="0">
              <a:solidFill>
                <a:prstClr val="black"/>
              </a:solidFill>
              <a:latin typeface="Arabic Typesetting" pitchFamily="66" charset="-78"/>
              <a:cs typeface="mohammad bold art 1" pitchFamily="2" charset="-78"/>
            </a:endParaRPr>
          </a:p>
        </p:txBody>
      </p:sp>
      <p:sp>
        <p:nvSpPr>
          <p:cNvPr id="27" name="مستطيل 26"/>
          <p:cNvSpPr>
            <a:spLocks noChangeArrowheads="1"/>
          </p:cNvSpPr>
          <p:nvPr/>
        </p:nvSpPr>
        <p:spPr bwMode="auto">
          <a:xfrm>
            <a:off x="319886" y="4293096"/>
            <a:ext cx="8755062" cy="554037"/>
          </a:xfrm>
          <a:prstGeom prst="rect">
            <a:avLst/>
          </a:prstGeom>
          <a:noFill/>
          <a:ln w="9525">
            <a:noFill/>
            <a:miter lim="800000"/>
            <a:headEnd/>
            <a:tailEnd/>
          </a:ln>
        </p:spPr>
        <p:txBody>
          <a:bodyPr wrap="none">
            <a:spAutoFit/>
          </a:bodyPr>
          <a:lstStyle/>
          <a:p>
            <a:pPr indent="244475" eaLnBrk="0" hangingPunct="0"/>
            <a:r>
              <a:rPr lang="ar-SA" sz="3000" b="1" dirty="0">
                <a:solidFill>
                  <a:prstClr val="black"/>
                </a:solidFill>
                <a:latin typeface="Arabic Typesetting" pitchFamily="66" charset="-78"/>
                <a:cs typeface="mohammad bold art 1" pitchFamily="2" charset="-78"/>
              </a:rPr>
              <a:t>2- الأقطاب المتشابهة تتنافر والأقطاب المختلفة تتجاذب .</a:t>
            </a:r>
            <a:endParaRPr lang="en-US" sz="3000" b="1" dirty="0">
              <a:solidFill>
                <a:prstClr val="black"/>
              </a:solidFill>
              <a:latin typeface="Arabic Typesetting" pitchFamily="66" charset="-78"/>
              <a:cs typeface="mohammad bold art 1" pitchFamily="2" charset="-78"/>
            </a:endParaRPr>
          </a:p>
        </p:txBody>
      </p:sp>
      <p:sp>
        <p:nvSpPr>
          <p:cNvPr id="2050" name="AutoShape 2" descr="data:image/jpeg;base64,/9j/4AAQSkZJRgABAQAAAQABAAD/2wCEAAkGBhQQERUUExITFBQVFxgVFxQYFx0bFhYVFRYYFxQXFRUYGyYeFxsjGhYVHy8gIycpLCwuFR4xNTAqNSYrLCkBCQoKDgwOGg8PGjUkHiQqMC8tLDE1LiksNTUuKS8wLCosNCwsLSwqLCwvLDAvLCwtLC0pLCwsLC8sLSksLCwsLP/AABEIAGgApgMBIgACEQEDEQH/xAAbAAACAwEBAQAAAAAAAAAAAAAABQMEBgECB//EAEYQAAEDAgMDBgoHBgUFAAAAAAEAAgMEERIhMQUGYRMiQVGRkhQVNFNxc4Gy0eEyNUNicpOhFkJjorHBByNSZOIkM4KD0v/EABoBAAIDAQEAAAAAAAAAAAAAAAQFAQIDAAb/xAAwEQABAwIEAwcEAgMAAAAAAAABAAIDBBEFITFREhNBFGFxgZHR8AYyUsGh4TOx8f/aAAwDAQACEQMRAD8A0W0dqyVr3OL3NiuQyMGwt0Yh0m3XdU/FbOPaqk9YYaSSRtsTA4i+l79KyTd+6n+H3Pmmc9VHTHgOXgsKPDJ65pfHY21uVufFbOPajxWzj2rHw751DuiPu/NM6beGZ2uDs+axGJxHqUW76fqm6geqe+K2ce1HitnHtWk3W2M2pphJITixOGWQsDlkrVRu9G3Qu7VsK1pF80sfROY4tNslkfFbOPajxWzj2p3UUDW6EpbO7Dop7Y3vVeyuVbxWzj2o8Vs49qtArqJ4juh+EKp4rZx7UeK2ce1W0LuI7ruEKp4rZx7UeK2ce1Kt7tuSUrYzHhu9xBxC+QF8s1nG79VP8Pu/NBy17IncDibpvS4LUVUYljAt4rceK2ce1HitnHtWTp98J3dDO7802o9tSvIvhzI/d+azGJxHqVq7AKluoHqm3itnHtR4rZx7VupN04gL3f2/JL6jYTG6E9q37Y3vSvsrllfFbOPagbNaMwXA9BBzCb1FI1ul1Qc/OykVbSbKDTEC6f7n7ffjfBM8uwtxMedbAgEE9Oo/VCQUQ/6k+rPvBCxnhBdcZLWGUhtikm1fq+b8LveC+e08BcLgEgWubZC+lz0L6FtX6vm/C73grG5u16XZ9KwTctKalhkfG1jOSLXEsAcTm4jAemwucsygcUbxTC+37XpPp+YxUzy1tzxaeSy27FKw1EXKYMGK7sdwwgC9nFoJscgn8tFGJDyJJjOYJaW2JzLQDnYXtmnFLtLZrmiMUszY2OL2883c5wAdi517Wa0a9CvbRrY6gs5JjmAYyQTfN5Byz0yOSXtYANU2lqHOffhI8bW/6tLueMNIB9539VLWyKPYfNpwOJUFbIjW6BeXnN5HHvKrCjfMSGWy6zYZ6JJtihfC8Nfa5zABvlpmm8Ac5shjxFww3DfpYCTjLeOg9qz+1I7S3DJGsLubjBvp1kZqyyU7dF1cboup2NEoKEIQpXLH/wCIv0IfxO90LJRUzsiWkA5gkajrHWtvvjR8tJSRFwaJJgzEdG48Lb+y6f1W9GzpIm08sVTM2F3MLg1haWjCWNwFuFuVrLzlcwOndc7f6Xu8HqHRUbA1pOZvbpn86rNbsUdOYpROWtJLQ11nOkbYOJLGjmkE2BuelXtm0liMukLQ0u2qBz3S+CyiSQBrgHc1oyBwc7L6I6EACWZ7wDZ7y4X1zN81gGjJbPncS4kEX3/S+hVMmXsSOskTKrky9iR1siOXlVENkyzDEwC2epte2tkhmhLJSx1rtNjY3F/SnuA8k04ZHRHHj5P6WIZNxcALHqzKzUTC15DmlpyNiLHO/Wrx/ePFUf8AafBWqHyk+qPvBCKHyk+qPvBCZS6pfHoke1fq+b8LveCz1FI58MLCMowcJ6eecRHovftK19PStlgLHi7XXBF7ZX6wqjdzqcaNeP8A2P8Aiha6lfNJdvzNOsJxKGkiLZAbk3y8LbqLZ9JwWm2fR8ElZu5E3TlPzH/FTs2U1ujpfzHfFCtoJRt88kZLi8D9/Qe63NPzY7cSl1bKl1FtOSJgY112gk84Yjn951yuv2q92uHuj4IgUr7dEmfUsLiRdVZa10ZxMcWnrBsUsnrnzShz3uedLk37OpOcTn6Nv6G/AKJ1A4/Zu7p+C7sztwq9obsvDdF1Ty0D2NDnMIadDbL29XtUCYg5IEoQhCsoWU38NvBiNeUP9lVbeWR0hGb3F5tpdxuVsNsbqcu1nLRPIzLbEg9FycOY6NUvZuPENI5u/J8UnqaR8she0iy9PQYrDTU4ieDcX6bnxRs6j4LUbOo9Mlmxu7GzL/NB6uUf8VPFs8N0dJ+Y74qjaGQbfPJdLisD9/Qe63dXKkVZKvD9vynUt7jfgoH7SedcPdHwRPZXpP2hqpu2rJFfk5HNvrYqjRyl73OcSScySbk+kpk+S+ob2BRiMdQVm0zw4FVdO0ghFD5SfVH3ghFD5SfVH3ghEy6oaPRV9m/9sek/1VpJ6irdFRySNtiaHEXzF79Sx7d9ar/W3uBUqauOB1nI6gwuetYXRWyyzX0hCwMG91SdXN7oTOm27O7Vze6EOMShO6Nd9P1TdSPX+lq0J3unsdlRTCSS5ficLg2yByyCtVOwIm6X7VuKthF80rfSPY4tNsko2dtiSAEMw8617i+ntVz9rZ/ud35qtUULW6XSyodbRUM0JNyFwilGQKfVO9kj48OFoJHOda9/Q05D23SNcC6i2Ma37QhnOLtUKWkqnRODm2uOsAjsKiQrEXVb2T+bfCQhuFrWnPFlcHS1urpUX7Wz/c7vzWfqJsIuoodpA/uHt+SEcYWHhIRTRK8XBTGtrHSvL3WxG17ZDIAf2UKnp3Mdqx3e+SaU+z4nasf3vkpFTGMgqmneUkQmG19iEOvFIGNsOa5uI3zub3HDLgkNVTzs+3j/AC/+Sqa2MboqPDZZBcEfz7K8hZmp2hUt0mi/K/5Kvs7eCc1EUb3Rua8kGzLHJpOt+ChtdE5wbnmtn4NUMYXm1gL6/wBLWUPlJ9UfeCEUPlJ9UfeCFvLqlceiR7V+r5vwu94LAUlE97S5rHOawAucASG30xEaLf7V+r5vwu94KfdDb1Ps2liDmzyuqGOke0YBCQ4mPCQc3kYLZ5C5tqUrxRodML7fteq+n5nRUzyxtzxaeSzO7FOwTxOkwiMP5xe0uZkL2cG69GXFaCaij5S8QfgOYxNw2dq4NHQATYZlNaXblA5oj8AcI2uL2ASG+JwAeXZ55NaNTor20K9lSWFkZjsXkjFcXeQTbq00S9rABqmstQ9z7lpHpb+Oq0u6Aw0gH3nf1UlbIvGxObABxKgrZEa3QLzExvI495VZlE6ckNLRxJtroBYG6SbYonQvDXOYSc+ab29OWSb08bntk5MEuGG7QbOLLnGG/okO1YC2W/JPjY480O10zzOqsslK3RdXG6LqdjRKChCEKVyq1/0Vc2TutLLGJA6MA52c6xt0E5WF+JVSuHNTujoHGGM8m+SMxmwYfozXOIvA1OQHoslVR/kKYwfYFDT0+EkZGxtcaewp5RRJbS05abEWI1CeUUSwWyVbemwut90LKV0jiHOAJa3UgZC+lz0J9vlNhmt9xv8AdVqbeaCiha17JZeVZjc3miMh+RFjmSMJbn1FCvsSbp7TgtjaWi52WSoKpgqGOlLBGCSTI0uYSGmwLW6526ekXS1jYxtGHkeU5IucWl7cJvyZxi3UHXHTotDPvls6zWu2e7BE4ujAkN7usXF+edy1vXkEqq95oq6upDFC6EM5W7S7EMUmN7i09VyTbiqxW5jc+oR0/M5MhLCBwHa2htpndaqg8pPqj7wQig8pPqj7wQvQy6rwMeiR7V+r5vwu94LPUD3PiiYfosBw/wDmQ4/qthTUzZICx4u11wR1i/BVW7oUo0i/md/9IatpHzSXafl05wnEoqSIseCSTfK21t1Ds+k4LT7PpNMkkZu3ANI/5nfFTM2NENGnvO+KFbQSDqPnki5cYgfv6D3W6g5sdvSllbKltFtB8LAxjrNBJtrrrmblen7UkOrv0HwRApH21CTvqmFxIuqlRVFhu1xaR0g2I9oSyWrdJIHPc5x6ybn9VqKXZc8zS4N5tiQSAMWWQaLZ37FE7d2c/ZH9Piq8jpxBTzu4pe3RdVup2TLE3E9ha3S+XTp0qomTSCMkvIIOaEIU1JRPlJDGlxAuRw9qkm2qgC6pVQyCu7MmewWa9zQdQCQD2Ky7dyc/ZHtHxUw3fnazEGaH6P71sswOkfBASs433BCNifwtsQVao40+ooli218jem3CymZt2YaP/QKvZXqe0NVL/EabDU2/ht/q5YLae0i9rGnRgIHoc4uP6krcbUjFS/HLznWDb3tkL2yHpKXP3agOrP5ihX4fK4mxHzyT6lxmmiY1rmm48PdfN6mW6ubreWQ/id7jlt3boUx+zPeK90e61PC8PYwhzdDiJtcW0J4qsWHSseHEjI/OiJqfqCmlgfG1puQR0900oPKT6o+8ELuzmk1JsL/5R94ITaYi/kvHxDJTbU2FLSSOwxukhJJa5oJwg9BA0tpn1Kl4S7zUvcK6hVjqC4ZhWkhDTkVzwl3mpe4UeEu81L3CuoWvN7lnyzuueEu81L3Cjwl3mpe4V1C7m9y7lndMKTeeeNpaGTEWIF2EluVgWnUWXn9pan/cd35IQqcTPxVrO/JRVG3JpBhe2dw1sWdI9iq+Eu81L3CuoVhIBoFUsJ1K54S7zUvcKmptqSxEljJ2kixIYdEIXGUHou4COqs/tLU/7ju/JSDeyowYcM2ZviwHFbLIHo0/VCFXiZ+IVrO/JLXVbibmKYk9JabrnhLvNS9wrqFfm9yryzuueEu81L3Cjwl3mpe4V1C7m9y7lndc8Jd5qXuFdEzzk2GYnoGA/wBghCgzWF7KRFc2utbuhu4+IummFnvGEM/0tuCb8TYZcFxCEtkkL3cRTBjAwWC//9k="/>
          <p:cNvSpPr>
            <a:spLocks noChangeAspect="1" noChangeArrowheads="1"/>
          </p:cNvSpPr>
          <p:nvPr/>
        </p:nvSpPr>
        <p:spPr bwMode="auto">
          <a:xfrm>
            <a:off x="8770938" y="-471488"/>
            <a:ext cx="1581150" cy="990601"/>
          </a:xfrm>
          <a:prstGeom prst="rect">
            <a:avLst/>
          </a:prstGeom>
          <a:noFill/>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sp>
        <p:nvSpPr>
          <p:cNvPr id="2052" name="AutoShape 4" descr="data:image/jpeg;base64,/9j/4AAQSkZJRgABAQAAAQABAAD/2wCEAAkGBhQQERUUExITFBQVFxgVFxQYFx0bFhYVFRYYFxQXFRUYGyYeFxsjGhYVHy8gIycpLCwuFR4xNTAqNSYrLCkBCQoKDgwOGg8PGjUkHiQqMC8tLDE1LiksNTUuKS8wLCosNCwsLSwqLCwvLDAvLCwtLC0pLCwsLC8sLSksLCwsLP/AABEIAGgApgMBIgACEQEDEQH/xAAbAAACAwEBAQAAAAAAAAAAAAAABQMEBgECB//EAEYQAAEDAgMDBgoHBgUFAAAAAAEAAgMEERIhMQUGYRMiQVGRkhQVNFNxc4Gy0eEyNUNicpOhFkJjorHBByNSZOIkM4KD0v/EABoBAAIDAQEAAAAAAAAAAAAAAAQFAQIDAAb/xAAwEQABAwIEAwcEAgMAAAAAAAABAAIDBBEFITFREhNBFGFxgZHR8AYyUsGh4TOx8f/aAAwDAQACEQMRAD8A0W0dqyVr3OL3NiuQyMGwt0Yh0m3XdU/FbOPaqk9YYaSSRtsTA4i+l79KyTd+6n+H3Pmmc9VHTHgOXgsKPDJ65pfHY21uVufFbOPajxWzj2rHw751DuiPu/NM6beGZ2uDs+axGJxHqUW76fqm6geqe+K2ce1HitnHtWk3W2M2pphJITixOGWQsDlkrVRu9G3Qu7VsK1pF80sfROY4tNslkfFbOPajxWzj2p3UUDW6EpbO7Dop7Y3vVeyuVbxWzj2o8Vs49qtArqJ4juh+EKp4rZx7UeK2ce1W0LuI7ruEKp4rZx7UeK2ce1Kt7tuSUrYzHhu9xBxC+QF8s1nG79VP8Pu/NBy17IncDibpvS4LUVUYljAt4rceK2ce1HitnHtWTp98J3dDO7802o9tSvIvhzI/d+azGJxHqVq7AKluoHqm3itnHtR4rZx7VupN04gL3f2/JL6jYTG6E9q37Y3vSvsrllfFbOPagbNaMwXA9BBzCb1FI1ul1Qc/OykVbSbKDTEC6f7n7ffjfBM8uwtxMedbAgEE9Oo/VCQUQ/6k+rPvBCxnhBdcZLWGUhtikm1fq+b8LveC+e08BcLgEgWubZC+lz0L6FtX6vm/C73grG5u16XZ9KwTctKalhkfG1jOSLXEsAcTm4jAemwucsygcUbxTC+37XpPp+YxUzy1tzxaeSy27FKw1EXKYMGK7sdwwgC9nFoJscgn8tFGJDyJJjOYJaW2JzLQDnYXtmnFLtLZrmiMUszY2OL2883c5wAdi517Wa0a9CvbRrY6gs5JjmAYyQTfN5Byz0yOSXtYANU2lqHOffhI8bW/6tLueMNIB9539VLWyKPYfNpwOJUFbIjW6BeXnN5HHvKrCjfMSGWy6zYZ6JJtihfC8Nfa5zABvlpmm8Ac5shjxFww3DfpYCTjLeOg9qz+1I7S3DJGsLubjBvp1kZqyyU7dF1cboup2NEoKEIQpXLH/wCIv0IfxO90LJRUzsiWkA5gkajrHWtvvjR8tJSRFwaJJgzEdG48Lb+y6f1W9GzpIm08sVTM2F3MLg1haWjCWNwFuFuVrLzlcwOndc7f6Xu8HqHRUbA1pOZvbpn86rNbsUdOYpROWtJLQ11nOkbYOJLGjmkE2BuelXtm0liMukLQ0u2qBz3S+CyiSQBrgHc1oyBwc7L6I6EACWZ7wDZ7y4X1zN81gGjJbPncS4kEX3/S+hVMmXsSOskTKrky9iR1siOXlVENkyzDEwC2epte2tkhmhLJSx1rtNjY3F/SnuA8k04ZHRHHj5P6WIZNxcALHqzKzUTC15DmlpyNiLHO/Wrx/ePFUf8AafBWqHyk+qPvBCKHyk+qPvBCZS6pfHoke1fq+b8LveCz1FI58MLCMowcJ6eecRHovftK19PStlgLHi7XXBF7ZX6wqjdzqcaNeP8A2P8Aiha6lfNJdvzNOsJxKGkiLZAbk3y8LbqLZ9JwWm2fR8ElZu5E3TlPzH/FTs2U1ujpfzHfFCtoJRt88kZLi8D9/Qe63NPzY7cSl1bKl1FtOSJgY112gk84Yjn951yuv2q92uHuj4IgUr7dEmfUsLiRdVZa10ZxMcWnrBsUsnrnzShz3uedLk37OpOcTn6Nv6G/AKJ1A4/Zu7p+C7sztwq9obsvDdF1Ty0D2NDnMIadDbL29XtUCYg5IEoQhCsoWU38NvBiNeUP9lVbeWR0hGb3F5tpdxuVsNsbqcu1nLRPIzLbEg9FycOY6NUvZuPENI5u/J8UnqaR8she0iy9PQYrDTU4ieDcX6bnxRs6j4LUbOo9Mlmxu7GzL/NB6uUf8VPFs8N0dJ+Y74qjaGQbfPJdLisD9/Qe63dXKkVZKvD9vynUt7jfgoH7SedcPdHwRPZXpP2hqpu2rJFfk5HNvrYqjRyl73OcSScySbk+kpk+S+ob2BRiMdQVm0zw4FVdO0ghFD5SfVH3ghFD5SfVH3ghEy6oaPRV9m/9sek/1VpJ6irdFRySNtiaHEXzF79Sx7d9ar/W3uBUqauOB1nI6gwuetYXRWyyzX0hCwMG91SdXN7oTOm27O7Vze6EOMShO6Nd9P1TdSPX+lq0J3unsdlRTCSS5ficLg2yByyCtVOwIm6X7VuKthF80rfSPY4tNsko2dtiSAEMw8617i+ntVz9rZ/ud35qtUULW6XSyodbRUM0JNyFwilGQKfVO9kj48OFoJHOda9/Q05D23SNcC6i2Ma37QhnOLtUKWkqnRODm2uOsAjsKiQrEXVb2T+bfCQhuFrWnPFlcHS1urpUX7Wz/c7vzWfqJsIuoodpA/uHt+SEcYWHhIRTRK8XBTGtrHSvL3WxG17ZDIAf2UKnp3Mdqx3e+SaU+z4nasf3vkpFTGMgqmneUkQmG19iEOvFIGNsOa5uI3zub3HDLgkNVTzs+3j/AC/+Sqa2MboqPDZZBcEfz7K8hZmp2hUt0mi/K/5Kvs7eCc1EUb3Rua8kGzLHJpOt+ChtdE5wbnmtn4NUMYXm1gL6/wBLWUPlJ9UfeCEUPlJ9UfeCFvLqlceiR7V+r5vwu94LAUlE97S5rHOawAucASG30xEaLf7V+r5vwu94KfdDb1Ps2liDmzyuqGOke0YBCQ4mPCQc3kYLZ5C5tqUrxRodML7fteq+n5nRUzyxtzxaeSzO7FOwTxOkwiMP5xe0uZkL2cG69GXFaCaij5S8QfgOYxNw2dq4NHQATYZlNaXblA5oj8AcI2uL2ASG+JwAeXZ55NaNTor20K9lSWFkZjsXkjFcXeQTbq00S9rABqmstQ9z7lpHpb+Oq0u6Aw0gH3nf1UlbIvGxObABxKgrZEa3QLzExvI495VZlE6ckNLRxJtroBYG6SbYonQvDXOYSc+ab29OWSb08bntk5MEuGG7QbOLLnGG/okO1YC2W/JPjY480O10zzOqsslK3RdXG6LqdjRKChCEKVyq1/0Vc2TutLLGJA6MA52c6xt0E5WF+JVSuHNTujoHGGM8m+SMxmwYfozXOIvA1OQHoslVR/kKYwfYFDT0+EkZGxtcaewp5RRJbS05abEWI1CeUUSwWyVbemwut90LKV0jiHOAJa3UgZC+lz0J9vlNhmt9xv8AdVqbeaCiha17JZeVZjc3miMh+RFjmSMJbn1FCvsSbp7TgtjaWi52WSoKpgqGOlLBGCSTI0uYSGmwLW6526ekXS1jYxtGHkeU5IucWl7cJvyZxi3UHXHTotDPvls6zWu2e7BE4ujAkN7usXF+edy1vXkEqq95oq6upDFC6EM5W7S7EMUmN7i09VyTbiqxW5jc+oR0/M5MhLCBwHa2htpndaqg8pPqj7wQig8pPqj7wQvQy6rwMeiR7V+r5vwu94LPUD3PiiYfosBw/wDmQ4/qthTUzZICx4u11wR1i/BVW7oUo0i/md/9IatpHzSXafl05wnEoqSIseCSTfK21t1Ds+k4LT7PpNMkkZu3ANI/5nfFTM2NENGnvO+KFbQSDqPnki5cYgfv6D3W6g5sdvSllbKltFtB8LAxjrNBJtrrrmblen7UkOrv0HwRApH21CTvqmFxIuqlRVFhu1xaR0g2I9oSyWrdJIHPc5x6ybn9VqKXZc8zS4N5tiQSAMWWQaLZ37FE7d2c/ZH9Piq8jpxBTzu4pe3RdVup2TLE3E9ha3S+XTp0qomTSCMkvIIOaEIU1JRPlJDGlxAuRw9qkm2qgC6pVQyCu7MmewWa9zQdQCQD2Ky7dyc/ZHtHxUw3fnazEGaH6P71sswOkfBASs433BCNifwtsQVao40+ooli218jem3CymZt2YaP/QKvZXqe0NVL/EabDU2/ht/q5YLae0i9rGnRgIHoc4uP6krcbUjFS/HLznWDb3tkL2yHpKXP3agOrP5ihX4fK4mxHzyT6lxmmiY1rmm48PdfN6mW6ubreWQ/id7jlt3boUx+zPeK90e61PC8PYwhzdDiJtcW0J4qsWHSseHEjI/OiJqfqCmlgfG1puQR0900oPKT6o+8ELuzmk1JsL/5R94ITaYi/kvHxDJTbU2FLSSOwxukhJJa5oJwg9BA0tpn1Kl4S7zUvcK6hVjqC4ZhWkhDTkVzwl3mpe4UeEu81L3CuoWvN7lnyzuueEu81L3Cjwl3mpe4V1C7m9y7lndMKTeeeNpaGTEWIF2EluVgWnUWXn9pan/cd35IQqcTPxVrO/JRVG3JpBhe2dw1sWdI9iq+Eu81L3CuoVhIBoFUsJ1K54S7zUvcKmptqSxEljJ2kixIYdEIXGUHou4COqs/tLU/7ju/JSDeyowYcM2ZviwHFbLIHo0/VCFXiZ+IVrO/JLXVbibmKYk9JabrnhLvNS9wrqFfm9yryzuueEu81L3Cjwl3mpe4V1C7m9y7lndc8Jd5qXuFdEzzk2GYnoGA/wBghCgzWF7KRFc2utbuhu4+IummFnvGEM/0tuCb8TYZcFxCEtkkL3cRTBjAwWC//9k="/>
          <p:cNvSpPr>
            <a:spLocks noChangeAspect="1" noChangeArrowheads="1"/>
          </p:cNvSpPr>
          <p:nvPr/>
        </p:nvSpPr>
        <p:spPr bwMode="auto">
          <a:xfrm>
            <a:off x="8770938" y="-471488"/>
            <a:ext cx="1581150" cy="990601"/>
          </a:xfrm>
          <a:prstGeom prst="rect">
            <a:avLst/>
          </a:prstGeom>
          <a:noFill/>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sp>
        <p:nvSpPr>
          <p:cNvPr id="36" name="Rectangle 38"/>
          <p:cNvSpPr>
            <a:spLocks noChangeArrowheads="1"/>
          </p:cNvSpPr>
          <p:nvPr/>
        </p:nvSpPr>
        <p:spPr bwMode="auto">
          <a:xfrm flipH="1">
            <a:off x="4988255" y="2852936"/>
            <a:ext cx="2303462" cy="504825"/>
          </a:xfrm>
          <a:prstGeom prst="rect">
            <a:avLst/>
          </a:prstGeom>
          <a:gradFill rotWithShape="1">
            <a:gsLst>
              <a:gs pos="0">
                <a:srgbClr val="FF3300"/>
              </a:gs>
              <a:gs pos="100000">
                <a:srgbClr val="0066FF"/>
              </a:gs>
            </a:gsLst>
            <a:lin ang="0" scaled="1"/>
          </a:gradFill>
          <a:ln w="9525">
            <a:noFill/>
            <a:miter lim="800000"/>
            <a:headEnd/>
            <a:tailEnd/>
          </a:ln>
          <a:effectLst/>
        </p:spPr>
        <p:txBody>
          <a:bodyPr wrap="none" anchor="ctr"/>
          <a:lstStyle/>
          <a:p>
            <a:pPr algn="ctr"/>
            <a:r>
              <a:rPr lang="ar-SA" sz="2400" dirty="0">
                <a:solidFill>
                  <a:prstClr val="black"/>
                </a:solidFill>
                <a:cs typeface="Mudir MT" pitchFamily="2" charset="-78"/>
              </a:rPr>
              <a:t>ش                           </a:t>
            </a:r>
            <a:r>
              <a:rPr lang="ar-SA" sz="2400" dirty="0" err="1">
                <a:solidFill>
                  <a:prstClr val="black"/>
                </a:solidFill>
                <a:cs typeface="Mudir MT" pitchFamily="2" charset="-78"/>
              </a:rPr>
              <a:t>ج</a:t>
            </a:r>
            <a:endParaRPr lang="en-US" sz="2400" dirty="0">
              <a:solidFill>
                <a:prstClr val="black"/>
              </a:solidFill>
              <a:cs typeface="Mudir MT" pitchFamily="2" charset="-78"/>
            </a:endParaRPr>
          </a:p>
        </p:txBody>
      </p:sp>
      <p:sp>
        <p:nvSpPr>
          <p:cNvPr id="37" name="Rectangle 39"/>
          <p:cNvSpPr>
            <a:spLocks noChangeArrowheads="1"/>
          </p:cNvSpPr>
          <p:nvPr/>
        </p:nvSpPr>
        <p:spPr bwMode="auto">
          <a:xfrm>
            <a:off x="1534319" y="2854523"/>
            <a:ext cx="2449513" cy="503238"/>
          </a:xfrm>
          <a:prstGeom prst="rect">
            <a:avLst/>
          </a:prstGeom>
          <a:gradFill rotWithShape="1">
            <a:gsLst>
              <a:gs pos="0">
                <a:srgbClr val="FF3300"/>
              </a:gs>
              <a:gs pos="100000">
                <a:srgbClr val="0066FF"/>
              </a:gs>
            </a:gsLst>
            <a:lin ang="0" scaled="1"/>
          </a:gradFill>
          <a:ln w="9525">
            <a:noFill/>
            <a:miter lim="800000"/>
            <a:headEnd/>
            <a:tailEnd/>
          </a:ln>
          <a:effectLst/>
        </p:spPr>
        <p:txBody>
          <a:bodyPr wrap="none" anchor="ctr"/>
          <a:lstStyle/>
          <a:p>
            <a:pPr algn="ctr"/>
            <a:r>
              <a:rPr lang="ar-SA" sz="2400" dirty="0">
                <a:solidFill>
                  <a:prstClr val="black"/>
                </a:solidFill>
                <a:cs typeface="Mudir MT" pitchFamily="2" charset="-78"/>
              </a:rPr>
              <a:t>ج                             </a:t>
            </a:r>
            <a:r>
              <a:rPr lang="ar-SA" sz="2400" dirty="0" err="1">
                <a:solidFill>
                  <a:prstClr val="black"/>
                </a:solidFill>
                <a:cs typeface="Mudir MT" pitchFamily="2" charset="-78"/>
              </a:rPr>
              <a:t>ش</a:t>
            </a:r>
            <a:endParaRPr lang="en-US" sz="2400" dirty="0">
              <a:solidFill>
                <a:prstClr val="black"/>
              </a:solidFill>
              <a:cs typeface="Mudir MT" pitchFamily="2" charset="-78"/>
            </a:endParaRPr>
          </a:p>
        </p:txBody>
      </p:sp>
      <p:sp>
        <p:nvSpPr>
          <p:cNvPr id="38" name="Rectangle 36"/>
          <p:cNvSpPr>
            <a:spLocks noChangeArrowheads="1"/>
          </p:cNvSpPr>
          <p:nvPr/>
        </p:nvSpPr>
        <p:spPr bwMode="auto">
          <a:xfrm flipH="1">
            <a:off x="4941314" y="3560316"/>
            <a:ext cx="2303462" cy="504825"/>
          </a:xfrm>
          <a:prstGeom prst="rect">
            <a:avLst/>
          </a:prstGeom>
          <a:gradFill rotWithShape="1">
            <a:gsLst>
              <a:gs pos="0">
                <a:srgbClr val="FF3300"/>
              </a:gs>
              <a:gs pos="100000">
                <a:srgbClr val="0066FF"/>
              </a:gs>
            </a:gsLst>
            <a:lin ang="0" scaled="1"/>
          </a:gradFill>
          <a:ln w="9525">
            <a:noFill/>
            <a:miter lim="800000"/>
            <a:headEnd/>
            <a:tailEnd/>
          </a:ln>
          <a:effectLst/>
        </p:spPr>
        <p:txBody>
          <a:bodyPr wrap="none" anchor="ctr"/>
          <a:lstStyle/>
          <a:p>
            <a:pPr algn="ctr"/>
            <a:r>
              <a:rPr lang="ar-SA" sz="2400" dirty="0">
                <a:solidFill>
                  <a:prstClr val="black"/>
                </a:solidFill>
                <a:cs typeface="Mudir MT" pitchFamily="2" charset="-78"/>
              </a:rPr>
              <a:t>ش                             </a:t>
            </a:r>
            <a:r>
              <a:rPr lang="ar-SA" sz="2400" dirty="0" err="1">
                <a:solidFill>
                  <a:prstClr val="black"/>
                </a:solidFill>
                <a:cs typeface="Mudir MT" pitchFamily="2" charset="-78"/>
              </a:rPr>
              <a:t>ج</a:t>
            </a:r>
            <a:endParaRPr lang="en-US" sz="2400" dirty="0">
              <a:solidFill>
                <a:prstClr val="black"/>
              </a:solidFill>
              <a:cs typeface="Mudir MT" pitchFamily="2" charset="-78"/>
            </a:endParaRPr>
          </a:p>
        </p:txBody>
      </p:sp>
      <p:sp>
        <p:nvSpPr>
          <p:cNvPr id="39" name="Rectangle 37"/>
          <p:cNvSpPr>
            <a:spLocks noChangeArrowheads="1"/>
          </p:cNvSpPr>
          <p:nvPr/>
        </p:nvSpPr>
        <p:spPr bwMode="auto">
          <a:xfrm flipH="1">
            <a:off x="1534319" y="3593886"/>
            <a:ext cx="2449513" cy="504825"/>
          </a:xfrm>
          <a:prstGeom prst="rect">
            <a:avLst/>
          </a:prstGeom>
          <a:gradFill rotWithShape="1">
            <a:gsLst>
              <a:gs pos="0">
                <a:srgbClr val="FF3300"/>
              </a:gs>
              <a:gs pos="100000">
                <a:srgbClr val="0066FF"/>
              </a:gs>
            </a:gsLst>
            <a:lin ang="0" scaled="1"/>
          </a:gradFill>
          <a:ln w="9525">
            <a:noFill/>
            <a:miter lim="800000"/>
            <a:headEnd/>
            <a:tailEnd/>
          </a:ln>
          <a:effectLst/>
        </p:spPr>
        <p:txBody>
          <a:bodyPr wrap="none" anchor="ctr"/>
          <a:lstStyle/>
          <a:p>
            <a:pPr algn="ctr"/>
            <a:r>
              <a:rPr lang="ar-SA" sz="2400" dirty="0">
                <a:solidFill>
                  <a:prstClr val="black"/>
                </a:solidFill>
                <a:cs typeface="Mudir MT" pitchFamily="2" charset="-78"/>
              </a:rPr>
              <a:t>ش                              </a:t>
            </a:r>
            <a:r>
              <a:rPr lang="ar-SA" sz="2400" dirty="0" err="1">
                <a:solidFill>
                  <a:prstClr val="black"/>
                </a:solidFill>
                <a:cs typeface="Mudir MT" pitchFamily="2" charset="-78"/>
              </a:rPr>
              <a:t>ج</a:t>
            </a:r>
            <a:endParaRPr lang="en-US" sz="2400" dirty="0">
              <a:solidFill>
                <a:prstClr val="black"/>
              </a:solidFill>
              <a:cs typeface="Mudir MT" pitchFamily="2" charset="-78"/>
            </a:endParaRPr>
          </a:p>
        </p:txBody>
      </p:sp>
      <p:sp>
        <p:nvSpPr>
          <p:cNvPr id="13" name="مستطيل 12"/>
          <p:cNvSpPr/>
          <p:nvPr/>
        </p:nvSpPr>
        <p:spPr>
          <a:xfrm>
            <a:off x="1536466" y="4828585"/>
            <a:ext cx="7104830" cy="221599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600" b="1" dirty="0">
                <a:ln/>
                <a:solidFill>
                  <a:srgbClr val="9C007F"/>
                </a:solidFill>
              </a:rPr>
              <a:t>متعلمتي من معلوماتك </a:t>
            </a:r>
            <a:r>
              <a:rPr lang="ar-SA" sz="3600" b="1" dirty="0" err="1">
                <a:ln/>
                <a:solidFill>
                  <a:srgbClr val="9C007F"/>
                </a:solidFill>
              </a:rPr>
              <a:t>السابقه</a:t>
            </a:r>
            <a:r>
              <a:rPr lang="ar-SA" sz="3600" b="1" dirty="0">
                <a:ln/>
                <a:solidFill>
                  <a:srgbClr val="9C007F"/>
                </a:solidFill>
              </a:rPr>
              <a:t> </a:t>
            </a:r>
          </a:p>
          <a:p>
            <a:pPr algn="ctr"/>
            <a:r>
              <a:rPr lang="ar-SA" sz="3600" b="1" dirty="0">
                <a:ln/>
                <a:solidFill>
                  <a:srgbClr val="9C007F"/>
                </a:solidFill>
              </a:rPr>
              <a:t>ان لكل فعل ردة فعل إذن </a:t>
            </a:r>
            <a:r>
              <a:rPr lang="ar-SA" sz="3600" b="1" dirty="0" err="1">
                <a:ln/>
                <a:solidFill>
                  <a:srgbClr val="9C007F"/>
                </a:solidFill>
              </a:rPr>
              <a:t>ماالقانون</a:t>
            </a:r>
            <a:r>
              <a:rPr lang="ar-SA" sz="3600" b="1" dirty="0">
                <a:ln/>
                <a:solidFill>
                  <a:srgbClr val="9C007F"/>
                </a:solidFill>
              </a:rPr>
              <a:t> الذي يحققه </a:t>
            </a:r>
          </a:p>
          <a:p>
            <a:pPr algn="ctr"/>
            <a:r>
              <a:rPr lang="ar-SA" sz="3600" b="1" dirty="0">
                <a:ln/>
                <a:solidFill>
                  <a:srgbClr val="9C007F"/>
                </a:solidFill>
              </a:rPr>
              <a:t>تجاذب أو </a:t>
            </a:r>
            <a:r>
              <a:rPr lang="ar-SA" sz="3600" b="1" dirty="0" err="1">
                <a:ln/>
                <a:solidFill>
                  <a:srgbClr val="9C007F"/>
                </a:solidFill>
              </a:rPr>
              <a:t>تنافرالمغناطيس</a:t>
            </a:r>
            <a:r>
              <a:rPr lang="ar-SA" sz="3600" b="1" dirty="0">
                <a:ln/>
                <a:solidFill>
                  <a:srgbClr val="9C007F"/>
                </a:solidFill>
              </a:rPr>
              <a:t> </a:t>
            </a:r>
            <a:r>
              <a:rPr lang="ar-SA" sz="6600" b="1" dirty="0">
                <a:ln/>
                <a:solidFill>
                  <a:srgbClr val="9C007F"/>
                </a:solidFill>
              </a:rPr>
              <a:t>؟؟</a:t>
            </a:r>
          </a:p>
        </p:txBody>
      </p:sp>
      <p:sp>
        <p:nvSpPr>
          <p:cNvPr id="14" name="انفجار 2 13"/>
          <p:cNvSpPr/>
          <p:nvPr/>
        </p:nvSpPr>
        <p:spPr>
          <a:xfrm>
            <a:off x="760503" y="4869160"/>
            <a:ext cx="648072" cy="720080"/>
          </a:xfrm>
          <a:prstGeom prst="irregularSeal2">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spTree>
    <p:extLst>
      <p:ext uri="{BB962C8B-B14F-4D97-AF65-F5344CB8AC3E}">
        <p14:creationId xmlns:p14="http://schemas.microsoft.com/office/powerpoint/2010/main" val="22737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800" decel="100000"/>
                                        <p:tgtEl>
                                          <p:spTgt spid="26"/>
                                        </p:tgtEl>
                                      </p:cBhvr>
                                    </p:animEffect>
                                    <p:anim calcmode="lin" valueType="num">
                                      <p:cBhvr>
                                        <p:cTn id="20" dur="800" decel="100000" fill="hold"/>
                                        <p:tgtEl>
                                          <p:spTgt spid="26"/>
                                        </p:tgtEl>
                                        <p:attrNameLst>
                                          <p:attrName>style.rotation</p:attrName>
                                        </p:attrNameLst>
                                      </p:cBhvr>
                                      <p:tavLst>
                                        <p:tav tm="0">
                                          <p:val>
                                            <p:fltVal val="-90"/>
                                          </p:val>
                                        </p:tav>
                                        <p:tav tm="100000">
                                          <p:val>
                                            <p:fltVal val="0"/>
                                          </p:val>
                                        </p:tav>
                                      </p:tavLst>
                                    </p:anim>
                                    <p:anim calcmode="lin" valueType="num">
                                      <p:cBhvr>
                                        <p:cTn id="21" dur="800" decel="100000" fill="hold"/>
                                        <p:tgtEl>
                                          <p:spTgt spid="26"/>
                                        </p:tgtEl>
                                        <p:attrNameLst>
                                          <p:attrName>ppt_x</p:attrName>
                                        </p:attrNameLst>
                                      </p:cBhvr>
                                      <p:tavLst>
                                        <p:tav tm="0">
                                          <p:val>
                                            <p:strVal val="#ppt_x+0.4"/>
                                          </p:val>
                                        </p:tav>
                                        <p:tav tm="100000">
                                          <p:val>
                                            <p:strVal val="#ppt_x-0.05"/>
                                          </p:val>
                                        </p:tav>
                                      </p:tavLst>
                                    </p:anim>
                                    <p:anim calcmode="lin" valueType="num">
                                      <p:cBhvr>
                                        <p:cTn id="22" dur="800" decel="100000" fill="hold"/>
                                        <p:tgtEl>
                                          <p:spTgt spid="2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3.61111E-6 4.07407E-6 L 0.06285 4.07407E-6 " pathEditMode="relative" ptsTypes="AA">
                                      <p:cBhvr>
                                        <p:cTn id="28" dur="500" fill="hold"/>
                                        <p:tgtEl>
                                          <p:spTgt spid="36"/>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3.61111E-6 5.92593E-6 L -0.06302 5.92593E-6 " pathEditMode="relative" ptsTypes="AA">
                                      <p:cBhvr>
                                        <p:cTn id="30" dur="500" fill="hold"/>
                                        <p:tgtEl>
                                          <p:spTgt spid="37"/>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2395 -0.0044 L -0.05487 -0.0044 " pathEditMode="relative" rAng="0" ptsTypes="AA">
                                      <p:cBhvr>
                                        <p:cTn id="34" dur="500" fill="hold"/>
                                        <p:tgtEl>
                                          <p:spTgt spid="38"/>
                                        </p:tgtEl>
                                        <p:attrNameLst>
                                          <p:attrName>ppt_x</p:attrName>
                                          <p:attrName>ppt_y</p:attrName>
                                        </p:attrNameLst>
                                      </p:cBhvr>
                                      <p:rCtr x="-39" y="0"/>
                                    </p:animMotion>
                                  </p:childTnLst>
                                </p:cTn>
                              </p:par>
                              <p:par>
                                <p:cTn id="35" presetID="0" presetClass="path" presetSubtype="0" accel="50000" decel="50000" fill="hold" grpId="0" nodeType="withEffect">
                                  <p:stCondLst>
                                    <p:cond delay="0"/>
                                  </p:stCondLst>
                                  <p:childTnLst>
                                    <p:animMotion origin="layout" path="M 3.61111E-6 -5.92593E-6 L 0.0552 -5.92593E-6 " pathEditMode="relative" ptsTypes="AA">
                                      <p:cBhvr>
                                        <p:cTn id="36" dur="500" fill="hold"/>
                                        <p:tgtEl>
                                          <p:spTgt spid="39"/>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800" decel="100000"/>
                                        <p:tgtEl>
                                          <p:spTgt spid="27"/>
                                        </p:tgtEl>
                                      </p:cBhvr>
                                    </p:animEffect>
                                    <p:anim calcmode="lin" valueType="num">
                                      <p:cBhvr>
                                        <p:cTn id="42" dur="800" decel="100000" fill="hold"/>
                                        <p:tgtEl>
                                          <p:spTgt spid="27"/>
                                        </p:tgtEl>
                                        <p:attrNameLst>
                                          <p:attrName>style.rotation</p:attrName>
                                        </p:attrNameLst>
                                      </p:cBhvr>
                                      <p:tavLst>
                                        <p:tav tm="0">
                                          <p:val>
                                            <p:fltVal val="-90"/>
                                          </p:val>
                                        </p:tav>
                                        <p:tav tm="100000">
                                          <p:val>
                                            <p:fltVal val="0"/>
                                          </p:val>
                                        </p:tav>
                                      </p:tavLst>
                                    </p:anim>
                                    <p:anim calcmode="lin" valueType="num">
                                      <p:cBhvr>
                                        <p:cTn id="43" dur="800" decel="100000" fill="hold"/>
                                        <p:tgtEl>
                                          <p:spTgt spid="27"/>
                                        </p:tgtEl>
                                        <p:attrNameLst>
                                          <p:attrName>ppt_x</p:attrName>
                                        </p:attrNameLst>
                                      </p:cBhvr>
                                      <p:tavLst>
                                        <p:tav tm="0">
                                          <p:val>
                                            <p:strVal val="#ppt_x+0.4"/>
                                          </p:val>
                                        </p:tav>
                                        <p:tav tm="100000">
                                          <p:val>
                                            <p:strVal val="#ppt_x-0.05"/>
                                          </p:val>
                                        </p:tav>
                                      </p:tavLst>
                                    </p:anim>
                                    <p:anim calcmode="lin" valueType="num">
                                      <p:cBhvr>
                                        <p:cTn id="44" dur="800" decel="100000" fill="hold"/>
                                        <p:tgtEl>
                                          <p:spTgt spid="2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animBg="1"/>
      <p:bldP spid="37" grpId="0" animBg="1"/>
      <p:bldP spid="38" grpId="0" animBg="1"/>
      <p:bldP spid="3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extLst>
              <p:ext uri="{D42A27DB-BD31-4B8C-83A1-F6EECF244321}">
                <p14:modId xmlns:p14="http://schemas.microsoft.com/office/powerpoint/2010/main" val="1659785524"/>
              </p:ext>
            </p:extLst>
          </p:nvPr>
        </p:nvGraphicFramePr>
        <p:xfrm>
          <a:off x="3995936" y="5733256"/>
          <a:ext cx="1716087" cy="863600"/>
        </p:xfrm>
        <a:graphic>
          <a:graphicData uri="http://schemas.openxmlformats.org/presentationml/2006/ole">
            <mc:AlternateContent xmlns:mc="http://schemas.openxmlformats.org/markup-compatibility/2006">
              <mc:Choice xmlns:v="urn:schemas-microsoft-com:vml" Requires="v">
                <p:oleObj spid="_x0000_s2056" name="Packager Shell Object" showAsIcon="1" r:id="rId3" imgW="1716120" imgH="862920" progId="Package">
                  <p:embed/>
                </p:oleObj>
              </mc:Choice>
              <mc:Fallback>
                <p:oleObj name="Packager Shell Object" showAsIcon="1" r:id="rId3" imgW="1716120" imgH="862920" progId="Package">
                  <p:embed/>
                  <p:pic>
                    <p:nvPicPr>
                      <p:cNvPr id="0" name=""/>
                      <p:cNvPicPr>
                        <a:picLocks noChangeAspect="1" noChangeArrowheads="1"/>
                      </p:cNvPicPr>
                      <p:nvPr/>
                    </p:nvPicPr>
                    <p:blipFill>
                      <a:blip r:embed="rId4"/>
                      <a:srcRect/>
                      <a:stretch>
                        <a:fillRect/>
                      </a:stretch>
                    </p:blipFill>
                    <p:spPr bwMode="auto">
                      <a:xfrm>
                        <a:off x="3995936" y="5733256"/>
                        <a:ext cx="17160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مستطيل 1"/>
          <p:cNvSpPr/>
          <p:nvPr/>
        </p:nvSpPr>
        <p:spPr>
          <a:xfrm>
            <a:off x="1816459" y="15007"/>
            <a:ext cx="6843541" cy="923330"/>
          </a:xfrm>
          <a:prstGeom prst="rect">
            <a:avLst/>
          </a:prstGeom>
          <a:noFill/>
        </p:spPr>
        <p:txBody>
          <a:bodyPr wrap="none" lIns="91440" tIns="45720" rIns="91440" bIns="45720">
            <a:spAutoFit/>
          </a:bodyPr>
          <a:lstStyle/>
          <a:p>
            <a:pPr algn="ctr"/>
            <a:r>
              <a:rPr lang="ar-SA" sz="5400" b="1" dirty="0" err="1">
                <a:ln w="18000">
                  <a:solidFill>
                    <a:srgbClr val="E40059">
                      <a:satMod val="140000"/>
                    </a:srgbClr>
                  </a:solidFill>
                  <a:prstDash val="solid"/>
                  <a:miter lim="800000"/>
                </a:ln>
                <a:noFill/>
                <a:effectLst>
                  <a:outerShdw blurRad="25500" dist="23000" dir="7020000" algn="tl">
                    <a:srgbClr val="000000">
                      <a:alpha val="50000"/>
                    </a:srgbClr>
                  </a:outerShdw>
                </a:effectLst>
              </a:rPr>
              <a:t>إستراتيجية</a:t>
            </a:r>
            <a:r>
              <a:rPr lang="ar-SA" sz="5400" b="1" dirty="0">
                <a:ln w="18000">
                  <a:solidFill>
                    <a:srgbClr val="E40059">
                      <a:satMod val="140000"/>
                    </a:srgbClr>
                  </a:solidFill>
                  <a:prstDash val="solid"/>
                  <a:miter lim="800000"/>
                </a:ln>
                <a:noFill/>
                <a:effectLst>
                  <a:outerShdw blurRad="25500" dist="23000" dir="7020000" algn="tl">
                    <a:srgbClr val="000000">
                      <a:alpha val="50000"/>
                    </a:srgbClr>
                  </a:outerShdw>
                </a:effectLst>
              </a:rPr>
              <a:t> الرسوم </a:t>
            </a:r>
            <a:r>
              <a:rPr lang="ar-SA" sz="5400" b="1" dirty="0" err="1">
                <a:ln w="18000">
                  <a:solidFill>
                    <a:srgbClr val="E40059">
                      <a:satMod val="140000"/>
                    </a:srgbClr>
                  </a:solidFill>
                  <a:prstDash val="solid"/>
                  <a:miter lim="800000"/>
                </a:ln>
                <a:noFill/>
                <a:effectLst>
                  <a:outerShdw blurRad="25500" dist="23000" dir="7020000" algn="tl">
                    <a:srgbClr val="000000">
                      <a:alpha val="50000"/>
                    </a:srgbClr>
                  </a:outerShdw>
                </a:effectLst>
              </a:rPr>
              <a:t>الكرتونيه</a:t>
            </a:r>
            <a:r>
              <a:rPr lang="ar-SA" sz="5400" b="1" dirty="0">
                <a:ln w="18000">
                  <a:solidFill>
                    <a:srgbClr val="E40059">
                      <a:satMod val="140000"/>
                    </a:srgbClr>
                  </a:solidFill>
                  <a:prstDash val="solid"/>
                  <a:miter lim="800000"/>
                </a:ln>
                <a:noFill/>
                <a:effectLst>
                  <a:outerShdw blurRad="25500" dist="23000" dir="7020000" algn="tl">
                    <a:srgbClr val="000000">
                      <a:alpha val="50000"/>
                    </a:srgbClr>
                  </a:outerShdw>
                </a:effectLst>
              </a:rPr>
              <a:t>:</a:t>
            </a:r>
          </a:p>
        </p:txBody>
      </p:sp>
      <p:pic>
        <p:nvPicPr>
          <p:cNvPr id="6" name="صورة 9" descr="064.gif"/>
          <p:cNvPicPr>
            <a:picLocks noChangeAspect="1"/>
          </p:cNvPicPr>
          <p:nvPr/>
        </p:nvPicPr>
        <p:blipFill>
          <a:blip r:embed="rId5"/>
          <a:srcRect/>
          <a:stretch>
            <a:fillRect/>
          </a:stretch>
        </p:blipFill>
        <p:spPr bwMode="auto">
          <a:xfrm>
            <a:off x="1043608" y="2031702"/>
            <a:ext cx="2036762" cy="1357313"/>
          </a:xfrm>
          <a:prstGeom prst="rect">
            <a:avLst/>
          </a:prstGeom>
          <a:noFill/>
          <a:ln w="9525">
            <a:noFill/>
            <a:miter lim="800000"/>
            <a:headEnd/>
            <a:tailEnd/>
          </a:ln>
        </p:spPr>
      </p:pic>
      <p:pic>
        <p:nvPicPr>
          <p:cNvPr id="8" name="Picture 7" descr="7bebtte_lIIPeTd9qw"/>
          <p:cNvPicPr>
            <a:picLocks noChangeAspect="1" noChangeArrowheads="1" noCrop="1"/>
          </p:cNvPicPr>
          <p:nvPr/>
        </p:nvPicPr>
        <p:blipFill>
          <a:blip r:embed="rId6"/>
          <a:srcRect/>
          <a:stretch>
            <a:fillRect/>
          </a:stretch>
        </p:blipFill>
        <p:spPr bwMode="auto">
          <a:xfrm>
            <a:off x="6228184" y="1988840"/>
            <a:ext cx="2238375" cy="1400175"/>
          </a:xfrm>
          <a:prstGeom prst="rect">
            <a:avLst/>
          </a:prstGeom>
          <a:noFill/>
          <a:ln w="9525">
            <a:noFill/>
            <a:miter lim="800000"/>
            <a:headEnd/>
            <a:tailEnd/>
          </a:ln>
        </p:spPr>
      </p:pic>
      <p:sp>
        <p:nvSpPr>
          <p:cNvPr id="3" name="مستطيل 2"/>
          <p:cNvSpPr/>
          <p:nvPr/>
        </p:nvSpPr>
        <p:spPr>
          <a:xfrm>
            <a:off x="2313927" y="1362880"/>
            <a:ext cx="4426213" cy="923330"/>
          </a:xfrm>
          <a:prstGeom prst="rect">
            <a:avLst/>
          </a:prstGeom>
          <a:noFill/>
        </p:spPr>
        <p:txBody>
          <a:bodyPr wrap="none" lIns="91440" tIns="45720" rIns="91440" bIns="45720">
            <a:spAutoFit/>
          </a:bodyPr>
          <a:lstStyle/>
          <a:p>
            <a:pPr algn="ctr"/>
            <a:r>
              <a:rPr lang="ar-SA" sz="54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2                  1</a:t>
            </a:r>
          </a:p>
        </p:txBody>
      </p:sp>
      <p:sp>
        <p:nvSpPr>
          <p:cNvPr id="4" name="مستطيل 3"/>
          <p:cNvSpPr/>
          <p:nvPr/>
        </p:nvSpPr>
        <p:spPr>
          <a:xfrm>
            <a:off x="1003301" y="901215"/>
            <a:ext cx="7648248" cy="923330"/>
          </a:xfrm>
          <a:prstGeom prst="rect">
            <a:avLst/>
          </a:prstGeom>
          <a:noFill/>
        </p:spPr>
        <p:txBody>
          <a:bodyPr wrap="none" lIns="91440" tIns="45720" rIns="91440" bIns="45720">
            <a:spAutoFit/>
          </a:bodyPr>
          <a:lstStyle/>
          <a:p>
            <a:pPr algn="ctr"/>
            <a:r>
              <a:rPr lang="ar-SA"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rPr>
              <a:t>عند قص مغناطيس من المنتصف </a:t>
            </a:r>
          </a:p>
        </p:txBody>
      </p:sp>
      <p:sp>
        <p:nvSpPr>
          <p:cNvPr id="5" name="مستطيل 4"/>
          <p:cNvSpPr/>
          <p:nvPr/>
        </p:nvSpPr>
        <p:spPr>
          <a:xfrm>
            <a:off x="604164" y="3542756"/>
            <a:ext cx="3419526" cy="523220"/>
          </a:xfrm>
          <a:prstGeom prst="rect">
            <a:avLst/>
          </a:prstGeom>
          <a:noFill/>
        </p:spPr>
        <p:txBody>
          <a:bodyPr wrap="none" lIns="91440" tIns="45720" rIns="91440" bIns="45720">
            <a:spAutoFit/>
          </a:bodyPr>
          <a:lstStyle/>
          <a:p>
            <a:pPr algn="ctr"/>
            <a:r>
              <a:rPr lang="ar-SA" sz="28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يتكون مغناطيس بقطب واحد</a:t>
            </a:r>
          </a:p>
        </p:txBody>
      </p:sp>
      <p:sp>
        <p:nvSpPr>
          <p:cNvPr id="9" name="مستطيل 8"/>
          <p:cNvSpPr/>
          <p:nvPr/>
        </p:nvSpPr>
        <p:spPr>
          <a:xfrm>
            <a:off x="5580112" y="3511978"/>
            <a:ext cx="3321743" cy="584775"/>
          </a:xfrm>
          <a:prstGeom prst="rect">
            <a:avLst/>
          </a:prstGeom>
          <a:noFill/>
        </p:spPr>
        <p:txBody>
          <a:bodyPr wrap="none" lIns="91440" tIns="45720" rIns="91440" bIns="45720">
            <a:spAutoFit/>
          </a:bodyPr>
          <a:lstStyle/>
          <a:p>
            <a:pPr algn="ctr"/>
            <a:r>
              <a:rPr lang="ar-SA" sz="32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يتكون مغناطيس بقطبين</a:t>
            </a:r>
          </a:p>
        </p:txBody>
      </p:sp>
    </p:spTree>
    <p:extLst>
      <p:ext uri="{BB962C8B-B14F-4D97-AF65-F5344CB8AC3E}">
        <p14:creationId xmlns:p14="http://schemas.microsoft.com/office/powerpoint/2010/main" val="4157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HP\Desktop\1.jpg"/>
          <p:cNvPicPr>
            <a:picLocks noChangeAspect="1" noChangeArrowheads="1"/>
          </p:cNvPicPr>
          <p:nvPr/>
        </p:nvPicPr>
        <p:blipFill>
          <a:blip r:embed="rId2"/>
          <a:srcRect/>
          <a:stretch>
            <a:fillRect/>
          </a:stretch>
        </p:blipFill>
        <p:spPr bwMode="auto">
          <a:xfrm>
            <a:off x="428596" y="714356"/>
            <a:ext cx="2428875" cy="1243012"/>
          </a:xfrm>
          <a:prstGeom prst="rect">
            <a:avLst/>
          </a:prstGeom>
          <a:noFill/>
          <a:ln w="9525">
            <a:noFill/>
            <a:miter lim="800000"/>
            <a:headEnd/>
            <a:tailEnd/>
          </a:ln>
        </p:spPr>
      </p:pic>
      <p:sp>
        <p:nvSpPr>
          <p:cNvPr id="4" name="مستطيل 3"/>
          <p:cNvSpPr>
            <a:spLocks noChangeArrowheads="1"/>
          </p:cNvSpPr>
          <p:nvPr/>
        </p:nvSpPr>
        <p:spPr bwMode="auto">
          <a:xfrm>
            <a:off x="357187" y="1928802"/>
            <a:ext cx="8786813" cy="523220"/>
          </a:xfrm>
          <a:prstGeom prst="rect">
            <a:avLst/>
          </a:prstGeom>
          <a:noFill/>
          <a:ln w="9525">
            <a:noFill/>
            <a:miter lim="800000"/>
            <a:headEnd/>
            <a:tailEnd/>
          </a:ln>
        </p:spPr>
        <p:txBody>
          <a:bodyPr>
            <a:spAutoFit/>
          </a:bodyPr>
          <a:lstStyle/>
          <a:p>
            <a:pPr indent="244475" eaLnBrk="0" hangingPunct="0"/>
            <a:r>
              <a:rPr lang="ar-SA" sz="2400" b="1" dirty="0">
                <a:solidFill>
                  <a:prstClr val="black"/>
                </a:solidFill>
                <a:latin typeface="Arabic Typesetting" pitchFamily="66" charset="-78"/>
                <a:cs typeface="mohammad bold art 1" pitchFamily="2" charset="-78"/>
              </a:rPr>
              <a:t>3- </a:t>
            </a:r>
            <a:r>
              <a:rPr lang="ar-EG" sz="2800" b="1" dirty="0">
                <a:solidFill>
                  <a:prstClr val="black"/>
                </a:solidFill>
                <a:latin typeface="Calibri" pitchFamily="34" charset="0"/>
                <a:cs typeface="mohammad bold art 1" pitchFamily="2" charset="-78"/>
              </a:rPr>
              <a:t>لا يُوجد مغناطيس ذو قطب واحد مهما صغر ( </a:t>
            </a:r>
            <a:r>
              <a:rPr lang="ar-EG" sz="2400" b="1" dirty="0">
                <a:solidFill>
                  <a:prstClr val="black"/>
                </a:solidFill>
                <a:latin typeface="Calibri" pitchFamily="34" charset="0"/>
                <a:cs typeface="mohammad bold art 1" pitchFamily="2" charset="-78"/>
              </a:rPr>
              <a:t>لذلك سُمى المغناطيس ثنائي </a:t>
            </a:r>
            <a:r>
              <a:rPr lang="ar-SA" sz="2400" b="1" dirty="0">
                <a:solidFill>
                  <a:prstClr val="black"/>
                </a:solidFill>
                <a:latin typeface="Calibri" pitchFamily="34" charset="0"/>
                <a:cs typeface="mohammad bold art 1" pitchFamily="2" charset="-78"/>
              </a:rPr>
              <a:t>     </a:t>
            </a:r>
            <a:r>
              <a:rPr lang="ar-EG" sz="2400" b="1" dirty="0">
                <a:solidFill>
                  <a:prstClr val="black"/>
                </a:solidFill>
                <a:latin typeface="Calibri" pitchFamily="34" charset="0"/>
                <a:cs typeface="mohammad bold art 1" pitchFamily="2" charset="-78"/>
              </a:rPr>
              <a:t>القطب</a:t>
            </a:r>
            <a:r>
              <a:rPr lang="ar-SA" sz="2400" b="1" dirty="0">
                <a:solidFill>
                  <a:prstClr val="black"/>
                </a:solidFill>
                <a:latin typeface="Calibri" pitchFamily="34" charset="0"/>
                <a:cs typeface="mohammad bold art 1" pitchFamily="2" charset="-78"/>
              </a:rPr>
              <a:t>)</a:t>
            </a:r>
            <a:endParaRPr lang="ar-SA" sz="2800" b="1" dirty="0">
              <a:solidFill>
                <a:prstClr val="black"/>
              </a:solidFill>
              <a:latin typeface="Arabic Typesetting" pitchFamily="66" charset="-78"/>
              <a:cs typeface="mohammad bold art 1" pitchFamily="2" charset="-78"/>
            </a:endParaRPr>
          </a:p>
        </p:txBody>
      </p:sp>
      <p:sp>
        <p:nvSpPr>
          <p:cNvPr id="5" name="مستطيل 4"/>
          <p:cNvSpPr/>
          <p:nvPr/>
        </p:nvSpPr>
        <p:spPr>
          <a:xfrm>
            <a:off x="1000100" y="4857760"/>
            <a:ext cx="8143900" cy="738664"/>
          </a:xfrm>
          <a:prstGeom prst="rect">
            <a:avLst/>
          </a:prstGeom>
        </p:spPr>
        <p:txBody>
          <a:bodyPr wrap="square">
            <a:spAutoFit/>
          </a:bodyPr>
          <a:lstStyle/>
          <a:p>
            <a:pPr>
              <a:buFont typeface="Arial" pitchFamily="34" charset="0"/>
              <a:buChar char="•"/>
            </a:pPr>
            <a:r>
              <a:rPr lang="ar-SA" sz="2400" b="1" dirty="0">
                <a:solidFill>
                  <a:prstClr val="black"/>
                </a:solidFill>
              </a:rPr>
              <a:t>4- القطب المغناطيسي الجنوبي للأرض بالقرب من الشمال الجغرافي لها .</a:t>
            </a:r>
          </a:p>
          <a:p>
            <a:endParaRPr lang="ar-SA" dirty="0">
              <a:solidFill>
                <a:prstClr val="black"/>
              </a:solidFill>
            </a:endParaRPr>
          </a:p>
        </p:txBody>
      </p:sp>
      <p:sp>
        <p:nvSpPr>
          <p:cNvPr id="32772" name="AutoShape 4" descr="نتيجة بحث الصور عن الكرة الارضية"/>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pic>
        <p:nvPicPr>
          <p:cNvPr id="32775" name="Picture 7"/>
          <p:cNvPicPr>
            <a:picLocks noChangeAspect="1" noChangeArrowheads="1"/>
          </p:cNvPicPr>
          <p:nvPr/>
        </p:nvPicPr>
        <p:blipFill>
          <a:blip r:embed="rId3"/>
          <a:srcRect/>
          <a:stretch>
            <a:fillRect/>
          </a:stretch>
        </p:blipFill>
        <p:spPr bwMode="auto">
          <a:xfrm>
            <a:off x="4000496" y="2643182"/>
            <a:ext cx="3943358" cy="2052641"/>
          </a:xfrm>
          <a:prstGeom prst="rect">
            <a:avLst/>
          </a:prstGeom>
          <a:noFill/>
          <a:ln w="9525">
            <a:noFill/>
            <a:miter lim="800000"/>
            <a:headEnd/>
            <a:tailEnd/>
          </a:ln>
          <a:effectLst/>
        </p:spPr>
      </p:pic>
      <p:pic>
        <p:nvPicPr>
          <p:cNvPr id="32776" name="Picture 8"/>
          <p:cNvPicPr>
            <a:picLocks noChangeAspect="1" noChangeArrowheads="1"/>
          </p:cNvPicPr>
          <p:nvPr/>
        </p:nvPicPr>
        <p:blipFill>
          <a:blip r:embed="rId4"/>
          <a:srcRect/>
          <a:stretch>
            <a:fillRect/>
          </a:stretch>
        </p:blipFill>
        <p:spPr bwMode="auto">
          <a:xfrm>
            <a:off x="285720" y="2571744"/>
            <a:ext cx="3667128" cy="2286016"/>
          </a:xfrm>
          <a:prstGeom prst="rect">
            <a:avLst/>
          </a:prstGeom>
          <a:noFill/>
          <a:ln w="9525">
            <a:noFill/>
            <a:miter lim="800000"/>
            <a:headEnd/>
            <a:tailEnd/>
          </a:ln>
          <a:effectLst/>
        </p:spPr>
      </p:pic>
    </p:spTree>
    <p:extLst>
      <p:ext uri="{BB962C8B-B14F-4D97-AF65-F5344CB8AC3E}">
        <p14:creationId xmlns:p14="http://schemas.microsoft.com/office/powerpoint/2010/main" val="111246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775"/>
                                        </p:tgtEl>
                                        <p:attrNameLst>
                                          <p:attrName>style.visibility</p:attrName>
                                        </p:attrNameLst>
                                      </p:cBhvr>
                                      <p:to>
                                        <p:strVal val="visible"/>
                                      </p:to>
                                    </p:set>
                                    <p:animEffect transition="in" filter="fade">
                                      <p:cBhvr>
                                        <p:cTn id="20" dur="2000"/>
                                        <p:tgtEl>
                                          <p:spTgt spid="327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776"/>
                                        </p:tgtEl>
                                        <p:attrNameLst>
                                          <p:attrName>style.visibility</p:attrName>
                                        </p:attrNameLst>
                                      </p:cBhvr>
                                      <p:to>
                                        <p:strVal val="visible"/>
                                      </p:to>
                                    </p:set>
                                    <p:animEffect transition="in" filter="fade">
                                      <p:cBhvr>
                                        <p:cTn id="25" dur="2000"/>
                                        <p:tgtEl>
                                          <p:spTgt spid="327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9248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5252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705872"/>
            <a:ext cx="583264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54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9938"/>
                                        </p:tgtEl>
                                      </p:cBhvr>
                                    </p:animEffect>
                                    <p:anim calcmode="lin" valueType="num">
                                      <p:cBhvr>
                                        <p:cTn id="7" dur="1000"/>
                                        <p:tgtEl>
                                          <p:spTgt spid="39938"/>
                                        </p:tgtEl>
                                        <p:attrNameLst>
                                          <p:attrName>ppt_x</p:attrName>
                                        </p:attrNameLst>
                                      </p:cBhvr>
                                      <p:tavLst>
                                        <p:tav tm="0">
                                          <p:val>
                                            <p:strVal val="ppt_x"/>
                                          </p:val>
                                        </p:tav>
                                        <p:tav tm="100000">
                                          <p:val>
                                            <p:strVal val="ppt_x"/>
                                          </p:val>
                                        </p:tav>
                                      </p:tavLst>
                                    </p:anim>
                                    <p:anim calcmode="lin" valueType="num">
                                      <p:cBhvr>
                                        <p:cTn id="8" dur="1000"/>
                                        <p:tgtEl>
                                          <p:spTgt spid="39938"/>
                                        </p:tgtEl>
                                        <p:attrNameLst>
                                          <p:attrName>ppt_y</p:attrName>
                                        </p:attrNameLst>
                                      </p:cBhvr>
                                      <p:tavLst>
                                        <p:tav tm="0">
                                          <p:val>
                                            <p:strVal val="ppt_y"/>
                                          </p:val>
                                        </p:tav>
                                        <p:tav tm="100000">
                                          <p:val>
                                            <p:strVal val="ppt_y+.1"/>
                                          </p:val>
                                        </p:tav>
                                      </p:tavLst>
                                    </p:anim>
                                    <p:set>
                                      <p:cBhvr>
                                        <p:cTn id="9" dur="1" fill="hold">
                                          <p:stCondLst>
                                            <p:cond delay="999"/>
                                          </p:stCondLst>
                                        </p:cTn>
                                        <p:tgtEl>
                                          <p:spTgt spid="3993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034"/>
                                        </p:tgtEl>
                                        <p:attrNameLst>
                                          <p:attrName>style.visibility</p:attrName>
                                        </p:attrNameLst>
                                      </p:cBhvr>
                                      <p:to>
                                        <p:strVal val="visible"/>
                                      </p:to>
                                    </p:set>
                                    <p:anim calcmode="lin" valueType="num">
                                      <p:cBhvr additive="base">
                                        <p:cTn id="14" dur="500" fill="hold"/>
                                        <p:tgtEl>
                                          <p:spTgt spid="44034"/>
                                        </p:tgtEl>
                                        <p:attrNameLst>
                                          <p:attrName>ppt_x</p:attrName>
                                        </p:attrNameLst>
                                      </p:cBhvr>
                                      <p:tavLst>
                                        <p:tav tm="0">
                                          <p:val>
                                            <p:strVal val="#ppt_x"/>
                                          </p:val>
                                        </p:tav>
                                        <p:tav tm="100000">
                                          <p:val>
                                            <p:strVal val="#ppt_x"/>
                                          </p:val>
                                        </p:tav>
                                      </p:tavLst>
                                    </p:anim>
                                    <p:anim calcmode="lin" valueType="num">
                                      <p:cBhvr additive="base">
                                        <p:cTn id="15"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9939"/>
                                        </p:tgtEl>
                                        <p:attrNameLst>
                                          <p:attrName>style.visibility</p:attrName>
                                        </p:attrNameLst>
                                      </p:cBhvr>
                                      <p:to>
                                        <p:strVal val="visible"/>
                                      </p:to>
                                    </p:set>
                                    <p:animEffect transition="in" filter="fade">
                                      <p:cBhvr>
                                        <p:cTn id="20" dur="1000"/>
                                        <p:tgtEl>
                                          <p:spTgt spid="39939"/>
                                        </p:tgtEl>
                                      </p:cBhvr>
                                    </p:animEffect>
                                    <p:anim calcmode="lin" valueType="num">
                                      <p:cBhvr>
                                        <p:cTn id="21" dur="1000" fill="hold"/>
                                        <p:tgtEl>
                                          <p:spTgt spid="39939"/>
                                        </p:tgtEl>
                                        <p:attrNameLst>
                                          <p:attrName>ppt_x</p:attrName>
                                        </p:attrNameLst>
                                      </p:cBhvr>
                                      <p:tavLst>
                                        <p:tav tm="0">
                                          <p:val>
                                            <p:strVal val="#ppt_x"/>
                                          </p:val>
                                        </p:tav>
                                        <p:tav tm="100000">
                                          <p:val>
                                            <p:strVal val="#ppt_x"/>
                                          </p:val>
                                        </p:tav>
                                      </p:tavLst>
                                    </p:anim>
                                    <p:anim calcmode="lin" valueType="num">
                                      <p:cBhvr>
                                        <p:cTn id="22"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HandsSf"/>
          <p:cNvPicPr>
            <a:picLocks noGrp="1" noChangeAspect="1" noChangeArrowheads="1"/>
          </p:cNvPicPr>
          <p:nvPr>
            <p:ph idx="1"/>
          </p:nvPr>
        </p:nvPicPr>
        <p:blipFill>
          <a:blip r:embed="rId3"/>
          <a:srcRect/>
          <a:stretch>
            <a:fillRect/>
          </a:stretch>
        </p:blipFill>
        <p:spPr>
          <a:xfrm>
            <a:off x="0" y="0"/>
            <a:ext cx="9144000" cy="6858000"/>
          </a:xfrm>
          <a:noFill/>
        </p:spPr>
      </p:pic>
      <p:sp>
        <p:nvSpPr>
          <p:cNvPr id="5122" name="Rectangle 5"/>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354311" name="Rectangle 7"/>
          <p:cNvSpPr>
            <a:spLocks noChangeArrowheads="1"/>
          </p:cNvSpPr>
          <p:nvPr/>
        </p:nvSpPr>
        <p:spPr bwMode="auto">
          <a:xfrm>
            <a:off x="1619250" y="1412875"/>
            <a:ext cx="5545138" cy="4789488"/>
          </a:xfrm>
          <a:prstGeom prst="rect">
            <a:avLst/>
          </a:prstGeom>
          <a:noFill/>
          <a:ln w="9525">
            <a:noFill/>
            <a:miter lim="800000"/>
            <a:headEnd/>
            <a:tailEnd/>
          </a:ln>
        </p:spPr>
        <p:txBody>
          <a:bodyPr>
            <a:spAutoFit/>
          </a:bodyPr>
          <a:lstStyle/>
          <a:p>
            <a:r>
              <a:rPr lang="ar-SA" sz="2800" dirty="0">
                <a:ln>
                  <a:solidFill>
                    <a:prstClr val="white"/>
                  </a:solidFill>
                </a:ln>
                <a:solidFill>
                  <a:prstClr val="white"/>
                </a:solidFill>
                <a:cs typeface="Mudir MT" pitchFamily="2" charset="-78"/>
              </a:rPr>
              <a:t>تروي الأساطير أن راعيًا اسمه </a:t>
            </a:r>
            <a:r>
              <a:rPr lang="ar-SA" sz="2800" dirty="0" err="1">
                <a:ln>
                  <a:solidFill>
                    <a:prstClr val="white"/>
                  </a:solidFill>
                </a:ln>
                <a:solidFill>
                  <a:prstClr val="white"/>
                </a:solidFill>
                <a:cs typeface="Mudir MT" pitchFamily="2" charset="-78"/>
              </a:rPr>
              <a:t>ماغنس</a:t>
            </a:r>
            <a:r>
              <a:rPr lang="ar-SA" sz="2800" dirty="0">
                <a:ln>
                  <a:solidFill>
                    <a:prstClr val="white"/>
                  </a:solidFill>
                </a:ln>
                <a:solidFill>
                  <a:prstClr val="white"/>
                </a:solidFill>
                <a:cs typeface="Mudir MT" pitchFamily="2" charset="-78"/>
              </a:rPr>
              <a:t> كان يرعى غنمه ، فلاحظ أن طرف عصاه المصنوع من مادة حديدية ينجذب نحو بعض الحجارة ، فسميت هذه الحجارة باسم المغناطيس نسبة إليه بعد أن اكتشف هذه الظاهرة. وربما تعود هذه التسمية إلى مقاطعة </a:t>
            </a:r>
            <a:r>
              <a:rPr lang="ar-SA" sz="2800" dirty="0" err="1">
                <a:ln>
                  <a:solidFill>
                    <a:prstClr val="white"/>
                  </a:solidFill>
                </a:ln>
                <a:solidFill>
                  <a:prstClr val="white"/>
                </a:solidFill>
                <a:cs typeface="Mudir MT" pitchFamily="2" charset="-78"/>
              </a:rPr>
              <a:t>مغنيسيا</a:t>
            </a:r>
            <a:r>
              <a:rPr lang="ar-SA" sz="2800" dirty="0">
                <a:ln>
                  <a:solidFill>
                    <a:prstClr val="white"/>
                  </a:solidFill>
                </a:ln>
                <a:solidFill>
                  <a:prstClr val="white"/>
                </a:solidFill>
                <a:cs typeface="Mudir MT" pitchFamily="2" charset="-78"/>
              </a:rPr>
              <a:t> ( </a:t>
            </a:r>
            <a:r>
              <a:rPr lang="en-US" sz="2800" dirty="0">
                <a:ln>
                  <a:solidFill>
                    <a:prstClr val="white"/>
                  </a:solidFill>
                </a:ln>
                <a:solidFill>
                  <a:prstClr val="white"/>
                </a:solidFill>
                <a:cs typeface="Mudir MT" pitchFamily="2" charset="-78"/>
              </a:rPr>
              <a:t>Magnesia</a:t>
            </a:r>
            <a:r>
              <a:rPr lang="ar-SA" sz="2800" dirty="0">
                <a:ln>
                  <a:solidFill>
                    <a:prstClr val="white"/>
                  </a:solidFill>
                </a:ln>
                <a:solidFill>
                  <a:prstClr val="white"/>
                </a:solidFill>
                <a:cs typeface="Mudir MT" pitchFamily="2" charset="-78"/>
              </a:rPr>
              <a:t> ) في آسيا الصغرى بالقرب من تركيا حيث اكتشفت هذه الحجارة المغناطيسية لأول مرة ، </a:t>
            </a:r>
            <a:br>
              <a:rPr lang="ar-SA" sz="2800" dirty="0">
                <a:ln>
                  <a:solidFill>
                    <a:prstClr val="white"/>
                  </a:solidFill>
                </a:ln>
                <a:solidFill>
                  <a:prstClr val="white"/>
                </a:solidFill>
                <a:cs typeface="Mudir MT" pitchFamily="2" charset="-78"/>
              </a:rPr>
            </a:br>
            <a:r>
              <a:rPr lang="ar-SA" sz="2800" dirty="0">
                <a:solidFill>
                  <a:prstClr val="white"/>
                </a:solidFill>
                <a:cs typeface="Mudir MT" pitchFamily="2" charset="-78"/>
              </a:rPr>
              <a:t/>
            </a:r>
            <a:br>
              <a:rPr lang="ar-SA" sz="2800" dirty="0">
                <a:solidFill>
                  <a:prstClr val="white"/>
                </a:solidFill>
                <a:cs typeface="Mudir MT" pitchFamily="2" charset="-78"/>
              </a:rPr>
            </a:br>
            <a:endParaRPr lang="en-US" sz="2800" dirty="0">
              <a:solidFill>
                <a:prstClr val="white"/>
              </a:solidFill>
              <a:cs typeface="Mudir MT" pitchFamily="2" charset="-78"/>
            </a:endParaRPr>
          </a:p>
        </p:txBody>
      </p:sp>
      <p:pic>
        <p:nvPicPr>
          <p:cNvPr id="354312" name="Picture 8">
            <a:hlinkClick r:id="" action="ppaction://media"/>
          </p:cNvPr>
          <p:cNvPicPr>
            <a:picLocks noRot="1" noChangeAspect="1" noChangeArrowheads="1"/>
          </p:cNvPicPr>
          <p:nvPr>
            <a:wavAudioFile r:embed="rId1" name="10.wav"/>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extLst>
      <p:ext uri="{BB962C8B-B14F-4D97-AF65-F5344CB8AC3E}">
        <p14:creationId xmlns:p14="http://schemas.microsoft.com/office/powerpoint/2010/main" val="4119276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54308"/>
                                        </p:tgtEl>
                                      </p:cBhvr>
                                      <p:by x="180000" y="180000"/>
                                    </p:animScale>
                                  </p:childTnLst>
                                </p:cTn>
                              </p:par>
                            </p:childTnLst>
                          </p:cTn>
                        </p:par>
                        <p:par>
                          <p:cTn id="7" fill="hold">
                            <p:stCondLst>
                              <p:cond delay="2000"/>
                            </p:stCondLst>
                            <p:childTnLst>
                              <p:par>
                                <p:cTn id="8" presetID="31" presetClass="entr" presetSubtype="0" fill="hold" grpId="0" nodeType="afterEffect">
                                  <p:stCondLst>
                                    <p:cond delay="0"/>
                                  </p:stCondLst>
                                  <p:childTnLst>
                                    <p:set>
                                      <p:cBhvr>
                                        <p:cTn id="9" dur="1" fill="hold">
                                          <p:stCondLst>
                                            <p:cond delay="0"/>
                                          </p:stCondLst>
                                        </p:cTn>
                                        <p:tgtEl>
                                          <p:spTgt spid="354311"/>
                                        </p:tgtEl>
                                        <p:attrNameLst>
                                          <p:attrName>style.visibility</p:attrName>
                                        </p:attrNameLst>
                                      </p:cBhvr>
                                      <p:to>
                                        <p:strVal val="visible"/>
                                      </p:to>
                                    </p:set>
                                    <p:anim calcmode="lin" valueType="num">
                                      <p:cBhvr>
                                        <p:cTn id="10" dur="1000" fill="hold"/>
                                        <p:tgtEl>
                                          <p:spTgt spid="354311"/>
                                        </p:tgtEl>
                                        <p:attrNameLst>
                                          <p:attrName>ppt_w</p:attrName>
                                        </p:attrNameLst>
                                      </p:cBhvr>
                                      <p:tavLst>
                                        <p:tav tm="0">
                                          <p:val>
                                            <p:fltVal val="0"/>
                                          </p:val>
                                        </p:tav>
                                        <p:tav tm="100000">
                                          <p:val>
                                            <p:strVal val="#ppt_w"/>
                                          </p:val>
                                        </p:tav>
                                      </p:tavLst>
                                    </p:anim>
                                    <p:anim calcmode="lin" valueType="num">
                                      <p:cBhvr>
                                        <p:cTn id="11" dur="1000" fill="hold"/>
                                        <p:tgtEl>
                                          <p:spTgt spid="354311"/>
                                        </p:tgtEl>
                                        <p:attrNameLst>
                                          <p:attrName>ppt_h</p:attrName>
                                        </p:attrNameLst>
                                      </p:cBhvr>
                                      <p:tavLst>
                                        <p:tav tm="0">
                                          <p:val>
                                            <p:fltVal val="0"/>
                                          </p:val>
                                        </p:tav>
                                        <p:tav tm="100000">
                                          <p:val>
                                            <p:strVal val="#ppt_h"/>
                                          </p:val>
                                        </p:tav>
                                      </p:tavLst>
                                    </p:anim>
                                    <p:anim calcmode="lin" valueType="num">
                                      <p:cBhvr>
                                        <p:cTn id="12" dur="1000" fill="hold"/>
                                        <p:tgtEl>
                                          <p:spTgt spid="354311"/>
                                        </p:tgtEl>
                                        <p:attrNameLst>
                                          <p:attrName>style.rotation</p:attrName>
                                        </p:attrNameLst>
                                      </p:cBhvr>
                                      <p:tavLst>
                                        <p:tav tm="0">
                                          <p:val>
                                            <p:fltVal val="90"/>
                                          </p:val>
                                        </p:tav>
                                        <p:tav tm="100000">
                                          <p:val>
                                            <p:fltVal val="0"/>
                                          </p:val>
                                        </p:tav>
                                      </p:tavLst>
                                    </p:anim>
                                    <p:animEffect transition="in" filter="fade">
                                      <p:cBhvr>
                                        <p:cTn id="13" dur="1000"/>
                                        <p:tgtEl>
                                          <p:spTgt spid="354311"/>
                                        </p:tgtEl>
                                      </p:cBhvr>
                                    </p:animEffect>
                                  </p:childTnLst>
                                </p:cTn>
                              </p:par>
                            </p:childTnLst>
                          </p:cTn>
                        </p:par>
                        <p:par>
                          <p:cTn id="14" fill="hold">
                            <p:stCondLst>
                              <p:cond delay="3000"/>
                            </p:stCondLst>
                            <p:childTnLst>
                              <p:par>
                                <p:cTn id="15" presetID="1" presetClass="mediacall" presetSubtype="0" fill="hold" nodeType="afterEffect">
                                  <p:stCondLst>
                                    <p:cond delay="500"/>
                                  </p:stCondLst>
                                  <p:childTnLst>
                                    <p:cmd type="call" cmd="playFrom(0.0)">
                                      <p:cBhvr>
                                        <p:cTn id="16" dur="1" fill="hold"/>
                                        <p:tgtEl>
                                          <p:spTgt spid="3543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7" fill="hold" display="0">
                  <p:stCondLst>
                    <p:cond delay="indefinite"/>
                  </p:stCondLst>
                  <p:endCondLst>
                    <p:cond evt="onPrev" delay="0">
                      <p:tgtEl>
                        <p:sldTgt/>
                      </p:tgtEl>
                    </p:cond>
                    <p:cond evt="onStopAudio" delay="0">
                      <p:tgtEl>
                        <p:sldTgt/>
                      </p:tgtEl>
                    </p:cond>
                  </p:endCondLst>
                </p:cTn>
                <p:tgtEl>
                  <p:spTgt spid="354312"/>
                </p:tgtEl>
              </p:cMediaNode>
            </p:audio>
          </p:childTnLst>
        </p:cTn>
      </p:par>
    </p:tnLst>
    <p:bldLst>
      <p:bldP spid="3543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HP\Desktop\4.jpg"/>
          <p:cNvPicPr>
            <a:picLocks noChangeAspect="1" noChangeArrowheads="1"/>
          </p:cNvPicPr>
          <p:nvPr/>
        </p:nvPicPr>
        <p:blipFill>
          <a:blip r:embed="rId3"/>
          <a:srcRect/>
          <a:stretch>
            <a:fillRect/>
          </a:stretch>
        </p:blipFill>
        <p:spPr bwMode="auto">
          <a:xfrm>
            <a:off x="1785918" y="1857364"/>
            <a:ext cx="6072230" cy="3000396"/>
          </a:xfrm>
          <a:prstGeom prst="rect">
            <a:avLst/>
          </a:prstGeom>
          <a:noFill/>
          <a:ln w="34925">
            <a:solidFill>
              <a:schemeClr val="accent1"/>
            </a:solidFill>
            <a:miter lim="800000"/>
            <a:headEnd/>
            <a:tailEnd/>
          </a:ln>
        </p:spPr>
      </p:pic>
      <p:sp>
        <p:nvSpPr>
          <p:cNvPr id="4" name="مستطيل 3"/>
          <p:cNvSpPr/>
          <p:nvPr/>
        </p:nvSpPr>
        <p:spPr>
          <a:xfrm>
            <a:off x="2706996" y="80566"/>
            <a:ext cx="6409127"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err="1">
                <a:ln/>
                <a:solidFill>
                  <a:srgbClr val="9C007F"/>
                </a:solidFill>
              </a:rPr>
              <a:t>إستراتيجيه</a:t>
            </a:r>
            <a:r>
              <a:rPr lang="ar-SA" sz="5400" b="1" dirty="0">
                <a:ln/>
                <a:solidFill>
                  <a:srgbClr val="9C007F"/>
                </a:solidFill>
              </a:rPr>
              <a:t> العين </a:t>
            </a:r>
            <a:r>
              <a:rPr lang="ar-SA" sz="5400" b="1" dirty="0" err="1">
                <a:ln/>
                <a:solidFill>
                  <a:srgbClr val="9C007F"/>
                </a:solidFill>
              </a:rPr>
              <a:t>الفصيحه</a:t>
            </a:r>
            <a:r>
              <a:rPr lang="ar-SA" sz="5400" b="1" dirty="0">
                <a:ln/>
                <a:solidFill>
                  <a:srgbClr val="9C007F"/>
                </a:solidFill>
              </a:rPr>
              <a:t>..</a:t>
            </a:r>
          </a:p>
          <a:p>
            <a:pPr algn="ctr"/>
            <a:r>
              <a:rPr lang="ar-SA" sz="5400" b="1" dirty="0">
                <a:ln/>
                <a:solidFill>
                  <a:srgbClr val="9C007F"/>
                </a:solidFill>
              </a:rPr>
              <a:t>عبري عن الصورة...</a:t>
            </a:r>
          </a:p>
        </p:txBody>
      </p:sp>
      <p:pic>
        <p:nvPicPr>
          <p:cNvPr id="5" name="Picture 3" descr="C:\Users\HP\Desktop\4.jpg"/>
          <p:cNvPicPr>
            <a:picLocks noChangeAspect="1" noChangeArrowheads="1"/>
          </p:cNvPicPr>
          <p:nvPr/>
        </p:nvPicPr>
        <p:blipFill>
          <a:blip r:embed="rId4"/>
          <a:srcRect/>
          <a:stretch>
            <a:fillRect/>
          </a:stretch>
        </p:blipFill>
        <p:spPr bwMode="auto">
          <a:xfrm>
            <a:off x="1785918" y="1857364"/>
            <a:ext cx="6072230" cy="3000396"/>
          </a:xfrm>
          <a:prstGeom prst="rect">
            <a:avLst/>
          </a:prstGeom>
          <a:noFill/>
          <a:ln w="34925">
            <a:solidFill>
              <a:schemeClr val="accent1"/>
            </a:solidFill>
            <a:miter lim="800000"/>
            <a:headEnd/>
            <a:tailEnd/>
          </a:ln>
        </p:spPr>
      </p:pic>
      <p:sp>
        <p:nvSpPr>
          <p:cNvPr id="2" name="مستطيل 1"/>
          <p:cNvSpPr/>
          <p:nvPr/>
        </p:nvSpPr>
        <p:spPr>
          <a:xfrm>
            <a:off x="329885" y="764704"/>
            <a:ext cx="88328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هل </a:t>
            </a:r>
            <a:r>
              <a:rPr lang="ar-SA" sz="5400" b="1" dirty="0" err="1">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تؤثرالمغانط</a:t>
            </a:r>
            <a:r>
              <a:rPr lang="ar-SA" sz="5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 على الأجسام الأخرى؟؟</a:t>
            </a:r>
          </a:p>
        </p:txBody>
      </p:sp>
      <p:pic>
        <p:nvPicPr>
          <p:cNvPr id="6" name="صورة 5" descr="45wm8.png"/>
          <p:cNvPicPr>
            <a:picLocks noChangeAspect="1"/>
          </p:cNvPicPr>
          <p:nvPr/>
        </p:nvPicPr>
        <p:blipFill>
          <a:blip r:embed="rId5" cstate="print"/>
          <a:stretch>
            <a:fillRect/>
          </a:stretch>
        </p:blipFill>
        <p:spPr>
          <a:xfrm>
            <a:off x="928662" y="1571612"/>
            <a:ext cx="7715304" cy="4357718"/>
          </a:xfrm>
          <a:prstGeom prst="rect">
            <a:avLst/>
          </a:prstGeom>
        </p:spPr>
      </p:pic>
      <p:graphicFrame>
        <p:nvGraphicFramePr>
          <p:cNvPr id="1026" name="Object 2"/>
          <p:cNvGraphicFramePr>
            <a:graphicFrameLocks noChangeAspect="1"/>
          </p:cNvGraphicFramePr>
          <p:nvPr>
            <p:extLst>
              <p:ext uri="{D42A27DB-BD31-4B8C-83A1-F6EECF244321}">
                <p14:modId xmlns:p14="http://schemas.microsoft.com/office/powerpoint/2010/main" val="1483612605"/>
              </p:ext>
            </p:extLst>
          </p:nvPr>
        </p:nvGraphicFramePr>
        <p:xfrm>
          <a:off x="4222750" y="6073775"/>
          <a:ext cx="1079500" cy="481013"/>
        </p:xfrm>
        <a:graphic>
          <a:graphicData uri="http://schemas.openxmlformats.org/presentationml/2006/ole">
            <mc:AlternateContent xmlns:mc="http://schemas.openxmlformats.org/markup-compatibility/2006">
              <mc:Choice xmlns:v="urn:schemas-microsoft-com:vml" Requires="v">
                <p:oleObj spid="_x0000_s3079" name="Packager Shell Object" showAsIcon="1" r:id="rId6" imgW="1079280" imgH="480960" progId="Package">
                  <p:embed/>
                </p:oleObj>
              </mc:Choice>
              <mc:Fallback>
                <p:oleObj name="Packager Shell Object" showAsIcon="1" r:id="rId6" imgW="1079280" imgH="480960" progId="Package">
                  <p:embed/>
                  <p:pic>
                    <p:nvPicPr>
                      <p:cNvPr id="0" name=""/>
                      <p:cNvPicPr>
                        <a:picLocks noChangeAspect="1" noChangeArrowheads="1"/>
                      </p:cNvPicPr>
                      <p:nvPr/>
                    </p:nvPicPr>
                    <p:blipFill>
                      <a:blip r:embed="rId7"/>
                      <a:srcRect/>
                      <a:stretch>
                        <a:fillRect/>
                      </a:stretch>
                    </p:blipFill>
                    <p:spPr bwMode="auto">
                      <a:xfrm>
                        <a:off x="4222750" y="6073775"/>
                        <a:ext cx="1079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112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iterate type="lt">
                                    <p:tmPct val="0"/>
                                  </p:iterate>
                                  <p:childTnLst>
                                    <p:animEffect transition="out" filter="checkerboard(across)">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2000"/>
                                        <p:tgtEl>
                                          <p:spTgt spid="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2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4">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4">
                                            <p:txEl>
                                              <p:pRg st="0" end="0"/>
                                            </p:txEl>
                                          </p:spTgt>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4">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data:image/jpeg;base64,/9j/4AAQSkZJRgABAQAAAQABAAD/2wCEAAkGBxQTEhUUExQWFRUXGBwaFxgYGBsYGBwcGhgYGxgdHRgdHyggGBwlHBwaJDEhJSkrLi4uGB8zODMsNygtLisBCgoKDg0OGxAQGywkICQsLDQuNCwtLC0sLCwsLSwsLCwsLCwsLC8sLCwsLCwsNC8sLCwsLDQsLCwsLCwsLCwsLP/AABEIAOEA4QMBIgACEQEDEQH/xAAcAAAABwEBAAAAAAAAAAAAAAAAAQIDBAUGBwj/xABGEAABAwIDBAYFCQcDAwUAAAABAgMRACEEEjEFQVFhBhMicYGRBzKhsfAUI0JSYnLB0eEkM1OCosLxQ5KyY3OTFRY0RIP/xAAbAQACAwEBAQAAAAAAAAAAAAABAwACBAUGB//EADURAAIBAgQCCAUEAgMBAAAAAAABAgMRBBIhMUFxIlFhkaGxwdEFEzKB8CMzQuEU8VKComL/2gAMAwEAAhEDEQA/AMikDWl0SVfEfFqInWTXNPoAo0kqvwoiNfwpVQIR4D30pNEEb6UNahBBF/iaURS0e3nQUeVQgmIoA3uLUCO+goHdQIBfkKSiligka1A2ElMUpM3pQo0iJqBEJFLi2tEBRRxFQgoo8aJAijSd1BSb38KgLB27qTru76GY0ZPGiASZoEedGk2FFvNAIlQNHoN00Z040kioQA5UXtoweApE86IBXhRlVBSrDf8AHGjJkCBUIN9cPg0KVPL2UKhAk2pI8KUPdR926oAIK46UBFGqjCRUCAaCjzbtKTS8vxNAgkG+lKUTRE/H6UuJqBCJpSRUrA7NceBKE9gestRCW096z2QeWvKnpwjViV4tz6jctteKyM6vDJV4021fZdplr42jRdpO76lq/wA5kBLZJAAkmwCRJPcN9WaNgPAS4kMg3l5aWv6VHOf9tS8P8ucGVoIwbZ3NJCCRzX6yvEmpGG6ChXaeUtwneTqT8cqK+Wut8tPM51T4nVf0xUeer7l7lQtjCoHbxrc8G0LcP9QQKQMVgB/qYpf3WUpB81KrZYbolh0GMqfZPfe9TkbDaGiU+ET5fjfWjfqgvu2ZJY2s96j+yS9zn/yvAbxixzyoP9ooi9gVWGJdR9/Dj3hz8K6F/wCkt6AeEef0Y/Cm3ejzSv8ATSfvJv3W+L0bvjFeJVYystqsvuov0MI3s9tz9zisO4SLDP1ajyhwJHt301jtnuMx1jakg/SI7J7leqrwJrVYzoMwuYQAeKJqs/8AbeLw0nC4hYSdUKMpPIg2PjQahxTXiaKfxOvHfLLwfqjPLBjvouN6scRikyE4thWHV/FZHY7y0ezH3cvjRYjZqgguIKXmRq42cyROmYaoP3hHAmg6bteOqOnQ+IUqryvovqfo9mVZ5UoiKNRmin430s2gUBFElHHT2UCvhrQTNQAlSYOnkaLJ76czA2oiDbuqEEwKTlM60dxREVCAzjlQo/D3UKJAK47qVnjd7aKIFJnwqAFUEiOfGgCaGtQIs67qUFb6bUmp2zdnqdzGQhCQC44qyECd+8qO5IuT4kFJydkVnOMIuUnZIZwjClrCEAqWowEpEmasnUM4ezgGIf3MoPzaT/1Fj1z9lMDmaMYkrljBAobNnHlWcc5Ej1EfYFuMm9aPYPRptoAqEq4mdfEeyr6Rdlq/Be5w8Tj51F0Hlj/6fsvEpW9k4nF5flCiltPqtoAShI4ADsprUbL6PNMiyRA8PafeKsgANIA0Avu04TPd+FH1ZJHHfu5W0mf1qZbu8tWc3PZWjoBKEJkADwGmvHUUsKjvjwPfrbnb8aWGz4biNPMajW3tpQ3C/hB8yeW+x/BiQlyGyT8cfuz8aUaUz79NOZ+Ip3KJ1Ft4k/j+B32o0lOkze0kDwOsd1HKDMNrTxE+IPmI1im1JP6R+I+LGpXY7huIHjfT443pKWxqPjvsc27h7qmUGci5jE+Y/wAfFj4mIPPjrB9seA0qSti26eZEx3/hak/JzNx3EH9fdw76GVhU0VuIwDbgIIBHBW494199qymK6NOML67Br6tQN0gyhXI8R31uXWiNZ04GeFxru3/pTak6zbwt7r+GlUcbO60Y1TurPVHOR1WIVkWlOExPA2Yc7v4Sv6e7Wq7E4NTaihxJQsapIvy7xzGtb7bfR5DyTaeCt4/mis0twtAYfHZlNCzT4EuNcj9ZH2T3jjQdpO0tH4P2OjhcdOlo+lHxXuvEz+XnNF1m4VL2rs1bCgFEKSoZkOJuhaeKT7xqN9RAkDdP5Utpp2Z34VIzipRd0xQBpUzY7tKRPtoTz8KhYDjfjTccTTk8qEcqhBmTx9ooU5PKioEEg6ilePfRDyo00QBq8/ZSkHkKRPH4mpezMD1yjJyNtjM45FkJ/FR0Cd55AwVFydkUqVI04uUnZIc2XgOszLWrq2W/3jmsTolI+ks7hu1NqnpQrGFKEJLeGQZQgXJJsVLP0lHeo+EC1G2g4tSUIT1eGbs2ideKlH6SjqTv7orc7PwyGUgADz0tvGo+Nxq9/wCEPu/RHncViZVnmnt/GPq+3yE7H2WhlICReOB093wam6eA3SDykQPLuqK9i7xGYqvliTbl+NUm2dvoZkLWAoaBMLUeWb1Qe4K8KZCnpojnzqa3kzQLfCb2AjU2Hje3dMUydoACQCRxAhP+9UJPnWGb2pinj8yzE6LXJPgTceEVJZ6KYl4/PvKM6gEgc531M0Fxvy9yZZvW1uftv5F/iukjaLqcbB7ypXOcoCf6qrnOmbH8Qqn6raR7yupGF6FYZuCoBXMyv2DW9qlKwWHRYITbgNO8yEp8b99HO+Ee9+xMvXLuXvcrUdM8PFxiVd1v+LYo1dNMNP7nEn+dwewKqBtHpRg2Se0hR0hCc5/3Gw8jVBiPSSBZtm24lZT7EQKKz8Ul3v1I4x4OT7l6Gu/954f+DiAOOZ38SaA6bYUnXEI8R/c2aw6vSU7ubSP5lGnW/SKFH5xgZfvFXsVarWfZ3MGXn3xZ0JjpVhlerifBTYV/xUn3VZMbZB0caX3LKTF9ywBu+tXOcPtzAP2UhCT9oZT5pgew1Yo6NYdd2lFHMKgX0Ei3gYPKquVt49z9w5L6Zu9W8joadpwJUkpHFQ7O6e2JRu404laFRBsZ+0O/hNc+TsHGM3YfNtyte6RHGmxt7FNGX8Pm4rbsT3xGbxmh8yD4256eIHSmuHc7+B0JTcXEaWP+TbdcmLVXbS2cl1JBSCSPPlzqm2T0ybWYDkHg52VC/EW8wBzrRt4xKrGUmN+h48iPuyNKkoXWoITaen99xhG0DClTGICnMGs7vXZXuWidOe4iqzbGyywoAkLQsZm3E+qtPEcDxTuPga6Pj9mdakgiZG/Xgd5mscEDDZsNiQo4RwylUdple5YG7mN4pX/zL7P0Z0sJi3SeaO3Feq9VxM1HL9KEHj5VJ2rs9bDhbWZ3pULpUk6KSd4PsgjdUNQpbTTsz0kJqcVKLumOFBogCRpSTS0zzqIIXUn4NHSOs5mhRsG4B8fHfQItvokG/wCFEpcaxFAA9h8Op1xLaBKlGBeBa5JO4ASSdwFWi2A6pOGZJLLZla9Otci6z7kp3DmTSEsKZbShP7/EAZuKGjcJ5FVieUDca0ODYbwbOd05QNdZPgPjwpuWX0R3e/Yv7PO43FqpLfoR27X18kWez2UsohNvC3vv3UkYtbrhbZQpaovGgnSVaJ+NKb6POI2mstDOhkSVlJyrXEQmdUpM3i5sCTXS8BgW2UBDSAhI0A+L+NaadGMUji1sRJydtDKbM6FXz4pwq39WgkI/mV6yzWM2Nslt19a1ATmgTfQCuv7RcytOK4IUfIGuY9FU+uTYZiZg7jbvqYjWKXaDC3TlLjYvWmEp9UDh/n4980T2ICbCZjQwRbXw7xwosZisgkEFR0Egd+85uNxu11rFdKukZYQUoOZ1Qkn6o+seHL84hSXBD0m9d77ErpT0qRhpSTncj1ZIjhP1e7Xu0rlm1+kD+IJzLOXckWSByFMOlTiiVGSbknfS28JRcktjdTwjer3/ADYrgyTTgw9W6MLxpZw4qmc1xwXWU3yaknD1d/J6ScNrUzheCRRloirDZG3X8OQULMfVN0njan14So7mGqymInhGjp/RTpoh2EqOVXAm3gT/AI7ta2zYQ4AFASbSrfwFh4RyHfXnEApMpsRXRegnSnNDLpk6A2tw7+74FrKRhqUnDXh5f15Gs2z0PadkhMK3EWI00PxpWZCMVgSY+da1KTY9/eOOvOuhMvhUg67zcmOA1JB5nhao+2mwWj2fiL8x8eCbOGsHby7it1NqNRX7ePeI2VjUuModQbL+gvsqkWICtDvsb8zStpYRGIQUqgHQhVjM6Em41/ThO9HGHQ7gS2tIUnOqQfvKjx509tPYDjRztlTqANNXUjl/ETyN+F71p+WqkE+tGX5zpzafBvXic5RhzPyJ8xcnDOn6Cj9Anc2rTkYPEVRYhsoUUrBSpJIIOoIsQRW623gk4lo3EjQjiPaDxH+TmMVmxDalKH7ThxDnFxtIgL5qRoeKYP0azOLfRe68V7o73w/FqDS/i/B+z8GVKTTpckW8qZT4CllMid1KO+DMPqihQyDgfKhRIR82tWew8GDnecEttQY+u4fURz4kcIH0qrkNqWpKUCVKISkcSTYe2tRtlxOES0yghSkCRvCnFes4fGyRwA4CnUYX6T2RyfimL+VDJH6peXH2GF4oYWXXu3iXL5dSmb34fA7oq2XcUesdskaI3ePOpGxdiqcV1jsqJve9aPFNhDcCPL4ju00pU6jkmoaLr4s48Kai056vguCJvoowwS68RoBHmU/lXS6wPorTZ88x71flW+FbqKtTXI5uId6suZXdInMuGeP2D7bVzzokfm83Ez7ZuOHfW46bOZcE6eQH9QrnWz3gjDajhf2/BpWIlbL9/QdhY5lL7eovbO1EpC3FXCdAdSdABbxjgmN9cv2niFOLUVElRPzhmZO4dwgeM1pOkWNhQTrkGaN2cyEz3f2JrNtot31STyqx1sFQztze3D88e4S1h6koQIpTaadS3fupLZ24wSEpQKAQBVnhNjuKTnCcqPrrISgiJkE3UPug1aYLo4lwEh8qKSM4aZUoJB+lKimfLdV40py2QirjcNRdpzV+/wAjN5LcqR1QrfYXoawoSrEKTJtARfmQbgUjHej9Quy8FggRnbKATwzAqE+G+rfImZ18Vwjf1eD9jArRSC0PZWh2p0efZstsm8EpBUAbRMXTM2kCqZxkgnMCCN0QQeYOlLaa3NkJ06qvBprsKt7D1DAKFBSdRertaPGouJw9WjIRWoJnRuh+2etZQSZUmyp9s/nz51qNpKBaMcLR8d9tNa5B0RxhafCSYSux8pHtv4CuoM4jMyoHh493dY/EReb0v1nCnSyTy9Xk/YvPRYf2dY4OH3mtpWE9FjnYfH25rd1opftx5I51f92XNmC9IykYXLiENjMslLgH0oywSJ9YXvrzrErxQey4vCkdc1daPrDeCN/CIg+QroXpNaBw7ZO5we3/ABXNtr7BcZIxGHMHUgb+RG+eF6VXnaSvt19Rpw0LwbW99uvRFftTCpBS6yCGnroH1FA9ts/dJEcUlPOoZrRbNUjEIWkQhDpGYH/RfE5F/cUSUk8FHfFZxxspUULGVaSUqToQoGCKTVhbpLiem+G4v50Msvqj+f7HeuPKhTOUcaFKOmTtiL6tLuIHrJGRv76x2lDmE2/n5VO2JstTiusdurXkKrtm9phI4OKUfJIB9lbXZqRkEHw926x7udGq3pT4Wu+08zWlmqzqvdOy7EiU0kJsALd3n5+6om1l9g7hxifj451LCo5Hj75FRnu0tACA6SoDJftbiMw0Eb92u6o9rGZfVcu/RR+6dP2h711uEvJzZZuNR5fmPMVkejmCbZacDJKm5BS4Fn5wdslUpIiFAot9TnVsWMqlArXIKiDmIk5GiEzMkHhM2sa6MFaKXYcup0pt9rInpGXGBXzI/Oubrc7DadxieMb/AGTW+6RulQbSvtpUsICcil5rm8JIF0FJzWjdvrKOYZKAoJa6wjELaghSilASrJEGQVmRm+zakV4OU4mrDTyQl1/0UuN2KjEoVlzoxCVEuJWYBMJSBBAy+Y1rN4rZjjRyrRG/w4zW7SMmI2i4hPWO/LchFzCOpBHq37RBEnSIEE3ssYpI+UoKQUofCEpKVuAJUlRkgG8kZZ0sRqbMnSUtR2E+I1MP0Wrx8TnezdkrdkoEIT6zijlQm15O8/ZEmpofZYgtp61ywDjgGtvUbuE8lKkzw0rXYgiXEKRCELQhsKaK0ISQrM2ptCpSSqwVBMJO8k1jdq7OUHnUxlShzIoplbaO0RGci5idbmKZRoQjq9WUxvxStW6MejHs3+7LHYGBXiXMzgVlkZiFZlEqNkyrVSjbcBe0THRMFs5lgZG20Ej1jdSZ4AH1vvGeQAtVPh2m2FPIZbyhokIIQoASlSApSyYWooKyCJOkQKvVAJWoJEBJIEkkCHAmLneDPfGm+7lc5rjYecxK4gKV4GB4AU0h8SQqxOqkgA3t2kjsrE243EEU1iTMwbJEndclAHee1vGWFTuEqSiMwuLNm+ozHDqVvMXJ3+6gRJ2Bi8G2/ASoIeRYKBM3Ei+pSocefA1k9v7NRJaxORLkDK+JVGuXMBHZ4zYaxNa1BAzC4CQ3cGCMzZVrwzE/76yjozqdcUlMpbZUtKkrcU246hJKQgXWQQodo25mKDs1ZjKc505ZoOzMNtDZbrUqUmUW+cT2myJgHNFrwIMG4tVasfGldQWSwvGhDeZKEMKCCFWz9WpZjtGASTFwI4CmsJhG0LUttltpYaadWSFKLa3cghKdUxcxIAz39UVmeH10Z3afxno2qR17Dn+G6PYhXzgbKEpGcKcBQFZe1CZEqNjpW32a9Y3spE3J3i9hrcGldJC6XikZ1/NoXlyqMZm0ZyUknKnMom5sbTpTrLWRDaUNBQOGStTlwQoiSc0xlSo5ckXgjW9SpTShoYni5Vqt5JWsy69Fi+3iE859tdCrn3RRAadUG05R1bagsTLhUgKMnSM5KI3d960jUkA5l3KU+urVSWyVa/aNtKbSVoJGKt0qjfaQPSS3OFSeDgP9KqpsNC2wFcOE7r2H6eNT+mCycEoEkwsRJk/uzN++T41V7OHzY4DjPAz4DhNJr/UuQ+hpB8/QyO3dlqw7nXtgEfSTqlSTrPEGou3HkvpRikRmMNvR9aOwo7+0kZTzRzroLrGZJSfzFzw3+Hs0rEfIgh19mIDrZt9sXT5KApMW1+m9nt2M30KuSoqy3W/an7Gdk/AFCofykfE0KpY9TcuuiIC87e+5HlJ9iTWw2cu2UxIsR8a1zrYWOLGIQsHQ+Gtp5T7Ca6LiEpbWko/dLAKDyUARoNYiZm81eqrxU+rQ8zXi41pR/wCWq9SUFa6/ifI+2qzazhjW8a7xqPj31YHiBrp/n431V7W9U0ib6JSmuka70XsIXhF5kpV24uAdwVeeZraLwjajmKElXEpBPnWO9Ex/ZF/9z+xNbeurD6VyXkcWo+nLm/MxHpVVGHbixLgBIsSINiRqOVYDFLUHGyFKBVIUQYJtNzNx31u/Syr5lkcXPyrC7cbKW0ORMEH48KyYmVqsX1W8zfhI3oTXXfyQnZ6FpdxKSkKSX1EqUVpKRlSbFshRTeCmTPZ0p99taVLffe6vOoyqOqIJOgOYQNOzqLeNR0q6UPMOFWHbQ2HJhyApR7DZm+llgxz5VgsdiHn1ZnVqWriozHIcByrY6iizPTw06ivwOmbQCkKzBShIEKbVCVAjcQdJ5mqRtYBI7QTOlxJmxIBIVbfzrO7H209hxks40dW13TzKd6T3VocLimnbtzpdB9cd0esOY9laqNaEtHoxFfCVKetro1WwcdC0j6JSUZQpRSCDIiZiZI8K1+GWgwQkWm/fe3Cda5ThNpISs3toTvESQR3H2EjfWswHSJKMqXVAT6itygLWMQe879YNqpUhll2MRHVGyQEgRlHHQa6fkPCkqaT6wCQeMAEQe60VVt7UQR+8Qf5hBGmo3c+/SoWM6RN+oyetWQYSiIsbkncBxJAGpIAmlltRHSHaSWjYAFCFrhIgyUFtAnjK57kzWBw2LWkCFEEz2kqIJG+Trc8eBp/bWMLhKZzSqXFC6VKvlCZuQkExxzK4wGmcOG2w48rq0HQyCokEGyAcx8t+oo7K7Lxi3otya265IhSwqwFzNvVA3jfbyqQhbzagUrU2pZvmOukkrCTBv7ZOlZTG9JVgKRhQplCvWUVS6viCsRlHJIGpkmqvZe2MRh56tZynVB7SD3pNp560p1EalhZ2uzqOLdeTlzG6yBpIAUQB2hrc7rXNIwjqutUiTCZtJiZiY8Kp9h9NWnCht7rGjnScqB1jajIgQTmRfQDNrVzsXtuPODiSPad3fFIxMv09OLGYam41elwTNP6LFy8+k3Cbp4AkiSOE10NODbGjaLKzeqPW+tprpflXOvRUf2jE9w99dMplD9qPIRif3pczIekRpKMGcqQmXATAAklKpJ4mqLZDkIE8NIkfhy0NX/pN/wDh/wA4/wCKqzmzLIBGvL4t4XvSq76a5DsP+0+foWAiNJ5iT46+fhWS2n/8ts8+Q0IPh3VpnFQLyeNouJjuPu51j9rr7S3DokWO6bmPZSN5xXaPiuhLlbvMp83yoVC8DQpmY9JZ9YTotXQuhW2w+2nCvJB7KsrmhQcwMKvdJUrX6JUN0xgXBRbNxRacBtE79OF+RBIPImrUpJOz2MHxCg5wzR3Wx05IU2stuAyNPwqNta6TrUnDYgYpAQVfPITmbXN3Wxa5/iIgpWPs5vrVXYx6UlJBzDWsten8vThwMOHmqlpLfibX0Rq/ZXP+7/Yit1WA9D6v2d8cHf7E1v66dP6FyXkcar+5Lm/M5/6W09jDclq/tqi2hhOsw8b4j2VfelknJh+GZRPgUfnUDCLGQAibC0gnwH4c6y4lXnbs9WbcLJxpXX/L0Ri3dn/KcGoBPzjJ0H2AZtxU3m/8A41lfko3Vus/yXEhejbkBR1ynVKoHrAEab7jfVb0l2L1LuZCfmnDmRvCdCpE74kEHelSDvoOTlBS4rc6/wAPcVN0nzRlvkfKkHCEGRYjSN3Duq3DdF1Yi9KzHW/x0yoxOPOjiAuNFjsuRwKtFeIJ509s/bKWpyrVlkKLTiErbXEWUJiftAT3VIxOEBqvc2dyrRDESStc5WI+FwlK6XoXp2zglE5mm80esC+Ez90L0/MWFIX0lSMyUOqbbJBy4ZsNSQIkrkK85ves+Nn1IZ2dVnXZnj8JV9b95Pd2vmOZpsJMzmX2lSTMgRlHKxjjVe+yt1RW4pS1HVSiSfM1aN4UAUvKL20pEqspPU6tHAU6a0VipODpBwfK9W5TpSHGzaASZgAaknQAbyTVVJjZUIpEPYez/nS6oSloZv51SGx3zKv5DXS9g4Qow5kAEiSTpxInjWe2VsqVpYF+rJU8oaFwxIneEABIPJRFlVuMU3kaIjdxj2fG/gatUd9OrzPP1JRzNx4vTkvcL0UJ/aMUeSfea6XXN/RGPnMWeaPev8q6RWqh+3HkczE/vS5mL9KzkYRA4upH9K6ocH+7GpMREm44W03a2mKtvS0581h08XZ8h+tUiHQlAM9wv4AAePO/dWfEPprl6mnDL9L7+iBtPE5QQBBOg1PK9ZDplisgRhxqm7n3zGYHugJ70njWsxKUYdsYl5QC4Km295I0MaBIVvJvBFcuexBdcUs3JO+qxi4pye78jfhYKpUSW0dXz4dwMtCnIoqB3bMUtPsqG+mrA1GeRURWcbouujOPzgNFZQ4lQUy5plctlv8AVVAB5hJ41q31DFIUQnq32/3renLMPsE/7SYNiDXLSSlUjxnTmDW/2XiflbYcbUUYpoajVaQIMz6xGigZkGbyqH6TjlkeexFJ0KuePHz6uTNt6IQQnEoMghaZB3WUPwrodc69F+OCnsSFJDa1JQSmbFScwWUjUJunjrqa6LWiCSikuo5NV3m2+swHpaHzeHP2yP8Aifwqrwg7CfYIBPlrV16WG5w7R4O/2n8qqMAsdWAUjQcBGm7v4kd9Za6/UXL1Zrw7/S/7eiG9p7ODySnLMixBkeJ08aqNk4hKkHA4kcOqVIGaCcuVRsHUycs2UCUmAQRcpdAiASBFwnhwI0qFtrBIeTCwUqmyoj28aSp5HmX3NUL6da2fUZnamyF4deVdwSciwDlUBb+VQ0KTcHXjUE23VeObRVlDGLUQkEZHxKhIEDrU/StbOO0BxFqgYjCrbgmFNqPZcQczSu5YtPIwRwoyims0NvI9Bg8aqnQqaS8+RFyyL02WhTxb/Sjy8qUdFq5G6nhTiGhvp5Q8qKDwqXJlQ2obqSlFOCpDODW5IQJgSdwA4qUbITrdRAopN6IrOUYK8nZFc+QBy31Y4fCqZIEH5SsdhG9hJ+mrg6QeyPogzqRCsOtKFQxlde/jR801/wBsH11/bIgbh9KtJ0f2c2z2lKzLJkqJkkm+vGTrf30y6hp/Ly/s4WMxnzVlh9PX19i7O3uH9h7J6hAtfnx8LzujnUraDnZUDc6HQGwG4fr+bisSJMEefvB399Q9pqIQZEeF7Dl+nsqrsouxy1eU02Wvoha7OJVxWkeWf866HWF9EaP2Z1XF33JSfxrdVvpK0I8l5HNru9ST7Wc49LL3zmER99R824/Gq7CJCUh12SJhtEwVq11+iALlX0RfUip3T/FNDGhTpGVllPZEFSlLUswE9wHaNhbUwDielO11gZnLOrTCWxo02bhEblK1VvvBuVUudNfMzS4I1UJSdNU4btlT0u2uX3ldqZIHAQkQAE/RTvCdwIG6qhlHhTLaSTJMk++piRxpFSWZ3PSYPDqlBRQMhoUcd1Clm6w6EkUy55RUkK43tTS6IGiC8g0NlbTXhnUrQSIIPx8X0qS4nvqC8irxdjFiKKnFpnZegjrOKfWpIILjWc5ZHVrSpIlK90zbfqDO/aI2srDqDeLgJJhGIAhCuAc3Nr5+qd0aV5z6N7edwTyXG1RHiL6gjek7x+NeiOjHSFjaLBICc0Q60YMT/wAkHcfcQRW2nNNWPLYrDSpyvuQfSc3ODSeDqfaFJ95FYX/1dploKWC4rRDaDcneSqCEjdJB3gDUjS9NtgPM4V0suk4UZVLYXcoCFBRLKzdOnqmRwrDYGAovYNQcBHzjK7Lga9mbESe0kkCdTJBXWp3alz/LBw1S0XHtHVbQxjnaR1LCdwS0lxWu9bgUo07h9r4tskqQxiBvAT1K/BbUf1BVPDFtKSXG5CkXU0ohKxFzY2UPtJ8UipvSFzqsSWSEygAkgEAyhKogk6SRrpG8msrVWMXNvY3KVKUlBJ3fMiO7Swb4iVMrNi29CTJ+q4Pm1jvyVAVsl9gq+TOKQFXUiMyVDdmbUCFDW8EXqW/gmnWluLSohOpABCZkJkkgjMoECxvrAvVVhMNiGwkYd2Uk2aXC0TySqyTzEGqN2tJrK3s17F1rdJ5kuD4ff/QRxbY/fYZxs714ZQKT/wDisEJ7kqA5CiS/hTpiwnk8y4gjxQFg+dTnttYlByOYVJWOCyB5LCiPAioysdilSRh2E8/nDHiVEVfNH+bXc0/AdDF4iC6Dlbts/P3EraaP/wBvCH+d0ezqqJz5OmysY0TwaQ66falA9tGpWM1KMPB3ZPg0EY7EIuvCsrT9iUq81Zk/01M1LhbxGf5+Ma18EvcbTiGv9PDuvHi8oNNzuPVtypQ5dZU1OzX3k/PrDbKb9WgJaaTzKbJH3lmTxNEdvKI+awiknSVqASD/ACJSfJQom9lPYhYD6wo3IQOy2kamBp3nxJoOfC/2j7mec6lTWV32y2X2/oda2vh2eyw2p9Q3osn/AMixfwQO+nTt3FE9llhA4KLiz7VQPACn320spKISFAbuBgi/xrUnF9nBsvFCAHFqQmM2aUTfWIOVegBsLmTQjnd8llYXLIrZ23d6fiI2zduha+rxCAy6fUcSpRbUeBzE5D45eQ1Ejar5DakHUTPxru38KgYjZvXoUVQhAEqWbAAb/wBecCTApGFYcxCVESUISO2qxKU2zKJsLDU6xvNV6U4Xtr5luhCe+i15HS/RmzlwCD9ZSz5Ky/21a7U2wG1BppPW4hQlLYMQPrLV9BHPU7gazfRjGYh7DNNYZCmWwgZ8Q4BJJMr6ps+tcntqtyNH0m27h9kslDUKxC+12iVKJP8AqOq1PIb9BABjq2Udzi6zlpuzCdI8b1bzz+IWh55LhSgCMoKOyVFF4CTZINyRJsDPP8Q8p1ZWokk8TOp4nfR47GrfcUtZJKiVEmJJUZJMWk040nSsdWab0PSYHCZEnLcU0m1SRqJiiSnvH+KdQkXpB2YqwmPs+6jpeYcU0VAZYPP30iKWVUlQqAY0oUw834VKUN1NRxoi5RK3EN1K2Dt17BupcaUUlJsRz1BH0knen8QDS3EfqKiPs0yMrGDEYdTWp3M9MmdobNxSRCH/AJOslubGEkkoP0hy1G/iecupwhQkjrG1pAl1CDlBm0wZBkahPC9Yll5TZtdO8eEG40tatxsbbzbhBT1TbuUoIUAll0GOysCzajA7QhMgerodGbNbsucGpQdG/UxxhDjhRmLWJRnQOuEZ0StIBVF5Mj1xN63HS7Z+Jaxbr6cL8oacKTLavnE5UJSREKBEiYynvrJjZDRebcaaUhxt1CnWCPnEhLiSopQP3ggSCiZBuEm1aXanpPebxTgaYS/hwQEyFtL9UZrqH1psU7qvGSjF50Z5Qk5r5epHxTKU7LUVpVh/lGLTZ0HMkJiMwAmJQTpbNUBjZQLjCEOpWlbiEEpcQSASASMqioHLO4RW2R0twmJwQfxbWRpTvVFKx1gCombDSJvFJ2H0e2T17b+FW0XAZQEPlV4OiM3Am0VaVOnOzfDYpGtUgpRXHcxW1MIU4rEBtIS0lxSUCQlIg3Am0AzYU4ytSdnuvk+q8loApSSQoDMQYzC6xYGOybdo1qNp+j10vOPYbaD7HWLK1IBJRKjJgJUn2zTmM6H4hOADDbyXXuvDxcdFlHfIOad2s1X5Ec7nfcu8TLJGFtjI7HW4vEstRlLhAkpmBqowbSEgkTaYmRILGPxpDz6DEtrUiQAArKogGBvIAkcZiwAGs6LdHcenFtu4pOHCG8xBaSAolSSkaAWv7Kho6ObQCnIw+G7a1qKi47fMomSEuAeylPCfp5E9b7jljV83O1pbYo86xgG3wbLfLIRlT6oSozMZpzpI1iN03pzo80pW0cMhxJAUomDvyJUv3pFapfQ/E/ImWUKYQ628t0gpzNdvrLAKB0C94NTOj/RJ9Dzb2JxAWW5KG20hDclKkyQAATCjoBTPkRzRlfZCv8l5JR62YbG7KWtWIWSEIDzoRnKUJIS4sWUogWiLTVztxATs/ZgUJAHWHtobv1RMlS7C6+B7jVntDZWxmXFOPuIK1rJKS6V3KryhJNpO8RUH0mpU5iGGGW21lppSyHAShAWoBKoBAEBB1tFXUIRcpLjv+fcp8yc8serYymL2ol0hJBxJBlLDMpZB4uPKGZ1QHARwy0MY1jHVstuLQhK1pAZajIMxSkEkElRuLkk86Vhg65CG3yW0HM86khjDgaZQEwlSdZUqZMRb1oPSfpQ2gp+TqWXUqkujsjfZCdQJM5jBsLDUqbd1bRfmhojByVlq/wA1/wBnTenXT1rAoLTRSt+IjVLdvpRqr7PnA14NtXaTmJdU44SSoySd9RnFqcVmUZn/ADTzTdKnUudXB4FU9XuBpq01LSLUlCadSmktnYhGwaN/CnkJpAFOefP44VUckJgcPdQpzLR1C43FEtIikqVyFHmnnUKA0puZp1JG+aIj9NKJGhlYNNqTx9lSInuoo/Wpco4le9hqr1oKDIsavFI8KivMTV1Ix1sOpD+A6SdlLT6esbT6tyFIjTI5cp+6ZTwitlszbC3AA24jF/8ATelvEjkFgw7/AF1zh/C1FhSdPLdT1O+5xquEcXeOh0rEIaMocRjGE5symoDjeaInVMGLaUvZ+IwuEfbxLRktkqLakOJKuyoQDlKQq9pMcxWS2V04xTICVK61A0Q6OsAHIntJ/lIrSYTp/hVx12GUg8Wlgi4g9hwf31MuqasZ5RdnF8eXtcnMIxJWtbG0MhWpS8jeIEdokxkKgZvHq1bYjb+PbwWHQhx8YkPOFxS0FQLfayS4tJQoXTvm3KqxG0Nluj96Ez/EZIPm3m9kUvD4DCpk4fHoZnXq3XGz4zFWWZX0ev3FOMdE7afbvLnox0wxoxQTjX0BrIv6LaUFQTKe0BrO6d9QcN0u2y62MuW4Fw0Os59nT2VEfwYcSUr2rmTaxxBULGRaToRNM4oYfR/ainB9XO84PIJIqdLLaz7kFQhmb05XZodq9LnXWMI2zjEIxGVSsSc7aMqk5UlKs0AHMTbflNVeyulK8HiC69iVY0qQpJQlchJsUmZyRIjsybnxpHdq7Jb/AIjttyQkf7iokf7arsR07bRbC4Vtv7Sh1iv6oR/RRcne+339iKisuXf7W8WW+BwoUjMjCKcULreeUG2QdTwJTr9JJiomN2iyyFB19eKJIUW0rWljMNJJu5ECIAECyqyO09u4jEmXXFKjSTIHcNE+AqIhgm5vVXO17GqnhHO1/wA/ORbbV6Qu4iEg5Wx6qEjKhO7soFp+0ZVzqA0wd+tPs4fdUpLW6kSnc69DCqC2G2GaeyCBGtLSm1KHkaXc3RgkDLraaWmge+aUDegNSFCj3yO6kk8v1oJ40CwqDxFChbl7aFEOg0Ud1KT5/lQzWogR41CgoeHdSTYXoxQUo7qhAZre+k5eAoCjFhUIGUc6YUN9PC9Kk6a0QNEJbQmoruHmrUiOE031c0UxUqSZRuYWo68NWgUwKaVhqupmOphEyg6g0AhXE+dXKsLSDhatnM7wRUFKuJ86HUGrcYalpw/tqZyLBFSnDVJRg+VWIw8XilpZ42qrmPhg0iK1hqfba5RepCGweVGERY8Ko2a40khPVaUsojj30rupTdC45RAhN/jhTi6SlFKUI8P1oFkhIFGF330FK5UWWgEMkUZPKki1K91QIfW0KEd9CiQZa1Hh7zRH1jQoVCo47uo91FQokQhv1jS1fn+NChUIJVqKJeg7/wAqFCgTiHuPd+VObx8bqFCiBiD+P4USt/jQoVAEdW6gn8aFCoijFnSiTv8AjfRUKJBZ0pKfxNFQoBCVuqUqioVAoRTrP4/lQoUC6CXrRO7vjjRUKASRw8PdTaPy/ChQqEDXvoK0oUKhBuhQoVAn/9k="/>
          <p:cNvSpPr>
            <a:spLocks noChangeAspect="1" noChangeArrowheads="1"/>
          </p:cNvSpPr>
          <p:nvPr/>
        </p:nvSpPr>
        <p:spPr bwMode="auto">
          <a:xfrm>
            <a:off x="9082088" y="-12668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sp>
        <p:nvSpPr>
          <p:cNvPr id="34820" name="AutoShape 4" descr="data:image/jpeg;base64,/9j/4AAQSkZJRgABAQAAAQABAAD/2wCEAAkGBxQTEhUUExQWFRUXGBwaFxgYGBsYGBwcGhgYGxgdHRgdHyggGBwlHBwaJDEhJSkrLi4uGB8zODMsNygtLisBCgoKDg0OGxAQGywkICQsLDQuNCwtLC0sLCwsLSwsLCwsLCwsLC8sLCwsLCwsNC8sLCwsLDQsLCwsLCwsLCwsLP/AABEIAOEA4QMBIgACEQEDEQH/xAAcAAAABwEBAAAAAAAAAAAAAAAAAQIDBAUGBwj/xABGEAABAwIDBAYFCQcDAwUAAAABAgMRACEEEjEFQVFhBhMicYGRBzKhsfAUI0JSYnLB0eEkM1OCosLxQ5KyY3OTFRY0RIP/xAAbAQACAwEBAQAAAAAAAAAAAAABAwACBAUGB//EADURAAIBAgQCCAUEAgMBAAAAAAABAgMRBBIhMUFxIlFhkaGxwdEFEzKB8CMzQuEU8VKComL/2gAMAwEAAhEDEQA/AMikDWl0SVfEfFqInWTXNPoAo0kqvwoiNfwpVQIR4D30pNEEb6UNahBBF/iaURS0e3nQUeVQgmIoA3uLUCO+goHdQIBfkKSiligka1A2ElMUpM3pQo0iJqBEJFLi2tEBRRxFQgoo8aJAijSd1BSb38KgLB27qTru76GY0ZPGiASZoEedGk2FFvNAIlQNHoN00Z040kioQA5UXtoweApE86IBXhRlVBSrDf8AHGjJkCBUIN9cPg0KVPL2UKhAk2pI8KUPdR926oAIK46UBFGqjCRUCAaCjzbtKTS8vxNAgkG+lKUTRE/H6UuJqBCJpSRUrA7NceBKE9gestRCW096z2QeWvKnpwjViV4tz6jctteKyM6vDJV4021fZdplr42jRdpO76lq/wA5kBLZJAAkmwCRJPcN9WaNgPAS4kMg3l5aWv6VHOf9tS8P8ucGVoIwbZ3NJCCRzX6yvEmpGG6ChXaeUtwneTqT8cqK+Wut8tPM51T4nVf0xUeer7l7lQtjCoHbxrc8G0LcP9QQKQMVgB/qYpf3WUpB81KrZYbolh0GMqfZPfe9TkbDaGiU+ET5fjfWjfqgvu2ZJY2s96j+yS9zn/yvAbxixzyoP9ooi9gVWGJdR9/Dj3hz8K6F/wCkt6AeEef0Y/Cm3ejzSv8ATSfvJv3W+L0bvjFeJVYystqsvuov0MI3s9tz9zisO4SLDP1ajyhwJHt301jtnuMx1jakg/SI7J7leqrwJrVYzoMwuYQAeKJqs/8AbeLw0nC4hYSdUKMpPIg2PjQahxTXiaKfxOvHfLLwfqjPLBjvouN6scRikyE4thWHV/FZHY7y0ezH3cvjRYjZqgguIKXmRq42cyROmYaoP3hHAmg6bteOqOnQ+IUqryvovqfo9mVZ5UoiKNRmin430s2gUBFElHHT2UCvhrQTNQAlSYOnkaLJ76czA2oiDbuqEEwKTlM60dxREVCAzjlQo/D3UKJAK47qVnjd7aKIFJnwqAFUEiOfGgCaGtQIs67qUFb6bUmp2zdnqdzGQhCQC44qyECd+8qO5IuT4kFJydkVnOMIuUnZIZwjClrCEAqWowEpEmasnUM4ezgGIf3MoPzaT/1Fj1z9lMDmaMYkrljBAobNnHlWcc5Ej1EfYFuMm9aPYPRptoAqEq4mdfEeyr6Rdlq/Be5w8Tj51F0Hlj/6fsvEpW9k4nF5flCiltPqtoAShI4ADsprUbL6PNMiyRA8PafeKsgANIA0Avu04TPd+FH1ZJHHfu5W0mf1qZbu8tWc3PZWjoBKEJkADwGmvHUUsKjvjwPfrbnb8aWGz4biNPMajW3tpQ3C/hB8yeW+x/BiQlyGyT8cfuz8aUaUz79NOZ+Ip3KJ1Ft4k/j+B32o0lOkze0kDwOsd1HKDMNrTxE+IPmI1im1JP6R+I+LGpXY7huIHjfT443pKWxqPjvsc27h7qmUGci5jE+Y/wAfFj4mIPPjrB9seA0qSti26eZEx3/hak/JzNx3EH9fdw76GVhU0VuIwDbgIIBHBW494199qymK6NOML67Br6tQN0gyhXI8R31uXWiNZ04GeFxru3/pTak6zbwt7r+GlUcbO60Y1TurPVHOR1WIVkWlOExPA2Yc7v4Sv6e7Wq7E4NTaihxJQsapIvy7xzGtb7bfR5DyTaeCt4/mis0twtAYfHZlNCzT4EuNcj9ZH2T3jjQdpO0tH4P2OjhcdOlo+lHxXuvEz+XnNF1m4VL2rs1bCgFEKSoZkOJuhaeKT7xqN9RAkDdP5Utpp2Z34VIzipRd0xQBpUzY7tKRPtoTz8KhYDjfjTccTTk8qEcqhBmTx9ooU5PKioEEg6ilePfRDyo00QBq8/ZSkHkKRPH4mpezMD1yjJyNtjM45FkJ/FR0Cd55AwVFydkUqVI04uUnZIc2XgOszLWrq2W/3jmsTolI+ks7hu1NqnpQrGFKEJLeGQZQgXJJsVLP0lHeo+EC1G2g4tSUIT1eGbs2ideKlH6SjqTv7orc7PwyGUgADz0tvGo+Nxq9/wCEPu/RHncViZVnmnt/GPq+3yE7H2WhlICReOB093wam6eA3SDykQPLuqK9i7xGYqvliTbl+NUm2dvoZkLWAoaBMLUeWb1Qe4K8KZCnpojnzqa3kzQLfCb2AjU2Hje3dMUydoACQCRxAhP+9UJPnWGb2pinj8yzE6LXJPgTceEVJZ6KYl4/PvKM6gEgc531M0Fxvy9yZZvW1uftv5F/iukjaLqcbB7ypXOcoCf6qrnOmbH8Qqn6raR7yupGF6FYZuCoBXMyv2DW9qlKwWHRYITbgNO8yEp8b99HO+Ee9+xMvXLuXvcrUdM8PFxiVd1v+LYo1dNMNP7nEn+dwewKqBtHpRg2Se0hR0hCc5/3Gw8jVBiPSSBZtm24lZT7EQKKz8Ul3v1I4x4OT7l6Gu/954f+DiAOOZ38SaA6bYUnXEI8R/c2aw6vSU7ubSP5lGnW/SKFH5xgZfvFXsVarWfZ3MGXn3xZ0JjpVhlerifBTYV/xUn3VZMbZB0caX3LKTF9ywBu+tXOcPtzAP2UhCT9oZT5pgew1Yo6NYdd2lFHMKgX0Ei3gYPKquVt49z9w5L6Zu9W8joadpwJUkpHFQ7O6e2JRu404laFRBsZ+0O/hNc+TsHGM3YfNtyte6RHGmxt7FNGX8Pm4rbsT3xGbxmh8yD4256eIHSmuHc7+B0JTcXEaWP+TbdcmLVXbS2cl1JBSCSPPlzqm2T0ybWYDkHg52VC/EW8wBzrRt4xKrGUmN+h48iPuyNKkoXWoITaen99xhG0DClTGICnMGs7vXZXuWidOe4iqzbGyywoAkLQsZm3E+qtPEcDxTuPga6Pj9mdakgiZG/Xgd5mscEDDZsNiQo4RwylUdple5YG7mN4pX/zL7P0Z0sJi3SeaO3Feq9VxM1HL9KEHj5VJ2rs9bDhbWZ3pULpUk6KSd4PsgjdUNQpbTTsz0kJqcVKLumOFBogCRpSTS0zzqIIXUn4NHSOs5mhRsG4B8fHfQItvokG/wCFEpcaxFAA9h8Op1xLaBKlGBeBa5JO4ASSdwFWi2A6pOGZJLLZla9Otci6z7kp3DmTSEsKZbShP7/EAZuKGjcJ5FVieUDca0ODYbwbOd05QNdZPgPjwpuWX0R3e/Yv7PO43FqpLfoR27X18kWez2UsohNvC3vv3UkYtbrhbZQpaovGgnSVaJ+NKb6POI2mstDOhkSVlJyrXEQmdUpM3i5sCTXS8BgW2UBDSAhI0A+L+NaadGMUji1sRJydtDKbM6FXz4pwq39WgkI/mV6yzWM2Nslt19a1ATmgTfQCuv7RcytOK4IUfIGuY9FU+uTYZiZg7jbvqYjWKXaDC3TlLjYvWmEp9UDh/n4980T2ICbCZjQwRbXw7xwosZisgkEFR0Egd+85uNxu11rFdKukZYQUoOZ1Qkn6o+seHL84hSXBD0m9d77ErpT0qRhpSTncj1ZIjhP1e7Xu0rlm1+kD+IJzLOXckWSByFMOlTiiVGSbknfS28JRcktjdTwjer3/ADYrgyTTgw9W6MLxpZw4qmc1xwXWU3yaknD1d/J6ScNrUzheCRRloirDZG3X8OQULMfVN0njan14So7mGqymInhGjp/RTpoh2EqOVXAm3gT/AI7ta2zYQ4AFASbSrfwFh4RyHfXnEApMpsRXRegnSnNDLpk6A2tw7+74FrKRhqUnDXh5f15Gs2z0PadkhMK3EWI00PxpWZCMVgSY+da1KTY9/eOOvOuhMvhUg67zcmOA1JB5nhao+2mwWj2fiL8x8eCbOGsHby7it1NqNRX7ePeI2VjUuModQbL+gvsqkWICtDvsb8zStpYRGIQUqgHQhVjM6Em41/ThO9HGHQ7gS2tIUnOqQfvKjx509tPYDjRztlTqANNXUjl/ETyN+F71p+WqkE+tGX5zpzafBvXic5RhzPyJ8xcnDOn6Cj9Anc2rTkYPEVRYhsoUUrBSpJIIOoIsQRW623gk4lo3EjQjiPaDxH+TmMVmxDalKH7ThxDnFxtIgL5qRoeKYP0azOLfRe68V7o73w/FqDS/i/B+z8GVKTTpckW8qZT4CllMid1KO+DMPqihQyDgfKhRIR82tWew8GDnecEttQY+u4fURz4kcIH0qrkNqWpKUCVKISkcSTYe2tRtlxOES0yghSkCRvCnFes4fGyRwA4CnUYX6T2RyfimL+VDJH6peXH2GF4oYWXXu3iXL5dSmb34fA7oq2XcUesdskaI3ePOpGxdiqcV1jsqJve9aPFNhDcCPL4ju00pU6jkmoaLr4s48Kai056vguCJvoowwS68RoBHmU/lXS6wPorTZ88x71flW+FbqKtTXI5uId6suZXdInMuGeP2D7bVzzokfm83Ez7ZuOHfW46bOZcE6eQH9QrnWz3gjDajhf2/BpWIlbL9/QdhY5lL7eovbO1EpC3FXCdAdSdABbxjgmN9cv2niFOLUVElRPzhmZO4dwgeM1pOkWNhQTrkGaN2cyEz3f2JrNtot31STyqx1sFQztze3D88e4S1h6koQIpTaadS3fupLZ24wSEpQKAQBVnhNjuKTnCcqPrrISgiJkE3UPug1aYLo4lwEh8qKSM4aZUoJB+lKimfLdV40py2QirjcNRdpzV+/wAjN5LcqR1QrfYXoawoSrEKTJtARfmQbgUjHej9Quy8FggRnbKATwzAqE+G+rfImZ18Vwjf1eD9jArRSC0PZWh2p0efZstsm8EpBUAbRMXTM2kCqZxkgnMCCN0QQeYOlLaa3NkJ06qvBprsKt7D1DAKFBSdRertaPGouJw9WjIRWoJnRuh+2etZQSZUmyp9s/nz51qNpKBaMcLR8d9tNa5B0RxhafCSYSux8pHtv4CuoM4jMyoHh493dY/EReb0v1nCnSyTy9Xk/YvPRYf2dY4OH3mtpWE9FjnYfH25rd1opftx5I51f92XNmC9IykYXLiENjMslLgH0oywSJ9YXvrzrErxQey4vCkdc1daPrDeCN/CIg+QroXpNaBw7ZO5we3/ABXNtr7BcZIxGHMHUgb+RG+eF6VXnaSvt19Rpw0LwbW99uvRFftTCpBS6yCGnroH1FA9ts/dJEcUlPOoZrRbNUjEIWkQhDpGYH/RfE5F/cUSUk8FHfFZxxspUULGVaSUqToQoGCKTVhbpLiem+G4v50Msvqj+f7HeuPKhTOUcaFKOmTtiL6tLuIHrJGRv76x2lDmE2/n5VO2JstTiusdurXkKrtm9phI4OKUfJIB9lbXZqRkEHw926x7udGq3pT4Wu+08zWlmqzqvdOy7EiU0kJsALd3n5+6om1l9g7hxifj451LCo5Hj75FRnu0tACA6SoDJftbiMw0Eb92u6o9rGZfVcu/RR+6dP2h711uEvJzZZuNR5fmPMVkejmCbZacDJKm5BS4Fn5wdslUpIiFAot9TnVsWMqlArXIKiDmIk5GiEzMkHhM2sa6MFaKXYcup0pt9rInpGXGBXzI/Oubrc7DadxieMb/AGTW+6RulQbSvtpUsICcil5rm8JIF0FJzWjdvrKOYZKAoJa6wjELaghSilASrJEGQVmRm+zakV4OU4mrDTyQl1/0UuN2KjEoVlzoxCVEuJWYBMJSBBAy+Y1rN4rZjjRyrRG/w4zW7SMmI2i4hPWO/LchFzCOpBHq37RBEnSIEE3ssYpI+UoKQUofCEpKVuAJUlRkgG8kZZ0sRqbMnSUtR2E+I1MP0Wrx8TnezdkrdkoEIT6zijlQm15O8/ZEmpofZYgtp61ywDjgGtvUbuE8lKkzw0rXYgiXEKRCELQhsKaK0ISQrM2ptCpSSqwVBMJO8k1jdq7OUHnUxlShzIoplbaO0RGci5idbmKZRoQjq9WUxvxStW6MejHs3+7LHYGBXiXMzgVlkZiFZlEqNkyrVSjbcBe0THRMFs5lgZG20Ej1jdSZ4AH1vvGeQAtVPh2m2FPIZbyhokIIQoASlSApSyYWooKyCJOkQKvVAJWoJEBJIEkkCHAmLneDPfGm+7lc5rjYecxK4gKV4GB4AU0h8SQqxOqkgA3t2kjsrE243EEU1iTMwbJEndclAHee1vGWFTuEqSiMwuLNm+ozHDqVvMXJ3+6gRJ2Bi8G2/ASoIeRYKBM3Ei+pSocefA1k9v7NRJaxORLkDK+JVGuXMBHZ4zYaxNa1BAzC4CQ3cGCMzZVrwzE/76yjozqdcUlMpbZUtKkrcU246hJKQgXWQQodo25mKDs1ZjKc505ZoOzMNtDZbrUqUmUW+cT2myJgHNFrwIMG4tVasfGldQWSwvGhDeZKEMKCCFWz9WpZjtGASTFwI4CmsJhG0LUttltpYaadWSFKLa3cghKdUxcxIAz39UVmeH10Z3afxno2qR17Dn+G6PYhXzgbKEpGcKcBQFZe1CZEqNjpW32a9Y3spE3J3i9hrcGldJC6XikZ1/NoXlyqMZm0ZyUknKnMom5sbTpTrLWRDaUNBQOGStTlwQoiSc0xlSo5ckXgjW9SpTShoYni5Vqt5JWsy69Fi+3iE859tdCrn3RRAadUG05R1bagsTLhUgKMnSM5KI3d960jUkA5l3KU+urVSWyVa/aNtKbSVoJGKt0qjfaQPSS3OFSeDgP9KqpsNC2wFcOE7r2H6eNT+mCycEoEkwsRJk/uzN++T41V7OHzY4DjPAz4DhNJr/UuQ+hpB8/QyO3dlqw7nXtgEfSTqlSTrPEGou3HkvpRikRmMNvR9aOwo7+0kZTzRzroLrGZJSfzFzw3+Hs0rEfIgh19mIDrZt9sXT5KApMW1+m9nt2M30KuSoqy3W/an7Gdk/AFCofykfE0KpY9TcuuiIC87e+5HlJ9iTWw2cu2UxIsR8a1zrYWOLGIQsHQ+Gtp5T7Ca6LiEpbWko/dLAKDyUARoNYiZm81eqrxU+rQ8zXi41pR/wCWq9SUFa6/ifI+2qzazhjW8a7xqPj31YHiBrp/n431V7W9U0ib6JSmuka70XsIXhF5kpV24uAdwVeeZraLwjajmKElXEpBPnWO9Ex/ZF/9z+xNbeurD6VyXkcWo+nLm/MxHpVVGHbixLgBIsSINiRqOVYDFLUHGyFKBVIUQYJtNzNx31u/Syr5lkcXPyrC7cbKW0ORMEH48KyYmVqsX1W8zfhI3oTXXfyQnZ6FpdxKSkKSX1EqUVpKRlSbFshRTeCmTPZ0p99taVLffe6vOoyqOqIJOgOYQNOzqLeNR0q6UPMOFWHbQ2HJhyApR7DZm+llgxz5VgsdiHn1ZnVqWriozHIcByrY6iizPTw06ivwOmbQCkKzBShIEKbVCVAjcQdJ5mqRtYBI7QTOlxJmxIBIVbfzrO7H209hxks40dW13TzKd6T3VocLimnbtzpdB9cd0esOY9laqNaEtHoxFfCVKetro1WwcdC0j6JSUZQpRSCDIiZiZI8K1+GWgwQkWm/fe3Cda5ThNpISs3toTvESQR3H2EjfWswHSJKMqXVAT6itygLWMQe879YNqpUhll2MRHVGyQEgRlHHQa6fkPCkqaT6wCQeMAEQe60VVt7UQR+8Qf5hBGmo3c+/SoWM6RN+oyetWQYSiIsbkncBxJAGpIAmlltRHSHaSWjYAFCFrhIgyUFtAnjK57kzWBw2LWkCFEEz2kqIJG+Trc8eBp/bWMLhKZzSqXFC6VKvlCZuQkExxzK4wGmcOG2w48rq0HQyCokEGyAcx8t+oo7K7Lxi3otya265IhSwqwFzNvVA3jfbyqQhbzagUrU2pZvmOukkrCTBv7ZOlZTG9JVgKRhQplCvWUVS6viCsRlHJIGpkmqvZe2MRh56tZynVB7SD3pNp560p1EalhZ2uzqOLdeTlzG6yBpIAUQB2hrc7rXNIwjqutUiTCZtJiZiY8Kp9h9NWnCht7rGjnScqB1jajIgQTmRfQDNrVzsXtuPODiSPad3fFIxMv09OLGYam41elwTNP6LFy8+k3Cbp4AkiSOE10NODbGjaLKzeqPW+tprpflXOvRUf2jE9w99dMplD9qPIRif3pczIekRpKMGcqQmXATAAklKpJ4mqLZDkIE8NIkfhy0NX/pN/wDh/wA4/wCKqzmzLIBGvL4t4XvSq76a5DsP+0+foWAiNJ5iT46+fhWS2n/8ts8+Q0IPh3VpnFQLyeNouJjuPu51j9rr7S3DokWO6bmPZSN5xXaPiuhLlbvMp83yoVC8DQpmY9JZ9YTotXQuhW2w+2nCvJB7KsrmhQcwMKvdJUrX6JUN0xgXBRbNxRacBtE79OF+RBIPImrUpJOz2MHxCg5wzR3Wx05IU2stuAyNPwqNta6TrUnDYgYpAQVfPITmbXN3Wxa5/iIgpWPs5vrVXYx6UlJBzDWsten8vThwMOHmqlpLfibX0Rq/ZXP+7/Yit1WA9D6v2d8cHf7E1v66dP6FyXkcar+5Lm/M5/6W09jDclq/tqi2hhOsw8b4j2VfelknJh+GZRPgUfnUDCLGQAibC0gnwH4c6y4lXnbs9WbcLJxpXX/L0Ri3dn/KcGoBPzjJ0H2AZtxU3m/8A41lfko3Vus/yXEhejbkBR1ynVKoHrAEab7jfVb0l2L1LuZCfmnDmRvCdCpE74kEHelSDvoOTlBS4rc6/wAPcVN0nzRlvkfKkHCEGRYjSN3Duq3DdF1Yi9KzHW/x0yoxOPOjiAuNFjsuRwKtFeIJ509s/bKWpyrVlkKLTiErbXEWUJiftAT3VIxOEBqvc2dyrRDESStc5WI+FwlK6XoXp2zglE5mm80esC+Ez90L0/MWFIX0lSMyUOqbbJBy4ZsNSQIkrkK85ves+Nn1IZ2dVnXZnj8JV9b95Pd2vmOZpsJMzmX2lSTMgRlHKxjjVe+yt1RW4pS1HVSiSfM1aN4UAUvKL20pEqspPU6tHAU6a0VipODpBwfK9W5TpSHGzaASZgAaknQAbyTVVJjZUIpEPYez/nS6oSloZv51SGx3zKv5DXS9g4Qow5kAEiSTpxInjWe2VsqVpYF+rJU8oaFwxIneEABIPJRFlVuMU3kaIjdxj2fG/gatUd9OrzPP1JRzNx4vTkvcL0UJ/aMUeSfea6XXN/RGPnMWeaPev8q6RWqh+3HkczE/vS5mL9KzkYRA4upH9K6ocH+7GpMREm44W03a2mKtvS0581h08XZ8h+tUiHQlAM9wv4AAePO/dWfEPprl6mnDL9L7+iBtPE5QQBBOg1PK9ZDplisgRhxqm7n3zGYHugJ70njWsxKUYdsYl5QC4Km295I0MaBIVvJvBFcuexBdcUs3JO+qxi4pye78jfhYKpUSW0dXz4dwMtCnIoqB3bMUtPsqG+mrA1GeRURWcbouujOPzgNFZQ4lQUy5plctlv8AVVAB5hJ41q31DFIUQnq32/3renLMPsE/7SYNiDXLSSlUjxnTmDW/2XiflbYcbUUYpoajVaQIMz6xGigZkGbyqH6TjlkeexFJ0KuePHz6uTNt6IQQnEoMghaZB3WUPwrodc69F+OCnsSFJDa1JQSmbFScwWUjUJunjrqa6LWiCSikuo5NV3m2+swHpaHzeHP2yP8Aifwqrwg7CfYIBPlrV16WG5w7R4O/2n8qqMAsdWAUjQcBGm7v4kd9Za6/UXL1Zrw7/S/7eiG9p7ODySnLMixBkeJ08aqNk4hKkHA4kcOqVIGaCcuVRsHUycs2UCUmAQRcpdAiASBFwnhwI0qFtrBIeTCwUqmyoj28aSp5HmX3NUL6da2fUZnamyF4deVdwSciwDlUBb+VQ0KTcHXjUE23VeObRVlDGLUQkEZHxKhIEDrU/StbOO0BxFqgYjCrbgmFNqPZcQczSu5YtPIwRwoyims0NvI9Bg8aqnQqaS8+RFyyL02WhTxb/Sjy8qUdFq5G6nhTiGhvp5Q8qKDwqXJlQ2obqSlFOCpDODW5IQJgSdwA4qUbITrdRAopN6IrOUYK8nZFc+QBy31Y4fCqZIEH5SsdhG9hJ+mrg6QeyPogzqRCsOtKFQxlde/jR801/wBsH11/bIgbh9KtJ0f2c2z2lKzLJkqJkkm+vGTrf30y6hp/Ly/s4WMxnzVlh9PX19i7O3uH9h7J6hAtfnx8LzujnUraDnZUDc6HQGwG4fr+bisSJMEefvB399Q9pqIQZEeF7Dl+nsqrsouxy1eU02Wvoha7OJVxWkeWf866HWF9EaP2Z1XF33JSfxrdVvpK0I8l5HNru9ST7Wc49LL3zmER99R824/Gq7CJCUh12SJhtEwVq11+iALlX0RfUip3T/FNDGhTpGVllPZEFSlLUswE9wHaNhbUwDielO11gZnLOrTCWxo02bhEblK1VvvBuVUudNfMzS4I1UJSdNU4btlT0u2uX3ldqZIHAQkQAE/RTvCdwIG6qhlHhTLaSTJMk++piRxpFSWZ3PSYPDqlBRQMhoUcd1Clm6w6EkUy55RUkK43tTS6IGiC8g0NlbTXhnUrQSIIPx8X0qS4nvqC8irxdjFiKKnFpnZegjrOKfWpIILjWc5ZHVrSpIlK90zbfqDO/aI2srDqDeLgJJhGIAhCuAc3Nr5+qd0aV5z6N7edwTyXG1RHiL6gjek7x+NeiOjHSFjaLBICc0Q60YMT/wAkHcfcQRW2nNNWPLYrDSpyvuQfSc3ODSeDqfaFJ95FYX/1dploKWC4rRDaDcneSqCEjdJB3gDUjS9NtgPM4V0suk4UZVLYXcoCFBRLKzdOnqmRwrDYGAovYNQcBHzjK7Lga9mbESe0kkCdTJBXWp3alz/LBw1S0XHtHVbQxjnaR1LCdwS0lxWu9bgUo07h9r4tskqQxiBvAT1K/BbUf1BVPDFtKSXG5CkXU0ohKxFzY2UPtJ8UipvSFzqsSWSEygAkgEAyhKogk6SRrpG8msrVWMXNvY3KVKUlBJ3fMiO7Swb4iVMrNi29CTJ+q4Pm1jvyVAVsl9gq+TOKQFXUiMyVDdmbUCFDW8EXqW/gmnWluLSohOpABCZkJkkgjMoECxvrAvVVhMNiGwkYd2Uk2aXC0TySqyTzEGqN2tJrK3s17F1rdJ5kuD4ff/QRxbY/fYZxs714ZQKT/wDisEJ7kqA5CiS/hTpiwnk8y4gjxQFg+dTnttYlByOYVJWOCyB5LCiPAioysdilSRh2E8/nDHiVEVfNH+bXc0/AdDF4iC6Dlbts/P3EraaP/wBvCH+d0ezqqJz5OmysY0TwaQ66falA9tGpWM1KMPB3ZPg0EY7EIuvCsrT9iUq81Zk/01M1LhbxGf5+Ma18EvcbTiGv9PDuvHi8oNNzuPVtypQ5dZU1OzX3k/PrDbKb9WgJaaTzKbJH3lmTxNEdvKI+awiknSVqASD/ACJSfJQom9lPYhYD6wo3IQOy2kamBp3nxJoOfC/2j7mec6lTWV32y2X2/oda2vh2eyw2p9Q3osn/AMixfwQO+nTt3FE9llhA4KLiz7VQPACn320spKISFAbuBgi/xrUnF9nBsvFCAHFqQmM2aUTfWIOVegBsLmTQjnd8llYXLIrZ23d6fiI2zduha+rxCAy6fUcSpRbUeBzE5D45eQ1Ejar5DakHUTPxru38KgYjZvXoUVQhAEqWbAAb/wBecCTApGFYcxCVESUISO2qxKU2zKJsLDU6xvNV6U4Xtr5luhCe+i15HS/RmzlwCD9ZSz5Ky/21a7U2wG1BppPW4hQlLYMQPrLV9BHPU7gazfRjGYh7DNNYZCmWwgZ8Q4BJJMr6ps+tcntqtyNH0m27h9kslDUKxC+12iVKJP8AqOq1PIb9BABjq2Udzi6zlpuzCdI8b1bzz+IWh55LhSgCMoKOyVFF4CTZINyRJsDPP8Q8p1ZWokk8TOp4nfR47GrfcUtZJKiVEmJJUZJMWk040nSsdWab0PSYHCZEnLcU0m1SRqJiiSnvH+KdQkXpB2YqwmPs+6jpeYcU0VAZYPP30iKWVUlQqAY0oUw834VKUN1NRxoi5RK3EN1K2Dt17BupcaUUlJsRz1BH0knen8QDS3EfqKiPs0yMrGDEYdTWp3M9MmdobNxSRCH/AJOslubGEkkoP0hy1G/iecupwhQkjrG1pAl1CDlBm0wZBkahPC9Yll5TZtdO8eEG40tatxsbbzbhBT1TbuUoIUAll0GOysCzajA7QhMgerodGbNbsucGpQdG/UxxhDjhRmLWJRnQOuEZ0StIBVF5Mj1xN63HS7Z+Jaxbr6cL8oacKTLavnE5UJSREKBEiYynvrJjZDRebcaaUhxt1CnWCPnEhLiSopQP3ggSCiZBuEm1aXanpPebxTgaYS/hwQEyFtL9UZrqH1psU7qvGSjF50Z5Qk5r5epHxTKU7LUVpVh/lGLTZ0HMkJiMwAmJQTpbNUBjZQLjCEOpWlbiEEpcQSASASMqioHLO4RW2R0twmJwQfxbWRpTvVFKx1gCombDSJvFJ2H0e2T17b+FW0XAZQEPlV4OiM3Am0VaVOnOzfDYpGtUgpRXHcxW1MIU4rEBtIS0lxSUCQlIg3Am0AzYU4ytSdnuvk+q8loApSSQoDMQYzC6xYGOybdo1qNp+j10vOPYbaD7HWLK1IBJRKjJgJUn2zTmM6H4hOADDbyXXuvDxcdFlHfIOad2s1X5Ec7nfcu8TLJGFtjI7HW4vEstRlLhAkpmBqowbSEgkTaYmRILGPxpDz6DEtrUiQAArKogGBvIAkcZiwAGs6LdHcenFtu4pOHCG8xBaSAolSSkaAWv7Kho6ObQCnIw+G7a1qKi47fMomSEuAeylPCfp5E9b7jljV83O1pbYo86xgG3wbLfLIRlT6oSozMZpzpI1iN03pzo80pW0cMhxJAUomDvyJUv3pFapfQ/E/ImWUKYQ628t0gpzNdvrLAKB0C94NTOj/RJ9Dzb2JxAWW5KG20hDclKkyQAATCjoBTPkRzRlfZCv8l5JR62YbG7KWtWIWSEIDzoRnKUJIS4sWUogWiLTVztxATs/ZgUJAHWHtobv1RMlS7C6+B7jVntDZWxmXFOPuIK1rJKS6V3KryhJNpO8RUH0mpU5iGGGW21lppSyHAShAWoBKoBAEBB1tFXUIRcpLjv+fcp8yc8serYymL2ol0hJBxJBlLDMpZB4uPKGZ1QHARwy0MY1jHVstuLQhK1pAZajIMxSkEkElRuLkk86Vhg65CG3yW0HM86khjDgaZQEwlSdZUqZMRb1oPSfpQ2gp+TqWXUqkujsjfZCdQJM5jBsLDUqbd1bRfmhojByVlq/wA1/wBnTenXT1rAoLTRSt+IjVLdvpRqr7PnA14NtXaTmJdU44SSoySd9RnFqcVmUZn/ADTzTdKnUudXB4FU9XuBpq01LSLUlCadSmktnYhGwaN/CnkJpAFOefP44VUckJgcPdQpzLR1C43FEtIikqVyFHmnnUKA0puZp1JG+aIj9NKJGhlYNNqTx9lSInuoo/Wpco4le9hqr1oKDIsavFI8KivMTV1Ix1sOpD+A6SdlLT6esbT6tyFIjTI5cp+6ZTwitlszbC3AA24jF/8ATelvEjkFgw7/AF1zh/C1FhSdPLdT1O+5xquEcXeOh0rEIaMocRjGE5symoDjeaInVMGLaUvZ+IwuEfbxLRktkqLakOJKuyoQDlKQq9pMcxWS2V04xTICVK61A0Q6OsAHIntJ/lIrSYTp/hVx12GUg8Wlgi4g9hwf31MuqasZ5RdnF8eXtcnMIxJWtbG0MhWpS8jeIEdokxkKgZvHq1bYjb+PbwWHQhx8YkPOFxS0FQLfayS4tJQoXTvm3KqxG0Nluj96Ez/EZIPm3m9kUvD4DCpk4fHoZnXq3XGz4zFWWZX0ev3FOMdE7afbvLnox0wxoxQTjX0BrIv6LaUFQTKe0BrO6d9QcN0u2y62MuW4Fw0Os59nT2VEfwYcSUr2rmTaxxBULGRaToRNM4oYfR/ainB9XO84PIJIqdLLaz7kFQhmb05XZodq9LnXWMI2zjEIxGVSsSc7aMqk5UlKs0AHMTbflNVeyulK8HiC69iVY0qQpJQlchJsUmZyRIjsybnxpHdq7Jb/AIjttyQkf7iokf7arsR07bRbC4Vtv7Sh1iv6oR/RRcne+339iKisuXf7W8WW+BwoUjMjCKcULreeUG2QdTwJTr9JJiomN2iyyFB19eKJIUW0rWljMNJJu5ECIAECyqyO09u4jEmXXFKjSTIHcNE+AqIhgm5vVXO17GqnhHO1/wA/ORbbV6Qu4iEg5Wx6qEjKhO7soFp+0ZVzqA0wd+tPs4fdUpLW6kSnc69DCqC2G2GaeyCBGtLSm1KHkaXc3RgkDLraaWmge+aUDegNSFCj3yO6kk8v1oJ40CwqDxFChbl7aFEOg0Ud1KT5/lQzWogR41CgoeHdSTYXoxQUo7qhAZre+k5eAoCjFhUIGUc6YUN9PC9Kk6a0QNEJbQmoruHmrUiOE031c0UxUqSZRuYWo68NWgUwKaVhqupmOphEyg6g0AhXE+dXKsLSDhatnM7wRUFKuJ86HUGrcYalpw/tqZyLBFSnDVJRg+VWIw8XilpZ42qrmPhg0iK1hqfba5RepCGweVGERY8Ko2a40khPVaUsojj30rupTdC45RAhN/jhTi6SlFKUI8P1oFkhIFGF330FK5UWWgEMkUZPKki1K91QIfW0KEd9CiQZa1Hh7zRH1jQoVCo47uo91FQokQhv1jS1fn+NChUIJVqKJeg7/wAqFCgTiHuPd+VObx8bqFCiBiD+P4USt/jQoVAEdW6gn8aFCoijFnSiTv8AjfRUKJBZ0pKfxNFQoBCVuqUqioVAoRTrP4/lQoUC6CXrRO7vjjRUKASRw8PdTaPy/ChQqEDXvoK0oUKhBuhQoVAn/9k="/>
          <p:cNvSpPr>
            <a:spLocks noChangeAspect="1" noChangeArrowheads="1"/>
          </p:cNvSpPr>
          <p:nvPr/>
        </p:nvSpPr>
        <p:spPr bwMode="auto">
          <a:xfrm>
            <a:off x="9082088" y="-12668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sp>
        <p:nvSpPr>
          <p:cNvPr id="34822" name="AutoShape 6" descr="data:image/jpeg;base64,/9j/4AAQSkZJRgABAQAAAQABAAD/2wCEAAkGBxMTEhUSEhQVFhUWGRUYGBgYGBgdGBsbHhgWGxkYGR0YHCggGyAlHhgZIjEhJSkrLi4uGiEzODMsOSgtLisBCgoKDg0OGxAQGzQkICQyLCwsLC8sLCwsNCwsLCwsLCw0LCwsLDcsMCw0LCwsLCwsLCwsLCwsLCwsLCwsLCwsLP/AABEIAOEA4QMBIgACEQEDEQH/xAAcAAEAAQUBAQAAAAAAAAAAAAAAAQIDBAUGBwj/xABDEAACAQMCAwUFBAcGBQUAAAABAhEAAyESMQQiQQUGE1FhMnGBkaEUI0JSB2KCkrHB0TNjcqLh8ENTc5OyFSSzwvH/xAAZAQEAAwEBAAAAAAAAAAAAAAAAAQIDBAX/xAApEQEBAAICAgEEAQMFAAAAAAAAAQIRAyESMQQTQVFh8CIygRQzQnGR/9oADAMBAAIRAxEAPwD3GlKUEGlDSgUpSgUpSgpdQQQcg4Ir5l71dl/ZuKvcOAQttzp1YGk5UgDcAED4V9OV5J+m3saDZ4tRvNq4QDJxKE9Iww+IqmXVlHk5GMf0H9TSP9PL4DrVTev1z9KjO+ff1/0qyqpBif8AX51Keg+X8wahRj4+41SSOv1H8xUBic/0P0qGmOsfA0I9/wBCKzewOzDxPE2eHH/EdVaMELMufggY1MhXvP6Luy/A7OsgiGuA3WxGXyAfcukfCutqm2gUAAQAAAPIDaqqlM9FKUokpSlApSlAqaipoFKUoIpSlBNKUoINKGlApSlApSlArVd6OyvtXC3uHmPEUgHOGGVOPJgDW1pUWbHyrxfCNbdrZEMjMjBdtQJB3z0qm5ahf9/7mva/0j9xRxI+0cOg8cRrEwLixHUxqAAg9YjyryDieHIDIQQ6kgqQQdQ6EdKpKhgXfp65Hzqj5/DI+tV+L85z51bdp/8AyrIQR/hn4ivTv0I9ia7tzjXBi2Datk5BZoLke5YE/rmvNERmIVAzMdgJJPwA9K+le5XZn2bgrFnGoIGYjqzczH5nerJ03lKUokpSlApSlApSlAqaipoFKUoIpSlBNKUoINKGlApSlApSlApSlArVdqd3eF4gzeso7fmiH/eEN9a2tKaHB9qfor4F1bw1ZHgwfEciY6yZNeWdr93hwd7weIWQSYvSQM4EqMDafjX0fWD2j2VavDnGRsRE/XFZ5S+4n/t89WOzm4e6ml0JYjSdhDEAMTHs4xnz99e+2e3eFEKOItcsD21jGN9q4rvP2bw9m7ZN614i+IJdgIZSGYBiI5lKyBgECsy33q4aWt22SEw2kTbXcQ7AaRMHrXNebLH1Nt5xzKTTvLN0MJUgjzBBH0quuIs8WLEcRZEWyQL9tfYAO1xAMD4V2qNIBGxiK6OLlmc2xzwuN1VVKUrVUpSlApSlAqaipoFKUoIpSlBNKUoINKGlApSlApSlApSlApSlAJrFv3wB6fx91Ynb3a1vh0Fy6VCTBJIEE+zv61yfFd7rLmRcSOnNj6VxfJ5rP6cW3Fx+V7WP0kAvwxuAZtkMI8uvywfnXHfo04wWu0VH/Dv60I6c6htJH+NQPia7Md5eHblZ7ZBBBUkZB3HrWm4fulwIu+LbvXlghgiskA7jS+nUIPrPrXP8fkvHvyb8mEvpvux7aePxFpP7DVctgDbSfaUf4WLAe6ui7p8UdDcO/t8OdB9V/A3uj+HrWq4IW7aKloKqgYAqePvG1cTjEE6RovKN2tnr71NOLn1yb+1OXivjHZ0q1w99XVWUyrAEHzByKu16riKUpQKUpQKmoqaBSlKCKUpQTSlKCDShpQKUpQKUqGaKi3QmrV2+F3+XWtR253htcOuq4wUfU+gFee9pd6eI4ltFo+Ah9Qbp/p7zXPnz/bFpjx2+3oXaneK1ZE3LiJ7yC3uif61y/Gd/EOLVq9d9TyL9SJ+RrkV4JQTys13PtOpZiQSkOwI0swAkeu0VQpXl5RDISQCWUnUf7N2LcwAUnSxAMdCRWXlb7raYSN6O9PFOSbdqykYJmSPfC/zqzc7z9oAiYWdibdwA79SQOhqvhXBFwkzB0jryqoVfTIz+1WivuhLFgguypDI5JuGAp8RCxjSs82lYIG9Z46tvS1mo3r96+MGLlpDOBqS4oPxYEGsde3eFefF4NJOC1kgH5ppatXeVH4nUBbAe4RrW4jSMgEjWdOBM4iKyOL4ouC4Luty45UvH3ekk6UMkkMrL5DTO5qfGfhEbnhjwzmOH4l7bf8u7zD3DVDfGTUdt8Xxli0wNk3FI/tLR1IAccw9sY6kR61ob/C6nNsDme9cS2vTSLpUs2qSFBGkdSQei1f7L7Xv2AWtOzopI2Zkx11brIg52Bqvhj7T5V6v3W8P7LaW3dF1Qsaxseu04idjW3rznsftSzefVbP2XiesRoudcjZh6711XZ/bZ1+DxKi3dOxn7t/VG/ka7cOWXq9ObLGxvKUpWyhSlKBU1FTQKUpQRSlKCaUpQQaUNKBSlCaCm4wAk7CuN7296xYGlBquNhEETPmfL39Kr76d5Rw6wuXOFUbknb/fQZrzghwdTt99cEhmB0MJ9hSdh6+e+K4+Tkud1PTo48JJur/FWLrnxbpFy62wM6R+og84mCd46VZDcqvIwNMDC8xlXAJyZhWJk7VQeNAUgELvy/jRxuFWcjqJIC5kxFRaV3MQC86mgQASBJn8M5MDmM9JmstanbTW7tPEcRzHQAFW4zp7WpQXLEksQqhjB0mADnJ3o4a1cMaAYBJ5QYkg5loXYxhWre8F2KoguQxmQNlB9B/Pf1rdW7Kjas/ra6jXHi/Lk27MuhdgoyYLP/wDRkX6ViHgmOVCnbJEAyYETLZOJiMiT1rou2uKUEzsgGAJJYkQImOow2Gn0rlkvlnVnUMkhimSpXbAP4cQC0ltOABVsMsrFM8cYv2OED6Yu2OYKYOoRqFvBAvDbWR7J9kYziOIsOklgwAEalIuIMDeQpHXMkcpgmKtdocMbblZYoRqUm4JKYklT5TB5D0qu3rtKM6V5W8M8uoFokqBCA5AcaQSSCrAmtO/ypZF1OPcF7hOp2VlNzfSCpWQsArClowBJJk1U98F0ZCvKttLQUyyjRz8kHJcuST7Q0iTtVqxoLjSGVGIFsmFhwDqCjUXgEESeoOcxWTe4NkIdTpaZ1gdZkFwoz/iGfPVtUeWOyS6UcdYW3oTJYCJBDIWBINoaBKukCT5ziADXR9ldsco4fjAXtn2X6oemeh9fnXOdmKPEJZQrAAhFyCTPOnSD6YGfZyKv8e6uzIpkqrsbgb7sFQSyAbMmym51YjTgZi93Q9N7K7UNpls321K39ld6MPysfzV0leSd3u1lK/Zr51WzAUyJQxgE9CP9K7vu92gwP2e6ZdRKN0dOh94Fb8PJ345f4Y54a7joKUpXUyKmoqaBSlKCKUpQTSlKCDVu/eCDUxgYGxO5AAgZOSKuGsTtT2B/1LH/AMqUFw8YmjxJOmY2aZ1aYiJmcRFa/tjtZbdkuDvMTI2mZmCNvpWDft6sa30+NkBmAJ8dQUgGAADq82mcAQeb7dcFWBXWF4oWQrM+kIdOvAYTgnfqczWXLu46n3Xw1vdcs9437h4lwzICQoG8Tlh5E/wFY/EMApU6mBPIDJDZyuuMMJkSARn2ga6VuzERuI8K2HZGtrbWXwjBSdUEasyJnlAnzqe0OzLSvfa3ZFx7fgBLUsQdbBWbBnac9IrCcWpptc9uYs8LcfbUY0h3gkLgaZO07QD7/IV0HBcOtsBVEdff6nzNZPCoLXD8SPDC6bqEoXLQcGCykE/7B2NZfFcBpu3tIlLfhwOdmBaNlUjVOdzj1rLPiyy1JWmOcx+yyblWE49WHKZgTPQjoR5jByMYrJu8La18WrLqWyeH0qWaBrgnUQciTt5DJrX9h9kc6m8TJFw6QWIOzAazl+bWcHrE1n/p7Oqv9bpouOdHcAgScM0ANzMqmGAEwjPG8YzWNwtl7hJUlQdLEwcSivCxAkCFESeXdenVWuBt3L9gMjQbNwspFxASpTSyKx1Ae19K1zcOLnD8K9q0q3LwuDTpdl5dUNo1E7A4nPngV0fTuM6ZXOZVZ4fQE0WjruW1LWtW0dQI9R9cedYKcNcco5R7nia1PIZccxYesc6kdJFdN3d7I5bOtQdYeGUXDIE5JLaU5mODOrM9adnItxOBVwStxuJJyR+dj7O2QD86YcWvf3RlyORHDXLa6j4vUr0R2tswLHkJb2FaMZY7b12IAZB6gUtcKLlrhEeyLgZrqtOrlDOSfZ295/KfOsrsnggWUHmRrtxARrJKoGAmCFTKzqgz7oqnJwXLWlsOWSdua7S7PxMMFk6WAPK3Uqdj6r1HqK1YVyzK4LMSpNu2FXxW/AxdQCVO85ONtWR3lq3qsWRo1/fup9rALEE8pEe84FYfC9jqLjHSHVb5to0OzAe0ycpAUTnUZz02q2GFnSuWblE1aQ+pTqts4UJC6EMEKdXKRlgIMyJaWrsOx+Ma7bgH7+ydSEdQOnrOfiDXN2+yx4y2zy8OnENZSAT+IE6nYwMKgG/SAImt7ZQpxNr7vwV8V7fiazLIGcKulpM4Xn2Or1wvHlUeU9PRuxu0Fv2luDrgjyYbis6uJ4W8bRAEp4t9LcAsCQWBMSZkZGobg1tOIdgtwhnlCSvPc2HiYPNn2PrXZhdxz2aroqmsXgp51JJCtAnJA0IYnrknesqrIKUpQRSlKCaUpQQaovWVdSrAEGJB23kfWqzSg0nbvC2LdhnNtOUcuBvOPqa8f4m+C11i0KoHmebGYG7EkCvT/wBIXE6bKr+Zs+4Cf4xXlXCEn2WuK5JP3dsvAPVocFR6wa4uTLfJf06eOTwZNniHTUGSw+rSH1rqdTEgHwypUkDzOwBrJucQ92+112yOURjy1RHuC/s1qgoRo1IwSXJQsZOTzs27b4HnWw4R9C2wx06zGoiST+PSu5ickwoMSelZ8mWXqL4SRmK1teVoltlEkn3KMn5VB49UuMGVgQhZpDSgI3fykDC/ODAqRZYXVe2+hAsMpMktmCwUDUWGNRwIx0FYr8bet2ybybtAUwq9VzPNpwQGO84rGdNVb27V22QpNs3mXLsxOoGRbgH2fTfOT5XLvZbs6APFoLpkkTqyJjediDgCN6slbLOqaSrWxqCgaYBg6TiZwD5mMnNVLYcC69q5rZ8oBn2TtJxIyABjzp5X8o8Y1K8Q/ia8FoKHXhsSGBYQDmdz5YqvxX1Eq/MJLDUnJOTpkwFODpYL6ETFZNzg2SFciXXUSM8ww0kYmNJMYkt5VaPZx3lSSNJlekRHKQdq1+rFfDtjreddJC3FlmIGSuotgKdYU40j5xVaswQQwDJ43KGBgnSUgLGQwIIk7kZzVX2QoVOQFnCnlMmSCANWT6t7qsfZWfOlcwBh5YgBcAMN/dtBNT5y+lfHX2ZfZqO7KqlpAKhSWGTmXkxGZLdZ64rbjs9/GKaj4BTLLIOrbVG+oMAR0CqB5zhDsoaLem6FZ7guOwJ08xkKsZbSYIzDN6ARkpwtzxrji7goANiyzIEjYAEFp6zFUzz3d7/K+OMnuK+CcwVbDoYaD/mEdGGfjU8SJELy4G2NttvKsO1w7Wrdp2MtOloMgox5c9Yfr+uR0rKZqxyysu5WkkrSccmWBaEuTcgrq5tnABzIafLDDNC7NzFLmkSSzsASoBkKhIGmJMDXtuKy+KwNQJBRgZBgw/IYPSGFs1iX0ZIOiCAyh3IXlaZnWRq9okH9brXTjlbGGWOrt0vCXA1hHIDPZZZnMgMMT7tJr1CzwFhgrC2kFcY6EHH+Y/M15H3evSCuyuNvfK/HIU16j3Rv6+FtzuoK/ukgfSK2+Ne7GfNOpW04fh1QQihRMwPPz+lXqiprrc5SlKCKUpQTSlKCDShpQcB+k657K/qOa4FGOgJJ0ECVIVknz0sCJ9a7r9Jg51H9238TXCDYV5fJb5Wz8u3jxnjFi4kBhCwdIhRpXLKNhtPmK2/E8VauOqsuVEoNraiBCeogTA8pM9dayyG/Z/8AKsteJRLbF1XbSTplmU/gHzO0etRvc/a/pWvDAi49i5L3MqRAAIiRLb5BAOAJ69Lv3qtaUQ4g6myY07As0ARIOrqRirN3grRVERygBDjUSzuAM8qwsgwRsB1JqpxeXxHOUIBRNUSQJwN5HMCxx5eQrUxbHGWm1u66SOQs06iMiB5MTqA6nFDwEKlu3dIAIYk41AAGQF8jp5Zg9TR+KGm2l62fvOaACo3B8SdwSdP6xHpVniVU3D4Q0sAFZ55UEnltr+aDknAgYmp0L9/xCbhIUqml0gifM4mcjWMwJAid6vo2Kt8BaW20Ls2G3yehYnc1bRNBZOinl/wnK/THwqmX6WnS7ceriJbFu6HaG0lWzBtqVyZ6OQfgDG7EUF1baeO+RMW13LNMao6gHAH4mHkDOJZ0eHdN5AC4LPpk4ySFnZgckjcidqmTURe1TcHajh18QwMr01kiTC7JtA8h6mri8Mpa+wumWGlgDBWQZJPlgQOmaoc8OXsxsAdHr/1T1l4mNyIGKpC8NovtMySHOYAxOiN5bznIgYq13+/5URe+wrosW/FBUxMEaXDKSVSNiAMTsZJ3iraXSjeG5B2AcdZ21j8LH5HoelBY4f8A9uC5JEkdC2JIMYWWC56bVVbs2dV9iZLYdSfYBWXz8AR+WPlF/aYt8SJDAfiRx9Cw+qitcHGouTakhN2YnCKuQqEgwo+lZNm9lAc+TfmUgw3ocQR0INWbJQKCblpmCiLbIo/7jm0x+Cz712q/HNTTPP8ATO7K4mXBx1EjVBjSZGoA/SvUO4j/AHVxfy3D8iq/zmvKOzmOotyTqP8AZiE9n8I0j3V6f+j9sX/8SfwP9K2+P/uVnzf2R11TUVNdzlKUpQRSlKCaUpQQaUNKDiv0gWpa0Y3DL/CvNBMCvXO/NmbAcfgdT/KvKeKARnViAAx39cj6EV5fLNcldnDZ4qbSzrH6hPxHN/Kq7IWYddSncZE9RtnBAOPKrnhshRnR1UnBYFZH4oDZ9mcxFWAuk6T+EkfX/Zql3Gu5WTaFh7jOJ1qNBCAKg3ztmNoEDzJq2eHe1blbyE6tRctChTsQzbnaQAd4UGqeLNrSE8IM9z2hqILREkn8CYGBvJ3O0JwudTBSw2gQq+QRTOkeuSepNTuQVXeJa4SVGlZJ1kfeEncpqEpIMaiNXlFVWkVICgADYD/eald9xVVq3IZpCosa7jews9D5ttCj6DNZ93pbqdpcFjpQSxBMSOgksScKB1Y4FTaZLgW+7AIqnUJguNwARsAdct0U4zFWtPjzaTVbsYa4W9twDhrnkJwtrzOfxVBKXtdlECpGlDMjUD/mgxJ65q8nirLuqLl5rtw3HGnTCokRpEbx0xAA6LHU1dQ/Pp76sWXlVeCDAVpBGMhGz7mQ+qirpGapnbKmel0cVaF22uiWC/dkDlTZVAH4tsDMESc1Y+2WDbunRu3NgamnlXR+Xmkj1k1k8PeCHUfUTGVnBIPQEAA+nxmzc7T+5uk2SF1lXXKh2OkTcYbH2TPSQRvm+Pfr+dovSp+I4cvaGkYXkiIAOALnVubPqwPSravw2i8YGSQ+0evh4xLSZH4oHSsl+0gbttTbOrRNslSNAIgBBHkPhg71i2uOslLv3WC3MBu5OBH5DMmB1JbrTX8/ybXL7WdNoL+EMVMDU33Z1l4xk5I2BCgbVjtcaByWm021RQ1lW55ktLLqJhjknTiKtohy5ABbkVRsqrBKjqd1ltyWJrJR6XPxvRJv2WBzSoAHSBA9kAxnbVqr039H1v7q63ncj5Iv9a86trPMfQV6n3L4fTwls9X1XP3mJH0iuj4neVrH5HWMje1NRU13uQpSlBFKUoJpSlBBpQ0oMTtXhvEtPbP4lIrxzjXa3cVgz25HhuyRrBU5CncErG3lXt1ead++yIdtP/E5kPQXF/rt8a5PkTVmUb8N/wCLihFx2ZFYsSFBuXLdtVBbChWJLsx/EXkkzp2i7cMgPtsjDqGEwT7wI96+tWXt+JGkMXYLqNxl8NFt9c5UADMwoE77G9aTTOoXTafHiOmkufa1qDkAHmWeg6TAyzm43l7U3H2wP51kpo8NrjF3IBIRYRTAk6ny0bbaY8yax2tEEqxGpY22IOzD0Iqi5bJC3biqbNqdJMEu04tqG3lozBAznEVjjIvbuMiyQFF6+FFsiERF0eIfJAvOVnJZiWboTmIYXLzINKiMWrK+xbG5ZpmTElnMxBM9aoLMW8S4dVw4/VQR7KfDBPX3Ve+0tbtuEUFnwXJ2GMGT7P4jG8AGly3lpWxb7R4lV+4tmVENdfYt6+YJGFG6qZ3arGgWyqhpdTJAMKlvICuCMuwzpEaeu8VcsWhaRWMm851Wwfw5zeuRv5hT0jYkaabtqFD5LKYdiWLMGnSTnSMmNvLMVbc9DKsuod7THku86+cth9I8ww1D1irYBEq3tKYPw8vTr8atcUk2ww9q0ZHnpO/8j+yazG+8TlRA40sGwrMokMGZjEKJP7IrK47XlWwcT8/61L8Q6rCAOIhVYSPVIO89AeuPKrRYaUZTKsIPLGlt9JyZBGx9PdVsN06VE/pqb6Zd7tC4LpDoV+7Zy59oCQW5pwsjSc7wB5HC1PdYHSASeRAM6mgFm87jYHoMYzVziHdoVjyDSdOOdhkMY6DEDzAJ2FXUu+EnizFx5Fo/lG1y/wDsyVXzc/qmtJ+lLdKOJALlVIK2h4YI2JBPiP8AFy0eiiqV2qhAAo0xGIgyI6VtOwuGDvrcfd2hrb1j2V/abHzrL2v6i8vBMz2uGX220g+jMJb90f8Aia9f4ayEVUXCqAoHoBA/hXEdwOzzcuXOMuebKnqTGtx8eX96u8r0/jYeOHf3cXNlvIqaiproYlKUoIpSlBNKUoINKGlArW9v9mC/aKdd1Pka2VKrljMpqpl1dvDu1eHe07EM9sOdNzTurSD74bB94rAu2VJ1BWAHstccgjzcBDLOerMxGw0xv6r3u7BFwG6q6jEOn5l9PUbg15lxNlrLrmUJPhuyys9A4PVTkg+XWuCzLC+NdeOUym1AuodAvK4TdGAKyNyoYjKt5jbcVa4riDdvnUIFsAIoEAY3UflAMD4nJM1QqXGbw/E1u3NdJbWBpM6ywJGwmJkbQJAqu2ysACfEt50OBouoZysEmOh0kkGehpZPsmX8qtJ3rJ4ZEMl2hVg6QYLHMZ6AQST6R6jHdXUasXE/OuAD/eA5T3nHrUcabfiLaUK6pzMxE63OAR+qIOkeWTkmsph2v5RFu4Wm6xlrmZP5c6QAcgRn3k1lWbBILPGhlKwHXWx9BB0+8j3TWNMml2QNaDmjTviMTPXYHA671Wd1aqbJUjqQCYkkYnGoYBI9RV4sVBdeYrkppEMJB9rJIABMRkkjHW3eEuYWNQVomZOQxHlJBxVy3e0cxnYbAk4OwAp3snpRw962qaclLpYqqgFwoypYjGoHAyYBWYmqIM+vWqeGUa4to2pySEHM+ny5ZwM7bTmrhZVOk6blwmBbVpQHb7x0PMf7u2fQsuRVrjcslfLUVWlUDxHBKGQqgw10jdUPRR+K5suwlsVV47pdZrhi6VXNtVLWRKhFCuNNvlMKJ1APJhmM2XcanZ3W6cI/hsQbe4QJChCqEHkQlQZ3yarVsaLmqA3iMLawOIP4Wd91g7nMc+NcGtJjMYrbtk3FBAAtstx2BUeL4rurZLXOimSsQFySIIE1v7nBMPD7Ps/2jsGvN0BjPwQfU1g9mW/sqi4yjx3/ALNFB5dX4oJJkzCgkmMmu87m9gGwpu3s37ntddI30fPJP9Ktx8Xnlv7KcmfjG+7P4NbNtLSCFRQo9wrJrTdk947d+7csaHt3LZuDS+iWCPoZxoZoEx7UEhlMQQax+J72204nwDbeA9q01zEC5dKi2I3IJYCehO0Sa9ByOhqa0vb3b44dkQW2uM4ZoUqIVYnJ67wPQyR1r43t+2nCjiwGe2622QDBIuadG+3tAnyzg7UG3pWq7D7aXiEdtJQ23a3cBIIVgqsYYYI0spn1q33c7w2+M8RrSt4aaIc6ebUuoEAElZUow1QYdcCg3FKUoJpSlBBpQ0oFKUoBFcb3p7rh1ZrSyG9u3tP6y+RFdlSs+Tjmc1U45WXp4B2hwb2lYAk2pXUQIYQZC3IyAGgyMEgVbR9U3HYO51eHaLxOZ5yMInxDOcSMmvZe2+7aXibiHRd/MBhvRh1Feddsd1zbMR4LdIBay3qOqH5j0rkymWH93/roxymXpzyXfbaRbK6tIRYkgGVEEaRCsTv7s1Vataix8HXAUlrchxqEgEoCpPoVJ3mqOJ4J7LI162dC6sjKMWAB5wYyBG85rEtWZAJe2DLOxZgDJnKj8RycDOwqJpa1sUCkahcuAfr21Ye7UjA/5as3GBBi/a/c4j+Vo/xq7w99sM0Sx1EEAxucggg+o86tW2yCdDQrzcNhQCSuCbcQ2neSNz1qs0vV65eVwp8RVCCAVt3GZpjHOEWJk5PWqU0HIFxxsSxCIJwJFrU2/wDeLNUq3MFAUi5bcahbVA+oHZRgFTAmAc1Wb4dQTci57ZBwHVJVQ7TGqC2mR0iai/qJXLtpvDIDQrT93assUYgT95oywJgS5cnygVjuwZAFkBuXw7VvVce4oJ53bIUHIVfIws81XjcULzG4NoNu5oO/qCD5Z2msnh+AvXNTuTZW5lmZmXUMYjDvgZMQZOc0xy1O0WdsVdZIRgMEhka0hUttqMDVr6TOrAgitzwHZ4saZXXfPs2wNUHoX9dzp+dbLu/2I7DTwqaV2N9xEelsDbrtn1ru+wO7trhhK81w+1cbc+g/KPQVphxZZ3d9M8uWT0wO7Pdrw2+0cRzX2z5hJ8vNvX4CuooKCu7HGYzUc1tt3XJ8SFs9qWjAH2lWIIGSyIQ+o+WkWY9Z86t8bZUdpq2jlI4bU0YDlOPCs3mZSyvnm35CM/vjwbOLBXSCLoWSSI1K2gggEgi6LJHqBvXK9vd3xbQcTx/FMHLSCq6gGVNWrWqppgWp1gWwNCxDZaUN9+kMLotNp1Ovjtgw2gWLhZRkSGuCysbamQ7gEZ/epEbgLyoAQ1orajA1sALGgjY6ymkjYwR0rjr/AAS3Sn2/ibzm4jeGRbCsQHW3IlQqqzXrSqqoGYshLPpQpZ4eyL9u1bXirtzh3Guzbt2MAkF1QKSdOlCCQxKLKhBblBQdbadV7O4govNPGJGxa4Lt22AJ82AUemmMRWd3Q4VU4fWoUeM73uUQCrt92Y8/CFsE+Yrk73dy/asTa4ktZcWilu7bClbrFEsuVjLKTbhTpAa2pIZpavQ7FoIoVRCqAAPIAQB8qCulKUE0pSgg0oaUClKUClKUCqL1pWBVgCDuCJFV0oOd4vupbktZdrRO4GUPoVNcx2h3Ibc2LT/rWmNpveQOU/KvSaVhl8fCtJyZR45xHdEDDfarf+K2twfNCtYtzu6AI+1R77FwHaIw1e21BUVS/H/afq/mPER3dU4+0MR0C2HPltLgCYFZ/C91l3Frirk+gtqf8pP1r18LU0nxvzU/V/Tz/s7undEFLdnh/wBYy9394kkfAit/2f3Ssoddwm83m+3y/rNdDStcOHDH1FMuTKoVYwNqmlK1UKClKDVd6gPszuxgWjbvEzAHg3EuyfT7vNartbjuG4xEsXVuhHu8w5Ap8Mq4FySeQmMDJ0kGIYV1FxAQQQCDIIIkEVh/+j8P/wAiz/20/pQcdwj22RfEv8WTctNbDRaDLat/gaNXO8GXXJLiCnIBjdo2eEcAWA1nWL964wKSUuuhv2kh41v4SwRtyMG6Hu//AEjh/wDkWv8Atp/Sqx2ZZ/5Vv9xf6VA5/ie27V9uHsICNb8PcglIGk+IEgNOoaNtuU+VdXWPb4K2plbaAjYhQD9BWRUiKUpQKUpQDUUpQKUpQKUpQKUpQKUpQKUpQKUpQKUpQKUpQKUpQKUpQKmlKBSlKDFpSlB//9k="/>
          <p:cNvSpPr>
            <a:spLocks noChangeAspect="1" noChangeArrowheads="1"/>
          </p:cNvSpPr>
          <p:nvPr/>
        </p:nvSpPr>
        <p:spPr bwMode="auto">
          <a:xfrm>
            <a:off x="9082088" y="-12668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pic>
        <p:nvPicPr>
          <p:cNvPr id="34823" name="Picture 7" descr="C:\Documents and Settings\User\My Documents\My Pictures\سبيكه حديد ونحاس1.bmp"/>
          <p:cNvPicPr>
            <a:picLocks noChangeAspect="1" noChangeArrowheads="1"/>
          </p:cNvPicPr>
          <p:nvPr/>
        </p:nvPicPr>
        <p:blipFill>
          <a:blip r:embed="rId2"/>
          <a:srcRect/>
          <a:stretch>
            <a:fillRect/>
          </a:stretch>
        </p:blipFill>
        <p:spPr bwMode="auto">
          <a:xfrm>
            <a:off x="4786314" y="428604"/>
            <a:ext cx="3857652" cy="4643470"/>
          </a:xfrm>
          <a:prstGeom prst="rect">
            <a:avLst/>
          </a:prstGeom>
          <a:noFill/>
        </p:spPr>
      </p:pic>
      <p:pic>
        <p:nvPicPr>
          <p:cNvPr id="34824" name="Picture 8" descr="C:\Documents and Settings\User\My Documents\My Pictures\سبيكه حديد ونحاس 2.bmp"/>
          <p:cNvPicPr>
            <a:picLocks noChangeAspect="1" noChangeArrowheads="1"/>
          </p:cNvPicPr>
          <p:nvPr/>
        </p:nvPicPr>
        <p:blipFill>
          <a:blip r:embed="rId3"/>
          <a:srcRect/>
          <a:stretch>
            <a:fillRect/>
          </a:stretch>
        </p:blipFill>
        <p:spPr bwMode="auto">
          <a:xfrm>
            <a:off x="428596" y="500042"/>
            <a:ext cx="3786214" cy="4643470"/>
          </a:xfrm>
          <a:prstGeom prst="rect">
            <a:avLst/>
          </a:prstGeom>
          <a:noFill/>
        </p:spPr>
      </p:pic>
    </p:spTree>
    <p:extLst>
      <p:ext uri="{BB962C8B-B14F-4D97-AF65-F5344CB8AC3E}">
        <p14:creationId xmlns:p14="http://schemas.microsoft.com/office/powerpoint/2010/main" val="4068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wipe(down)">
                                      <p:cBhvr>
                                        <p:cTn id="7"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أحلى الحركات\منوعات متحركة\am-ram-ma-1-3-7.gif"/>
          <p:cNvPicPr>
            <a:picLocks noChangeAspect="1" noChangeArrowheads="1" noCrop="1"/>
          </p:cNvPicPr>
          <p:nvPr/>
        </p:nvPicPr>
        <p:blipFill>
          <a:blip r:embed="rId2"/>
          <a:srcRect/>
          <a:stretch>
            <a:fillRect/>
          </a:stretch>
        </p:blipFill>
        <p:spPr bwMode="auto">
          <a:xfrm>
            <a:off x="1000100" y="2143116"/>
            <a:ext cx="3500462" cy="2357454"/>
          </a:xfrm>
          <a:prstGeom prst="rect">
            <a:avLst/>
          </a:prstGeom>
          <a:noFill/>
        </p:spPr>
      </p:pic>
      <p:sp>
        <p:nvSpPr>
          <p:cNvPr id="3" name="وسيلة شرح على شكل سحابة 2"/>
          <p:cNvSpPr/>
          <p:nvPr/>
        </p:nvSpPr>
        <p:spPr>
          <a:xfrm>
            <a:off x="3428992" y="357166"/>
            <a:ext cx="5715008" cy="2643182"/>
          </a:xfrm>
          <a:prstGeom prst="cloudCallout">
            <a:avLst>
              <a:gd name="adj1" fmla="val -41910"/>
              <a:gd name="adj2" fmla="val -17228"/>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4000" dirty="0">
                <a:solidFill>
                  <a:prstClr val="black"/>
                </a:solidFill>
              </a:rPr>
              <a:t>قارني بين المغناطيس الدائم والمغناطيس المؤقت؟؟</a:t>
            </a:r>
          </a:p>
        </p:txBody>
      </p:sp>
      <p:sp>
        <p:nvSpPr>
          <p:cNvPr id="4" name="وسيلة شرح على شكل سحابة 3"/>
          <p:cNvSpPr/>
          <p:nvPr/>
        </p:nvSpPr>
        <p:spPr>
          <a:xfrm>
            <a:off x="0" y="1857364"/>
            <a:ext cx="5715008" cy="2571768"/>
          </a:xfrm>
          <a:prstGeom prst="cloudCallout">
            <a:avLst>
              <a:gd name="adj1" fmla="val -36197"/>
              <a:gd name="adj2" fmla="val 26944"/>
            </a:avLst>
          </a:prstGeom>
        </p:spPr>
        <p:style>
          <a:lnRef idx="1">
            <a:schemeClr val="accent5"/>
          </a:lnRef>
          <a:fillRef idx="2">
            <a:schemeClr val="accent5"/>
          </a:fillRef>
          <a:effectRef idx="1">
            <a:schemeClr val="accent5"/>
          </a:effectRef>
          <a:fontRef idx="minor">
            <a:schemeClr val="dk1"/>
          </a:fontRef>
        </p:style>
        <p:txBody>
          <a:bodyPr rtlCol="1" anchor="ctr"/>
          <a:lstStyle/>
          <a:p>
            <a:r>
              <a:rPr lang="ar-SA" sz="2000" b="1" dirty="0">
                <a:solidFill>
                  <a:srgbClr val="C00000"/>
                </a:solidFill>
              </a:rPr>
              <a:t>1.</a:t>
            </a:r>
            <a:r>
              <a:rPr lang="ar-SA" sz="2000" b="1" dirty="0" err="1">
                <a:solidFill>
                  <a:srgbClr val="C00000"/>
                </a:solidFill>
              </a:rPr>
              <a:t>المغانط</a:t>
            </a:r>
            <a:r>
              <a:rPr lang="ar-SA" sz="2000" b="1" dirty="0">
                <a:solidFill>
                  <a:srgbClr val="C00000"/>
                </a:solidFill>
              </a:rPr>
              <a:t> الدائمة : </a:t>
            </a:r>
            <a:r>
              <a:rPr lang="ar-SA" sz="2000" b="1" dirty="0">
                <a:solidFill>
                  <a:prstClr val="black"/>
                </a:solidFill>
              </a:rPr>
              <a:t>تصنع من سبيكة من الحديد تحتوي على خليط من الألمنيوم والنيكل والكوبالت . </a:t>
            </a:r>
          </a:p>
          <a:p>
            <a:r>
              <a:rPr lang="ar-SA" sz="2000" b="1" dirty="0">
                <a:solidFill>
                  <a:prstClr val="black"/>
                </a:solidFill>
              </a:rPr>
              <a:t>ويمكن </a:t>
            </a:r>
            <a:r>
              <a:rPr lang="ar-SA" sz="2000" b="1" dirty="0" err="1">
                <a:solidFill>
                  <a:prstClr val="black"/>
                </a:solidFill>
              </a:rPr>
              <a:t>انتاج</a:t>
            </a:r>
            <a:r>
              <a:rPr lang="ar-SA" sz="2000" b="1" dirty="0">
                <a:solidFill>
                  <a:prstClr val="black"/>
                </a:solidFill>
              </a:rPr>
              <a:t> </a:t>
            </a:r>
            <a:r>
              <a:rPr lang="ar-SA" sz="2000" b="1" dirty="0" err="1">
                <a:solidFill>
                  <a:prstClr val="black"/>
                </a:solidFill>
              </a:rPr>
              <a:t>المغانط</a:t>
            </a:r>
            <a:r>
              <a:rPr lang="ar-SA" sz="2000" b="1" dirty="0">
                <a:solidFill>
                  <a:prstClr val="black"/>
                </a:solidFill>
              </a:rPr>
              <a:t> الدائمة </a:t>
            </a:r>
            <a:r>
              <a:rPr lang="ar-SA" sz="2000" b="1" dirty="0" err="1">
                <a:solidFill>
                  <a:prstClr val="black"/>
                </a:solidFill>
              </a:rPr>
              <a:t>ايضا</a:t>
            </a:r>
            <a:r>
              <a:rPr lang="ar-SA" sz="2000" b="1" dirty="0">
                <a:solidFill>
                  <a:prstClr val="black"/>
                </a:solidFill>
              </a:rPr>
              <a:t> باستخدام عناصر ترابية نادرة مثل (</a:t>
            </a:r>
            <a:r>
              <a:rPr lang="ar-SA" sz="2000" b="1" dirty="0" err="1">
                <a:solidFill>
                  <a:prstClr val="black"/>
                </a:solidFill>
              </a:rPr>
              <a:t>النيوديميوم</a:t>
            </a:r>
            <a:r>
              <a:rPr lang="ar-SA" sz="2000" b="1" dirty="0">
                <a:solidFill>
                  <a:prstClr val="black"/>
                </a:solidFill>
              </a:rPr>
              <a:t> </a:t>
            </a:r>
            <a:r>
              <a:rPr lang="ar-SA" sz="2000" b="1" dirty="0" err="1">
                <a:solidFill>
                  <a:prstClr val="black"/>
                </a:solidFill>
              </a:rPr>
              <a:t>والجادولينيوم</a:t>
            </a:r>
            <a:r>
              <a:rPr lang="ar-SA" sz="2000" b="1" dirty="0">
                <a:solidFill>
                  <a:prstClr val="black"/>
                </a:solidFill>
              </a:rPr>
              <a:t> )</a:t>
            </a:r>
          </a:p>
        </p:txBody>
      </p:sp>
      <p:sp>
        <p:nvSpPr>
          <p:cNvPr id="5" name="وسيلة شرح على شكل سحابة 4"/>
          <p:cNvSpPr/>
          <p:nvPr/>
        </p:nvSpPr>
        <p:spPr>
          <a:xfrm>
            <a:off x="-214346" y="2643182"/>
            <a:ext cx="5715008" cy="2643182"/>
          </a:xfrm>
          <a:prstGeom prst="cloudCallout">
            <a:avLst>
              <a:gd name="adj1" fmla="val -41910"/>
              <a:gd name="adj2" fmla="val -17228"/>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4000" b="1" dirty="0">
                <a:solidFill>
                  <a:srgbClr val="C00000"/>
                </a:solidFill>
              </a:rPr>
              <a:t>. </a:t>
            </a:r>
            <a:r>
              <a:rPr lang="ar-SA" sz="2400" b="1" dirty="0" err="1">
                <a:solidFill>
                  <a:srgbClr val="C00000"/>
                </a:solidFill>
              </a:rPr>
              <a:t>المغانط</a:t>
            </a:r>
            <a:r>
              <a:rPr lang="ar-SA" sz="2400" b="1" dirty="0">
                <a:solidFill>
                  <a:srgbClr val="C00000"/>
                </a:solidFill>
              </a:rPr>
              <a:t> </a:t>
            </a:r>
            <a:r>
              <a:rPr lang="ar-SA" sz="2400" b="1" dirty="0" err="1">
                <a:solidFill>
                  <a:srgbClr val="C00000"/>
                </a:solidFill>
              </a:rPr>
              <a:t>المؤقته</a:t>
            </a:r>
            <a:r>
              <a:rPr lang="ar-SA" sz="2400" b="1" dirty="0">
                <a:solidFill>
                  <a:srgbClr val="C00000"/>
                </a:solidFill>
              </a:rPr>
              <a:t> : </a:t>
            </a:r>
            <a:r>
              <a:rPr lang="ar-SA" sz="2400" b="1" dirty="0">
                <a:solidFill>
                  <a:prstClr val="black"/>
                </a:solidFill>
              </a:rPr>
              <a:t>تكتسب </a:t>
            </a:r>
            <a:r>
              <a:rPr lang="ar-SA" sz="2400" b="1" dirty="0" err="1">
                <a:solidFill>
                  <a:prstClr val="black"/>
                </a:solidFill>
              </a:rPr>
              <a:t>الصفه</a:t>
            </a:r>
            <a:r>
              <a:rPr lang="ar-SA" sz="2400" b="1" dirty="0">
                <a:solidFill>
                  <a:prstClr val="black"/>
                </a:solidFill>
              </a:rPr>
              <a:t> المغناطيسية بشكل مؤقت ثم تزول هذه الصفة مثل : المسمار – الحديد المطاوع (حديد يحتوي على القليل من الكربون ).</a:t>
            </a:r>
            <a:endParaRPr lang="ar-SA" sz="4000" dirty="0">
              <a:solidFill>
                <a:prstClr val="black"/>
              </a:solidFill>
            </a:endParaRPr>
          </a:p>
        </p:txBody>
      </p:sp>
      <p:sp>
        <p:nvSpPr>
          <p:cNvPr id="7" name="وسيلة شرح على شكل سحابة 6"/>
          <p:cNvSpPr/>
          <p:nvPr/>
        </p:nvSpPr>
        <p:spPr>
          <a:xfrm>
            <a:off x="3786182" y="4000504"/>
            <a:ext cx="4786346" cy="2643182"/>
          </a:xfrm>
          <a:prstGeom prst="cloudCallout">
            <a:avLst>
              <a:gd name="adj1" fmla="val -47781"/>
              <a:gd name="adj2" fmla="val 7637"/>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dirty="0">
                <a:solidFill>
                  <a:prstClr val="black"/>
                </a:solidFill>
              </a:rPr>
              <a:t>أيهما يطلق عليه بالمغناطيس الصناعي؟</a:t>
            </a:r>
          </a:p>
          <a:p>
            <a:pPr algn="ctr"/>
            <a:r>
              <a:rPr lang="ar-SA" sz="3200" dirty="0">
                <a:solidFill>
                  <a:prstClr val="black"/>
                </a:solidFill>
              </a:rPr>
              <a:t>عددي أنواع المغناطيس؟</a:t>
            </a:r>
          </a:p>
        </p:txBody>
      </p:sp>
    </p:spTree>
    <p:extLst>
      <p:ext uri="{BB962C8B-B14F-4D97-AF65-F5344CB8AC3E}">
        <p14:creationId xmlns:p14="http://schemas.microsoft.com/office/powerpoint/2010/main" val="27703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0 0  L -0.25 0  E" pathEditMode="relative" ptsTypes="">
                                      <p:cBhvr>
                                        <p:cTn id="19" dur="2000" fill="hold"/>
                                        <p:tgtEl>
                                          <p:spTgt spid="3">
                                            <p:bg/>
                                          </p:spTgt>
                                        </p:tgtEl>
                                        <p:attrNameLst>
                                          <p:attrName>ppt_x</p:attrName>
                                          <p:attrName>ppt_y</p:attrName>
                                        </p:attrNameLst>
                                      </p:cBhvr>
                                    </p:animMotion>
                                  </p:childTnLst>
                                </p:cTn>
                              </p:par>
                              <p:par>
                                <p:cTn id="20" presetID="35" presetClass="path" presetSubtype="0" accel="50000" decel="50000" fill="hold" grpId="1" nodeType="withEffect">
                                  <p:stCondLst>
                                    <p:cond delay="0"/>
                                  </p:stCondLst>
                                  <p:childTnLst>
                                    <p:animMotion origin="layout" path="M 0 0  L -0.25 0  E" pathEditMode="relative" ptsTypes="">
                                      <p:cBhvr>
                                        <p:cTn id="21" dur="2000" fill="hold"/>
                                        <p:tgtEl>
                                          <p:spTgt spid="3">
                                            <p:txEl>
                                              <p:pRg st="0" end="0"/>
                                            </p:txEl>
                                          </p:spTgt>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bg/>
                                          </p:spTgt>
                                        </p:tgtEl>
                                        <p:attrNameLst>
                                          <p:attrName>style.visibility</p:attrName>
                                        </p:attrNameLst>
                                      </p:cBhvr>
                                      <p:to>
                                        <p:strVal val="visible"/>
                                      </p:to>
                                    </p:set>
                                    <p:animEffect transition="in" filter="fade">
                                      <p:cBhvr>
                                        <p:cTn id="26" dur="2000"/>
                                        <p:tgtEl>
                                          <p:spTgt spid="4">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2000"/>
                                        <p:tgtEl>
                                          <p:spTgt spid="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20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grpId="1" nodeType="clickEffect">
                                  <p:stCondLst>
                                    <p:cond delay="0"/>
                                  </p:stCondLst>
                                  <p:childTnLst>
                                    <p:animMotion origin="layout" path="M 2.5E-6 -2.59259E-6 L 0.49583 -0.00486 " pathEditMode="relative" rAng="0" ptsTypes="AA">
                                      <p:cBhvr>
                                        <p:cTn id="44" dur="2000" fill="hold"/>
                                        <p:tgtEl>
                                          <p:spTgt spid="5">
                                            <p:bg/>
                                          </p:spTgt>
                                        </p:tgtEl>
                                        <p:attrNameLst>
                                          <p:attrName>ppt_x</p:attrName>
                                          <p:attrName>ppt_y</p:attrName>
                                        </p:attrNameLst>
                                      </p:cBhvr>
                                      <p:rCtr x="248" y="-3"/>
                                    </p:animMotion>
                                  </p:childTnLst>
                                </p:cTn>
                              </p:par>
                              <p:par>
                                <p:cTn id="45" presetID="35" presetClass="path" presetSubtype="0" accel="50000" decel="50000" fill="hold" grpId="1" nodeType="withEffect">
                                  <p:stCondLst>
                                    <p:cond delay="0"/>
                                  </p:stCondLst>
                                  <p:childTnLst>
                                    <p:animMotion origin="layout" path="M 0.00052 -0.00069 L 0.53802 -0.00069 " pathEditMode="relative" rAng="0" ptsTypes="AA">
                                      <p:cBhvr>
                                        <p:cTn id="46" dur="2000" fill="hold"/>
                                        <p:tgtEl>
                                          <p:spTgt spid="5">
                                            <p:txEl>
                                              <p:pRg st="0" end="0"/>
                                            </p:txEl>
                                          </p:spTgt>
                                        </p:tgtEl>
                                        <p:attrNameLst>
                                          <p:attrName>ppt_x</p:attrName>
                                          <p:attrName>ppt_y</p:attrName>
                                        </p:attrNameLst>
                                      </p:cBhvr>
                                      <p:rCtr x="269" y="0"/>
                                    </p:animMotion>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bg/>
                                          </p:spTgt>
                                        </p:tgtEl>
                                        <p:attrNameLst>
                                          <p:attrName>style.visibility</p:attrName>
                                        </p:attrNameLst>
                                      </p:cBhvr>
                                      <p:to>
                                        <p:strVal val="visible"/>
                                      </p:to>
                                    </p:set>
                                    <p:anim calcmode="lin" valueType="num">
                                      <p:cBhvr additive="base">
                                        <p:cTn id="5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 calcmode="lin" valueType="num">
                                      <p:cBhvr additive="base">
                                        <p:cTn id="6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grpId="1" nodeType="clickEffect">
                                  <p:stCondLst>
                                    <p:cond delay="0"/>
                                  </p:stCondLst>
                                  <p:childTnLst>
                                    <p:animMotion origin="layout" path="M 0 0  L -0.25 0  E" pathEditMode="relative" ptsTypes="">
                                      <p:cBhvr>
                                        <p:cTn id="68" dur="2000" fill="hold"/>
                                        <p:tgtEl>
                                          <p:spTgt spid="7">
                                            <p:bg/>
                                          </p:spTgt>
                                        </p:tgtEl>
                                        <p:attrNameLst>
                                          <p:attrName>ppt_x</p:attrName>
                                          <p:attrName>ppt_y</p:attrName>
                                        </p:attrNameLst>
                                      </p:cBhvr>
                                    </p:animMotion>
                                  </p:childTnLst>
                                </p:cTn>
                              </p:par>
                              <p:par>
                                <p:cTn id="69" presetID="35" presetClass="path" presetSubtype="0" accel="50000" decel="50000" fill="hold" grpId="1" nodeType="withEffect">
                                  <p:stCondLst>
                                    <p:cond delay="0"/>
                                  </p:stCondLst>
                                  <p:childTnLst>
                                    <p:animMotion origin="layout" path="M 0 0  L -0.25 0  E" pathEditMode="relative" ptsTypes="">
                                      <p:cBhvr>
                                        <p:cTn id="70" dur="2000" fill="hold"/>
                                        <p:tgtEl>
                                          <p:spTgt spid="7">
                                            <p:txEl>
                                              <p:pRg st="0" end="0"/>
                                            </p:txEl>
                                          </p:spTgt>
                                        </p:tgtEl>
                                        <p:attrNameLst>
                                          <p:attrName>ppt_x</p:attrName>
                                          <p:attrName>ppt_y</p:attrName>
                                        </p:attrNameLst>
                                      </p:cBhvr>
                                    </p:animMotion>
                                  </p:childTnLst>
                                </p:cTn>
                              </p:par>
                              <p:par>
                                <p:cTn id="71" presetID="35" presetClass="path" presetSubtype="0" accel="50000" decel="50000" fill="hold" grpId="1" nodeType="withEffect">
                                  <p:stCondLst>
                                    <p:cond delay="0"/>
                                  </p:stCondLst>
                                  <p:childTnLst>
                                    <p:animMotion origin="layout" path="M 0 0  L -0.25 0  E" pathEditMode="relative" ptsTypes="">
                                      <p:cBhvr>
                                        <p:cTn id="72" dur="2000" fill="hold"/>
                                        <p:tgtEl>
                                          <p:spTgt spid="7">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3" grpId="1" build="allAtOnce" animBg="1"/>
      <p:bldP spid="4" grpId="0" build="allAtOnce" animBg="1"/>
      <p:bldP spid="5" grpId="0" build="allAtOnce" animBg="1"/>
      <p:bldP spid="5" grpId="1" build="allAtOnce" animBg="1"/>
      <p:bldP spid="7" grpId="0" build="p" animBg="1"/>
      <p:bldP spid="7"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srcRect/>
          <a:stretch>
            <a:fillRect/>
          </a:stretch>
        </p:blipFill>
        <p:spPr bwMode="auto">
          <a:xfrm>
            <a:off x="714348" y="357166"/>
            <a:ext cx="8001056" cy="4714882"/>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a:srcRect/>
          <a:stretch>
            <a:fillRect/>
          </a:stretch>
        </p:blipFill>
        <p:spPr bwMode="auto">
          <a:xfrm>
            <a:off x="5786446" y="1214422"/>
            <a:ext cx="1400175" cy="105727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1857356" y="1214422"/>
            <a:ext cx="1400175" cy="1057275"/>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5857884" y="3929066"/>
            <a:ext cx="1400175" cy="1057275"/>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a:off x="1785918" y="3929066"/>
            <a:ext cx="1400175" cy="1057275"/>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a:stretch>
            <a:fillRect/>
          </a:stretch>
        </p:blipFill>
        <p:spPr bwMode="auto">
          <a:xfrm>
            <a:off x="3643306" y="4429132"/>
            <a:ext cx="1400175" cy="1057275"/>
          </a:xfrm>
          <a:prstGeom prst="rect">
            <a:avLst/>
          </a:prstGeom>
          <a:noFill/>
          <a:ln w="9525">
            <a:noFill/>
            <a:miter lim="800000"/>
            <a:headEnd/>
            <a:tailEnd/>
          </a:ln>
          <a:effectLst/>
        </p:spPr>
      </p:pic>
    </p:spTree>
    <p:extLst>
      <p:ext uri="{BB962C8B-B14F-4D97-AF65-F5344CB8AC3E}">
        <p14:creationId xmlns:p14="http://schemas.microsoft.com/office/powerpoint/2010/main" val="293226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3796"/>
                                        </p:tgtEl>
                                      </p:cBhvr>
                                    </p:animEffect>
                                    <p:set>
                                      <p:cBhvr>
                                        <p:cTn id="7" dur="1" fill="hold">
                                          <p:stCondLst>
                                            <p:cond delay="499"/>
                                          </p:stCondLst>
                                        </p:cTn>
                                        <p:tgtEl>
                                          <p:spTgt spid="3379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ml:file://D:\تعليمي\الفصل%20الدراسي%20الثاني\الفصل%20التاسع%20-%20المغناطيسية\شروحات\المجال%20المغناطيسي\ملتقى%20الفيزيائيين%20العرب%20-%20سلسلة%20المُساعد(15)%20شرح%20ومناقشة%20%20المجال%20المغناطيسي.mht!http://www.phys4arab.net/uploood/naser/magnet12.jpg"/>
          <p:cNvPicPr>
            <a:picLocks noChangeAspect="1" noChangeArrowheads="1"/>
          </p:cNvPicPr>
          <p:nvPr/>
        </p:nvPicPr>
        <p:blipFill>
          <a:blip r:embed="rId2"/>
          <a:srcRect l="-1029" t="-2032" r="-1029" b="-2032"/>
          <a:stretch>
            <a:fillRect/>
          </a:stretch>
        </p:blipFill>
        <p:spPr bwMode="auto">
          <a:xfrm>
            <a:off x="2000232" y="357166"/>
            <a:ext cx="5551488" cy="2867025"/>
          </a:xfrm>
          <a:prstGeom prst="rect">
            <a:avLst/>
          </a:prstGeom>
          <a:noFill/>
          <a:ln w="28575">
            <a:solidFill>
              <a:schemeClr val="tx2">
                <a:lumMod val="60000"/>
                <a:lumOff val="40000"/>
              </a:schemeClr>
            </a:solidFill>
          </a:ln>
        </p:spPr>
      </p:pic>
      <p:pic>
        <p:nvPicPr>
          <p:cNvPr id="5" name="Picture 2" descr="mhtml:file://D:\تعليمي\الفصل%20الدراسي%20الثاني\الفصل%20التاسع%20-%20المغناطيسية\شروحات\المجال%20المغناطيسي\ملتقى%20الفيزيائيين%20العرب%20-%20سلسلة%20المُساعد(15)%20شرح%20ومناقشة%20%20المجال%20المغناطيسي.mht!http://www.phys4arab.net/uploood/naser/magnet12.jpg"/>
          <p:cNvPicPr>
            <a:picLocks noChangeAspect="1" noChangeArrowheads="1"/>
          </p:cNvPicPr>
          <p:nvPr/>
        </p:nvPicPr>
        <p:blipFill>
          <a:blip r:embed="rId3"/>
          <a:srcRect l="-680" t="-995" r="-680" b="-995"/>
          <a:stretch>
            <a:fillRect/>
          </a:stretch>
        </p:blipFill>
        <p:spPr bwMode="auto">
          <a:xfrm>
            <a:off x="2000232" y="3214686"/>
            <a:ext cx="5572127" cy="2617787"/>
          </a:xfrm>
          <a:prstGeom prst="rect">
            <a:avLst/>
          </a:prstGeom>
          <a:noFill/>
          <a:ln w="38100">
            <a:solidFill>
              <a:schemeClr val="tx2">
                <a:lumMod val="60000"/>
                <a:lumOff val="40000"/>
              </a:schemeClr>
            </a:solidFill>
          </a:ln>
        </p:spPr>
      </p:pic>
      <p:pic>
        <p:nvPicPr>
          <p:cNvPr id="4" name="Picture 3" descr="C:\Documents and Settings\farasan\Desktop\بدون عنوان-4.jpg"/>
          <p:cNvPicPr>
            <a:picLocks noChangeAspect="1" noChangeArrowheads="1"/>
          </p:cNvPicPr>
          <p:nvPr/>
        </p:nvPicPr>
        <p:blipFill>
          <a:blip r:embed="rId4"/>
          <a:srcRect/>
          <a:stretch>
            <a:fillRect/>
          </a:stretch>
        </p:blipFill>
        <p:spPr bwMode="auto">
          <a:xfrm>
            <a:off x="2000232" y="285728"/>
            <a:ext cx="5643602" cy="5572164"/>
          </a:xfrm>
          <a:prstGeom prst="rect">
            <a:avLst/>
          </a:prstGeom>
          <a:noFill/>
          <a:ln w="9525">
            <a:noFill/>
            <a:miter lim="800000"/>
            <a:headEnd/>
            <a:tailEnd/>
          </a:ln>
        </p:spPr>
      </p:pic>
      <p:sp>
        <p:nvSpPr>
          <p:cNvPr id="2" name="مستطيل 1"/>
          <p:cNvSpPr/>
          <p:nvPr/>
        </p:nvSpPr>
        <p:spPr>
          <a:xfrm>
            <a:off x="2023063" y="5832473"/>
            <a:ext cx="5157181" cy="923330"/>
          </a:xfrm>
          <a:prstGeom prst="rect">
            <a:avLst/>
          </a:prstGeom>
          <a:noFill/>
        </p:spPr>
        <p:txBody>
          <a:bodyPr wrap="none" lIns="91440" tIns="45720" rIns="91440" bIns="45720">
            <a:spAutoFit/>
          </a:bodyPr>
          <a:lstStyle/>
          <a:p>
            <a:pPr algn="ctr"/>
            <a:r>
              <a:rPr lang="ar-SA"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الكتاب  صــــ</a:t>
            </a:r>
            <a:r>
              <a:rPr lang="en-US"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136</a:t>
            </a:r>
            <a:r>
              <a:rPr lang="ar-SA" sz="5400" b="1" cap="all" dirty="0">
                <a:ln w="9000" cmpd="sng">
                  <a:solidFill>
                    <a:srgbClr val="68007F">
                      <a:shade val="50000"/>
                      <a:satMod val="120000"/>
                    </a:srgbClr>
                  </a:solidFill>
                  <a:prstDash val="solid"/>
                </a:ln>
                <a:gradFill>
                  <a:gsLst>
                    <a:gs pos="0">
                      <a:srgbClr val="68007F">
                        <a:shade val="20000"/>
                        <a:satMod val="245000"/>
                      </a:srgbClr>
                    </a:gs>
                    <a:gs pos="43000">
                      <a:srgbClr val="68007F">
                        <a:satMod val="255000"/>
                      </a:srgbClr>
                    </a:gs>
                    <a:gs pos="48000">
                      <a:srgbClr val="68007F">
                        <a:shade val="85000"/>
                        <a:satMod val="255000"/>
                      </a:srgbClr>
                    </a:gs>
                    <a:gs pos="100000">
                      <a:srgbClr val="68007F">
                        <a:shade val="20000"/>
                        <a:satMod val="245000"/>
                      </a:srgbClr>
                    </a:gs>
                  </a:gsLst>
                  <a:lin ang="5400000"/>
                </a:gradFill>
                <a:effectLst>
                  <a:reflection blurRad="12700" stA="28000" endPos="45000" dist="1000" dir="5400000" sy="-100000" algn="bl" rotWithShape="0"/>
                </a:effectLst>
              </a:rPr>
              <a:t>ــــــ</a:t>
            </a:r>
          </a:p>
        </p:txBody>
      </p:sp>
    </p:spTree>
    <p:extLst>
      <p:ext uri="{BB962C8B-B14F-4D97-AF65-F5344CB8AC3E}">
        <p14:creationId xmlns:p14="http://schemas.microsoft.com/office/powerpoint/2010/main" val="272210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0.gstatic.com/images?q=tbn:ANd9GcRelirrRzftDZEqbKcyOv-BkKXJ-YeHYgMs3Dz2AZVI7OXpqmgu"/>
          <p:cNvPicPr>
            <a:picLocks noChangeAspect="1" noChangeArrowheads="1"/>
          </p:cNvPicPr>
          <p:nvPr/>
        </p:nvPicPr>
        <p:blipFill>
          <a:blip r:embed="rId2" cstate="print"/>
          <a:srcRect/>
          <a:stretch>
            <a:fillRect/>
          </a:stretch>
        </p:blipFill>
        <p:spPr bwMode="auto">
          <a:xfrm>
            <a:off x="2214546" y="500042"/>
            <a:ext cx="5715040" cy="5643602"/>
          </a:xfrm>
          <a:prstGeom prst="rect">
            <a:avLst/>
          </a:prstGeom>
          <a:noFill/>
        </p:spPr>
      </p:pic>
      <p:pic>
        <p:nvPicPr>
          <p:cNvPr id="5" name="صورة 4" descr="imagesCA8CH8N8.jpg"/>
          <p:cNvPicPr/>
          <p:nvPr/>
        </p:nvPicPr>
        <p:blipFill>
          <a:blip r:embed="rId3"/>
          <a:stretch>
            <a:fillRect/>
          </a:stretch>
        </p:blipFill>
        <p:spPr>
          <a:xfrm>
            <a:off x="2143108" y="500042"/>
            <a:ext cx="5786478" cy="5643602"/>
          </a:xfrm>
          <a:prstGeom prst="rect">
            <a:avLst/>
          </a:prstGeom>
        </p:spPr>
      </p:pic>
      <p:sp>
        <p:nvSpPr>
          <p:cNvPr id="4" name="مستطيل 3"/>
          <p:cNvSpPr/>
          <p:nvPr/>
        </p:nvSpPr>
        <p:spPr>
          <a:xfrm>
            <a:off x="2441726" y="490298"/>
            <a:ext cx="5189241" cy="707886"/>
          </a:xfrm>
          <a:prstGeom prst="rect">
            <a:avLst/>
          </a:prstGeom>
          <a:noFill/>
        </p:spPr>
        <p:txBody>
          <a:bodyPr wrap="none" lIns="91440" tIns="45720" rIns="91440" bIns="45720">
            <a:spAutoFit/>
          </a:bodyP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rPr>
              <a:t>صفي </a:t>
            </a:r>
            <a:r>
              <a:rPr lang="ar-SA"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إندفاع</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الماء في </a:t>
            </a:r>
            <a:r>
              <a:rPr lang="ar-SA"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الصوره</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6" name="مستطيل 5"/>
          <p:cNvSpPr/>
          <p:nvPr/>
        </p:nvSpPr>
        <p:spPr>
          <a:xfrm>
            <a:off x="2495078" y="1198184"/>
            <a:ext cx="5153975" cy="424731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a:ln/>
                <a:solidFill>
                  <a:sysClr val="windowText" lastClr="000000"/>
                </a:solidFill>
              </a:rPr>
              <a:t>عرفي التدفق؟؟</a:t>
            </a:r>
          </a:p>
          <a:p>
            <a:pPr algn="ctr"/>
            <a:r>
              <a:rPr lang="ar-SA" sz="5400" b="1" dirty="0" err="1">
                <a:ln/>
                <a:solidFill>
                  <a:sysClr val="windowText" lastClr="000000"/>
                </a:solidFill>
              </a:rPr>
              <a:t>عددخطوط</a:t>
            </a:r>
            <a:r>
              <a:rPr lang="ar-SA" sz="5400" b="1" dirty="0">
                <a:ln/>
                <a:solidFill>
                  <a:sysClr val="windowText" lastClr="000000"/>
                </a:solidFill>
              </a:rPr>
              <a:t> المجال التي</a:t>
            </a:r>
          </a:p>
          <a:p>
            <a:pPr algn="ctr"/>
            <a:r>
              <a:rPr lang="ar-SA" sz="5400" b="1" dirty="0">
                <a:ln/>
                <a:solidFill>
                  <a:sysClr val="windowText" lastClr="000000"/>
                </a:solidFill>
              </a:rPr>
              <a:t>تخترق سطح</a:t>
            </a:r>
          </a:p>
          <a:p>
            <a:pPr algn="ctr"/>
            <a:r>
              <a:rPr lang="ar-SA" sz="5400" b="1" dirty="0" err="1">
                <a:ln/>
                <a:solidFill>
                  <a:sysClr val="windowText" lastClr="000000"/>
                </a:solidFill>
              </a:rPr>
              <a:t>ماهي</a:t>
            </a:r>
            <a:r>
              <a:rPr lang="ar-SA" sz="5400" b="1" dirty="0">
                <a:ln/>
                <a:solidFill>
                  <a:sysClr val="windowText" lastClr="000000"/>
                </a:solidFill>
              </a:rPr>
              <a:t> وحدته؟ </a:t>
            </a:r>
          </a:p>
          <a:p>
            <a:pPr algn="ctr"/>
            <a:r>
              <a:rPr lang="ar-SA" sz="5400" b="1" dirty="0" err="1">
                <a:ln/>
                <a:solidFill>
                  <a:sysClr val="windowText" lastClr="000000"/>
                </a:solidFill>
              </a:rPr>
              <a:t>تسلا</a:t>
            </a:r>
            <a:endParaRPr lang="ar-SA" sz="5400" b="1" dirty="0">
              <a:ln/>
              <a:solidFill>
                <a:sysClr val="windowText" lastClr="000000"/>
              </a:solidFill>
            </a:endParaRPr>
          </a:p>
        </p:txBody>
      </p:sp>
      <p:sp>
        <p:nvSpPr>
          <p:cNvPr id="8" name="مستطيل 7"/>
          <p:cNvSpPr/>
          <p:nvPr/>
        </p:nvSpPr>
        <p:spPr>
          <a:xfrm>
            <a:off x="1220875" y="4221087"/>
            <a:ext cx="8496944" cy="2585323"/>
          </a:xfrm>
          <a:prstGeom prst="rect">
            <a:avLst/>
          </a:prstGeom>
          <a:noFill/>
        </p:spPr>
        <p:txBody>
          <a:bodyPr wrap="square" lIns="91440" tIns="45720" rIns="91440" bIns="45720">
            <a:spAutoFit/>
          </a:bodyPr>
          <a:lstStyle/>
          <a:p>
            <a:pPr algn="ctr"/>
            <a:endParaRPr lang="ar-SA" sz="54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endParaRPr>
          </a:p>
          <a:p>
            <a:pPr algn="ctr"/>
            <a:r>
              <a:rPr lang="ar-SA" sz="36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في الدوائر </a:t>
            </a:r>
            <a:r>
              <a:rPr lang="ar-SA" sz="3600" b="1" dirty="0" err="1">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المغناطيسيه</a:t>
            </a:r>
            <a:r>
              <a:rPr lang="ar-SA" sz="36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 ...</a:t>
            </a:r>
          </a:p>
          <a:p>
            <a:pPr algn="ctr"/>
            <a:r>
              <a:rPr lang="ar-SA" sz="36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تشابه الممانعة </a:t>
            </a:r>
            <a:r>
              <a:rPr lang="ar-SA" sz="3600" b="1" dirty="0" err="1">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المغناطيسيه</a:t>
            </a:r>
            <a:r>
              <a:rPr lang="ar-SA" sz="36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 .........</a:t>
            </a:r>
            <a:r>
              <a:rPr lang="ar-SA" sz="3600" b="1" dirty="0" err="1">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الكهربائيه</a:t>
            </a:r>
            <a:endParaRPr lang="ar-SA" sz="36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endParaRPr>
          </a:p>
          <a:p>
            <a:pPr algn="ctr"/>
            <a:r>
              <a:rPr lang="ar-SA" sz="36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ويشابه التدفق المغناطيسي .........</a:t>
            </a:r>
            <a:r>
              <a:rPr lang="ar-SA" sz="3600" b="1" dirty="0">
                <a:ln w="10541" cmpd="sng">
                  <a:solidFill>
                    <a:srgbClr val="FF388C">
                      <a:shade val="88000"/>
                      <a:satMod val="110000"/>
                    </a:srgbClr>
                  </a:solidFill>
                  <a:prstDash val="solid"/>
                </a:ln>
                <a:solidFill>
                  <a:prstClr val="black"/>
                </a:solidFill>
              </a:rPr>
              <a:t>الكهربائي</a:t>
            </a:r>
          </a:p>
        </p:txBody>
      </p:sp>
      <p:sp>
        <p:nvSpPr>
          <p:cNvPr id="9" name="قوس كبير أيسر 8"/>
          <p:cNvSpPr/>
          <p:nvPr/>
        </p:nvSpPr>
        <p:spPr>
          <a:xfrm>
            <a:off x="1691680" y="5746193"/>
            <a:ext cx="288032" cy="864096"/>
          </a:xfrm>
          <a:prstGeom prst="lef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SA">
              <a:solidFill>
                <a:prstClr val="black"/>
              </a:solidFill>
            </a:endParaRPr>
          </a:p>
        </p:txBody>
      </p:sp>
      <p:sp>
        <p:nvSpPr>
          <p:cNvPr id="12" name="مستطيل 11"/>
          <p:cNvSpPr/>
          <p:nvPr/>
        </p:nvSpPr>
        <p:spPr>
          <a:xfrm>
            <a:off x="323528" y="4967042"/>
            <a:ext cx="1149375" cy="1656184"/>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b="1" dirty="0">
                <a:solidFill>
                  <a:prstClr val="black"/>
                </a:solidFill>
              </a:rPr>
              <a:t>في الدوائر </a:t>
            </a:r>
            <a:r>
              <a:rPr lang="ar-SA" sz="2400" b="1" dirty="0" err="1">
                <a:solidFill>
                  <a:prstClr val="black"/>
                </a:solidFill>
              </a:rPr>
              <a:t>الكهربائيه</a:t>
            </a:r>
            <a:endParaRPr lang="ar-SA" sz="2400" b="1" dirty="0">
              <a:solidFill>
                <a:prstClr val="black"/>
              </a:solidFill>
            </a:endParaRPr>
          </a:p>
        </p:txBody>
      </p:sp>
    </p:spTree>
    <p:extLst>
      <p:ext uri="{BB962C8B-B14F-4D97-AF65-F5344CB8AC3E}">
        <p14:creationId xmlns:p14="http://schemas.microsoft.com/office/powerpoint/2010/main" val="12962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xit" presetSubtype="16" fill="hold" nodeType="clickEffect">
                                  <p:stCondLst>
                                    <p:cond delay="0"/>
                                  </p:stCondLst>
                                  <p:childTnLst>
                                    <p:animEffect transition="out" filter="box(in)">
                                      <p:cBhvr>
                                        <p:cTn id="47" dur="500"/>
                                        <p:tgtEl>
                                          <p:spTgt spid="6">
                                            <p:txEl>
                                              <p:pRg st="0" end="0"/>
                                            </p:txEl>
                                          </p:spTgt>
                                        </p:tgtEl>
                                      </p:cBhvr>
                                    </p:animEffect>
                                    <p:set>
                                      <p:cBhvr>
                                        <p:cTn id="48" dur="1" fill="hold">
                                          <p:stCondLst>
                                            <p:cond delay="499"/>
                                          </p:stCondLst>
                                        </p:cTn>
                                        <p:tgtEl>
                                          <p:spTgt spid="6">
                                            <p:txEl>
                                              <p:pRg st="0" end="0"/>
                                            </p:txEl>
                                          </p:spTgt>
                                        </p:tgtEl>
                                        <p:attrNameLst>
                                          <p:attrName>style.visibility</p:attrName>
                                        </p:attrNameLst>
                                      </p:cBhvr>
                                      <p:to>
                                        <p:strVal val="hidden"/>
                                      </p:to>
                                    </p:set>
                                  </p:childTnLst>
                                </p:cTn>
                              </p:par>
                              <p:par>
                                <p:cTn id="49" presetID="4" presetClass="exit" presetSubtype="16" fill="hold" nodeType="withEffect">
                                  <p:stCondLst>
                                    <p:cond delay="0"/>
                                  </p:stCondLst>
                                  <p:childTnLst>
                                    <p:animEffect transition="out" filter="box(in)">
                                      <p:cBhvr>
                                        <p:cTn id="50" dur="500"/>
                                        <p:tgtEl>
                                          <p:spTgt spid="6">
                                            <p:txEl>
                                              <p:pRg st="1" end="1"/>
                                            </p:txEl>
                                          </p:spTgt>
                                        </p:tgtEl>
                                      </p:cBhvr>
                                    </p:animEffect>
                                    <p:set>
                                      <p:cBhvr>
                                        <p:cTn id="51" dur="1" fill="hold">
                                          <p:stCondLst>
                                            <p:cond delay="499"/>
                                          </p:stCondLst>
                                        </p:cTn>
                                        <p:tgtEl>
                                          <p:spTgt spid="6">
                                            <p:txEl>
                                              <p:pRg st="1" end="1"/>
                                            </p:txEl>
                                          </p:spTgt>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6">
                                            <p:txEl>
                                              <p:pRg st="2" end="2"/>
                                            </p:txEl>
                                          </p:spTgt>
                                        </p:tgtEl>
                                      </p:cBhvr>
                                    </p:animEffect>
                                    <p:set>
                                      <p:cBhvr>
                                        <p:cTn id="54" dur="1" fill="hold">
                                          <p:stCondLst>
                                            <p:cond delay="499"/>
                                          </p:stCondLst>
                                        </p:cTn>
                                        <p:tgtEl>
                                          <p:spTgt spid="6">
                                            <p:txEl>
                                              <p:pRg st="2" end="2"/>
                                            </p:txEl>
                                          </p:spTgt>
                                        </p:tgtEl>
                                        <p:attrNameLst>
                                          <p:attrName>style.visibility</p:attrName>
                                        </p:attrNameLst>
                                      </p:cBhvr>
                                      <p:to>
                                        <p:strVal val="hidden"/>
                                      </p:to>
                                    </p:set>
                                  </p:childTnLst>
                                </p:cTn>
                              </p:par>
                              <p:par>
                                <p:cTn id="55" presetID="4" presetClass="exit" presetSubtype="16" fill="hold" nodeType="withEffect">
                                  <p:stCondLst>
                                    <p:cond delay="0"/>
                                  </p:stCondLst>
                                  <p:childTnLst>
                                    <p:animEffect transition="out" filter="box(in)">
                                      <p:cBhvr>
                                        <p:cTn id="56" dur="500"/>
                                        <p:tgtEl>
                                          <p:spTgt spid="6">
                                            <p:txEl>
                                              <p:pRg st="3" end="3"/>
                                            </p:txEl>
                                          </p:spTgt>
                                        </p:tgtEl>
                                      </p:cBhvr>
                                    </p:animEffect>
                                    <p:set>
                                      <p:cBhvr>
                                        <p:cTn id="57" dur="1" fill="hold">
                                          <p:stCondLst>
                                            <p:cond delay="499"/>
                                          </p:stCondLst>
                                        </p:cTn>
                                        <p:tgtEl>
                                          <p:spTgt spid="6">
                                            <p:txEl>
                                              <p:pRg st="3" end="3"/>
                                            </p:txEl>
                                          </p:spTgt>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6">
                                            <p:txEl>
                                              <p:pRg st="4" end="4"/>
                                            </p:txEl>
                                          </p:spTgt>
                                        </p:tgtEl>
                                      </p:cBhvr>
                                    </p:animEffect>
                                    <p:set>
                                      <p:cBhvr>
                                        <p:cTn id="60"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80">
                                          <p:stCondLst>
                                            <p:cond delay="0"/>
                                          </p:stCondLst>
                                        </p:cTn>
                                        <p:tgtEl>
                                          <p:spTgt spid="9"/>
                                        </p:tgtEl>
                                      </p:cBhvr>
                                    </p:animEffect>
                                    <p:anim calcmode="lin" valueType="num">
                                      <p:cBhvr>
                                        <p:cTn id="8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7" dur="26">
                                          <p:stCondLst>
                                            <p:cond delay="650"/>
                                          </p:stCondLst>
                                        </p:cTn>
                                        <p:tgtEl>
                                          <p:spTgt spid="9"/>
                                        </p:tgtEl>
                                      </p:cBhvr>
                                      <p:to x="100000" y="60000"/>
                                    </p:animScale>
                                    <p:animScale>
                                      <p:cBhvr>
                                        <p:cTn id="88" dur="166" decel="50000">
                                          <p:stCondLst>
                                            <p:cond delay="676"/>
                                          </p:stCondLst>
                                        </p:cTn>
                                        <p:tgtEl>
                                          <p:spTgt spid="9"/>
                                        </p:tgtEl>
                                      </p:cBhvr>
                                      <p:to x="100000" y="100000"/>
                                    </p:animScale>
                                    <p:animScale>
                                      <p:cBhvr>
                                        <p:cTn id="89" dur="26">
                                          <p:stCondLst>
                                            <p:cond delay="1312"/>
                                          </p:stCondLst>
                                        </p:cTn>
                                        <p:tgtEl>
                                          <p:spTgt spid="9"/>
                                        </p:tgtEl>
                                      </p:cBhvr>
                                      <p:to x="100000" y="80000"/>
                                    </p:animScale>
                                    <p:animScale>
                                      <p:cBhvr>
                                        <p:cTn id="90" dur="166" decel="50000">
                                          <p:stCondLst>
                                            <p:cond delay="1338"/>
                                          </p:stCondLst>
                                        </p:cTn>
                                        <p:tgtEl>
                                          <p:spTgt spid="9"/>
                                        </p:tgtEl>
                                      </p:cBhvr>
                                      <p:to x="100000" y="100000"/>
                                    </p:animScale>
                                    <p:animScale>
                                      <p:cBhvr>
                                        <p:cTn id="91" dur="26">
                                          <p:stCondLst>
                                            <p:cond delay="1642"/>
                                          </p:stCondLst>
                                        </p:cTn>
                                        <p:tgtEl>
                                          <p:spTgt spid="9"/>
                                        </p:tgtEl>
                                      </p:cBhvr>
                                      <p:to x="100000" y="90000"/>
                                    </p:animScale>
                                    <p:animScale>
                                      <p:cBhvr>
                                        <p:cTn id="92" dur="166" decel="50000">
                                          <p:stCondLst>
                                            <p:cond delay="1668"/>
                                          </p:stCondLst>
                                        </p:cTn>
                                        <p:tgtEl>
                                          <p:spTgt spid="9"/>
                                        </p:tgtEl>
                                      </p:cBhvr>
                                      <p:to x="100000" y="100000"/>
                                    </p:animScale>
                                    <p:animScale>
                                      <p:cBhvr>
                                        <p:cTn id="93" dur="26">
                                          <p:stCondLst>
                                            <p:cond delay="1808"/>
                                          </p:stCondLst>
                                        </p:cTn>
                                        <p:tgtEl>
                                          <p:spTgt spid="9"/>
                                        </p:tgtEl>
                                      </p:cBhvr>
                                      <p:to x="100000" y="95000"/>
                                    </p:animScale>
                                    <p:animScale>
                                      <p:cBhvr>
                                        <p:cTn id="94" dur="166" decel="50000">
                                          <p:stCondLst>
                                            <p:cond delay="1834"/>
                                          </p:stCondLst>
                                        </p:cTn>
                                        <p:tgtEl>
                                          <p:spTgt spid="9"/>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8" grpId="0"/>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4149080"/>
            <a:ext cx="6396037"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00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11157" y="1741115"/>
            <a:ext cx="6477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مستدير الزوايا 5"/>
          <p:cNvSpPr/>
          <p:nvPr/>
        </p:nvSpPr>
        <p:spPr>
          <a:xfrm>
            <a:off x="6457644" y="2665800"/>
            <a:ext cx="1512168" cy="79012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solidFill>
                <a:prstClr val="black"/>
              </a:solidFill>
            </a:endParaRPr>
          </a:p>
        </p:txBody>
      </p:sp>
      <p:pic>
        <p:nvPicPr>
          <p:cNvPr id="4302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886200"/>
            <a:ext cx="16335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74" y="2524919"/>
            <a:ext cx="16335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238" y="1195011"/>
            <a:ext cx="16335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1258266" y="2649849"/>
            <a:ext cx="1368152" cy="707886"/>
          </a:xfrm>
          <a:prstGeom prst="rect">
            <a:avLst/>
          </a:prstGeom>
          <a:noFill/>
        </p:spPr>
        <p:txBody>
          <a:bodyPr wrap="square" rtlCol="1">
            <a:spAutoFit/>
          </a:bodyPr>
          <a:lstStyle/>
          <a:p>
            <a:pPr algn="ctr"/>
            <a:r>
              <a:rPr lang="ar-SA" sz="2000" b="1" dirty="0">
                <a:solidFill>
                  <a:prstClr val="black"/>
                </a:solidFill>
              </a:rPr>
              <a:t>المجال المغناطيسي</a:t>
            </a:r>
          </a:p>
        </p:txBody>
      </p:sp>
      <p:sp>
        <p:nvSpPr>
          <p:cNvPr id="8" name="مربع نص 7"/>
          <p:cNvSpPr txBox="1"/>
          <p:nvPr/>
        </p:nvSpPr>
        <p:spPr>
          <a:xfrm>
            <a:off x="3935252" y="1325870"/>
            <a:ext cx="1390035" cy="707886"/>
          </a:xfrm>
          <a:prstGeom prst="rect">
            <a:avLst/>
          </a:prstGeom>
          <a:noFill/>
        </p:spPr>
        <p:txBody>
          <a:bodyPr wrap="square" rtlCol="1">
            <a:spAutoFit/>
          </a:bodyPr>
          <a:lstStyle/>
          <a:p>
            <a:pPr algn="ctr"/>
            <a:r>
              <a:rPr lang="ar-SA" sz="2000" b="1" dirty="0" err="1">
                <a:solidFill>
                  <a:prstClr val="black"/>
                </a:solidFill>
              </a:rPr>
              <a:t>إستخدامات</a:t>
            </a:r>
            <a:r>
              <a:rPr lang="ar-SA" sz="2000" b="1" dirty="0">
                <a:solidFill>
                  <a:prstClr val="black"/>
                </a:solidFill>
              </a:rPr>
              <a:t> المغناطيس</a:t>
            </a:r>
          </a:p>
        </p:txBody>
      </p:sp>
      <p:pic>
        <p:nvPicPr>
          <p:cNvPr id="4302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223" y="3855166"/>
            <a:ext cx="16335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6588224" y="2779340"/>
            <a:ext cx="1381588" cy="707886"/>
          </a:xfrm>
          <a:prstGeom prst="rect">
            <a:avLst/>
          </a:prstGeom>
          <a:noFill/>
        </p:spPr>
        <p:txBody>
          <a:bodyPr wrap="square" rtlCol="1">
            <a:spAutoFit/>
          </a:bodyPr>
          <a:lstStyle/>
          <a:p>
            <a:pPr algn="ctr"/>
            <a:r>
              <a:rPr lang="ar-SA" sz="2000" b="1" dirty="0">
                <a:solidFill>
                  <a:prstClr val="black"/>
                </a:solidFill>
              </a:rPr>
              <a:t>خصائص المغناطيس</a:t>
            </a:r>
          </a:p>
        </p:txBody>
      </p:sp>
      <p:sp>
        <p:nvSpPr>
          <p:cNvPr id="11" name="مربع نص 10"/>
          <p:cNvSpPr txBox="1"/>
          <p:nvPr/>
        </p:nvSpPr>
        <p:spPr>
          <a:xfrm>
            <a:off x="5076056" y="4005064"/>
            <a:ext cx="1152128" cy="707886"/>
          </a:xfrm>
          <a:prstGeom prst="rect">
            <a:avLst/>
          </a:prstGeom>
          <a:noFill/>
        </p:spPr>
        <p:txBody>
          <a:bodyPr wrap="square" rtlCol="1">
            <a:spAutoFit/>
          </a:bodyPr>
          <a:lstStyle/>
          <a:p>
            <a:pPr algn="ctr"/>
            <a:r>
              <a:rPr lang="ar-SA" sz="2000" b="1" dirty="0">
                <a:solidFill>
                  <a:prstClr val="black"/>
                </a:solidFill>
              </a:rPr>
              <a:t>أنواع المغناطيس</a:t>
            </a:r>
          </a:p>
        </p:txBody>
      </p:sp>
      <p:sp>
        <p:nvSpPr>
          <p:cNvPr id="12" name="مربع نص 11"/>
          <p:cNvSpPr txBox="1"/>
          <p:nvPr/>
        </p:nvSpPr>
        <p:spPr>
          <a:xfrm>
            <a:off x="2904492" y="4005064"/>
            <a:ext cx="1379476" cy="707886"/>
          </a:xfrm>
          <a:prstGeom prst="rect">
            <a:avLst/>
          </a:prstGeom>
          <a:noFill/>
        </p:spPr>
        <p:txBody>
          <a:bodyPr wrap="square" rtlCol="1">
            <a:spAutoFit/>
          </a:bodyPr>
          <a:lstStyle/>
          <a:p>
            <a:pPr algn="ctr"/>
            <a:r>
              <a:rPr lang="ar-SA" sz="2000" b="1" dirty="0">
                <a:solidFill>
                  <a:prstClr val="black"/>
                </a:solidFill>
              </a:rPr>
              <a:t>أشكال المغناطيس</a:t>
            </a:r>
          </a:p>
        </p:txBody>
      </p:sp>
      <p:sp>
        <p:nvSpPr>
          <p:cNvPr id="13" name="سهم للأسفل 12"/>
          <p:cNvSpPr/>
          <p:nvPr/>
        </p:nvSpPr>
        <p:spPr>
          <a:xfrm>
            <a:off x="5451775" y="3487226"/>
            <a:ext cx="344361" cy="367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302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7889" y="3452812"/>
            <a:ext cx="4873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445634" y="2213076"/>
            <a:ext cx="4873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989304" y="2949127"/>
            <a:ext cx="4873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3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2701820" y="2913413"/>
            <a:ext cx="4873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سهم إلى اليسار واليمين والأعلى 14"/>
          <p:cNvSpPr/>
          <p:nvPr/>
        </p:nvSpPr>
        <p:spPr>
          <a:xfrm rot="10800000">
            <a:off x="6508988" y="3566357"/>
            <a:ext cx="1678752" cy="63968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303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764287" y="490107"/>
            <a:ext cx="17319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32"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8248" y="4794250"/>
            <a:ext cx="17319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سهم إلى اليسار والأعلى 15"/>
          <p:cNvSpPr/>
          <p:nvPr/>
        </p:nvSpPr>
        <p:spPr>
          <a:xfrm rot="10800000">
            <a:off x="5076056" y="4716420"/>
            <a:ext cx="1622977" cy="77315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19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834403" y="3921099"/>
            <a:ext cx="173196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2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23"/>
                                        </p:tgtEl>
                                        <p:attrNameLst>
                                          <p:attrName>style.visibility</p:attrName>
                                        </p:attrNameLst>
                                      </p:cBhvr>
                                      <p:to>
                                        <p:strVal val="visible"/>
                                      </p:to>
                                    </p:set>
                                    <p:anim calcmode="lin" valueType="num">
                                      <p:cBhvr additive="base">
                                        <p:cTn id="19" dur="500" fill="hold"/>
                                        <p:tgtEl>
                                          <p:spTgt spid="43023"/>
                                        </p:tgtEl>
                                        <p:attrNameLst>
                                          <p:attrName>ppt_x</p:attrName>
                                        </p:attrNameLst>
                                      </p:cBhvr>
                                      <p:tavLst>
                                        <p:tav tm="0">
                                          <p:val>
                                            <p:strVal val="#ppt_x"/>
                                          </p:val>
                                        </p:tav>
                                        <p:tav tm="100000">
                                          <p:val>
                                            <p:strVal val="#ppt_x"/>
                                          </p:val>
                                        </p:tav>
                                      </p:tavLst>
                                    </p:anim>
                                    <p:anim calcmode="lin" valueType="num">
                                      <p:cBhvr additive="base">
                                        <p:cTn id="20" dur="500" fill="hold"/>
                                        <p:tgtEl>
                                          <p:spTgt spid="430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3022"/>
                                        </p:tgtEl>
                                        <p:attrNameLst>
                                          <p:attrName>style.visibility</p:attrName>
                                        </p:attrNameLst>
                                      </p:cBhvr>
                                      <p:to>
                                        <p:strVal val="visible"/>
                                      </p:to>
                                    </p:set>
                                    <p:anim calcmode="lin" valueType="num">
                                      <p:cBhvr additive="base">
                                        <p:cTn id="33" dur="500" fill="hold"/>
                                        <p:tgtEl>
                                          <p:spTgt spid="43022"/>
                                        </p:tgtEl>
                                        <p:attrNameLst>
                                          <p:attrName>ppt_x</p:attrName>
                                        </p:attrNameLst>
                                      </p:cBhvr>
                                      <p:tavLst>
                                        <p:tav tm="0">
                                          <p:val>
                                            <p:strVal val="#ppt_x"/>
                                          </p:val>
                                        </p:tav>
                                        <p:tav tm="100000">
                                          <p:val>
                                            <p:strVal val="#ppt_x"/>
                                          </p:val>
                                        </p:tav>
                                      </p:tavLst>
                                    </p:anim>
                                    <p:anim calcmode="lin" valueType="num">
                                      <p:cBhvr additive="base">
                                        <p:cTn id="34"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3026"/>
                                        </p:tgtEl>
                                        <p:attrNameLst>
                                          <p:attrName>style.visibility</p:attrName>
                                        </p:attrNameLst>
                                      </p:cBhvr>
                                      <p:to>
                                        <p:strVal val="visible"/>
                                      </p:to>
                                    </p:set>
                                    <p:anim calcmode="lin" valueType="num">
                                      <p:cBhvr additive="base">
                                        <p:cTn id="43" dur="500" fill="hold"/>
                                        <p:tgtEl>
                                          <p:spTgt spid="43026"/>
                                        </p:tgtEl>
                                        <p:attrNameLst>
                                          <p:attrName>ppt_x</p:attrName>
                                        </p:attrNameLst>
                                      </p:cBhvr>
                                      <p:tavLst>
                                        <p:tav tm="0">
                                          <p:val>
                                            <p:strVal val="#ppt_x"/>
                                          </p:val>
                                        </p:tav>
                                        <p:tav tm="100000">
                                          <p:val>
                                            <p:strVal val="#ppt_x"/>
                                          </p:val>
                                        </p:tav>
                                      </p:tavLst>
                                    </p:anim>
                                    <p:anim calcmode="lin" valueType="num">
                                      <p:cBhvr additive="base">
                                        <p:cTn id="44" dur="500" fill="hold"/>
                                        <p:tgtEl>
                                          <p:spTgt spid="43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3021"/>
                                        </p:tgtEl>
                                        <p:attrNameLst>
                                          <p:attrName>style.visibility</p:attrName>
                                        </p:attrNameLst>
                                      </p:cBhvr>
                                      <p:to>
                                        <p:strVal val="visible"/>
                                      </p:to>
                                    </p:set>
                                    <p:anim calcmode="lin" valueType="num">
                                      <p:cBhvr additive="base">
                                        <p:cTn id="53" dur="500" fill="hold"/>
                                        <p:tgtEl>
                                          <p:spTgt spid="43021"/>
                                        </p:tgtEl>
                                        <p:attrNameLst>
                                          <p:attrName>ppt_x</p:attrName>
                                        </p:attrNameLst>
                                      </p:cBhvr>
                                      <p:tavLst>
                                        <p:tav tm="0">
                                          <p:val>
                                            <p:strVal val="#ppt_x"/>
                                          </p:val>
                                        </p:tav>
                                        <p:tav tm="100000">
                                          <p:val>
                                            <p:strVal val="#ppt_x"/>
                                          </p:val>
                                        </p:tav>
                                      </p:tavLst>
                                    </p:anim>
                                    <p:anim calcmode="lin" valueType="num">
                                      <p:cBhvr additive="base">
                                        <p:cTn id="54"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3031"/>
                                        </p:tgtEl>
                                        <p:attrNameLst>
                                          <p:attrName>style.visibility</p:attrName>
                                        </p:attrNameLst>
                                      </p:cBhvr>
                                      <p:to>
                                        <p:strVal val="visible"/>
                                      </p:to>
                                    </p:set>
                                    <p:animEffect transition="in" filter="fade">
                                      <p:cBhvr>
                                        <p:cTn id="69" dur="500"/>
                                        <p:tgtEl>
                                          <p:spTgt spid="430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3032"/>
                                        </p:tgtEl>
                                        <p:attrNameLst>
                                          <p:attrName>style.visibility</p:attrName>
                                        </p:attrNameLst>
                                      </p:cBhvr>
                                      <p:to>
                                        <p:strVal val="visible"/>
                                      </p:to>
                                    </p:set>
                                    <p:animEffect transition="in" filter="fade">
                                      <p:cBhvr>
                                        <p:cTn id="74" dur="500"/>
                                        <p:tgtEl>
                                          <p:spTgt spid="430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1986"/>
                                        </p:tgtEl>
                                        <p:attrNameLst>
                                          <p:attrName>style.visibility</p:attrName>
                                        </p:attrNameLst>
                                      </p:cBhvr>
                                      <p:to>
                                        <p:strVal val="visible"/>
                                      </p:to>
                                    </p:set>
                                    <p:anim calcmode="lin" valueType="num">
                                      <p:cBhvr additive="base">
                                        <p:cTn id="89" dur="500" fill="hold"/>
                                        <p:tgtEl>
                                          <p:spTgt spid="41986"/>
                                        </p:tgtEl>
                                        <p:attrNameLst>
                                          <p:attrName>ppt_x</p:attrName>
                                        </p:attrNameLst>
                                      </p:cBhvr>
                                      <p:tavLst>
                                        <p:tav tm="0">
                                          <p:val>
                                            <p:strVal val="#ppt_x"/>
                                          </p:val>
                                        </p:tav>
                                        <p:tav tm="100000">
                                          <p:val>
                                            <p:strVal val="#ppt_x"/>
                                          </p:val>
                                        </p:tav>
                                      </p:tavLst>
                                    </p:anim>
                                    <p:anim calcmode="lin" valueType="num">
                                      <p:cBhvr additive="base">
                                        <p:cTn id="90"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p:bldP spid="12" grpId="0"/>
      <p:bldP spid="13"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gnetr"/>
          <p:cNvPicPr>
            <a:picLocks noChangeAspect="1" noChangeArrowheads="1" noCrop="1"/>
          </p:cNvPicPr>
          <p:nvPr/>
        </p:nvPicPr>
        <p:blipFill>
          <a:blip r:embed="rId2"/>
          <a:srcRect/>
          <a:stretch>
            <a:fillRect/>
          </a:stretch>
        </p:blipFill>
        <p:spPr bwMode="auto">
          <a:xfrm rot="1051534">
            <a:off x="5344440" y="3597819"/>
            <a:ext cx="3042017" cy="3226833"/>
          </a:xfrm>
          <a:prstGeom prst="rect">
            <a:avLst/>
          </a:prstGeom>
          <a:noFill/>
        </p:spPr>
      </p:pic>
      <p:sp>
        <p:nvSpPr>
          <p:cNvPr id="3" name="شكل بيضاوي 2"/>
          <p:cNvSpPr/>
          <p:nvPr/>
        </p:nvSpPr>
        <p:spPr>
          <a:xfrm>
            <a:off x="1785918" y="714356"/>
            <a:ext cx="5643602" cy="3214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prstClr val="white"/>
                </a:solidFill>
              </a:rPr>
              <a:t>الواجب:</a:t>
            </a:r>
          </a:p>
          <a:p>
            <a:pPr algn="ctr"/>
            <a:r>
              <a:rPr lang="ar-SA" sz="4400" b="1" dirty="0">
                <a:solidFill>
                  <a:prstClr val="white"/>
                </a:solidFill>
              </a:rPr>
              <a:t>1صـــــــ</a:t>
            </a:r>
            <a:r>
              <a:rPr lang="en-US" sz="4400" b="1" dirty="0">
                <a:solidFill>
                  <a:prstClr val="white"/>
                </a:solidFill>
              </a:rPr>
              <a:t>137</a:t>
            </a:r>
            <a:r>
              <a:rPr lang="ar-SA" sz="4400" b="1" dirty="0">
                <a:solidFill>
                  <a:prstClr val="white"/>
                </a:solidFill>
              </a:rPr>
              <a:t>ــــ</a:t>
            </a:r>
          </a:p>
          <a:p>
            <a:pPr algn="ctr"/>
            <a:endParaRPr lang="ar-SA" sz="2000" dirty="0">
              <a:solidFill>
                <a:prstClr val="white"/>
              </a:solidFill>
            </a:endParaRPr>
          </a:p>
        </p:txBody>
      </p:sp>
    </p:spTree>
    <p:extLst>
      <p:ext uri="{BB962C8B-B14F-4D97-AF65-F5344CB8AC3E}">
        <p14:creationId xmlns:p14="http://schemas.microsoft.com/office/powerpoint/2010/main" val="4271626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357166"/>
            <a:ext cx="8669361"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ar-SA" sz="5400" b="1" cap="all" dirty="0">
              <a:ln w="0"/>
              <a:gradFill flip="none">
                <a:gsLst>
                  <a:gs pos="0">
                    <a:srgbClr val="FF388C">
                      <a:tint val="75000"/>
                      <a:shade val="75000"/>
                      <a:satMod val="170000"/>
                    </a:srgbClr>
                  </a:gs>
                  <a:gs pos="49000">
                    <a:srgbClr val="FF388C">
                      <a:tint val="88000"/>
                      <a:shade val="65000"/>
                      <a:satMod val="172000"/>
                    </a:srgbClr>
                  </a:gs>
                  <a:gs pos="50000">
                    <a:srgbClr val="FF388C">
                      <a:shade val="65000"/>
                      <a:satMod val="130000"/>
                    </a:srgbClr>
                  </a:gs>
                  <a:gs pos="92000">
                    <a:srgbClr val="FF388C">
                      <a:shade val="50000"/>
                      <a:satMod val="120000"/>
                    </a:srgbClr>
                  </a:gs>
                  <a:gs pos="100000">
                    <a:srgbClr val="FF388C">
                      <a:shade val="48000"/>
                      <a:satMod val="120000"/>
                    </a:srgbClr>
                  </a:gs>
                </a:gsLst>
                <a:lin ang="5400000"/>
              </a:gradFill>
              <a:effectLst>
                <a:reflection blurRad="12700" stA="50000" endPos="50000" dist="5000" dir="5400000" sy="-100000" rotWithShape="0"/>
              </a:effectLst>
            </a:endParaRPr>
          </a:p>
          <a:p>
            <a:pPr algn="ctr"/>
            <a:r>
              <a:rPr lang="ar-SA" sz="5400" b="1" cap="all" dirty="0">
                <a:ln w="0"/>
                <a:gradFill flip="none">
                  <a:gsLst>
                    <a:gs pos="0">
                      <a:srgbClr val="FF388C">
                        <a:tint val="75000"/>
                        <a:shade val="75000"/>
                        <a:satMod val="170000"/>
                      </a:srgbClr>
                    </a:gs>
                    <a:gs pos="49000">
                      <a:srgbClr val="FF388C">
                        <a:tint val="88000"/>
                        <a:shade val="65000"/>
                        <a:satMod val="172000"/>
                      </a:srgbClr>
                    </a:gs>
                    <a:gs pos="50000">
                      <a:srgbClr val="FF388C">
                        <a:shade val="65000"/>
                        <a:satMod val="130000"/>
                      </a:srgbClr>
                    </a:gs>
                    <a:gs pos="92000">
                      <a:srgbClr val="FF388C">
                        <a:shade val="50000"/>
                        <a:satMod val="120000"/>
                      </a:srgbClr>
                    </a:gs>
                    <a:gs pos="100000">
                      <a:srgbClr val="FF388C">
                        <a:shade val="48000"/>
                        <a:satMod val="120000"/>
                      </a:srgbClr>
                    </a:gs>
                  </a:gsLst>
                  <a:lin ang="5400000"/>
                </a:gradFill>
                <a:effectLst>
                  <a:reflection blurRad="12700" stA="50000" endPos="50000" dist="5000" dir="5400000" sy="-100000" rotWithShape="0"/>
                </a:effectLst>
              </a:rPr>
              <a:t>من خلال الصورتين قارني بين خطوط </a:t>
            </a:r>
          </a:p>
          <a:p>
            <a:pPr algn="ctr"/>
            <a:r>
              <a:rPr lang="ar-SA" sz="5400" b="1" cap="all" dirty="0">
                <a:ln w="0"/>
                <a:gradFill flip="none">
                  <a:gsLst>
                    <a:gs pos="0">
                      <a:srgbClr val="FF388C">
                        <a:tint val="75000"/>
                        <a:shade val="75000"/>
                        <a:satMod val="170000"/>
                      </a:srgbClr>
                    </a:gs>
                    <a:gs pos="49000">
                      <a:srgbClr val="FF388C">
                        <a:tint val="88000"/>
                        <a:shade val="65000"/>
                        <a:satMod val="172000"/>
                      </a:srgbClr>
                    </a:gs>
                    <a:gs pos="50000">
                      <a:srgbClr val="FF388C">
                        <a:shade val="65000"/>
                        <a:satMod val="130000"/>
                      </a:srgbClr>
                    </a:gs>
                    <a:gs pos="92000">
                      <a:srgbClr val="FF388C">
                        <a:shade val="50000"/>
                        <a:satMod val="120000"/>
                      </a:srgbClr>
                    </a:gs>
                    <a:gs pos="100000">
                      <a:srgbClr val="FF388C">
                        <a:shade val="48000"/>
                        <a:satMod val="120000"/>
                      </a:srgbClr>
                    </a:gs>
                  </a:gsLst>
                  <a:lin ang="5400000"/>
                </a:gradFill>
                <a:effectLst>
                  <a:reflection blurRad="12700" stA="50000" endPos="50000" dist="5000" dir="5400000" sy="-100000" rotWithShape="0"/>
                </a:effectLst>
              </a:rPr>
              <a:t>المجال الكهربي ؟؟؟</a:t>
            </a:r>
            <a:endParaRPr lang="en-US" sz="5400" b="1" cap="all" dirty="0">
              <a:ln w="0"/>
              <a:gradFill flip="none">
                <a:gsLst>
                  <a:gs pos="0">
                    <a:srgbClr val="FF388C">
                      <a:tint val="75000"/>
                      <a:shade val="75000"/>
                      <a:satMod val="170000"/>
                    </a:srgbClr>
                  </a:gs>
                  <a:gs pos="49000">
                    <a:srgbClr val="FF388C">
                      <a:tint val="88000"/>
                      <a:shade val="65000"/>
                      <a:satMod val="172000"/>
                    </a:srgbClr>
                  </a:gs>
                  <a:gs pos="50000">
                    <a:srgbClr val="FF388C">
                      <a:shade val="65000"/>
                      <a:satMod val="130000"/>
                    </a:srgbClr>
                  </a:gs>
                  <a:gs pos="92000">
                    <a:srgbClr val="FF388C">
                      <a:shade val="50000"/>
                      <a:satMod val="120000"/>
                    </a:srgbClr>
                  </a:gs>
                  <a:gs pos="100000">
                    <a:srgbClr val="FF388C">
                      <a:shade val="48000"/>
                      <a:satMod val="120000"/>
                    </a:srgbClr>
                  </a:gs>
                </a:gsLst>
                <a:lin ang="5400000"/>
              </a:gradFill>
              <a:effectLst>
                <a:reflection blurRad="12700" stA="50000" endPos="50000" dist="5000" dir="5400000" sy="-100000" rotWithShape="0"/>
              </a:effectLst>
            </a:endParaRPr>
          </a:p>
          <a:p>
            <a:pPr algn="ctr"/>
            <a:r>
              <a:rPr lang="en-US" sz="5400" b="1" cap="all" dirty="0">
                <a:ln w="0"/>
                <a:gradFill flip="none">
                  <a:gsLst>
                    <a:gs pos="0">
                      <a:srgbClr val="FF388C">
                        <a:tint val="75000"/>
                        <a:shade val="75000"/>
                        <a:satMod val="170000"/>
                      </a:srgbClr>
                    </a:gs>
                    <a:gs pos="49000">
                      <a:srgbClr val="FF388C">
                        <a:tint val="88000"/>
                        <a:shade val="65000"/>
                        <a:satMod val="172000"/>
                      </a:srgbClr>
                    </a:gs>
                    <a:gs pos="50000">
                      <a:srgbClr val="FF388C">
                        <a:shade val="65000"/>
                        <a:satMod val="130000"/>
                      </a:srgbClr>
                    </a:gs>
                    <a:gs pos="92000">
                      <a:srgbClr val="FF388C">
                        <a:shade val="50000"/>
                        <a:satMod val="120000"/>
                      </a:srgbClr>
                    </a:gs>
                    <a:gs pos="100000">
                      <a:srgbClr val="FF388C">
                        <a:shade val="48000"/>
                        <a:satMod val="120000"/>
                      </a:srgbClr>
                    </a:gs>
                  </a:gsLst>
                  <a:lin ang="5400000"/>
                </a:gradFill>
                <a:effectLst>
                  <a:reflection blurRad="12700" stA="50000" endPos="50000" dist="5000" dir="5400000" sy="-100000" rotWithShape="0"/>
                </a:effectLst>
              </a:rPr>
              <a:t> </a:t>
            </a:r>
            <a:endParaRPr lang="ar-SA" sz="5400" b="1" cap="all" dirty="0">
              <a:ln w="0"/>
              <a:gradFill flip="none">
                <a:gsLst>
                  <a:gs pos="0">
                    <a:srgbClr val="FF388C">
                      <a:tint val="75000"/>
                      <a:shade val="75000"/>
                      <a:satMod val="170000"/>
                    </a:srgbClr>
                  </a:gs>
                  <a:gs pos="49000">
                    <a:srgbClr val="FF388C">
                      <a:tint val="88000"/>
                      <a:shade val="65000"/>
                      <a:satMod val="172000"/>
                    </a:srgbClr>
                  </a:gs>
                  <a:gs pos="50000">
                    <a:srgbClr val="FF388C">
                      <a:shade val="65000"/>
                      <a:satMod val="130000"/>
                    </a:srgbClr>
                  </a:gs>
                  <a:gs pos="92000">
                    <a:srgbClr val="FF388C">
                      <a:shade val="50000"/>
                      <a:satMod val="120000"/>
                    </a:srgbClr>
                  </a:gs>
                  <a:gs pos="100000">
                    <a:srgbClr val="FF388C">
                      <a:shade val="48000"/>
                      <a:satMod val="120000"/>
                    </a:srgbClr>
                  </a:gs>
                </a:gsLst>
                <a:lin ang="5400000"/>
              </a:gradFill>
              <a:effectLst>
                <a:reflection blurRad="12700" stA="50000" endPos="50000" dist="5000" dir="5400000" sy="-100000" rotWithShape="0"/>
              </a:effectLst>
            </a:endParaRPr>
          </a:p>
        </p:txBody>
      </p:sp>
      <p:pic>
        <p:nvPicPr>
          <p:cNvPr id="3" name="Picture 2" descr="mhtml:file://D:\تعليمي\الفصل%20الدراسي%20الثاني\الفصل%20التاسع%20-%20المغناطيسية\شروحات\المجال%20المغناطيسي\ملتقى%20الفيزيائيين%20العرب%20-%20سلسلة%20المُساعد(15)%20شرح%20ومناقشة%20%20المجال%20المغناطيسي.mht!http://www.phys4arab.net/uploood/naser/magnet12.jpg"/>
          <p:cNvPicPr>
            <a:picLocks noChangeAspect="1" noChangeArrowheads="1"/>
          </p:cNvPicPr>
          <p:nvPr/>
        </p:nvPicPr>
        <p:blipFill>
          <a:blip r:embed="rId2"/>
          <a:srcRect/>
          <a:stretch>
            <a:fillRect/>
          </a:stretch>
        </p:blipFill>
        <p:spPr bwMode="auto">
          <a:xfrm>
            <a:off x="4821238" y="3143250"/>
            <a:ext cx="4144962" cy="2071688"/>
          </a:xfrm>
          <a:prstGeom prst="rect">
            <a:avLst/>
          </a:prstGeom>
          <a:noFill/>
          <a:ln w="25400">
            <a:solidFill>
              <a:schemeClr val="tx1"/>
            </a:solidFill>
            <a:miter lim="800000"/>
            <a:headEnd/>
            <a:tailEnd/>
          </a:ln>
        </p:spPr>
      </p:pic>
      <p:pic>
        <p:nvPicPr>
          <p:cNvPr id="4" name="Picture 2" descr="mhtml:file://D:\تعليمي\الفصل%20الدراسي%20الثاني\الفصل%20التاسع%20-%20المغناطيسية\شروحات\المجال%20المغناطيسي\ملتقى%20الفيزيائيين%20العرب%20-%20سلسلة%20المُساعد(15)%20شرح%20ومناقشة%20%20المجال%20المغناطيسي.mht!http://www.phys4arab.net/uploood/naser/magnet12.jpg"/>
          <p:cNvPicPr>
            <a:picLocks noChangeAspect="1" noChangeArrowheads="1"/>
          </p:cNvPicPr>
          <p:nvPr/>
        </p:nvPicPr>
        <p:blipFill>
          <a:blip r:embed="rId3"/>
          <a:srcRect/>
          <a:stretch>
            <a:fillRect/>
          </a:stretch>
        </p:blipFill>
        <p:spPr bwMode="auto">
          <a:xfrm>
            <a:off x="322263" y="3162300"/>
            <a:ext cx="4249737" cy="2033588"/>
          </a:xfrm>
          <a:prstGeom prst="rect">
            <a:avLst/>
          </a:prstGeom>
          <a:noFill/>
          <a:ln w="25400">
            <a:solidFill>
              <a:schemeClr val="tx1"/>
            </a:solidFill>
            <a:miter lim="800000"/>
            <a:headEnd/>
            <a:tailEnd/>
          </a:ln>
        </p:spPr>
      </p:pic>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238" y="3269456"/>
            <a:ext cx="4133843"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3269456"/>
            <a:ext cx="4249737"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1.gstatic.com/images?q=tbn:ANd9GcS7O71ggijJAtc0QC_qz3d8SO7QxM4tMIXCPFmqm8TahvJmrn1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98459108"/>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5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500042"/>
            <a:ext cx="7920881" cy="5509200"/>
          </a:xfrm>
          <a:prstGeom prst="rect">
            <a:avLst/>
          </a:prstGeom>
          <a:solidFill>
            <a:schemeClr val="bg1">
              <a:lumMod val="85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عددي خصائص خطوط المجال المغناطيسي:</a:t>
            </a:r>
          </a:p>
          <a:p>
            <a:pPr algn="ctr"/>
            <a:r>
              <a:rPr lang="ar-SA" sz="4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a:t>
            </a:r>
            <a:r>
              <a:rPr lang="ar-SA" sz="4400" b="1" dirty="0">
                <a:ln w="11430"/>
                <a:solidFill>
                  <a:prstClr val="black"/>
                </a:solidFill>
                <a:effectLst>
                  <a:outerShdw blurRad="50800" dist="39000" dir="5460000" algn="tl">
                    <a:srgbClr val="000000">
                      <a:alpha val="38000"/>
                    </a:srgbClr>
                  </a:outerShdw>
                </a:effectLst>
              </a:rPr>
              <a:t>تكون خارجه من القطب الشمالي داخله في القطب الجنوبي </a:t>
            </a:r>
          </a:p>
          <a:p>
            <a:pPr algn="ctr">
              <a:buFont typeface="Arial" pitchFamily="34" charset="0"/>
              <a:buChar char="•"/>
            </a:pPr>
            <a:r>
              <a:rPr lang="ar-SA" sz="4400" b="1" dirty="0">
                <a:ln w="11430"/>
                <a:solidFill>
                  <a:prstClr val="black"/>
                </a:solidFill>
                <a:effectLst>
                  <a:outerShdw blurRad="50800" dist="39000" dir="5460000" algn="tl">
                    <a:srgbClr val="000000">
                      <a:alpha val="38000"/>
                    </a:srgbClr>
                  </a:outerShdw>
                </a:effectLst>
              </a:rPr>
              <a:t>وهمية </a:t>
            </a:r>
            <a:r>
              <a:rPr lang="ar-SA" sz="4400" b="1" dirty="0" err="1">
                <a:ln w="11430"/>
                <a:solidFill>
                  <a:prstClr val="black"/>
                </a:solidFill>
                <a:effectLst>
                  <a:outerShdw blurRad="50800" dist="39000" dir="5460000" algn="tl">
                    <a:srgbClr val="000000">
                      <a:alpha val="38000"/>
                    </a:srgbClr>
                  </a:outerShdw>
                </a:effectLst>
              </a:rPr>
              <a:t>ولاتتقاطع.</a:t>
            </a:r>
            <a:r>
              <a:rPr lang="ar-SA" sz="4400" b="1" dirty="0">
                <a:ln w="11430"/>
                <a:solidFill>
                  <a:prstClr val="black"/>
                </a:solidFill>
                <a:effectLst>
                  <a:outerShdw blurRad="50800" dist="39000" dir="5460000" algn="tl">
                    <a:srgbClr val="000000">
                      <a:alpha val="38000"/>
                    </a:srgbClr>
                  </a:outerShdw>
                </a:effectLst>
              </a:rPr>
              <a:t> </a:t>
            </a:r>
          </a:p>
          <a:p>
            <a:pPr algn="ctr">
              <a:buFont typeface="Arial" pitchFamily="34" charset="0"/>
              <a:buChar char="•"/>
            </a:pPr>
            <a:r>
              <a:rPr lang="ar-SA" sz="4400" b="1" dirty="0">
                <a:solidFill>
                  <a:prstClr val="black"/>
                </a:solidFill>
              </a:rPr>
              <a:t>يتناسب </a:t>
            </a:r>
            <a:r>
              <a:rPr lang="ar-SA" sz="4400" b="1" dirty="0" err="1">
                <a:solidFill>
                  <a:prstClr val="black"/>
                </a:solidFill>
              </a:rPr>
              <a:t>عددها </a:t>
            </a:r>
            <a:r>
              <a:rPr lang="ar-SA" sz="4400" b="1" dirty="0">
                <a:solidFill>
                  <a:prstClr val="black"/>
                </a:solidFill>
              </a:rPr>
              <a:t>( عدد خطوط المجال المغناطيسي) تتناسب </a:t>
            </a:r>
            <a:r>
              <a:rPr lang="ar-SA" sz="4400" b="1" dirty="0" err="1">
                <a:solidFill>
                  <a:prstClr val="black"/>
                </a:solidFill>
              </a:rPr>
              <a:t>طرديا</a:t>
            </a:r>
            <a:r>
              <a:rPr lang="ar-SA" sz="4400" b="1" dirty="0">
                <a:solidFill>
                  <a:prstClr val="black"/>
                </a:solidFill>
              </a:rPr>
              <a:t> مع شدة المجال </a:t>
            </a:r>
            <a:r>
              <a:rPr lang="ar-SA" sz="4400" b="1" dirty="0" err="1">
                <a:solidFill>
                  <a:prstClr val="black"/>
                </a:solidFill>
              </a:rPr>
              <a:t>المغناطيسي </a:t>
            </a:r>
            <a:r>
              <a:rPr lang="ar-SA" sz="3600" dirty="0" err="1">
                <a:solidFill>
                  <a:prstClr val="black"/>
                </a:solidFill>
              </a:rPr>
              <a:t>.</a:t>
            </a:r>
            <a:endParaRPr lang="ar-SA" sz="3600" b="1" dirty="0">
              <a:ln w="11430"/>
              <a:solidFill>
                <a:prstClr val="black"/>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29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326475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AXV73F4"/>
          <p:cNvPicPr>
            <a:picLocks noGrp="1" noChangeAspect="1" noChangeArrowheads="1"/>
          </p:cNvPicPr>
          <p:nvPr>
            <p:ph sz="half" idx="1"/>
          </p:nvPr>
        </p:nvPicPr>
        <p:blipFill>
          <a:blip r:embed="rId2"/>
          <a:srcRect/>
          <a:stretch>
            <a:fillRect/>
          </a:stretch>
        </p:blipFill>
        <p:spPr>
          <a:xfrm>
            <a:off x="0" y="4692650"/>
            <a:ext cx="2771775" cy="2165350"/>
          </a:xfrm>
          <a:noFill/>
        </p:spPr>
      </p:pic>
      <p:pic>
        <p:nvPicPr>
          <p:cNvPr id="6147" name="Picture 7" descr="20018-7-CO--7636-_62x62"/>
          <p:cNvPicPr>
            <a:picLocks noGrp="1" noChangeAspect="1" noChangeArrowheads="1"/>
          </p:cNvPicPr>
          <p:nvPr>
            <p:ph sz="half" idx="2"/>
          </p:nvPr>
        </p:nvPicPr>
        <p:blipFill>
          <a:blip r:embed="rId3"/>
          <a:srcRect/>
          <a:stretch>
            <a:fillRect/>
          </a:stretch>
        </p:blipFill>
        <p:spPr>
          <a:xfrm>
            <a:off x="0" y="2133600"/>
            <a:ext cx="2555875" cy="2555875"/>
          </a:xfrm>
          <a:noFill/>
        </p:spPr>
      </p:pic>
      <p:pic>
        <p:nvPicPr>
          <p:cNvPr id="6148" name="Picture 10" descr="ALX-7981-311-_62x62"/>
          <p:cNvPicPr>
            <a:picLocks noChangeAspect="1" noChangeArrowheads="1"/>
          </p:cNvPicPr>
          <p:nvPr/>
        </p:nvPicPr>
        <p:blipFill>
          <a:blip r:embed="rId4"/>
          <a:srcRect/>
          <a:stretch>
            <a:fillRect/>
          </a:stretch>
        </p:blipFill>
        <p:spPr bwMode="auto">
          <a:xfrm>
            <a:off x="2500298" y="2143116"/>
            <a:ext cx="2087563" cy="2087562"/>
          </a:xfrm>
          <a:prstGeom prst="rect">
            <a:avLst/>
          </a:prstGeom>
          <a:noFill/>
          <a:ln w="9525">
            <a:noFill/>
            <a:miter lim="800000"/>
            <a:headEnd/>
            <a:tailEnd/>
          </a:ln>
          <a:effectLst>
            <a:softEdge rad="317500"/>
          </a:effectLst>
        </p:spPr>
      </p:pic>
      <p:pic>
        <p:nvPicPr>
          <p:cNvPr id="6149" name="Picture 13" descr="CAOTYTNW"/>
          <p:cNvPicPr>
            <a:picLocks noChangeAspect="1" noChangeArrowheads="1"/>
          </p:cNvPicPr>
          <p:nvPr/>
        </p:nvPicPr>
        <p:blipFill>
          <a:blip r:embed="rId5"/>
          <a:srcRect/>
          <a:stretch>
            <a:fillRect/>
          </a:stretch>
        </p:blipFill>
        <p:spPr bwMode="auto">
          <a:xfrm>
            <a:off x="2771775" y="3860800"/>
            <a:ext cx="2336800" cy="2997200"/>
          </a:xfrm>
          <a:prstGeom prst="rect">
            <a:avLst/>
          </a:prstGeom>
          <a:noFill/>
          <a:ln w="9525">
            <a:noFill/>
            <a:miter lim="800000"/>
            <a:headEnd/>
            <a:tailEnd/>
          </a:ln>
          <a:effectLst>
            <a:softEdge rad="127000"/>
          </a:effectLst>
        </p:spPr>
      </p:pic>
      <p:sp>
        <p:nvSpPr>
          <p:cNvPr id="6150" name="Rectangle 17"/>
          <p:cNvSpPr>
            <a:spLocks noChangeArrowheads="1"/>
          </p:cNvSpPr>
          <p:nvPr/>
        </p:nvSpPr>
        <p:spPr bwMode="auto">
          <a:xfrm>
            <a:off x="4140200" y="549275"/>
            <a:ext cx="5003800" cy="3170099"/>
          </a:xfrm>
          <a:prstGeom prst="rect">
            <a:avLst/>
          </a:prstGeom>
          <a:noFill/>
          <a:ln w="9525">
            <a:noFill/>
            <a:miter lim="800000"/>
            <a:headEnd/>
            <a:tailEnd/>
          </a:ln>
        </p:spPr>
        <p:txBody>
          <a:bodyPr>
            <a:spAutoFit/>
          </a:bodyPr>
          <a:lstStyle/>
          <a:p>
            <a:r>
              <a:rPr lang="ar-SA" sz="4000" dirty="0">
                <a:solidFill>
                  <a:prstClr val="white"/>
                </a:solidFill>
                <a:cs typeface="Mudir MT" pitchFamily="2" charset="-78"/>
              </a:rPr>
              <a:t>وأطلق اليونانيون على ذلك الحجر اسم الحجر العجيب أو الحجر </a:t>
            </a:r>
          </a:p>
          <a:p>
            <a:r>
              <a:rPr lang="ar-SA" sz="4000" dirty="0">
                <a:solidFill>
                  <a:prstClr val="white"/>
                </a:solidFill>
                <a:cs typeface="Mudir MT" pitchFamily="2" charset="-78"/>
              </a:rPr>
              <a:t>المعدني وسمي فيما بعد </a:t>
            </a:r>
          </a:p>
          <a:p>
            <a:r>
              <a:rPr lang="ar-SA" sz="4000" dirty="0">
                <a:solidFill>
                  <a:prstClr val="white"/>
                </a:solidFill>
                <a:cs typeface="Mudir MT" pitchFamily="2" charset="-78"/>
              </a:rPr>
              <a:t>باسم الحجر المغناطيسي</a:t>
            </a:r>
          </a:p>
        </p:txBody>
      </p:sp>
      <p:pic>
        <p:nvPicPr>
          <p:cNvPr id="6151" name="Picture 18" descr="Tan-14-6-2787_62x62"/>
          <p:cNvPicPr>
            <a:picLocks noChangeAspect="1" noChangeArrowheads="1"/>
          </p:cNvPicPr>
          <p:nvPr/>
        </p:nvPicPr>
        <p:blipFill>
          <a:blip r:embed="rId6"/>
          <a:srcRect l="22861" r="13716"/>
          <a:stretch>
            <a:fillRect/>
          </a:stretch>
        </p:blipFill>
        <p:spPr bwMode="auto">
          <a:xfrm>
            <a:off x="5072066" y="4857760"/>
            <a:ext cx="1243009" cy="2000240"/>
          </a:xfrm>
          <a:prstGeom prst="rect">
            <a:avLst/>
          </a:prstGeom>
          <a:noFill/>
          <a:ln w="9525">
            <a:noFill/>
            <a:miter lim="800000"/>
            <a:headEnd/>
            <a:tailEnd/>
          </a:ln>
          <a:effectLst>
            <a:softEdge rad="127000"/>
          </a:effectLst>
        </p:spPr>
      </p:pic>
      <p:pic>
        <p:nvPicPr>
          <p:cNvPr id="6152" name="Picture 27" descr="CA177PKW"/>
          <p:cNvPicPr>
            <a:picLocks noChangeAspect="1" noChangeArrowheads="1"/>
          </p:cNvPicPr>
          <p:nvPr/>
        </p:nvPicPr>
        <p:blipFill>
          <a:blip r:embed="rId7"/>
          <a:srcRect/>
          <a:stretch>
            <a:fillRect/>
          </a:stretch>
        </p:blipFill>
        <p:spPr bwMode="auto">
          <a:xfrm>
            <a:off x="0" y="0"/>
            <a:ext cx="3744913" cy="2487613"/>
          </a:xfrm>
          <a:prstGeom prst="rect">
            <a:avLst/>
          </a:prstGeom>
          <a:noFill/>
          <a:ln w="9525">
            <a:noFill/>
            <a:miter lim="800000"/>
            <a:headEnd/>
            <a:tailEnd/>
          </a:ln>
        </p:spPr>
      </p:pic>
    </p:spTree>
    <p:extLst>
      <p:ext uri="{BB962C8B-B14F-4D97-AF65-F5344CB8AC3E}">
        <p14:creationId xmlns:p14="http://schemas.microsoft.com/office/powerpoint/2010/main" val="151929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irateclipart4.jpg"/>
          <p:cNvPicPr>
            <a:picLocks noChangeAspect="1"/>
          </p:cNvPicPr>
          <p:nvPr/>
        </p:nvPicPr>
        <p:blipFill>
          <a:blip r:embed="rId2" cstate="print"/>
          <a:stretch>
            <a:fillRect/>
          </a:stretch>
        </p:blipFill>
        <p:spPr>
          <a:xfrm>
            <a:off x="-324544" y="0"/>
            <a:ext cx="9468544" cy="6858000"/>
          </a:xfrm>
          <a:prstGeom prst="rect">
            <a:avLst/>
          </a:prstGeom>
        </p:spPr>
      </p:pic>
      <p:sp>
        <p:nvSpPr>
          <p:cNvPr id="3" name="مستطيل 2"/>
          <p:cNvSpPr/>
          <p:nvPr/>
        </p:nvSpPr>
        <p:spPr>
          <a:xfrm>
            <a:off x="4918004" y="1268760"/>
            <a:ext cx="4225996" cy="5016758"/>
          </a:xfrm>
          <a:prstGeom prst="rect">
            <a:avLst/>
          </a:prstGeom>
          <a:solidFill>
            <a:srgbClr val="FFFFB9">
              <a:alpha val="42745"/>
            </a:srgbClr>
          </a:solidFill>
          <a:ln>
            <a:solidFill>
              <a:schemeClr val="tx1"/>
            </a:solidFill>
          </a:ln>
        </p:spPr>
        <p:txBody>
          <a:bodyPr wrap="square" lIns="91440" tIns="45720" rIns="91440" bIns="45720">
            <a:spAutoFit/>
          </a:bodyPr>
          <a:lstStyle/>
          <a:p>
            <a:pPr algn="ctr"/>
            <a:r>
              <a:rPr lang="ar-SA" sz="4000" b="1" dirty="0">
                <a:ln w="17780" cmpd="sng">
                  <a:solidFill>
                    <a:srgbClr val="FFFFFF"/>
                  </a:solidFill>
                  <a:prstDash val="solid"/>
                  <a:miter lim="800000"/>
                </a:ln>
                <a:solidFill>
                  <a:prstClr val="black"/>
                </a:solidFill>
                <a:effectLst>
                  <a:outerShdw blurRad="50800" algn="tl" rotWithShape="0">
                    <a:srgbClr val="000000"/>
                  </a:outerShdw>
                </a:effectLst>
              </a:rPr>
              <a:t>عرف المغناطيس والمجالات المغناطيسية </a:t>
            </a:r>
          </a:p>
          <a:p>
            <a:pPr algn="ctr"/>
            <a:r>
              <a:rPr lang="ar-SA" sz="4000" b="1" dirty="0">
                <a:ln w="17780" cmpd="sng">
                  <a:solidFill>
                    <a:srgbClr val="FFFFFF"/>
                  </a:solidFill>
                  <a:prstDash val="solid"/>
                  <a:miter lim="800000"/>
                </a:ln>
                <a:solidFill>
                  <a:prstClr val="black"/>
                </a:solidFill>
                <a:effectLst>
                  <a:outerShdw blurRad="50800" algn="tl" rotWithShape="0">
                    <a:srgbClr val="000000"/>
                  </a:outerShdw>
                </a:effectLst>
              </a:rPr>
              <a:t>منذ أكثر من 2000 سنة </a:t>
            </a:r>
          </a:p>
          <a:p>
            <a:pPr algn="ctr"/>
            <a:r>
              <a:rPr lang="ar-SA" sz="4000" b="1" dirty="0">
                <a:ln w="17780" cmpd="sng">
                  <a:solidFill>
                    <a:srgbClr val="FFFFFF"/>
                  </a:solidFill>
                  <a:prstDash val="solid"/>
                  <a:miter lim="800000"/>
                </a:ln>
                <a:solidFill>
                  <a:prstClr val="black"/>
                </a:solidFill>
                <a:effectLst>
                  <a:outerShdw blurRad="50800" algn="tl" rotWithShape="0">
                    <a:srgbClr val="000000"/>
                  </a:outerShdw>
                </a:effectLst>
              </a:rPr>
              <a:t>واستخدم البحارة الصينيون </a:t>
            </a:r>
            <a:r>
              <a:rPr lang="ar-SA" sz="4000" b="1" dirty="0" err="1">
                <a:ln w="17780" cmpd="sng">
                  <a:solidFill>
                    <a:srgbClr val="FFFFFF"/>
                  </a:solidFill>
                  <a:prstDash val="solid"/>
                  <a:miter lim="800000"/>
                </a:ln>
                <a:solidFill>
                  <a:prstClr val="black"/>
                </a:solidFill>
                <a:effectLst>
                  <a:outerShdw blurRad="50800" algn="tl" rotWithShape="0">
                    <a:srgbClr val="000000"/>
                  </a:outerShdw>
                </a:effectLst>
              </a:rPr>
              <a:t>المغانط</a:t>
            </a:r>
            <a:r>
              <a:rPr lang="ar-SA" sz="4000" b="1" dirty="0">
                <a:ln w="17780" cmpd="sng">
                  <a:solidFill>
                    <a:srgbClr val="FFFFFF"/>
                  </a:solidFill>
                  <a:prstDash val="solid"/>
                  <a:miter lim="800000"/>
                </a:ln>
                <a:solidFill>
                  <a:prstClr val="black"/>
                </a:solidFill>
                <a:effectLst>
                  <a:outerShdw blurRad="50800" algn="tl" rotWithShape="0">
                    <a:srgbClr val="000000"/>
                  </a:outerShdw>
                </a:effectLst>
              </a:rPr>
              <a:t> </a:t>
            </a:r>
          </a:p>
          <a:p>
            <a:pPr algn="ctr"/>
            <a:r>
              <a:rPr lang="ar-SA" sz="4000" b="1" dirty="0">
                <a:ln w="17780" cmpd="sng">
                  <a:solidFill>
                    <a:srgbClr val="FFFFFF"/>
                  </a:solidFill>
                  <a:prstDash val="solid"/>
                  <a:miter lim="800000"/>
                </a:ln>
                <a:solidFill>
                  <a:prstClr val="black"/>
                </a:solidFill>
                <a:effectLst>
                  <a:outerShdw blurRad="50800" algn="tl" rotWithShape="0">
                    <a:srgbClr val="000000"/>
                  </a:outerShdw>
                </a:effectLst>
              </a:rPr>
              <a:t>في صورة بوصلات ملاحية قبل حوالي </a:t>
            </a:r>
          </a:p>
          <a:p>
            <a:pPr algn="ctr"/>
            <a:r>
              <a:rPr lang="ar-SA" sz="4000" b="1" dirty="0">
                <a:ln w="17780" cmpd="sng">
                  <a:solidFill>
                    <a:srgbClr val="FFFFFF"/>
                  </a:solidFill>
                  <a:prstDash val="solid"/>
                  <a:miter lim="800000"/>
                </a:ln>
                <a:solidFill>
                  <a:prstClr val="black"/>
                </a:solidFill>
                <a:effectLst>
                  <a:outerShdw blurRad="50800" algn="tl" rotWithShape="0">
                    <a:srgbClr val="000000"/>
                  </a:outerShdw>
                </a:effectLst>
              </a:rPr>
              <a:t>900 سنة </a:t>
            </a:r>
            <a:r>
              <a:rPr lang="ar-SA" sz="4000" b="1" dirty="0" err="1">
                <a:ln w="17780" cmpd="sng">
                  <a:solidFill>
                    <a:srgbClr val="FFFFFF"/>
                  </a:solidFill>
                  <a:prstDash val="solid"/>
                  <a:miter lim="800000"/>
                </a:ln>
                <a:solidFill>
                  <a:prstClr val="black"/>
                </a:solidFill>
                <a:effectLst>
                  <a:outerShdw blurRad="50800" algn="tl" rotWithShape="0">
                    <a:srgbClr val="000000"/>
                  </a:outerShdw>
                </a:effectLst>
              </a:rPr>
              <a:t>تقريبا .</a:t>
            </a:r>
            <a:endParaRPr lang="ar-SA" sz="4000" b="1" dirty="0">
              <a:ln w="17780" cmpd="sng">
                <a:solidFill>
                  <a:srgbClr val="FFFFFF"/>
                </a:solidFill>
                <a:prstDash val="solid"/>
                <a:miter lim="800000"/>
              </a:ln>
              <a:solidFill>
                <a:prstClr val="black"/>
              </a:solidFill>
              <a:effectLst>
                <a:outerShdw blurRad="50800" algn="tl" rotWithShape="0">
                  <a:srgbClr val="000000"/>
                </a:outerShdw>
              </a:effectLst>
            </a:endParaRPr>
          </a:p>
        </p:txBody>
      </p:sp>
    </p:spTree>
    <p:extLst>
      <p:ext uri="{BB962C8B-B14F-4D97-AF65-F5344CB8AC3E}">
        <p14:creationId xmlns:p14="http://schemas.microsoft.com/office/powerpoint/2010/main" val="3477739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clrChange>
              <a:clrFrom>
                <a:srgbClr val="FEFEFE"/>
              </a:clrFrom>
              <a:clrTo>
                <a:srgbClr val="FEFEFE">
                  <a:alpha val="0"/>
                </a:srgbClr>
              </a:clrTo>
            </a:clrChange>
          </a:blip>
          <a:srcRect l="68115" t="20049" r="8630" b="66772"/>
          <a:stretch>
            <a:fillRect/>
          </a:stretch>
        </p:blipFill>
        <p:spPr bwMode="auto">
          <a:xfrm>
            <a:off x="0" y="3198813"/>
            <a:ext cx="5688013" cy="3659187"/>
          </a:xfrm>
          <a:prstGeom prst="rect">
            <a:avLst/>
          </a:prstGeom>
          <a:noFill/>
          <a:ln w="9525">
            <a:noFill/>
            <a:miter lim="800000"/>
            <a:headEnd/>
            <a:tailEnd/>
          </a:ln>
        </p:spPr>
      </p:pic>
      <p:sp>
        <p:nvSpPr>
          <p:cNvPr id="2055" name="Rectangle 7"/>
          <p:cNvSpPr>
            <a:spLocks noGrp="1" noChangeArrowheads="1"/>
          </p:cNvSpPr>
          <p:nvPr>
            <p:ph type="subTitle" idx="1"/>
          </p:nvPr>
        </p:nvSpPr>
        <p:spPr>
          <a:xfrm>
            <a:off x="323850" y="404813"/>
            <a:ext cx="8820150" cy="3527425"/>
          </a:xfrm>
        </p:spPr>
        <p:txBody>
          <a:bodyPr>
            <a:normAutofit/>
          </a:bodyPr>
          <a:lstStyle/>
          <a:p>
            <a:pPr eaLnBrk="1" hangingPunct="1">
              <a:lnSpc>
                <a:spcPct val="80000"/>
              </a:lnSpc>
              <a:defRPr/>
            </a:pPr>
            <a:r>
              <a:rPr lang="ar-SA" sz="3600" smtClean="0">
                <a:cs typeface="Mudir MT" pitchFamily="2" charset="-78"/>
              </a:rPr>
              <a:t>أذاً هو حجر أسود من الأحجار الكريمة قادر على جذب الحديد وبعض المواد الأخرى كالنيكل والكوبالت وخلائطها, صيغته </a:t>
            </a:r>
          </a:p>
          <a:p>
            <a:pPr eaLnBrk="1" hangingPunct="1">
              <a:lnSpc>
                <a:spcPct val="80000"/>
              </a:lnSpc>
              <a:defRPr/>
            </a:pPr>
            <a:r>
              <a:rPr lang="ar-SA" sz="3600" smtClean="0">
                <a:cs typeface="Mudir MT" pitchFamily="2" charset="-78"/>
              </a:rPr>
              <a:t>الكيميائية </a:t>
            </a:r>
            <a:r>
              <a:rPr lang="en-US" sz="3600" smtClean="0">
                <a:cs typeface="Mudir MT" pitchFamily="2" charset="-78"/>
              </a:rPr>
              <a:t>(Fe3o4)</a:t>
            </a:r>
            <a:r>
              <a:rPr lang="ar-SA" sz="3600" smtClean="0">
                <a:cs typeface="Mudir MT" pitchFamily="2" charset="-78"/>
              </a:rPr>
              <a:t>قيل :إن من فوائده </a:t>
            </a:r>
          </a:p>
          <a:p>
            <a:pPr eaLnBrk="1" hangingPunct="1">
              <a:lnSpc>
                <a:spcPct val="80000"/>
              </a:lnSpc>
              <a:defRPr/>
            </a:pPr>
            <a:r>
              <a:rPr lang="ar-SA" sz="3600" smtClean="0">
                <a:cs typeface="Mudir MT" pitchFamily="2" charset="-78"/>
              </a:rPr>
              <a:t>علاج مرض النقرس (داء ملوك)</a:t>
            </a:r>
          </a:p>
          <a:p>
            <a:pPr eaLnBrk="1" hangingPunct="1">
              <a:lnSpc>
                <a:spcPct val="80000"/>
              </a:lnSpc>
              <a:defRPr/>
            </a:pPr>
            <a:r>
              <a:rPr lang="ar-SA" sz="3600" smtClean="0">
                <a:cs typeface="Mudir MT" pitchFamily="2" charset="-78"/>
              </a:rPr>
              <a:t>وعندما تمسك به المرأة أثناء </a:t>
            </a:r>
          </a:p>
          <a:p>
            <a:pPr eaLnBrk="1" hangingPunct="1">
              <a:lnSpc>
                <a:spcPct val="80000"/>
              </a:lnSpc>
              <a:defRPr/>
            </a:pPr>
            <a:r>
              <a:rPr lang="ar-SA" sz="3600" smtClean="0">
                <a:cs typeface="Mudir MT" pitchFamily="2" charset="-78"/>
              </a:rPr>
              <a:t>الولادة فإنه يسهلها.</a:t>
            </a:r>
            <a:endParaRPr lang="en-US" sz="3600" smtClean="0">
              <a:cs typeface="Mudir MT" pitchFamily="2" charset="-78"/>
            </a:endParaRPr>
          </a:p>
        </p:txBody>
      </p:sp>
    </p:spTree>
    <p:extLst>
      <p:ext uri="{BB962C8B-B14F-4D97-AF65-F5344CB8AC3E}">
        <p14:creationId xmlns:p14="http://schemas.microsoft.com/office/powerpoint/2010/main" val="2047138953"/>
      </p:ext>
    </p:extLst>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p:cTn id="7" dur="500" fill="hold"/>
                                        <p:tgtEl>
                                          <p:spTgt spid="205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05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055">
                                            <p:txEl>
                                              <p:pRg st="0" end="0"/>
                                            </p:txEl>
                                          </p:spTgt>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anim calcmode="lin" valueType="num">
                                      <p:cBhvr>
                                        <p:cTn id="13" dur="500" fill="hold"/>
                                        <p:tgtEl>
                                          <p:spTgt spid="2055">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2055">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2055">
                                            <p:txEl>
                                              <p:pRg st="1" end="1"/>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2055">
                                            <p:txEl>
                                              <p:pRg st="2" end="2"/>
                                            </p:txEl>
                                          </p:spTgt>
                                        </p:tgtEl>
                                        <p:attrNameLst>
                                          <p:attrName>style.visibility</p:attrName>
                                        </p:attrNameLst>
                                      </p:cBhvr>
                                      <p:to>
                                        <p:strVal val="visible"/>
                                      </p:to>
                                    </p:set>
                                    <p:anim calcmode="lin" valueType="num">
                                      <p:cBhvr>
                                        <p:cTn id="19" dur="500" fill="hold"/>
                                        <p:tgtEl>
                                          <p:spTgt spid="2055">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2055">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2055">
                                            <p:txEl>
                                              <p:pRg st="2" end="2"/>
                                            </p:txEl>
                                          </p:spTgt>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2055">
                                            <p:txEl>
                                              <p:pRg st="3" end="3"/>
                                            </p:txEl>
                                          </p:spTgt>
                                        </p:tgtEl>
                                        <p:attrNameLst>
                                          <p:attrName>style.visibility</p:attrName>
                                        </p:attrNameLst>
                                      </p:cBhvr>
                                      <p:to>
                                        <p:strVal val="visible"/>
                                      </p:to>
                                    </p:set>
                                    <p:anim calcmode="lin" valueType="num">
                                      <p:cBhvr>
                                        <p:cTn id="25" dur="500" fill="hold"/>
                                        <p:tgtEl>
                                          <p:spTgt spid="2055">
                                            <p:txEl>
                                              <p:pRg st="3" end="3"/>
                                            </p:txEl>
                                          </p:spTgt>
                                        </p:tgtEl>
                                        <p:attrNameLst>
                                          <p:attrName>ppt_w</p:attrName>
                                        </p:attrNameLst>
                                      </p:cBhvr>
                                      <p:tavLst>
                                        <p:tav tm="0">
                                          <p:val>
                                            <p:strVal val="#ppt_w*0.70"/>
                                          </p:val>
                                        </p:tav>
                                        <p:tav tm="100000">
                                          <p:val>
                                            <p:strVal val="#ppt_w"/>
                                          </p:val>
                                        </p:tav>
                                      </p:tavLst>
                                    </p:anim>
                                    <p:anim calcmode="lin" valueType="num">
                                      <p:cBhvr>
                                        <p:cTn id="26" dur="500" fill="hold"/>
                                        <p:tgtEl>
                                          <p:spTgt spid="2055">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2055">
                                            <p:txEl>
                                              <p:pRg st="3" end="3"/>
                                            </p:txEl>
                                          </p:spTgt>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2055">
                                            <p:txEl>
                                              <p:pRg st="4" end="4"/>
                                            </p:txEl>
                                          </p:spTgt>
                                        </p:tgtEl>
                                        <p:attrNameLst>
                                          <p:attrName>style.visibility</p:attrName>
                                        </p:attrNameLst>
                                      </p:cBhvr>
                                      <p:to>
                                        <p:strVal val="visible"/>
                                      </p:to>
                                    </p:set>
                                    <p:anim calcmode="lin" valueType="num">
                                      <p:cBhvr>
                                        <p:cTn id="31" dur="500" fill="hold"/>
                                        <p:tgtEl>
                                          <p:spTgt spid="2055">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2055">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20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مغناطيس"/>
          <p:cNvPicPr>
            <a:picLocks noChangeAspect="1" noChangeArrowheads="1"/>
          </p:cNvPicPr>
          <p:nvPr/>
        </p:nvPicPr>
        <p:blipFill>
          <a:blip r:embed="rId2"/>
          <a:srcRect/>
          <a:stretch>
            <a:fillRect/>
          </a:stretch>
        </p:blipFill>
        <p:spPr bwMode="auto">
          <a:xfrm>
            <a:off x="611188" y="3284538"/>
            <a:ext cx="3960812" cy="3263900"/>
          </a:xfrm>
          <a:prstGeom prst="rect">
            <a:avLst/>
          </a:prstGeom>
          <a:noFill/>
          <a:ln w="9525">
            <a:solidFill>
              <a:schemeClr val="hlink"/>
            </a:solidFill>
            <a:miter lim="800000"/>
            <a:headEnd/>
            <a:tailEnd/>
          </a:ln>
        </p:spPr>
      </p:pic>
      <p:sp>
        <p:nvSpPr>
          <p:cNvPr id="15362" name="Rectangle 3"/>
          <p:cNvSpPr>
            <a:spLocks noGrp="1" noChangeArrowheads="1"/>
          </p:cNvSpPr>
          <p:nvPr>
            <p:ph type="subTitle" idx="1"/>
          </p:nvPr>
        </p:nvSpPr>
        <p:spPr>
          <a:xfrm>
            <a:off x="323850" y="404813"/>
            <a:ext cx="8820150" cy="3527425"/>
          </a:xfrm>
        </p:spPr>
        <p:txBody>
          <a:bodyPr>
            <a:normAutofit/>
          </a:bodyPr>
          <a:lstStyle/>
          <a:p>
            <a:pPr eaLnBrk="1" hangingPunct="1">
              <a:lnSpc>
                <a:spcPct val="80000"/>
              </a:lnSpc>
              <a:defRPr/>
            </a:pPr>
            <a:r>
              <a:rPr lang="ar-SA" sz="3600" smtClean="0">
                <a:cs typeface="Mudir MT" pitchFamily="2" charset="-78"/>
              </a:rPr>
              <a:t>أذاً هو حجر أسود من الأحجار الكريمة قادر على جذب الحديد وبعض المواد الأخرى كالنيكل والكوبالت وخلائطها, صيغته </a:t>
            </a:r>
          </a:p>
          <a:p>
            <a:pPr eaLnBrk="1" hangingPunct="1">
              <a:lnSpc>
                <a:spcPct val="80000"/>
              </a:lnSpc>
              <a:defRPr/>
            </a:pPr>
            <a:r>
              <a:rPr lang="ar-SA" sz="3600" smtClean="0">
                <a:cs typeface="Mudir MT" pitchFamily="2" charset="-78"/>
              </a:rPr>
              <a:t>الكيميائية </a:t>
            </a:r>
            <a:r>
              <a:rPr lang="en-US" sz="3600" smtClean="0">
                <a:cs typeface="Mudir MT" pitchFamily="2" charset="-78"/>
              </a:rPr>
              <a:t>(Fe</a:t>
            </a:r>
            <a:r>
              <a:rPr lang="en-US" sz="2400" smtClean="0">
                <a:cs typeface="Mudir MT" pitchFamily="2" charset="-78"/>
              </a:rPr>
              <a:t>3</a:t>
            </a:r>
            <a:r>
              <a:rPr lang="en-US" sz="3600" smtClean="0">
                <a:cs typeface="Mudir MT" pitchFamily="2" charset="-78"/>
              </a:rPr>
              <a:t>o</a:t>
            </a:r>
            <a:r>
              <a:rPr lang="en-US" sz="2400" smtClean="0">
                <a:cs typeface="Mudir MT" pitchFamily="2" charset="-78"/>
              </a:rPr>
              <a:t>4</a:t>
            </a:r>
            <a:r>
              <a:rPr lang="en-US" sz="3600" smtClean="0">
                <a:cs typeface="Mudir MT" pitchFamily="2" charset="-78"/>
              </a:rPr>
              <a:t>)</a:t>
            </a:r>
            <a:r>
              <a:rPr lang="ar-SA" sz="3600" smtClean="0">
                <a:cs typeface="Mudir MT" pitchFamily="2" charset="-78"/>
              </a:rPr>
              <a:t>قيل :إن من فوائده </a:t>
            </a:r>
          </a:p>
          <a:p>
            <a:pPr eaLnBrk="1" hangingPunct="1">
              <a:lnSpc>
                <a:spcPct val="80000"/>
              </a:lnSpc>
              <a:defRPr/>
            </a:pPr>
            <a:r>
              <a:rPr lang="ar-SA" sz="3600" smtClean="0">
                <a:cs typeface="Mudir MT" pitchFamily="2" charset="-78"/>
              </a:rPr>
              <a:t>علاج مرض النقرس (داء ملوك)</a:t>
            </a:r>
          </a:p>
          <a:p>
            <a:pPr eaLnBrk="1" hangingPunct="1">
              <a:lnSpc>
                <a:spcPct val="80000"/>
              </a:lnSpc>
              <a:defRPr/>
            </a:pPr>
            <a:r>
              <a:rPr lang="ar-SA" sz="3600" smtClean="0">
                <a:cs typeface="Mudir MT" pitchFamily="2" charset="-78"/>
              </a:rPr>
              <a:t>وعندما تمسك به المرأة أثناء </a:t>
            </a:r>
          </a:p>
          <a:p>
            <a:pPr eaLnBrk="1" hangingPunct="1">
              <a:lnSpc>
                <a:spcPct val="80000"/>
              </a:lnSpc>
              <a:defRPr/>
            </a:pPr>
            <a:r>
              <a:rPr lang="ar-SA" sz="3600" smtClean="0">
                <a:cs typeface="Mudir MT" pitchFamily="2" charset="-78"/>
              </a:rPr>
              <a:t>الولادة فإنه يسهلها.</a:t>
            </a:r>
            <a:endParaRPr lang="en-US" sz="3600" smtClean="0">
              <a:cs typeface="Mudir MT" pitchFamily="2" charset="-78"/>
            </a:endParaRPr>
          </a:p>
        </p:txBody>
      </p:sp>
    </p:spTree>
    <p:extLst>
      <p:ext uri="{BB962C8B-B14F-4D97-AF65-F5344CB8AC3E}">
        <p14:creationId xmlns:p14="http://schemas.microsoft.com/office/powerpoint/2010/main" val="40694961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clas1297"/>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468313" y="-315913"/>
            <a:ext cx="10080626" cy="7559676"/>
          </a:xfrm>
          <a:noFill/>
          <a:ln/>
        </p:spPr>
      </p:pic>
      <p:sp>
        <p:nvSpPr>
          <p:cNvPr id="254985" name="Rectangle 9"/>
          <p:cNvSpPr>
            <a:spLocks noChangeArrowheads="1"/>
          </p:cNvSpPr>
          <p:nvPr/>
        </p:nvSpPr>
        <p:spPr bwMode="auto">
          <a:xfrm>
            <a:off x="1187450" y="269875"/>
            <a:ext cx="7786688" cy="1143000"/>
          </a:xfrm>
          <a:prstGeom prst="rect">
            <a:avLst/>
          </a:prstGeom>
          <a:noFill/>
          <a:ln w="9525">
            <a:noFill/>
            <a:miter lim="800000"/>
            <a:headEnd/>
            <a:tailEnd/>
          </a:ln>
          <a:effectLst/>
        </p:spPr>
        <p:txBody>
          <a:bodyPr anchor="ctr"/>
          <a:lstStyle/>
          <a:p>
            <a:pPr algn="ctr"/>
            <a:r>
              <a:rPr lang="ar-SA" sz="4400" dirty="0">
                <a:solidFill>
                  <a:srgbClr val="FF0066"/>
                </a:solidFill>
                <a:cs typeface="DecoType Naskh Variants" pitchFamily="2" charset="-78"/>
              </a:rPr>
              <a:t>* تجربه </a:t>
            </a:r>
            <a:r>
              <a:rPr lang="ar-SA" sz="4400" dirty="0" err="1">
                <a:solidFill>
                  <a:srgbClr val="FF0066"/>
                </a:solidFill>
                <a:cs typeface="DecoType Naskh Variants" pitchFamily="2" charset="-78"/>
              </a:rPr>
              <a:t>إستهلالية</a:t>
            </a:r>
            <a:r>
              <a:rPr lang="ar-SA" sz="4400" dirty="0">
                <a:solidFill>
                  <a:srgbClr val="FF0066"/>
                </a:solidFill>
                <a:cs typeface="DecoType Naskh Variants" pitchFamily="2" charset="-78"/>
              </a:rPr>
              <a:t>:</a:t>
            </a:r>
            <a:endParaRPr lang="en-US" sz="4400" dirty="0">
              <a:solidFill>
                <a:srgbClr val="FF0066"/>
              </a:solidFill>
              <a:cs typeface="DecoType Naskh Variants" pitchFamily="2" charset="-78"/>
            </a:endParaRPr>
          </a:p>
        </p:txBody>
      </p:sp>
      <p:sp>
        <p:nvSpPr>
          <p:cNvPr id="254986" name="Rectangle 10"/>
          <p:cNvSpPr>
            <a:spLocks noChangeArrowheads="1"/>
          </p:cNvSpPr>
          <p:nvPr/>
        </p:nvSpPr>
        <p:spPr bwMode="auto">
          <a:xfrm>
            <a:off x="457200" y="1125538"/>
            <a:ext cx="8229600" cy="4525962"/>
          </a:xfrm>
          <a:prstGeom prst="rect">
            <a:avLst/>
          </a:prstGeom>
          <a:noFill/>
          <a:ln w="9525">
            <a:noFill/>
            <a:miter lim="800000"/>
            <a:headEnd/>
            <a:tailEnd/>
          </a:ln>
          <a:effectLst/>
        </p:spPr>
        <p:txBody>
          <a:bodyPr/>
          <a:lstStyle/>
          <a:p>
            <a:pPr marL="342900" indent="-342900">
              <a:spcBef>
                <a:spcPct val="20000"/>
              </a:spcBef>
            </a:pPr>
            <a:endParaRPr lang="en-US" sz="3200" dirty="0">
              <a:solidFill>
                <a:prstClr val="black"/>
              </a:solidFill>
              <a:cs typeface="Mudir MT" pitchFamily="2" charset="-78"/>
            </a:endParaRPr>
          </a:p>
        </p:txBody>
      </p:sp>
      <p:sp>
        <p:nvSpPr>
          <p:cNvPr id="254987" name="Oval 11"/>
          <p:cNvSpPr>
            <a:spLocks noChangeArrowheads="1"/>
          </p:cNvSpPr>
          <p:nvPr/>
        </p:nvSpPr>
        <p:spPr bwMode="auto">
          <a:xfrm>
            <a:off x="612775" y="3717925"/>
            <a:ext cx="2663825" cy="2519363"/>
          </a:xfrm>
          <a:prstGeom prst="ellipse">
            <a:avLst/>
          </a:prstGeom>
          <a:noFill/>
          <a:ln w="57150" cmpd="thickThin">
            <a:solidFill>
              <a:srgbClr val="FF9900"/>
            </a:solidFill>
            <a:round/>
            <a:headEnd/>
            <a:tailEnd/>
          </a:ln>
          <a:effectLst/>
        </p:spPr>
        <p:txBody>
          <a:bodyPr wrap="none" anchor="ctr"/>
          <a:lstStyle/>
          <a:p>
            <a:endParaRPr lang="ar-SA">
              <a:solidFill>
                <a:prstClr val="black"/>
              </a:solidFill>
            </a:endParaRPr>
          </a:p>
        </p:txBody>
      </p:sp>
      <p:sp>
        <p:nvSpPr>
          <p:cNvPr id="254988" name="AutoShape 12"/>
          <p:cNvSpPr>
            <a:spLocks noChangeArrowheads="1"/>
          </p:cNvSpPr>
          <p:nvPr/>
        </p:nvSpPr>
        <p:spPr bwMode="auto">
          <a:xfrm rot="16200000">
            <a:off x="935832" y="4904581"/>
            <a:ext cx="2089150" cy="433387"/>
          </a:xfrm>
          <a:prstGeom prst="flowChartSor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noFill/>
            <a:miter lim="800000"/>
            <a:headEnd/>
            <a:tailEnd/>
          </a:ln>
          <a:effectLst/>
        </p:spPr>
        <p:txBody>
          <a:bodyPr wrap="none" anchor="ctr"/>
          <a:lstStyle/>
          <a:p>
            <a:endParaRPr lang="ar-SA">
              <a:solidFill>
                <a:prstClr val="black"/>
              </a:solidFill>
            </a:endParaRPr>
          </a:p>
        </p:txBody>
      </p:sp>
      <p:sp>
        <p:nvSpPr>
          <p:cNvPr id="254989" name="WordArt 13"/>
          <p:cNvSpPr>
            <a:spLocks noChangeArrowheads="1" noChangeShapeType="1" noTextEdit="1"/>
          </p:cNvSpPr>
          <p:nvPr/>
        </p:nvSpPr>
        <p:spPr bwMode="auto">
          <a:xfrm>
            <a:off x="1836738" y="3748088"/>
            <a:ext cx="311150" cy="401637"/>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a:t>
            </a:r>
          </a:p>
        </p:txBody>
      </p:sp>
      <p:sp>
        <p:nvSpPr>
          <p:cNvPr id="254990" name="WordArt 14"/>
          <p:cNvSpPr>
            <a:spLocks noChangeArrowheads="1" noChangeShapeType="1" noTextEdit="1"/>
          </p:cNvSpPr>
          <p:nvPr/>
        </p:nvSpPr>
        <p:spPr bwMode="auto">
          <a:xfrm>
            <a:off x="2773363" y="4756150"/>
            <a:ext cx="311150" cy="401638"/>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شر</a:t>
            </a:r>
          </a:p>
        </p:txBody>
      </p:sp>
      <p:sp>
        <p:nvSpPr>
          <p:cNvPr id="254991" name="WordArt 15"/>
          <p:cNvSpPr>
            <a:spLocks noChangeArrowheads="1" noChangeShapeType="1" noTextEdit="1"/>
          </p:cNvSpPr>
          <p:nvPr/>
        </p:nvSpPr>
        <p:spPr bwMode="auto">
          <a:xfrm>
            <a:off x="1836738" y="5805488"/>
            <a:ext cx="215900" cy="330200"/>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ج</a:t>
            </a:r>
          </a:p>
        </p:txBody>
      </p:sp>
      <p:sp>
        <p:nvSpPr>
          <p:cNvPr id="254992" name="WordArt 16"/>
          <p:cNvSpPr>
            <a:spLocks noChangeArrowheads="1" noChangeShapeType="1" noTextEdit="1"/>
          </p:cNvSpPr>
          <p:nvPr/>
        </p:nvSpPr>
        <p:spPr bwMode="auto">
          <a:xfrm>
            <a:off x="733425" y="4797425"/>
            <a:ext cx="239713" cy="360363"/>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غ</a:t>
            </a:r>
          </a:p>
        </p:txBody>
      </p:sp>
    </p:spTree>
    <p:extLst>
      <p:ext uri="{BB962C8B-B14F-4D97-AF65-F5344CB8AC3E}">
        <p14:creationId xmlns:p14="http://schemas.microsoft.com/office/powerpoint/2010/main" val="40021259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clas1297"/>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468313" y="-315913"/>
            <a:ext cx="10080626" cy="7559676"/>
          </a:xfrm>
          <a:noFill/>
          <a:ln/>
        </p:spPr>
      </p:pic>
      <p:sp>
        <p:nvSpPr>
          <p:cNvPr id="257035" name="Rectangle 11"/>
          <p:cNvSpPr>
            <a:spLocks noChangeArrowheads="1"/>
          </p:cNvSpPr>
          <p:nvPr/>
        </p:nvSpPr>
        <p:spPr bwMode="auto">
          <a:xfrm>
            <a:off x="1187450" y="269875"/>
            <a:ext cx="7786688" cy="1143000"/>
          </a:xfrm>
          <a:prstGeom prst="rect">
            <a:avLst/>
          </a:prstGeom>
          <a:noFill/>
          <a:ln w="9525">
            <a:noFill/>
            <a:miter lim="800000"/>
            <a:headEnd/>
            <a:tailEnd/>
          </a:ln>
          <a:effectLst/>
        </p:spPr>
        <p:txBody>
          <a:bodyPr anchor="ctr"/>
          <a:lstStyle/>
          <a:p>
            <a:pPr algn="ctr"/>
            <a:r>
              <a:rPr lang="ar-SA" sz="4400" dirty="0">
                <a:solidFill>
                  <a:srgbClr val="FF0066"/>
                </a:solidFill>
                <a:cs typeface="DecoType Naskh Variants" pitchFamily="2" charset="-78"/>
              </a:rPr>
              <a:t>* تجربه </a:t>
            </a:r>
            <a:r>
              <a:rPr lang="ar-SA" sz="4400" dirty="0" err="1">
                <a:solidFill>
                  <a:srgbClr val="FF0066"/>
                </a:solidFill>
                <a:cs typeface="DecoType Naskh Variants" pitchFamily="2" charset="-78"/>
              </a:rPr>
              <a:t>إستهلالية</a:t>
            </a:r>
            <a:r>
              <a:rPr lang="ar-SA" sz="4400" dirty="0">
                <a:solidFill>
                  <a:srgbClr val="FF0066"/>
                </a:solidFill>
                <a:cs typeface="DecoType Naskh Variants" pitchFamily="2" charset="-78"/>
              </a:rPr>
              <a:t>:-</a:t>
            </a:r>
            <a:endParaRPr lang="en-US" sz="4400" dirty="0">
              <a:solidFill>
                <a:srgbClr val="FF0066"/>
              </a:solidFill>
              <a:cs typeface="DecoType Naskh Variants" pitchFamily="2" charset="-78"/>
            </a:endParaRPr>
          </a:p>
        </p:txBody>
      </p:sp>
      <p:sp>
        <p:nvSpPr>
          <p:cNvPr id="257036" name="Rectangle 12"/>
          <p:cNvSpPr>
            <a:spLocks noChangeArrowheads="1"/>
          </p:cNvSpPr>
          <p:nvPr/>
        </p:nvSpPr>
        <p:spPr bwMode="auto">
          <a:xfrm>
            <a:off x="457200" y="1125538"/>
            <a:ext cx="8229600" cy="4525962"/>
          </a:xfrm>
          <a:prstGeom prst="rect">
            <a:avLst/>
          </a:prstGeom>
          <a:noFill/>
          <a:ln w="9525">
            <a:noFill/>
            <a:miter lim="800000"/>
            <a:headEnd/>
            <a:tailEnd/>
          </a:ln>
          <a:effectLst/>
        </p:spPr>
        <p:txBody>
          <a:bodyPr/>
          <a:lstStyle/>
          <a:p>
            <a:pPr marL="342900" indent="-342900">
              <a:spcBef>
                <a:spcPct val="20000"/>
              </a:spcBef>
            </a:pPr>
            <a:endParaRPr lang="en-US" sz="3200" dirty="0">
              <a:solidFill>
                <a:prstClr val="black"/>
              </a:solidFill>
              <a:cs typeface="Mudir MT" pitchFamily="2" charset="-78"/>
            </a:endParaRPr>
          </a:p>
        </p:txBody>
      </p:sp>
      <p:sp>
        <p:nvSpPr>
          <p:cNvPr id="257037" name="Rectangle 13"/>
          <p:cNvSpPr>
            <a:spLocks noChangeArrowheads="1"/>
          </p:cNvSpPr>
          <p:nvPr/>
        </p:nvSpPr>
        <p:spPr bwMode="auto">
          <a:xfrm rot="8206869">
            <a:off x="4138613" y="4535488"/>
            <a:ext cx="504825" cy="2060575"/>
          </a:xfrm>
          <a:prstGeom prst="rect">
            <a:avLst/>
          </a:prstGeom>
          <a:gradFill rotWithShape="1">
            <a:gsLst>
              <a:gs pos="0">
                <a:srgbClr val="FF3300"/>
              </a:gs>
              <a:gs pos="100000">
                <a:srgbClr val="0066FF"/>
              </a:gs>
            </a:gsLst>
            <a:lin ang="5400000" scaled="1"/>
          </a:gradFill>
          <a:ln w="9525">
            <a:noFill/>
            <a:miter lim="800000"/>
            <a:headEnd/>
            <a:tailEnd/>
          </a:ln>
          <a:effectLst/>
        </p:spPr>
        <p:txBody>
          <a:bodyPr wrap="none" anchor="ctr"/>
          <a:lstStyle/>
          <a:p>
            <a:endParaRPr lang="ar-SA">
              <a:solidFill>
                <a:prstClr val="black"/>
              </a:solidFill>
            </a:endParaRPr>
          </a:p>
        </p:txBody>
      </p:sp>
      <p:sp>
        <p:nvSpPr>
          <p:cNvPr id="257038" name="Oval 14"/>
          <p:cNvSpPr>
            <a:spLocks noChangeArrowheads="1"/>
          </p:cNvSpPr>
          <p:nvPr/>
        </p:nvSpPr>
        <p:spPr bwMode="auto">
          <a:xfrm>
            <a:off x="611188" y="3716338"/>
            <a:ext cx="2663825" cy="2519362"/>
          </a:xfrm>
          <a:prstGeom prst="ellipse">
            <a:avLst/>
          </a:prstGeom>
          <a:noFill/>
          <a:ln w="57150" cmpd="thickThin">
            <a:solidFill>
              <a:srgbClr val="FF9900"/>
            </a:solidFill>
            <a:round/>
            <a:headEnd/>
            <a:tailEnd/>
          </a:ln>
          <a:effectLst/>
        </p:spPr>
        <p:txBody>
          <a:bodyPr wrap="none" anchor="ctr"/>
          <a:lstStyle/>
          <a:p>
            <a:endParaRPr lang="ar-SA">
              <a:solidFill>
                <a:prstClr val="black"/>
              </a:solidFill>
            </a:endParaRPr>
          </a:p>
        </p:txBody>
      </p:sp>
      <p:sp>
        <p:nvSpPr>
          <p:cNvPr id="257039" name="AutoShape 15"/>
          <p:cNvSpPr>
            <a:spLocks noChangeArrowheads="1"/>
          </p:cNvSpPr>
          <p:nvPr/>
        </p:nvSpPr>
        <p:spPr bwMode="auto">
          <a:xfrm rot="16200000">
            <a:off x="934244" y="4831556"/>
            <a:ext cx="2089150" cy="433388"/>
          </a:xfrm>
          <a:prstGeom prst="flowChartSor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noFill/>
            <a:miter lim="800000"/>
            <a:headEnd/>
            <a:tailEnd/>
          </a:ln>
          <a:effectLst/>
        </p:spPr>
        <p:txBody>
          <a:bodyPr wrap="none" anchor="ctr"/>
          <a:lstStyle/>
          <a:p>
            <a:endParaRPr lang="ar-SA">
              <a:solidFill>
                <a:prstClr val="black"/>
              </a:solidFill>
            </a:endParaRPr>
          </a:p>
        </p:txBody>
      </p:sp>
      <p:sp>
        <p:nvSpPr>
          <p:cNvPr id="257040" name="WordArt 16"/>
          <p:cNvSpPr>
            <a:spLocks noChangeArrowheads="1" noChangeShapeType="1" noTextEdit="1"/>
          </p:cNvSpPr>
          <p:nvPr/>
        </p:nvSpPr>
        <p:spPr bwMode="auto">
          <a:xfrm>
            <a:off x="1835150" y="3746500"/>
            <a:ext cx="311150" cy="401638"/>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a:t>
            </a:r>
          </a:p>
        </p:txBody>
      </p:sp>
      <p:sp>
        <p:nvSpPr>
          <p:cNvPr id="257041" name="WordArt 17"/>
          <p:cNvSpPr>
            <a:spLocks noChangeArrowheads="1" noChangeShapeType="1" noTextEdit="1"/>
          </p:cNvSpPr>
          <p:nvPr/>
        </p:nvSpPr>
        <p:spPr bwMode="auto">
          <a:xfrm>
            <a:off x="2771775" y="4754563"/>
            <a:ext cx="311150" cy="401637"/>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شر</a:t>
            </a:r>
          </a:p>
        </p:txBody>
      </p:sp>
      <p:sp>
        <p:nvSpPr>
          <p:cNvPr id="257042" name="WordArt 18"/>
          <p:cNvSpPr>
            <a:spLocks noChangeArrowheads="1" noChangeShapeType="1" noTextEdit="1"/>
          </p:cNvSpPr>
          <p:nvPr/>
        </p:nvSpPr>
        <p:spPr bwMode="auto">
          <a:xfrm>
            <a:off x="1835150" y="5803900"/>
            <a:ext cx="215900" cy="330200"/>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ج</a:t>
            </a:r>
          </a:p>
        </p:txBody>
      </p:sp>
      <p:sp>
        <p:nvSpPr>
          <p:cNvPr id="257043" name="WordArt 19"/>
          <p:cNvSpPr>
            <a:spLocks noChangeArrowheads="1" noChangeShapeType="1" noTextEdit="1"/>
          </p:cNvSpPr>
          <p:nvPr/>
        </p:nvSpPr>
        <p:spPr bwMode="auto">
          <a:xfrm>
            <a:off x="731838" y="4795838"/>
            <a:ext cx="239712" cy="360362"/>
          </a:xfrm>
          <a:prstGeom prst="rect">
            <a:avLst/>
          </a:prstGeom>
        </p:spPr>
        <p:txBody>
          <a:bodyPr wrap="none" fromWordArt="1">
            <a:prstTxWarp prst="textPlain">
              <a:avLst>
                <a:gd name="adj" fmla="val 50000"/>
              </a:avLst>
            </a:prstTxWarp>
          </a:bodyPr>
          <a:lstStyle/>
          <a:p>
            <a:pPr algn="ctr"/>
            <a:r>
              <a:rPr lang="ar-SA" kern="10">
                <a:ln w="9525">
                  <a:noFill/>
                  <a:round/>
                  <a:headEnd/>
                  <a:tailEnd/>
                </a:ln>
                <a:solidFill>
                  <a:prstClr val="black"/>
                </a:solidFill>
                <a:effectLst>
                  <a:outerShdw dist="45791" dir="2021404" algn="ctr" rotWithShape="0">
                    <a:srgbClr val="B2B2B2">
                      <a:alpha val="80000"/>
                    </a:srgbClr>
                  </a:outerShdw>
                </a:effectLst>
                <a:latin typeface="Times New Roman"/>
                <a:cs typeface="Times New Roman"/>
              </a:rPr>
              <a:t>غ</a:t>
            </a:r>
          </a:p>
        </p:txBody>
      </p:sp>
    </p:spTree>
    <p:extLst>
      <p:ext uri="{BB962C8B-B14F-4D97-AF65-F5344CB8AC3E}">
        <p14:creationId xmlns:p14="http://schemas.microsoft.com/office/powerpoint/2010/main" val="74968199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57037"/>
                                        </p:tgtEl>
                                        <p:attrNameLst>
                                          <p:attrName>style.visibility</p:attrName>
                                        </p:attrNameLst>
                                      </p:cBhvr>
                                      <p:to>
                                        <p:strVal val="visible"/>
                                      </p:to>
                                    </p:set>
                                    <p:animEffect transition="in" filter="slide(fromRight)">
                                      <p:cBhvr>
                                        <p:cTn id="7" dur="1000"/>
                                        <p:tgtEl>
                                          <p:spTgt spid="257037"/>
                                        </p:tgtEl>
                                      </p:cBhvr>
                                    </p:animEffect>
                                  </p:childTnLst>
                                </p:cTn>
                              </p:par>
                              <p:par>
                                <p:cTn id="8" presetID="8" presetClass="emph" presetSubtype="0" fill="hold" grpId="0" nodeType="withEffect">
                                  <p:stCondLst>
                                    <p:cond delay="500"/>
                                  </p:stCondLst>
                                  <p:childTnLst>
                                    <p:animRot by="5400000">
                                      <p:cBhvr>
                                        <p:cTn id="9" dur="500" fill="hold"/>
                                        <p:tgtEl>
                                          <p:spTgt spid="2570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7" grpId="0" animBg="1"/>
      <p:bldP spid="257039"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لتقى">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637</Words>
  <Application>Microsoft Office PowerPoint</Application>
  <PresentationFormat>عرض على الشاشة (3:4)‏</PresentationFormat>
  <Paragraphs>107</Paragraphs>
  <Slides>31</Slides>
  <Notes>1</Notes>
  <HiddenSlides>0</HiddenSlides>
  <MMClips>2</MMClips>
  <ScaleCrop>false</ScaleCrop>
  <HeadingPairs>
    <vt:vector size="6" baseType="variant">
      <vt:variant>
        <vt:lpstr>نسق</vt:lpstr>
      </vt:variant>
      <vt:variant>
        <vt:i4>2</vt:i4>
      </vt:variant>
      <vt:variant>
        <vt:lpstr>خوادم OLE مضمنة</vt:lpstr>
      </vt:variant>
      <vt:variant>
        <vt:i4>1</vt:i4>
      </vt:variant>
      <vt:variant>
        <vt:lpstr>عناوين الشرائح</vt:lpstr>
      </vt:variant>
      <vt:variant>
        <vt:i4>31</vt:i4>
      </vt:variant>
    </vt:vector>
  </HeadingPairs>
  <TitlesOfParts>
    <vt:vector size="34" baseType="lpstr">
      <vt:lpstr>نسق Office</vt:lpstr>
      <vt:lpstr>ملتقى</vt:lpstr>
      <vt:lpstr>Packager Shell Object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المجالات المغناطيسية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Windows User</cp:lastModifiedBy>
  <cp:revision>8</cp:revision>
  <dcterms:created xsi:type="dcterms:W3CDTF">2016-11-29T14:12:53Z</dcterms:created>
  <dcterms:modified xsi:type="dcterms:W3CDTF">2016-12-11T05:08:16Z</dcterms:modified>
</cp:coreProperties>
</file>