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180.xml" ContentType="application/vnd.openxmlformats-officedocument.presentationml.slide+xml"/>
  <Override PartName="/ppt/slides/slide190.xml" ContentType="application/vnd.openxmlformats-officedocument.presentationml.slide+xml"/>
  <Override PartName="/ppt/slides/slide200.xml" ContentType="application/vnd.openxmlformats-officedocument.presentationml.slide+xml"/>
  <Override PartName="/ppt/slideLayouts/slideLayout130.xml" ContentType="application/vnd.openxmlformats-officedocument.presentationml.slideLayout+xml"/>
  <Override PartName="/ppt/slideMasters/slideMaster10.xml" ContentType="application/vnd.openxmlformats-officedocument.presentationml.slideMaster+xml"/>
  <Override PartName="/ppt/slideLayouts/slideLayout80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9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</p:sldMasterIdLst>
  <p:sldIdLst>
    <p:sldId id="256" r:id="rId3"/>
    <p:sldId id="392" r:id="rId4"/>
    <p:sldId id="288" r:id="rId5"/>
    <p:sldId id="285" r:id="rId6"/>
    <p:sldId id="268" r:id="rId7"/>
    <p:sldId id="384" r:id="rId8"/>
    <p:sldId id="393" r:id="rId9"/>
    <p:sldId id="394" r:id="rId10"/>
    <p:sldId id="395" r:id="rId11"/>
    <p:sldId id="389" r:id="rId12"/>
    <p:sldId id="386" r:id="rId13"/>
    <p:sldId id="396" r:id="rId14"/>
    <p:sldId id="397" r:id="rId15"/>
    <p:sldId id="407" r:id="rId16"/>
    <p:sldId id="398" r:id="rId17"/>
    <p:sldId id="363" r:id="rId18"/>
    <p:sldId id="408" r:id="rId19"/>
    <p:sldId id="409" r:id="rId20"/>
    <p:sldId id="391" r:id="rId21"/>
    <p:sldId id="357" r:id="rId22"/>
    <p:sldId id="358" r:id="rId23"/>
    <p:sldId id="359" r:id="rId24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01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1C32"/>
    <a:srgbClr val="88B29A"/>
    <a:srgbClr val="DAE9F3"/>
    <a:srgbClr val="47666D"/>
    <a:srgbClr val="F9C5D5"/>
    <a:srgbClr val="D05CD0"/>
    <a:srgbClr val="800080"/>
    <a:srgbClr val="FBFBFB"/>
    <a:srgbClr val="FFE653"/>
    <a:srgbClr val="019D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نمط فاتح 1 - تميي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نمط داكن 2 - تمييز 3/تمييز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2838BEF-8BB2-4498-84A7-C5851F593DF1}" styleName="نمط متوسط 4 - تميي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FD4443E-F989-4FC4-A0C8-D5A2AF1F390B}" styleName="نمط داكن 1 - تمييز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نمط متوسط 4 - تميي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0177" autoAdjust="0"/>
    <p:restoredTop sz="94660"/>
  </p:normalViewPr>
  <p:slideViewPr>
    <p:cSldViewPr snapToGrid="0" showGuides="1">
      <p:cViewPr varScale="1">
        <p:scale>
          <a:sx n="61" d="100"/>
          <a:sy n="61" d="100"/>
        </p:scale>
        <p:origin x="700" y="60"/>
      </p:cViewPr>
      <p:guideLst>
        <p:guide orient="horz" pos="2137"/>
        <p:guide pos="3840"/>
        <p:guide pos="501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DC34E80-8373-431C-9C26-CFC7C4100A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A884B1E-F6F9-4327-9DCC-3E4A855A8F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E3BB32B-D0BE-42D0-9371-27654B06D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29/05/43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8400B41-F762-4BDF-8E55-1EEC44285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D1C73F2-7F3A-4C58-8B9C-89BA88583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6426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5B39702-B510-44B3-9CD5-260035DAE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2ED2E43-F7AD-4034-AA12-FF5B1D4BEA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2A6337B-9DDE-4B97-877A-0A5FC5AD9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29/05/43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04439EF-9E5B-4D83-B18E-087826B13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31300C1-B464-4D7F-A2F1-F466F3017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91479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5B39702-B510-44B3-9CD5-260035DAE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2ED2E43-F7AD-4034-AA12-FF5B1D4BEA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2A6337B-9DDE-4B97-877A-0A5FC5AD9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05/05/43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04439EF-9E5B-4D83-B18E-087826B13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31300C1-B464-4D7F-A2F1-F466F3017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914798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6EC87580-2802-43C4-89D6-C4B37A59B0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319950B-A950-404D-9337-7A125875F9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0CA796A-28D0-4C57-863D-7428BAE07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29/05/43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E89AE4D-FE4D-471C-874B-CC5870AB0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C7AC853-B9BA-4FD2-8F96-80C5F754A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54290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6EC87580-2802-43C4-89D6-C4B37A59B0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319950B-A950-404D-9337-7A125875F9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0CA796A-28D0-4C57-863D-7428BAE07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05/05/43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E89AE4D-FE4D-471C-874B-CC5870AB0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C7AC853-B9BA-4FD2-8F96-80C5F754A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542908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DC34E80-8373-431C-9C26-CFC7C4100A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A884B1E-F6F9-4327-9DCC-3E4A855A8F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E3BB32B-D0BE-42D0-9371-27654B06D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29/05/43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8400B41-F762-4BDF-8E55-1EEC44285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D1C73F2-7F3A-4C58-8B9C-89BA88583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0927420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6F2657E-DFFF-4814-BC9A-1E3D667E2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ACDCDFE-C2A2-4319-BC3D-B53F3A48D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F933D47-4856-422B-AA34-DE9646AA6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29/05/43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0E47B19-FDAE-48E1-929A-DDCF04AA2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56A515A-3EB6-4F63-9350-B51150C2E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129332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DC34E80-8373-431C-9C26-CFC7C4100A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A884B1E-F6F9-4327-9DCC-3E4A855A8F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E3BB32B-D0BE-42D0-9371-27654B06D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05/05/43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8400B41-F762-4BDF-8E55-1EEC44285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D1C73F2-7F3A-4C58-8B9C-89BA88583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642657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D7891E-4E8E-48BB-92C2-C3BA2407A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3953AA1-B39A-450D-964C-2DC865DD77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7B63C0C-433B-4682-9631-984387064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29/05/43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8BD9AAA-1F70-495B-83BD-587506CFC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2D360A1-6960-4076-BB88-DDC3A945E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7672902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E4C58EA-E0C9-44A0-AFBA-AE093EA8D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BAADDED-C1C3-477C-9CFA-2337E4F63E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F8E03D3-7BB7-4EC8-85AA-BEB20376F4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624683C-8F12-4A97-9ED7-0DA6B0003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29/05/43</a:t>
            </a:fld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B739270-947A-40CD-B4DE-1DA06710F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10FE59E-6C42-4048-B9E5-0A8B162BB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187279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FFA2C9B-4AF5-4B47-BFD1-45D9E89D0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4B2ADFE-FB50-4417-8351-3D2FDE963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D549366-CA24-429F-AF52-83C1ECAC5B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CC91810-A95A-48A1-9400-26A152F27C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004ED435-7890-431B-B2A8-15C8EB661C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DCF182D-9B3A-4DA0-AD48-6B0492CFE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29/05/43</a:t>
            </a:fld>
            <a:endParaRPr lang="ar-SA" dirty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98F3339-8366-4C36-B7B2-4A78C2DE9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2F65D7EC-65F5-4911-8C29-0374E8309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4023550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4B51837-9F5F-49FC-B9BF-BB4907C70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A545E41-B88D-423E-8B66-2585F03FD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29/05/43</a:t>
            </a:fld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B56F3566-7474-4940-A5ED-AEC87A610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B3A97F3-ABA6-4222-8379-983396D36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099612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3AD53AF-2F35-409A-A299-ED5E328CA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29/05/43</a:t>
            </a:fld>
            <a:endParaRPr lang="ar-SA" dirty="0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0A42BEC-8A3F-4EC7-BB2B-84185964C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786A8EE-7D76-482A-BC11-0BF5A8E69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940926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97987B8-4FFB-4CD7-B36C-B5B6D4F14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CD8A6E4-DC7E-4FCB-96B6-4EF1AF194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D73A9BB-63FA-48D2-BE8F-A348CF7A79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9880664-54F9-47D1-AC0D-4DBF61EC3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29/05/43</a:t>
            </a:fld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DDCF148-FC00-4877-A7FE-C7A2D4B84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D5C50E8-B335-4017-AF05-9CE4C7B8D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8539102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6F2657E-DFFF-4814-BC9A-1E3D667E2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ACDCDFE-C2A2-4319-BC3D-B53F3A48D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F933D47-4856-422B-AA34-DE9646AA6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29/05/43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0E47B19-FDAE-48E1-929A-DDCF04AA2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56A515A-3EB6-4F63-9350-B51150C2E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59889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A3005EB-BFAF-4FC5-815E-D396154F2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1CAD4B7A-E044-46C6-81F8-414ACA9254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 dirty="0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FD01C79-9E13-4D3C-9413-7CA768E18E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D8F6AEB-2AA4-42C4-8AA3-E5850F9EC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29/05/43</a:t>
            </a:fld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3724654-3B31-432A-B3A9-C5288BFF1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DBA6432-7A98-46CF-BA96-404C91873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892344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5B39702-B510-44B3-9CD5-260035DAE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2ED2E43-F7AD-4034-AA12-FF5B1D4BEA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2A6337B-9DDE-4B97-877A-0A5FC5AD9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29/05/43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04439EF-9E5B-4D83-B18E-087826B13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31300C1-B464-4D7F-A2F1-F466F3017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606068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6EC87580-2802-43C4-89D6-C4B37A59B0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319950B-A950-404D-9337-7A125875F9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0CA796A-28D0-4C57-863D-7428BAE07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29/05/43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E89AE4D-FE4D-471C-874B-CC5870AB0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C7AC853-B9BA-4FD2-8F96-80C5F754A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903829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6F2657E-DFFF-4814-BC9A-1E3D667E2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ACDCDFE-C2A2-4319-BC3D-B53F3A48D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F933D47-4856-422B-AA34-DE9646AA6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05/05/43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0E47B19-FDAE-48E1-929A-DDCF04AA2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56A515A-3EB6-4F63-9350-B51150C2E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598893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D7891E-4E8E-48BB-92C2-C3BA2407A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3953AA1-B39A-450D-964C-2DC865DD77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7B63C0C-433B-4682-9631-984387064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29/05/43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8BD9AAA-1F70-495B-83BD-587506CFC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2D360A1-6960-4076-BB88-DDC3A945E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95699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D7891E-4E8E-48BB-92C2-C3BA2407A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3953AA1-B39A-450D-964C-2DC865DD77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7B63C0C-433B-4682-9631-984387064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05/05/43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8BD9AAA-1F70-495B-83BD-587506CFC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2D360A1-6960-4076-BB88-DDC3A945E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956998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E4C58EA-E0C9-44A0-AFBA-AE093EA8D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BAADDED-C1C3-477C-9CFA-2337E4F63E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F8E03D3-7BB7-4EC8-85AA-BEB20376F4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624683C-8F12-4A97-9ED7-0DA6B0003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29/05/43</a:t>
            </a:fld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B739270-947A-40CD-B4DE-1DA06710F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10FE59E-6C42-4048-B9E5-0A8B162BB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46267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E4C58EA-E0C9-44A0-AFBA-AE093EA8D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BAADDED-C1C3-477C-9CFA-2337E4F63E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F8E03D3-7BB7-4EC8-85AA-BEB20376F4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624683C-8F12-4A97-9ED7-0DA6B0003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05/05/43</a:t>
            </a:fld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B739270-947A-40CD-B4DE-1DA06710F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10FE59E-6C42-4048-B9E5-0A8B162BB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462675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FFA2C9B-4AF5-4B47-BFD1-45D9E89D0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4B2ADFE-FB50-4417-8351-3D2FDE963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D549366-CA24-429F-AF52-83C1ECAC5B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CC91810-A95A-48A1-9400-26A152F27C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004ED435-7890-431B-B2A8-15C8EB661C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DCF182D-9B3A-4DA0-AD48-6B0492CFE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29/05/43</a:t>
            </a:fld>
            <a:endParaRPr lang="ar-SA" dirty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98F3339-8366-4C36-B7B2-4A78C2DE9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2F65D7EC-65F5-4911-8C29-0374E8309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45886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FFA2C9B-4AF5-4B47-BFD1-45D9E89D0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4B2ADFE-FB50-4417-8351-3D2FDE963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D549366-CA24-429F-AF52-83C1ECAC5B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CC91810-A95A-48A1-9400-26A152F27C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004ED435-7890-431B-B2A8-15C8EB661C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DCF182D-9B3A-4DA0-AD48-6B0492CFE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05/05/43</a:t>
            </a:fld>
            <a:endParaRPr lang="ar-SA" dirty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98F3339-8366-4C36-B7B2-4A78C2DE9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2F65D7EC-65F5-4911-8C29-0374E8309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458868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4B51837-9F5F-49FC-B9BF-BB4907C70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A545E41-B88D-423E-8B66-2585F03FD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29/05/43</a:t>
            </a:fld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B56F3566-7474-4940-A5ED-AEC87A610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B3A97F3-ABA6-4222-8379-983396D36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84798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4B51837-9F5F-49FC-B9BF-BB4907C70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A545E41-B88D-423E-8B66-2585F03FD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05/05/43</a:t>
            </a:fld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B56F3566-7474-4940-A5ED-AEC87A610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B3A97F3-ABA6-4222-8379-983396D36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847980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3AD53AF-2F35-409A-A299-ED5E328CA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29/05/43</a:t>
            </a:fld>
            <a:endParaRPr lang="ar-SA" dirty="0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0A42BEC-8A3F-4EC7-BB2B-84185964C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786A8EE-7D76-482A-BC11-0BF5A8E69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67125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3AD53AF-2F35-409A-A299-ED5E328CA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05/05/43</a:t>
            </a:fld>
            <a:endParaRPr lang="ar-SA" dirty="0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0A42BEC-8A3F-4EC7-BB2B-84185964C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786A8EE-7D76-482A-BC11-0BF5A8E69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671254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97987B8-4FFB-4CD7-B36C-B5B6D4F14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CD8A6E4-DC7E-4FCB-96B6-4EF1AF194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D73A9BB-63FA-48D2-BE8F-A348CF7A79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9880664-54F9-47D1-AC0D-4DBF61EC3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29/05/43</a:t>
            </a:fld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DDCF148-FC00-4877-A7FE-C7A2D4B84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D5C50E8-B335-4017-AF05-9CE4C7B8D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62346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97987B8-4FFB-4CD7-B36C-B5B6D4F14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CD8A6E4-DC7E-4FCB-96B6-4EF1AF194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D73A9BB-63FA-48D2-BE8F-A348CF7A79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9880664-54F9-47D1-AC0D-4DBF61EC3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05/05/43</a:t>
            </a:fld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DDCF148-FC00-4877-A7FE-C7A2D4B84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D5C50E8-B335-4017-AF05-9CE4C7B8D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623468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A3005EB-BFAF-4FC5-815E-D396154F2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1CAD4B7A-E044-46C6-81F8-414ACA9254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 dirty="0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FD01C79-9E13-4D3C-9413-7CA768E18E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D8F6AEB-2AA4-42C4-8AA3-E5850F9EC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29/05/43</a:t>
            </a:fld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3724654-3B31-432A-B3A9-C5288BFF1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DBA6432-7A98-46CF-BA96-404C91873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18541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A3005EB-BFAF-4FC5-815E-D396154F2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1CAD4B7A-E044-46C6-81F8-414ACA9254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 dirty="0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FD01C79-9E13-4D3C-9413-7CA768E18E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D8F6AEB-2AA4-42C4-8AA3-E5850F9EC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05/05/43</a:t>
            </a:fld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3724654-3B31-432A-B3A9-C5288BFF1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DBA6432-7A98-46CF-BA96-404C91873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185414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120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9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7000" t="-4000" r="-5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F298B9D8-B6EF-4C19-9B67-EA06DC22D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C8F5FD1-69A9-4388-9787-BB6086973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2F18C39-F6FF-4E40-9533-9EC00591D0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6CDDF-B024-4C43-AEBE-F62226B7FE94}" type="datetimeFigureOut">
              <a:rPr lang="ar-SA" smtClean="0"/>
              <a:t>29/05/43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8278CB5-CACB-41DB-8185-8C3C62DDDE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B1792B7-50D5-4EF3-8636-391870A090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289768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 l="-2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F298B9D8-B6EF-4C19-9B67-EA06DC22D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C8F5FD1-69A9-4388-9787-BB6086973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2F18C39-F6FF-4E40-9533-9EC00591D0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6CDDF-B024-4C43-AEBE-F62226B7FE94}" type="datetimeFigureOut">
              <a:rPr lang="ar-SA" smtClean="0"/>
              <a:t>05/05/43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8278CB5-CACB-41DB-8185-8C3C62DDDE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B1792B7-50D5-4EF3-8636-391870A090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289768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7000" t="-5000" r="-5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F298B9D8-B6EF-4C19-9B67-EA06DC22D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C8F5FD1-69A9-4388-9787-BB6086973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2F18C39-F6FF-4E40-9533-9EC00591D0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6CDDF-B024-4C43-AEBE-F62226B7FE94}" type="datetimeFigureOut">
              <a:rPr lang="ar-SA" smtClean="0"/>
              <a:t>29/05/43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8278CB5-CACB-41DB-8185-8C3C62DDDE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B1792B7-50D5-4EF3-8636-391870A090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207310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70.png"/><Relationship Id="rId3" Type="http://schemas.openxmlformats.org/officeDocument/2006/relationships/image" Target="../media/image4.png"/><Relationship Id="rId7" Type="http://schemas.openxmlformats.org/officeDocument/2006/relationships/image" Target="../media/image50.png"/><Relationship Id="rId12" Type="http://schemas.openxmlformats.org/officeDocument/2006/relationships/slide" Target="slide200.xml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.xml"/><Relationship Id="rId6" Type="http://schemas.openxmlformats.org/officeDocument/2006/relationships/slide" Target="slide180.xml"/><Relationship Id="rId11" Type="http://schemas.openxmlformats.org/officeDocument/2006/relationships/image" Target="../media/image7.png"/><Relationship Id="rId10" Type="http://schemas.openxmlformats.org/officeDocument/2006/relationships/image" Target="../media/image60.png"/><Relationship Id="rId4" Type="http://schemas.openxmlformats.org/officeDocument/2006/relationships/image" Target="../media/image5.png"/><Relationship Id="rId9" Type="http://schemas.openxmlformats.org/officeDocument/2006/relationships/slide" Target="slide19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مربع نص 17">
            <a:extLst>
              <a:ext uri="{FF2B5EF4-FFF2-40B4-BE49-F238E27FC236}">
                <a16:creationId xmlns:a16="http://schemas.microsoft.com/office/drawing/2014/main" id="{E460AB42-FFAB-4A75-BCB6-4FFCA81DFCB2}"/>
              </a:ext>
            </a:extLst>
          </p:cNvPr>
          <p:cNvSpPr txBox="1"/>
          <p:nvPr/>
        </p:nvSpPr>
        <p:spPr>
          <a:xfrm>
            <a:off x="3566847" y="258750"/>
            <a:ext cx="389823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accent1">
                    <a:lumMod val="75000"/>
                  </a:schemeClr>
                </a:solidFill>
              </a:rPr>
              <a:t>بسم الله الرحمن الرحيم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62B7FEEC-97BB-4731-96B6-EF4E7D561740}"/>
              </a:ext>
            </a:extLst>
          </p:cNvPr>
          <p:cNvSpPr txBox="1"/>
          <p:nvPr/>
        </p:nvSpPr>
        <p:spPr>
          <a:xfrm>
            <a:off x="7741805" y="936446"/>
            <a:ext cx="3898230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/>
              <a:t>التاريخ : 25/ 5 / 1443 </a:t>
            </a:r>
          </a:p>
          <a:p>
            <a:r>
              <a:rPr lang="ar-SA" sz="3200" dirty="0"/>
              <a:t>الحصة :الثالثة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05459E7B-0B09-4D29-8441-24D55393F4DC}"/>
              </a:ext>
            </a:extLst>
          </p:cNvPr>
          <p:cNvSpPr txBox="1"/>
          <p:nvPr/>
        </p:nvSpPr>
        <p:spPr>
          <a:xfrm>
            <a:off x="3653825" y="2340120"/>
            <a:ext cx="47401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/>
              <a:t>الجهاز الهضمي والمواد الغذائية </a:t>
            </a:r>
          </a:p>
        </p:txBody>
      </p:sp>
      <p:pic>
        <p:nvPicPr>
          <p:cNvPr id="1026" name="Picture 2" descr="تشريح جسم الإنسان ثلاثي الأبعاد for Android - APK Download">
            <a:extLst>
              <a:ext uri="{FF2B5EF4-FFF2-40B4-BE49-F238E27FC236}">
                <a16:creationId xmlns:a16="http://schemas.microsoft.com/office/drawing/2014/main" id="{20F366D1-9F0C-44A2-9D2D-02ABBBEDD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3666111"/>
            <a:ext cx="1819275" cy="1819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80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6D23D99B-E3EA-43E7-AFE4-65E24AC14E7A}"/>
              </a:ext>
            </a:extLst>
          </p:cNvPr>
          <p:cNvGrpSpPr/>
          <p:nvPr/>
        </p:nvGrpSpPr>
        <p:grpSpPr>
          <a:xfrm>
            <a:off x="9661943" y="0"/>
            <a:ext cx="2220880" cy="1202581"/>
            <a:chOff x="5921443" y="194050"/>
            <a:chExt cx="2158300" cy="1006546"/>
          </a:xfrm>
        </p:grpSpPr>
        <p:pic>
          <p:nvPicPr>
            <p:cNvPr id="22" name="صورة 21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9FE8D2EE-6E7B-4CBB-A18F-0F9E0D9AE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3" y="194050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06980AE1-B9E7-4C54-ABAA-B64D57113DCE}"/>
                </a:ext>
              </a:extLst>
            </p:cNvPr>
            <p:cNvSpPr txBox="1"/>
            <p:nvPr/>
          </p:nvSpPr>
          <p:spPr>
            <a:xfrm>
              <a:off x="6247479" y="555640"/>
              <a:ext cx="1506230" cy="386408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marL="0" marR="0" lvl="0" indent="0" algn="ct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B4C8D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تقويم مرحلي</a:t>
              </a:r>
            </a:p>
          </p:txBody>
        </p:sp>
      </p:grpSp>
      <p:sp>
        <p:nvSpPr>
          <p:cNvPr id="5" name="مربع نص 4">
            <a:extLst>
              <a:ext uri="{FF2B5EF4-FFF2-40B4-BE49-F238E27FC236}">
                <a16:creationId xmlns:a16="http://schemas.microsoft.com/office/drawing/2014/main" id="{5ED3F59F-E9B1-4E17-913F-29A3E85652E6}"/>
              </a:ext>
            </a:extLst>
          </p:cNvPr>
          <p:cNvSpPr txBox="1"/>
          <p:nvPr/>
        </p:nvSpPr>
        <p:spPr>
          <a:xfrm>
            <a:off x="5113992" y="1595219"/>
            <a:ext cx="618449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B136AFE-BEDD-4461-9278-518057D45D98}"/>
              </a:ext>
            </a:extLst>
          </p:cNvPr>
          <p:cNvSpPr txBox="1"/>
          <p:nvPr/>
        </p:nvSpPr>
        <p:spPr>
          <a:xfrm>
            <a:off x="1760733" y="2088089"/>
            <a:ext cx="997774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rgbClr val="A5A5A5">
                    <a:lumMod val="75000"/>
                  </a:srgbClr>
                </a:solidFill>
                <a:latin typeface="Calibri" panose="020F0502020204030204"/>
                <a:cs typeface="Arial" panose="020B0604020202020204" pitchFamily="34" charset="0"/>
              </a:rPr>
              <a:t>تحتوي الأمعاء الدقيقة على خملات لزياد مساحة امتصاص المواد الغذائية 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BF9DBD8E-A0CF-439B-A4D1-F1E1793F2A96}"/>
              </a:ext>
            </a:extLst>
          </p:cNvPr>
          <p:cNvSpPr txBox="1"/>
          <p:nvPr/>
        </p:nvSpPr>
        <p:spPr>
          <a:xfrm>
            <a:off x="4501725" y="2844225"/>
            <a:ext cx="831371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>
              <a:defRPr/>
            </a:pPr>
            <a:r>
              <a:rPr lang="ar-SA" sz="3200" b="1" dirty="0">
                <a:solidFill>
                  <a:srgbClr val="A5A5A5">
                    <a:lumMod val="75000"/>
                  </a:srgbClr>
                </a:solidFill>
              </a:rPr>
              <a:t>يحدث في الأمعاء الدقيقة امتصاص المواد فقط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2EB0FD9-B7CD-4AF2-8B3A-384348E6AD40}"/>
              </a:ext>
            </a:extLst>
          </p:cNvPr>
          <p:cNvSpPr txBox="1"/>
          <p:nvPr/>
        </p:nvSpPr>
        <p:spPr>
          <a:xfrm>
            <a:off x="4049380" y="3676430"/>
            <a:ext cx="831371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تنتهي عمليات الهضم الكيميائي في الأمعاء الدقيقة 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556B8020-D4EE-4A6C-89EA-B2AFC59DF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77" y="1927536"/>
            <a:ext cx="651694" cy="745328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320F7E48-3623-4F40-936B-E00C5E4B0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4045" y="2978422"/>
            <a:ext cx="521959" cy="52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82E34047-6748-4534-9E20-26D469596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45" y="3523383"/>
            <a:ext cx="651694" cy="74532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86D6D72C-321E-4682-82AB-B759BDA55B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086" y="306783"/>
            <a:ext cx="2937348" cy="110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88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درس الجهاز الهضمي: الجهاز الهضمي">
            <a:extLst>
              <a:ext uri="{FF2B5EF4-FFF2-40B4-BE49-F238E27FC236}">
                <a16:creationId xmlns:a16="http://schemas.microsoft.com/office/drawing/2014/main" id="{F633A294-58B7-4A3C-BB7C-079CB9A62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231" y="271781"/>
            <a:ext cx="3448177" cy="602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0D5BFE3E-7515-41BF-A624-F62D20239B89}"/>
              </a:ext>
            </a:extLst>
          </p:cNvPr>
          <p:cNvGrpSpPr/>
          <p:nvPr/>
        </p:nvGrpSpPr>
        <p:grpSpPr>
          <a:xfrm>
            <a:off x="4016037" y="101945"/>
            <a:ext cx="3706752" cy="1160169"/>
            <a:chOff x="4465320" y="1441642"/>
            <a:chExt cx="3706752" cy="1160169"/>
          </a:xfrm>
        </p:grpSpPr>
        <p:pic>
          <p:nvPicPr>
            <p:cNvPr id="33" name="صورة 32">
              <a:extLst>
                <a:ext uri="{FF2B5EF4-FFF2-40B4-BE49-F238E27FC236}">
                  <a16:creationId xmlns:a16="http://schemas.microsoft.com/office/drawing/2014/main" id="{AA6A8C6E-E55C-4256-BCC3-A3163449DF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93" t="84774" r="7924" b="7532"/>
            <a:stretch/>
          </p:blipFill>
          <p:spPr>
            <a:xfrm>
              <a:off x="4465320" y="1441642"/>
              <a:ext cx="3706752" cy="1160169"/>
            </a:xfrm>
            <a:prstGeom prst="rect">
              <a:avLst/>
            </a:prstGeom>
          </p:spPr>
        </p:pic>
        <p:sp>
          <p:nvSpPr>
            <p:cNvPr id="38" name="مربع نص 37">
              <a:extLst>
                <a:ext uri="{FF2B5EF4-FFF2-40B4-BE49-F238E27FC236}">
                  <a16:creationId xmlns:a16="http://schemas.microsoft.com/office/drawing/2014/main" id="{D46C4081-F68E-4079-8F55-AA3741ED5CAC}"/>
                </a:ext>
              </a:extLst>
            </p:cNvPr>
            <p:cNvSpPr txBox="1"/>
            <p:nvPr/>
          </p:nvSpPr>
          <p:spPr>
            <a:xfrm>
              <a:off x="4678680" y="1790893"/>
              <a:ext cx="2842260" cy="47986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rgbClr val="88B29A"/>
                  </a:solidFill>
                </a:rPr>
                <a:t>الأمعاء الغليظة</a:t>
              </a:r>
            </a:p>
          </p:txBody>
        </p:sp>
      </p:grpSp>
      <p:cxnSp>
        <p:nvCxnSpPr>
          <p:cNvPr id="41" name="رابط كسهم مستقيم 40">
            <a:extLst>
              <a:ext uri="{FF2B5EF4-FFF2-40B4-BE49-F238E27FC236}">
                <a16:creationId xmlns:a16="http://schemas.microsoft.com/office/drawing/2014/main" id="{A9FAFECA-C655-4CCE-BBDD-86C83CE06BA1}"/>
              </a:ext>
            </a:extLst>
          </p:cNvPr>
          <p:cNvCxnSpPr>
            <a:cxnSpLocks/>
          </p:cNvCxnSpPr>
          <p:nvPr/>
        </p:nvCxnSpPr>
        <p:spPr>
          <a:xfrm flipH="1" flipV="1">
            <a:off x="7300167" y="691130"/>
            <a:ext cx="2579557" cy="389138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" name="صورة 4">
            <a:extLst>
              <a:ext uri="{FF2B5EF4-FFF2-40B4-BE49-F238E27FC236}">
                <a16:creationId xmlns:a16="http://schemas.microsoft.com/office/drawing/2014/main" id="{6D65CE5F-F8AB-42FC-9762-9BAFB8D320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76" t="46743" r="41120" b="11878"/>
          <a:stretch/>
        </p:blipFill>
        <p:spPr>
          <a:xfrm>
            <a:off x="1168994" y="1776382"/>
            <a:ext cx="6120806" cy="330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714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996A8A74-AEF4-4F80-8192-A1F94CF108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34" t="39233" r="40862" b="12031"/>
          <a:stretch/>
        </p:blipFill>
        <p:spPr>
          <a:xfrm>
            <a:off x="3148843" y="1016875"/>
            <a:ext cx="5385558" cy="4824249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FA75F0FA-18F8-4AE2-82BD-09B82238A9CA}"/>
              </a:ext>
            </a:extLst>
          </p:cNvPr>
          <p:cNvSpPr/>
          <p:nvPr/>
        </p:nvSpPr>
        <p:spPr>
          <a:xfrm>
            <a:off x="6516414" y="3428999"/>
            <a:ext cx="1839310" cy="15634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1F296E01-AA61-4D09-8266-D6FA16AB02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04" t="62835" r="54310" b="12797"/>
          <a:stretch/>
        </p:blipFill>
        <p:spPr>
          <a:xfrm>
            <a:off x="3568511" y="3428999"/>
            <a:ext cx="2273111" cy="2065285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4303CE5B-5137-4594-955C-E8F1AC723348}"/>
              </a:ext>
            </a:extLst>
          </p:cNvPr>
          <p:cNvSpPr/>
          <p:nvPr/>
        </p:nvSpPr>
        <p:spPr>
          <a:xfrm>
            <a:off x="3148843" y="3507827"/>
            <a:ext cx="2782118" cy="23332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26" name="Picture 2" descr="Digestive System">
            <a:extLst>
              <a:ext uri="{FF2B5EF4-FFF2-40B4-BE49-F238E27FC236}">
                <a16:creationId xmlns:a16="http://schemas.microsoft.com/office/drawing/2014/main" id="{9B8AAB8B-D271-4DD2-8A78-495046795A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41" y="1476374"/>
            <a:ext cx="2505075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90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9E4778DF-E863-449F-8A43-28C12393CC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11" t="42912" r="38534" b="13563"/>
          <a:stretch/>
        </p:blipFill>
        <p:spPr>
          <a:xfrm>
            <a:off x="5265682" y="2201729"/>
            <a:ext cx="6085489" cy="3299586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B243EC63-0D25-4768-B78E-E9C80A2B50AF}"/>
              </a:ext>
            </a:extLst>
          </p:cNvPr>
          <p:cNvSpPr txBox="1"/>
          <p:nvPr/>
        </p:nvSpPr>
        <p:spPr>
          <a:xfrm>
            <a:off x="2526498" y="911985"/>
            <a:ext cx="8298078" cy="58477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1">
            <a:spAutoFit/>
          </a:bodyPr>
          <a:lstStyle/>
          <a:p>
            <a:pPr algn="ctr" defTabSz="685800">
              <a:defRPr/>
            </a:pPr>
            <a:r>
              <a:rPr lang="ar-SA" sz="3200" b="1" dirty="0">
                <a:solidFill>
                  <a:srgbClr val="B4C8D1">
                    <a:lumMod val="75000"/>
                  </a:srgbClr>
                </a:solidFill>
              </a:rPr>
              <a:t>أهمية البكتيريا في الجهاز الهضمي 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977A06A2-DE91-48DA-BE37-9C9549164D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690" t="43832" r="37328" b="40076"/>
          <a:stretch/>
        </p:blipFill>
        <p:spPr>
          <a:xfrm>
            <a:off x="734099" y="1996965"/>
            <a:ext cx="4268825" cy="143203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9DCDD217-4820-407A-84C9-805E07B861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79" t="60280" r="38190" b="18839"/>
          <a:stretch/>
        </p:blipFill>
        <p:spPr>
          <a:xfrm>
            <a:off x="571953" y="3503348"/>
            <a:ext cx="4325868" cy="199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3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D09DC4D2-5B76-4808-9A37-AF32629EAC29}"/>
              </a:ext>
            </a:extLst>
          </p:cNvPr>
          <p:cNvGrpSpPr/>
          <p:nvPr/>
        </p:nvGrpSpPr>
        <p:grpSpPr>
          <a:xfrm>
            <a:off x="172796" y="-154030"/>
            <a:ext cx="2575985" cy="1490597"/>
            <a:chOff x="5921443" y="194050"/>
            <a:chExt cx="2158300" cy="1006546"/>
          </a:xfrm>
        </p:grpSpPr>
        <p:pic>
          <p:nvPicPr>
            <p:cNvPr id="29" name="صورة 28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680E9A4C-5A3A-4538-AF78-9020492F6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3" y="194050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30" name="مربع نص 29">
              <a:extLst>
                <a:ext uri="{FF2B5EF4-FFF2-40B4-BE49-F238E27FC236}">
                  <a16:creationId xmlns:a16="http://schemas.microsoft.com/office/drawing/2014/main" id="{6283AB9C-BB67-43C5-89B7-CEC5235E5BCA}"/>
                </a:ext>
              </a:extLst>
            </p:cNvPr>
            <p:cNvSpPr txBox="1"/>
            <p:nvPr/>
          </p:nvSpPr>
          <p:spPr>
            <a:xfrm>
              <a:off x="6106657" y="558940"/>
              <a:ext cx="1787870" cy="228613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marL="0" marR="0" lvl="0" indent="0" algn="ct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B4C8D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استراتيجية العدسة المكبرة </a:t>
              </a:r>
            </a:p>
          </p:txBody>
        </p:sp>
      </p:grp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DB95C831-07CA-4173-8C6B-3194FC975058}"/>
              </a:ext>
            </a:extLst>
          </p:cNvPr>
          <p:cNvSpPr/>
          <p:nvPr/>
        </p:nvSpPr>
        <p:spPr>
          <a:xfrm>
            <a:off x="1162316" y="4528905"/>
            <a:ext cx="2524752" cy="1457325"/>
          </a:xfrm>
          <a:prstGeom prst="rect">
            <a:avLst/>
          </a:prstGeom>
          <a:solidFill>
            <a:schemeClr val="accent1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82F4D895-5E95-4F82-B66A-7A179557E33A}"/>
              </a:ext>
            </a:extLst>
          </p:cNvPr>
          <p:cNvSpPr/>
          <p:nvPr/>
        </p:nvSpPr>
        <p:spPr>
          <a:xfrm>
            <a:off x="1124418" y="638384"/>
            <a:ext cx="2562650" cy="1606948"/>
          </a:xfrm>
          <a:prstGeom prst="rect">
            <a:avLst/>
          </a:prstGeom>
          <a:solidFill>
            <a:schemeClr val="accent1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E0DF8F2C-075E-49FA-889A-FE210AAD0537}"/>
              </a:ext>
            </a:extLst>
          </p:cNvPr>
          <p:cNvSpPr/>
          <p:nvPr/>
        </p:nvSpPr>
        <p:spPr>
          <a:xfrm>
            <a:off x="1162316" y="2582756"/>
            <a:ext cx="2524752" cy="1457325"/>
          </a:xfrm>
          <a:prstGeom prst="rect">
            <a:avLst/>
          </a:prstGeom>
          <a:solidFill>
            <a:schemeClr val="accent1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Picture 9">
            <a:extLst>
              <a:ext uri="{FF2B5EF4-FFF2-40B4-BE49-F238E27FC236}">
                <a16:creationId xmlns:a16="http://schemas.microsoft.com/office/drawing/2014/main" id="{9FA4F0CE-F450-42E9-9A07-3DE9C55915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9725498">
            <a:off x="5293733" y="1798047"/>
            <a:ext cx="2550217" cy="3261905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F600A45F-3795-47C9-BB4C-1763C700638F}"/>
              </a:ext>
            </a:extLst>
          </p:cNvPr>
          <p:cNvSpPr txBox="1"/>
          <p:nvPr/>
        </p:nvSpPr>
        <p:spPr>
          <a:xfrm>
            <a:off x="1600680" y="2857835"/>
            <a:ext cx="142571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101C32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فيتامين ك ونوعين</a:t>
            </a:r>
            <a:r>
              <a:rPr kumimoji="0" lang="ar-SA" sz="1800" b="1" i="0" u="none" strike="noStrike" kern="1200" cap="none" spc="0" normalizeH="0" noProof="0" dirty="0">
                <a:ln>
                  <a:noFill/>
                </a:ln>
                <a:solidFill>
                  <a:srgbClr val="101C32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من فيتامين ب </a:t>
            </a:r>
            <a:endParaRPr kumimoji="0" lang="ar-SA" sz="1800" b="1" i="0" u="none" strike="noStrike" kern="1200" cap="none" spc="0" normalizeH="0" baseline="0" noProof="0" dirty="0">
              <a:ln>
                <a:noFill/>
              </a:ln>
              <a:solidFill>
                <a:srgbClr val="101C32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81FEDAD7-C135-42D0-ABDC-086DED52AF1A}"/>
              </a:ext>
            </a:extLst>
          </p:cNvPr>
          <p:cNvSpPr txBox="1"/>
          <p:nvPr/>
        </p:nvSpPr>
        <p:spPr>
          <a:xfrm>
            <a:off x="1366645" y="893603"/>
            <a:ext cx="189378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101C32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للحفاظ على الاتزان الداخلي للجسم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A263433D-8936-4403-B9BE-1178126CB9F4}"/>
              </a:ext>
            </a:extLst>
          </p:cNvPr>
          <p:cNvSpPr txBox="1"/>
          <p:nvPr/>
        </p:nvSpPr>
        <p:spPr>
          <a:xfrm>
            <a:off x="1692885" y="4764068"/>
            <a:ext cx="1425716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b="1" dirty="0">
                <a:solidFill>
                  <a:srgbClr val="101C32"/>
                </a:solidFill>
                <a:latin typeface="Calibri" panose="020F0502020204030204"/>
                <a:cs typeface="Arial" panose="020B0604020202020204" pitchFamily="34" charset="0"/>
              </a:rPr>
              <a:t>يتم التخلص من الفضلات عن طريق فتحة الشرج </a:t>
            </a:r>
            <a:endParaRPr kumimoji="0" lang="ar-SA" sz="1800" b="1" i="0" u="none" strike="noStrike" kern="1200" cap="none" spc="0" normalizeH="0" baseline="0" noProof="0" dirty="0">
              <a:ln>
                <a:noFill/>
              </a:ln>
              <a:solidFill>
                <a:srgbClr val="101C32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2242DD06-B60C-407B-9427-6C4805A5E5C4}"/>
              </a:ext>
            </a:extLst>
          </p:cNvPr>
          <p:cNvSpPr txBox="1"/>
          <p:nvPr/>
        </p:nvSpPr>
        <p:spPr>
          <a:xfrm>
            <a:off x="7372217" y="1355596"/>
            <a:ext cx="4593809" cy="1055608"/>
          </a:xfrm>
          <a:prstGeom prst="wedgeRoundRectCallout">
            <a:avLst>
              <a:gd name="adj1" fmla="val 50008"/>
              <a:gd name="adj2" fmla="val 32094"/>
              <a:gd name="adj3" fmla="val 16667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noProof="0" dirty="0">
                <a:ln w="1905"/>
                <a:solidFill>
                  <a:srgbClr val="A68DA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/>
                <a:cs typeface="Arial" panose="020B0604020202020204" pitchFamily="34" charset="0"/>
              </a:rPr>
              <a:t>فسر لماذا يتم امتصاص الماء في الأمعاء الدقيقة واعادته للجسم </a:t>
            </a:r>
            <a:endParaRPr kumimoji="0" lang="ar-SA" sz="2800" b="1" i="0" u="none" strike="noStrike" kern="1200" cap="none" spc="0" normalizeH="0" baseline="0" noProof="0" dirty="0">
              <a:ln w="1905"/>
              <a:solidFill>
                <a:srgbClr val="A68DAD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BFC42E7-81F9-4F26-B9F2-564BFED9CBFA}"/>
              </a:ext>
            </a:extLst>
          </p:cNvPr>
          <p:cNvSpPr txBox="1"/>
          <p:nvPr/>
        </p:nvSpPr>
        <p:spPr>
          <a:xfrm>
            <a:off x="7550382" y="3021977"/>
            <a:ext cx="4593809" cy="1055608"/>
          </a:xfrm>
          <a:prstGeom prst="wedgeRoundRectCallout">
            <a:avLst>
              <a:gd name="adj1" fmla="val 50008"/>
              <a:gd name="adj2" fmla="val 32094"/>
              <a:gd name="adj3" fmla="val 16667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ln w="1905"/>
                <a:solidFill>
                  <a:srgbClr val="A68DA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/>
                <a:cs typeface="Arial" panose="020B0604020202020204" pitchFamily="34" charset="0"/>
              </a:rPr>
              <a:t>ما الفيتامينات التي تصنعها بكتيريا الأمعاء الغليظة</a:t>
            </a:r>
            <a:endParaRPr kumimoji="0" lang="ar-SA" sz="2800" b="1" i="0" u="none" strike="noStrike" kern="1200" cap="none" spc="0" normalizeH="0" baseline="0" noProof="0" dirty="0">
              <a:ln w="1905"/>
              <a:solidFill>
                <a:srgbClr val="A68DAD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DAF78147-3F70-4776-A80D-CCE2FEE27824}"/>
              </a:ext>
            </a:extLst>
          </p:cNvPr>
          <p:cNvGrpSpPr/>
          <p:nvPr/>
        </p:nvGrpSpPr>
        <p:grpSpPr>
          <a:xfrm>
            <a:off x="9390231" y="-48739"/>
            <a:ext cx="2575985" cy="1490597"/>
            <a:chOff x="5921443" y="194050"/>
            <a:chExt cx="2158300" cy="1006546"/>
          </a:xfrm>
        </p:grpSpPr>
        <p:pic>
          <p:nvPicPr>
            <p:cNvPr id="26" name="صورة 2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D6FDF41-8558-4E7F-9C88-E34E3D81D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3" y="194050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AE962205-2D05-42DF-8849-9BAB49566400}"/>
                </a:ext>
              </a:extLst>
            </p:cNvPr>
            <p:cNvSpPr txBox="1"/>
            <p:nvPr/>
          </p:nvSpPr>
          <p:spPr>
            <a:xfrm>
              <a:off x="6247479" y="555640"/>
              <a:ext cx="1506230" cy="270180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marL="0" marR="0" lvl="0" indent="0" algn="ct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B4C8D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تقويم مرحلي </a:t>
              </a:r>
            </a:p>
          </p:txBody>
        </p:sp>
      </p:grp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1A58A0F2-0BA4-4D9F-ABD0-6FC0A5D55CE4}"/>
              </a:ext>
            </a:extLst>
          </p:cNvPr>
          <p:cNvSpPr txBox="1"/>
          <p:nvPr/>
        </p:nvSpPr>
        <p:spPr>
          <a:xfrm>
            <a:off x="7240839" y="4925161"/>
            <a:ext cx="4593809" cy="1055608"/>
          </a:xfrm>
          <a:prstGeom prst="wedgeRoundRectCallout">
            <a:avLst>
              <a:gd name="adj1" fmla="val 50008"/>
              <a:gd name="adj2" fmla="val 32094"/>
              <a:gd name="adj3" fmla="val 16667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800" b="1" dirty="0">
                <a:ln w="1905"/>
                <a:solidFill>
                  <a:srgbClr val="A68DA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ماذا يحدث بعد الانتهاء من عمليات الهضم </a:t>
            </a:r>
          </a:p>
        </p:txBody>
      </p:sp>
    </p:spTree>
    <p:extLst>
      <p:ext uri="{BB962C8B-B14F-4D97-AF65-F5344CB8AC3E}">
        <p14:creationId xmlns:p14="http://schemas.microsoft.com/office/powerpoint/2010/main" val="87851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 L -0.3138 -0.2342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90" y="-1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.01227 L -0.30169 0.0421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91" y="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 L -0.29739 0.31505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70" y="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C616C2CD-C9F7-4F9B-86B5-E1B6C8DDB5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069" t="20996" r="22413" b="32414"/>
          <a:stretch/>
        </p:blipFill>
        <p:spPr>
          <a:xfrm>
            <a:off x="6989380" y="567558"/>
            <a:ext cx="3069020" cy="518323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15BD30B-2307-4276-BFEF-06260EA9A0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8879" t="46743" r="64569" b="20614"/>
          <a:stretch/>
        </p:blipFill>
        <p:spPr>
          <a:xfrm>
            <a:off x="2501462" y="1716961"/>
            <a:ext cx="2848305" cy="315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0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H\Desktop\الفصل الثالث\صورة1.png">
            <a:extLst>
              <a:ext uri="{FF2B5EF4-FFF2-40B4-BE49-F238E27FC236}">
                <a16:creationId xmlns:a16="http://schemas.microsoft.com/office/drawing/2014/main" id="{6189094C-E6FE-4627-BC65-DF4C1C069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63" y="4302746"/>
            <a:ext cx="12954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فقاعة الكلام: بيضاوية 5">
            <a:extLst>
              <a:ext uri="{FF2B5EF4-FFF2-40B4-BE49-F238E27FC236}">
                <a16:creationId xmlns:a16="http://schemas.microsoft.com/office/drawing/2014/main" id="{03292EA8-FAF0-4898-9A37-6EB81ED870D2}"/>
              </a:ext>
            </a:extLst>
          </p:cNvPr>
          <p:cNvSpPr/>
          <p:nvPr/>
        </p:nvSpPr>
        <p:spPr>
          <a:xfrm>
            <a:off x="7914289" y="502133"/>
            <a:ext cx="2954370" cy="1372548"/>
          </a:xfrm>
          <a:prstGeom prst="wedgeEllipseCallout">
            <a:avLst>
              <a:gd name="adj1" fmla="val 68998"/>
              <a:gd name="adj2" fmla="val 7469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لماذا نتناول الطعام</a:t>
            </a:r>
          </a:p>
          <a:p>
            <a:pPr algn="ctr"/>
            <a:r>
              <a:rPr lang="ar-SA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هل يؤثر نوع الطعام الذي نتناوله في أجسامنا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0A67A26-8813-4048-B093-2410AF080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2869" y="821196"/>
            <a:ext cx="3778235" cy="664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D388AE7-B6E9-4EBB-A089-694AC7B2E9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345" t="39233" r="35086" b="45594"/>
          <a:stretch/>
        </p:blipFill>
        <p:spPr>
          <a:xfrm>
            <a:off x="1713186" y="821196"/>
            <a:ext cx="5339255" cy="131817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F2C584AC-9D4B-44EB-8FC9-283F2DABF8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517" t="54253" r="35086" b="39617"/>
          <a:stretch/>
        </p:blipFill>
        <p:spPr>
          <a:xfrm>
            <a:off x="1600478" y="2480442"/>
            <a:ext cx="5346860" cy="536029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35C36247-18EB-453D-A681-FD52B0C38F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207" t="61456" r="35086" b="27336"/>
          <a:stretch/>
        </p:blipFill>
        <p:spPr>
          <a:xfrm>
            <a:off x="1713186" y="3547660"/>
            <a:ext cx="5034455" cy="94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5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H\Desktop\الفصل الثالث\صورة1.png">
            <a:extLst>
              <a:ext uri="{FF2B5EF4-FFF2-40B4-BE49-F238E27FC236}">
                <a16:creationId xmlns:a16="http://schemas.microsoft.com/office/drawing/2014/main" id="{6189094C-E6FE-4627-BC65-DF4C1C069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63" y="4302746"/>
            <a:ext cx="12954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فقاعة الكلام: بيضاوية 5">
            <a:extLst>
              <a:ext uri="{FF2B5EF4-FFF2-40B4-BE49-F238E27FC236}">
                <a16:creationId xmlns:a16="http://schemas.microsoft.com/office/drawing/2014/main" id="{03292EA8-FAF0-4898-9A37-6EB81ED870D2}"/>
              </a:ext>
            </a:extLst>
          </p:cNvPr>
          <p:cNvSpPr/>
          <p:nvPr/>
        </p:nvSpPr>
        <p:spPr>
          <a:xfrm>
            <a:off x="7914289" y="502133"/>
            <a:ext cx="2954370" cy="1372548"/>
          </a:xfrm>
          <a:prstGeom prst="wedgeEllipseCallout">
            <a:avLst>
              <a:gd name="adj1" fmla="val 68998"/>
              <a:gd name="adj2" fmla="val 7469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على أي أساس نختار وجباتنا الغذائية برأيك ؟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0A67A26-8813-4048-B093-2410AF080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881" y="821196"/>
            <a:ext cx="3778235" cy="664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CEAC8F7-E105-4E09-A59E-D3690CC7DD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172" t="58850" r="33707" b="12955"/>
          <a:stretch/>
        </p:blipFill>
        <p:spPr>
          <a:xfrm>
            <a:off x="1912883" y="502133"/>
            <a:ext cx="4183117" cy="2539812"/>
          </a:xfrm>
          <a:prstGeom prst="rect">
            <a:avLst/>
          </a:prstGeom>
        </p:spPr>
      </p:pic>
      <p:sp>
        <p:nvSpPr>
          <p:cNvPr id="10" name="فقاعة الكلام: بيضاوية 9">
            <a:extLst>
              <a:ext uri="{FF2B5EF4-FFF2-40B4-BE49-F238E27FC236}">
                <a16:creationId xmlns:a16="http://schemas.microsoft.com/office/drawing/2014/main" id="{FE572B76-64B8-487B-97E5-2CF2E23D80A0}"/>
              </a:ext>
            </a:extLst>
          </p:cNvPr>
          <p:cNvSpPr/>
          <p:nvPr/>
        </p:nvSpPr>
        <p:spPr>
          <a:xfrm>
            <a:off x="7688317" y="2056452"/>
            <a:ext cx="2954370" cy="1372548"/>
          </a:xfrm>
          <a:prstGeom prst="wedgeEllipseCallout">
            <a:avLst>
              <a:gd name="adj1" fmla="val 68998"/>
              <a:gd name="adj2" fmla="val -3021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يعتمد اختيار الوجبات على احتياجاتنا من السعرات الحرارية 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F735040E-B34A-4EE0-837B-A9F3A23F45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673" t="42758" r="38016" b="51112"/>
          <a:stretch/>
        </p:blipFill>
        <p:spPr>
          <a:xfrm>
            <a:off x="1475463" y="3111360"/>
            <a:ext cx="5402317" cy="420414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029AD698-59B8-4079-8394-4568ACC21F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414" t="49009" r="47069" b="44356"/>
          <a:stretch/>
        </p:blipFill>
        <p:spPr>
          <a:xfrm>
            <a:off x="1994454" y="3767477"/>
            <a:ext cx="4115216" cy="60192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7525BEB8-364F-469B-BA37-306D967EF4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707" t="59157" r="40905" b="12648"/>
          <a:stretch/>
        </p:blipFill>
        <p:spPr>
          <a:xfrm>
            <a:off x="4241405" y="4302745"/>
            <a:ext cx="4924097" cy="193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9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C4AEA2B-0CD9-4A47-86DB-AB91118F91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20" t="39694" r="45604" b="47126"/>
          <a:stretch/>
        </p:blipFill>
        <p:spPr>
          <a:xfrm>
            <a:off x="3671415" y="483477"/>
            <a:ext cx="4421551" cy="127175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BF357C9-F15D-4976-B150-074BE14EEC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72" t="54406" r="41466" b="32260"/>
          <a:stretch/>
        </p:blipFill>
        <p:spPr>
          <a:xfrm>
            <a:off x="7325710" y="2434115"/>
            <a:ext cx="2743201" cy="1297057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301C159C-D69C-491F-9B9E-FCCF338AD0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17" t="54406" r="63734" b="32874"/>
          <a:stretch/>
        </p:blipFill>
        <p:spPr>
          <a:xfrm>
            <a:off x="1793964" y="2495377"/>
            <a:ext cx="2995557" cy="1174531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A72CF815-0001-41BA-BBFE-916A034298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414" t="69579" r="38189" b="13103"/>
          <a:stretch/>
        </p:blipFill>
        <p:spPr>
          <a:xfrm>
            <a:off x="7215849" y="4187541"/>
            <a:ext cx="2962922" cy="148804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BAEBED05-7A11-4D24-A501-FC2410EDCA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86" t="68199" r="59185" b="13257"/>
          <a:stretch/>
        </p:blipFill>
        <p:spPr>
          <a:xfrm>
            <a:off x="1549430" y="4136789"/>
            <a:ext cx="3426722" cy="153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79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14D0461-17B4-4736-95F3-B482AEF04FC5}"/>
              </a:ext>
            </a:extLst>
          </p:cNvPr>
          <p:cNvGrpSpPr/>
          <p:nvPr/>
        </p:nvGrpSpPr>
        <p:grpSpPr>
          <a:xfrm>
            <a:off x="2265680" y="-304800"/>
            <a:ext cx="7020560" cy="6583680"/>
            <a:chOff x="1699260" y="-228600"/>
            <a:chExt cx="5265420" cy="493776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A86B94A-BDC0-4B7D-8447-9606ECC1493E}"/>
                </a:ext>
              </a:extLst>
            </p:cNvPr>
            <p:cNvGrpSpPr/>
            <p:nvPr/>
          </p:nvGrpSpPr>
          <p:grpSpPr>
            <a:xfrm>
              <a:off x="1699260" y="-228600"/>
              <a:ext cx="5265420" cy="4937760"/>
              <a:chOff x="1752600" y="-266700"/>
              <a:chExt cx="5265420" cy="4937760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2609CA82-6768-4FBC-94D9-E6578CC97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-266700"/>
                <a:ext cx="5265420" cy="4937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FBAB4B4D-EEA6-4228-8732-B55224A7A189}"/>
                  </a:ext>
                </a:extLst>
              </p:cNvPr>
              <p:cNvSpPr/>
              <p:nvPr/>
            </p:nvSpPr>
            <p:spPr>
              <a:xfrm rot="21395545">
                <a:off x="3916680" y="4206239"/>
                <a:ext cx="1684020" cy="213360"/>
              </a:xfrm>
              <a:prstGeom prst="rect">
                <a:avLst/>
              </a:prstGeom>
              <a:solidFill>
                <a:srgbClr val="D7BA75"/>
              </a:solidFill>
              <a:ln>
                <a:solidFill>
                  <a:srgbClr val="D7BA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sz="2400"/>
              </a:p>
            </p:txBody>
          </p:sp>
        </p:grp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9CF7E4D-659F-48C5-8EAB-CBB230BA51EF}"/>
                </a:ext>
              </a:extLst>
            </p:cNvPr>
            <p:cNvSpPr txBox="1"/>
            <p:nvPr/>
          </p:nvSpPr>
          <p:spPr>
            <a:xfrm rot="21280993">
              <a:off x="2980481" y="2242556"/>
              <a:ext cx="2702978" cy="17312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800" dirty="0">
                  <a:solidFill>
                    <a:schemeClr val="bg2">
                      <a:lumMod val="75000"/>
                    </a:schemeClr>
                  </a:solidFill>
                </a:rPr>
                <a:t>ماهي أفكار دالتون حول المادة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9369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H\Desktop\الفصل الثالث\صورة1.png">
            <a:extLst>
              <a:ext uri="{FF2B5EF4-FFF2-40B4-BE49-F238E27FC236}">
                <a16:creationId xmlns:a16="http://schemas.microsoft.com/office/drawing/2014/main" id="{6189094C-E6FE-4627-BC65-DF4C1C069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63" y="4302746"/>
            <a:ext cx="12954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2729C2A-6675-41A9-9B03-3C11480AC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022" y="779154"/>
            <a:ext cx="3778235" cy="664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فقاعة الكلام: بيضاوية 5">
            <a:extLst>
              <a:ext uri="{FF2B5EF4-FFF2-40B4-BE49-F238E27FC236}">
                <a16:creationId xmlns:a16="http://schemas.microsoft.com/office/drawing/2014/main" id="{8633A54E-0B84-4E54-BA67-0CCA8648C2FF}"/>
              </a:ext>
            </a:extLst>
          </p:cNvPr>
          <p:cNvSpPr/>
          <p:nvPr/>
        </p:nvSpPr>
        <p:spPr>
          <a:xfrm>
            <a:off x="4066541" y="554685"/>
            <a:ext cx="4058918" cy="1372548"/>
          </a:xfrm>
          <a:prstGeom prst="wedgeEllipseCallout">
            <a:avLst>
              <a:gd name="adj1" fmla="val 68998"/>
              <a:gd name="adj2" fmla="val 7469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سنتعرف في الحصة القادمة على المجموعات الغذائية واهميتها للجسم </a:t>
            </a:r>
          </a:p>
        </p:txBody>
      </p:sp>
      <p:sp>
        <p:nvSpPr>
          <p:cNvPr id="7" name="فقاعة الكلام: بيضاوية 6">
            <a:extLst>
              <a:ext uri="{FF2B5EF4-FFF2-40B4-BE49-F238E27FC236}">
                <a16:creationId xmlns:a16="http://schemas.microsoft.com/office/drawing/2014/main" id="{E260F8CF-7C89-4A48-8CCE-4A51625F4A15}"/>
              </a:ext>
            </a:extLst>
          </p:cNvPr>
          <p:cNvSpPr/>
          <p:nvPr/>
        </p:nvSpPr>
        <p:spPr>
          <a:xfrm>
            <a:off x="3596640" y="2954636"/>
            <a:ext cx="4058918" cy="1372548"/>
          </a:xfrm>
          <a:prstGeom prst="wedgeEllipseCallout">
            <a:avLst>
              <a:gd name="adj1" fmla="val 74505"/>
              <a:gd name="adj2" fmla="val -763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لا ننسى حل الواجب </a:t>
            </a:r>
          </a:p>
          <a:p>
            <a:pPr algn="ctr"/>
            <a:r>
              <a:rPr lang="ar-SA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ومراجعة الدرس السابق </a:t>
            </a:r>
          </a:p>
        </p:txBody>
      </p:sp>
      <p:sp>
        <p:nvSpPr>
          <p:cNvPr id="8" name="فقاعة الكلام: بيضاوية 7">
            <a:extLst>
              <a:ext uri="{FF2B5EF4-FFF2-40B4-BE49-F238E27FC236}">
                <a16:creationId xmlns:a16="http://schemas.microsoft.com/office/drawing/2014/main" id="{E4684742-BD6A-45C5-B3E0-79BC9462B203}"/>
              </a:ext>
            </a:extLst>
          </p:cNvPr>
          <p:cNvSpPr/>
          <p:nvPr/>
        </p:nvSpPr>
        <p:spPr>
          <a:xfrm>
            <a:off x="3672987" y="4668313"/>
            <a:ext cx="4058918" cy="1372548"/>
          </a:xfrm>
          <a:prstGeom prst="wedgeEllipseCallout">
            <a:avLst>
              <a:gd name="adj1" fmla="val 74505"/>
              <a:gd name="adj2" fmla="val -763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الى اللقاء في الحصة القادمة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BCD93F9-836D-4ED5-89BD-39ADA6D7B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65" y="779154"/>
            <a:ext cx="3778235" cy="664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17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14D0461-17B4-4736-95F3-B482AEF04FC5}"/>
              </a:ext>
            </a:extLst>
          </p:cNvPr>
          <p:cNvGrpSpPr/>
          <p:nvPr/>
        </p:nvGrpSpPr>
        <p:grpSpPr>
          <a:xfrm>
            <a:off x="2265680" y="-304800"/>
            <a:ext cx="7020560" cy="6583680"/>
            <a:chOff x="1699260" y="-228600"/>
            <a:chExt cx="5265420" cy="493776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A86B94A-BDC0-4B7D-8447-9606ECC1493E}"/>
                </a:ext>
              </a:extLst>
            </p:cNvPr>
            <p:cNvGrpSpPr/>
            <p:nvPr/>
          </p:nvGrpSpPr>
          <p:grpSpPr>
            <a:xfrm>
              <a:off x="1699260" y="-228600"/>
              <a:ext cx="5265420" cy="4937760"/>
              <a:chOff x="1752600" y="-266700"/>
              <a:chExt cx="5265420" cy="4937760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2609CA82-6768-4FBC-94D9-E6578CC97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-266700"/>
                <a:ext cx="5265420" cy="4937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FBAB4B4D-EEA6-4228-8732-B55224A7A189}"/>
                  </a:ext>
                </a:extLst>
              </p:cNvPr>
              <p:cNvSpPr/>
              <p:nvPr/>
            </p:nvSpPr>
            <p:spPr>
              <a:xfrm rot="21395545">
                <a:off x="3916680" y="4206239"/>
                <a:ext cx="1684020" cy="213360"/>
              </a:xfrm>
              <a:prstGeom prst="rect">
                <a:avLst/>
              </a:prstGeom>
              <a:solidFill>
                <a:srgbClr val="D7BA75"/>
              </a:solidFill>
              <a:ln>
                <a:solidFill>
                  <a:srgbClr val="D7BA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sz="2400"/>
              </a:p>
            </p:txBody>
          </p:sp>
        </p:grp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9CF7E4D-659F-48C5-8EAB-CBB230BA51EF}"/>
                </a:ext>
              </a:extLst>
            </p:cNvPr>
            <p:cNvSpPr txBox="1"/>
            <p:nvPr/>
          </p:nvSpPr>
          <p:spPr>
            <a:xfrm rot="21382706">
              <a:off x="2908332" y="2586557"/>
              <a:ext cx="2991119" cy="93092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733" dirty="0">
                  <a:solidFill>
                    <a:schemeClr val="bg2">
                      <a:lumMod val="75000"/>
                    </a:schemeClr>
                  </a:solidFill>
                </a:rPr>
                <a:t>لماذا لم يتمكن العلماء القدامى اثبات نظرياتهم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8887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2E846B94-28E9-4EB7-9CA1-36C0EDD26954}"/>
              </a:ext>
            </a:extLst>
          </p:cNvPr>
          <p:cNvGrpSpPr/>
          <p:nvPr/>
        </p:nvGrpSpPr>
        <p:grpSpPr>
          <a:xfrm>
            <a:off x="363908" y="29896"/>
            <a:ext cx="3266151" cy="1407780"/>
            <a:chOff x="5810365" y="312421"/>
            <a:chExt cx="2381652" cy="1006546"/>
          </a:xfrm>
        </p:grpSpPr>
        <p:pic>
          <p:nvPicPr>
            <p:cNvPr id="10" name="صورة 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23C00C22-FB8B-4BD3-8667-76C2BB564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61F56F29-14A4-4ACD-863F-3D62F64770B2}"/>
                </a:ext>
              </a:extLst>
            </p:cNvPr>
            <p:cNvSpPr txBox="1"/>
            <p:nvPr/>
          </p:nvSpPr>
          <p:spPr>
            <a:xfrm>
              <a:off x="5810365" y="631028"/>
              <a:ext cx="2381652" cy="346249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SA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B4C8D1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استراتيجية شريط الذكريات </a:t>
              </a:r>
            </a:p>
          </p:txBody>
        </p: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5622E9D8-922D-41F7-A420-98F12E0E8980}"/>
              </a:ext>
            </a:extLst>
          </p:cNvPr>
          <p:cNvGrpSpPr/>
          <p:nvPr/>
        </p:nvGrpSpPr>
        <p:grpSpPr>
          <a:xfrm>
            <a:off x="8781407" y="-79775"/>
            <a:ext cx="3410593" cy="1407781"/>
            <a:chOff x="5957001" y="312421"/>
            <a:chExt cx="2158300" cy="1006546"/>
          </a:xfrm>
        </p:grpSpPr>
        <p:pic>
          <p:nvPicPr>
            <p:cNvPr id="13" name="صورة 12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E462BC2D-A963-4C91-85B7-FA15584DE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A2094E80-1495-45F2-ADE0-C717461DB5D9}"/>
                </a:ext>
              </a:extLst>
            </p:cNvPr>
            <p:cNvSpPr txBox="1"/>
            <p:nvPr/>
          </p:nvSpPr>
          <p:spPr>
            <a:xfrm>
              <a:off x="6257589" y="534013"/>
              <a:ext cx="1557123" cy="770198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B4C8D1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مراجعة ما سبق</a:t>
              </a:r>
            </a:p>
          </p:txBody>
        </p:sp>
      </p:grpSp>
      <p:pic>
        <p:nvPicPr>
          <p:cNvPr id="15" name="Picture 4">
            <a:extLst>
              <a:ext uri="{FF2B5EF4-FFF2-40B4-BE49-F238E27FC236}">
                <a16:creationId xmlns:a16="http://schemas.microsoft.com/office/drawing/2014/main" id="{279688D3-E3AA-45D4-83AE-E4C00DC5E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49" y="1929968"/>
            <a:ext cx="10579101" cy="303255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6" name="صورة الشريحة 15">
                <a:extLst>
                  <a:ext uri="{FF2B5EF4-FFF2-40B4-BE49-F238E27FC236}">
                    <a16:creationId xmlns:a16="http://schemas.microsoft.com/office/drawing/2014/main" id="{113D9C95-3C36-44BA-B457-E5BE8781FE7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1099979">
              <a:off x="2068792" y="2918887"/>
              <a:ext cx="2345372" cy="1319272"/>
            </p:xfrm>
            <a:graphic>
              <a:graphicData uri="http://schemas.microsoft.com/office/powerpoint/2016/slidezoom">
                <pslz:sldZm>
                  <pslz:sldZmObj sldId="357" cId="3659369983">
                    <pslz:zmPr id="{BE126514-8F8D-4317-B61B-C21A3AFA8464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21099979">
                          <a:off x="0" y="0"/>
                          <a:ext cx="2345372" cy="1319272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6" name="صورة الشريحة 15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113D9C95-3C36-44BA-B457-E5BE8781FE7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1099979">
                <a:off x="2068792" y="2918887"/>
                <a:ext cx="2345372" cy="1319272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صورة الشريحة 16">
                <a:extLst>
                  <a:ext uri="{FF2B5EF4-FFF2-40B4-BE49-F238E27FC236}">
                    <a16:creationId xmlns:a16="http://schemas.microsoft.com/office/drawing/2014/main" id="{92B1E3AE-A75C-42A9-A8BD-030CAD8572A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0934507">
              <a:off x="4779177" y="2589202"/>
              <a:ext cx="1861667" cy="1047188"/>
            </p:xfrm>
            <a:graphic>
              <a:graphicData uri="http://schemas.microsoft.com/office/powerpoint/2016/slidezoom">
                <pslz:sldZm>
                  <pslz:sldZmObj sldId="358" cId="1188887536">
                    <pslz:zmPr id="{90451DCB-F34D-4B9C-BA80-7F7256B55A23}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20934507">
                          <a:off x="0" y="0"/>
                          <a:ext cx="1861667" cy="1047188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صورة الشريحة 16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92B1E3AE-A75C-42A9-A8BD-030CAD8572A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0934507">
                <a:off x="4779177" y="2589202"/>
                <a:ext cx="1861667" cy="104718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8" name="صورة الشريحة 17">
                <a:extLst>
                  <a:ext uri="{FF2B5EF4-FFF2-40B4-BE49-F238E27FC236}">
                    <a16:creationId xmlns:a16="http://schemas.microsoft.com/office/drawing/2014/main" id="{A81E4B62-F501-4017-B938-629BAAEC227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121081" y="2568918"/>
              <a:ext cx="1933786" cy="1087755"/>
            </p:xfrm>
            <a:graphic>
              <a:graphicData uri="http://schemas.microsoft.com/office/powerpoint/2016/slidezoom">
                <pslz:sldZm>
                  <pslz:sldZmObj sldId="359" cId="3248047563">
                    <pslz:zmPr id="{478EDCC5-E7EE-4620-8154-E6F30FD5A874}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33786" cy="1087755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8" name="صورة الشريحة 17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A81E4B62-F501-4017-B938-629BAAEC22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121081" y="2568918"/>
                <a:ext cx="1933786" cy="108775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2176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14D0461-17B4-4736-95F3-B482AEF04FC5}"/>
              </a:ext>
            </a:extLst>
          </p:cNvPr>
          <p:cNvGrpSpPr/>
          <p:nvPr/>
        </p:nvGrpSpPr>
        <p:grpSpPr>
          <a:xfrm>
            <a:off x="2265680" y="-304800"/>
            <a:ext cx="7020560" cy="6583680"/>
            <a:chOff x="1699260" y="-228600"/>
            <a:chExt cx="5265420" cy="493776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A86B94A-BDC0-4B7D-8447-9606ECC1493E}"/>
                </a:ext>
              </a:extLst>
            </p:cNvPr>
            <p:cNvGrpSpPr/>
            <p:nvPr/>
          </p:nvGrpSpPr>
          <p:grpSpPr>
            <a:xfrm>
              <a:off x="1699260" y="-228600"/>
              <a:ext cx="5265420" cy="4937760"/>
              <a:chOff x="1752600" y="-266700"/>
              <a:chExt cx="5265420" cy="4937760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2609CA82-6768-4FBC-94D9-E6578CC97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-266700"/>
                <a:ext cx="5265420" cy="4937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FBAB4B4D-EEA6-4228-8732-B55224A7A189}"/>
                  </a:ext>
                </a:extLst>
              </p:cNvPr>
              <p:cNvSpPr/>
              <p:nvPr/>
            </p:nvSpPr>
            <p:spPr>
              <a:xfrm rot="21395545">
                <a:off x="3916680" y="4206239"/>
                <a:ext cx="1684020" cy="213360"/>
              </a:xfrm>
              <a:prstGeom prst="rect">
                <a:avLst/>
              </a:prstGeom>
              <a:solidFill>
                <a:srgbClr val="D7BA75"/>
              </a:solidFill>
              <a:ln>
                <a:solidFill>
                  <a:srgbClr val="D7BA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9CF7E4D-659F-48C5-8EAB-CBB230BA51EF}"/>
                </a:ext>
              </a:extLst>
            </p:cNvPr>
            <p:cNvSpPr txBox="1"/>
            <p:nvPr/>
          </p:nvSpPr>
          <p:spPr>
            <a:xfrm rot="21280993">
              <a:off x="2979439" y="2497110"/>
              <a:ext cx="3187448" cy="117724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ما انواع الهضم في المعدة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9369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14D0461-17B4-4736-95F3-B482AEF04FC5}"/>
              </a:ext>
            </a:extLst>
          </p:cNvPr>
          <p:cNvGrpSpPr/>
          <p:nvPr/>
        </p:nvGrpSpPr>
        <p:grpSpPr>
          <a:xfrm>
            <a:off x="2265680" y="-304800"/>
            <a:ext cx="7020560" cy="6583680"/>
            <a:chOff x="1699260" y="-228600"/>
            <a:chExt cx="5265420" cy="493776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A86B94A-BDC0-4B7D-8447-9606ECC1493E}"/>
                </a:ext>
              </a:extLst>
            </p:cNvPr>
            <p:cNvGrpSpPr/>
            <p:nvPr/>
          </p:nvGrpSpPr>
          <p:grpSpPr>
            <a:xfrm>
              <a:off x="1699260" y="-228600"/>
              <a:ext cx="5265420" cy="4937760"/>
              <a:chOff x="1752600" y="-266700"/>
              <a:chExt cx="5265420" cy="4937760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2609CA82-6768-4FBC-94D9-E6578CC97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-266700"/>
                <a:ext cx="5265420" cy="4937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FBAB4B4D-EEA6-4228-8732-B55224A7A189}"/>
                  </a:ext>
                </a:extLst>
              </p:cNvPr>
              <p:cNvSpPr/>
              <p:nvPr/>
            </p:nvSpPr>
            <p:spPr>
              <a:xfrm rot="21395545">
                <a:off x="3916680" y="4206239"/>
                <a:ext cx="1684020" cy="213360"/>
              </a:xfrm>
              <a:prstGeom prst="rect">
                <a:avLst/>
              </a:prstGeom>
              <a:solidFill>
                <a:srgbClr val="D7BA75"/>
              </a:solidFill>
              <a:ln>
                <a:solidFill>
                  <a:srgbClr val="D7BA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sz="2400"/>
              </a:p>
            </p:txBody>
          </p:sp>
        </p:grp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9CF7E4D-659F-48C5-8EAB-CBB230BA51EF}"/>
                </a:ext>
              </a:extLst>
            </p:cNvPr>
            <p:cNvSpPr txBox="1"/>
            <p:nvPr/>
          </p:nvSpPr>
          <p:spPr>
            <a:xfrm rot="21280993">
              <a:off x="3184329" y="2217767"/>
              <a:ext cx="2679470" cy="17312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800" dirty="0">
                  <a:solidFill>
                    <a:schemeClr val="bg2">
                      <a:lumMod val="75000"/>
                    </a:schemeClr>
                  </a:solidFill>
                </a:rPr>
                <a:t>ماذا سمى العلماء القدامى اصغر جزء من المادة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8047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14D0461-17B4-4736-95F3-B482AEF04FC5}"/>
              </a:ext>
            </a:extLst>
          </p:cNvPr>
          <p:cNvGrpSpPr/>
          <p:nvPr/>
        </p:nvGrpSpPr>
        <p:grpSpPr>
          <a:xfrm>
            <a:off x="2265680" y="-304800"/>
            <a:ext cx="7020560" cy="6583680"/>
            <a:chOff x="1699260" y="-228600"/>
            <a:chExt cx="5265420" cy="493776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A86B94A-BDC0-4B7D-8447-9606ECC1493E}"/>
                </a:ext>
              </a:extLst>
            </p:cNvPr>
            <p:cNvGrpSpPr/>
            <p:nvPr/>
          </p:nvGrpSpPr>
          <p:grpSpPr>
            <a:xfrm>
              <a:off x="1699260" y="-228600"/>
              <a:ext cx="5265420" cy="4937760"/>
              <a:chOff x="1752600" y="-266700"/>
              <a:chExt cx="5265420" cy="4937760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2609CA82-6768-4FBC-94D9-E6578CC97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-266700"/>
                <a:ext cx="5265420" cy="4937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FBAB4B4D-EEA6-4228-8732-B55224A7A189}"/>
                  </a:ext>
                </a:extLst>
              </p:cNvPr>
              <p:cNvSpPr/>
              <p:nvPr/>
            </p:nvSpPr>
            <p:spPr>
              <a:xfrm rot="21395545">
                <a:off x="3916680" y="4206239"/>
                <a:ext cx="1684020" cy="213360"/>
              </a:xfrm>
              <a:prstGeom prst="rect">
                <a:avLst/>
              </a:prstGeom>
              <a:solidFill>
                <a:srgbClr val="D7BA75"/>
              </a:solidFill>
              <a:ln>
                <a:solidFill>
                  <a:srgbClr val="D7BA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9CF7E4D-659F-48C5-8EAB-CBB230BA51EF}"/>
                </a:ext>
              </a:extLst>
            </p:cNvPr>
            <p:cNvSpPr txBox="1"/>
            <p:nvPr/>
          </p:nvSpPr>
          <p:spPr>
            <a:xfrm rot="21382706">
              <a:off x="2908332" y="2801977"/>
              <a:ext cx="2991119" cy="50009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733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مالمقصود</a:t>
              </a:r>
              <a:r>
                <a:rPr kumimoji="0" lang="ar-SA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ar-SA" sz="3733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بالكيموس</a:t>
              </a:r>
              <a:r>
                <a:rPr kumimoji="0" lang="ar-SA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8887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14D0461-17B4-4736-95F3-B482AEF04FC5}"/>
              </a:ext>
            </a:extLst>
          </p:cNvPr>
          <p:cNvGrpSpPr/>
          <p:nvPr/>
        </p:nvGrpSpPr>
        <p:grpSpPr>
          <a:xfrm>
            <a:off x="2265680" y="-304800"/>
            <a:ext cx="7020560" cy="6583680"/>
            <a:chOff x="1699260" y="-228600"/>
            <a:chExt cx="5265420" cy="493776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A86B94A-BDC0-4B7D-8447-9606ECC1493E}"/>
                </a:ext>
              </a:extLst>
            </p:cNvPr>
            <p:cNvGrpSpPr/>
            <p:nvPr/>
          </p:nvGrpSpPr>
          <p:grpSpPr>
            <a:xfrm>
              <a:off x="1699260" y="-228600"/>
              <a:ext cx="5265420" cy="4937760"/>
              <a:chOff x="1752600" y="-266700"/>
              <a:chExt cx="5265420" cy="4937760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2609CA82-6768-4FBC-94D9-E6578CC97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-266700"/>
                <a:ext cx="5265420" cy="4937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FBAB4B4D-EEA6-4228-8732-B55224A7A189}"/>
                  </a:ext>
                </a:extLst>
              </p:cNvPr>
              <p:cNvSpPr/>
              <p:nvPr/>
            </p:nvSpPr>
            <p:spPr>
              <a:xfrm rot="21395545">
                <a:off x="3916680" y="4206239"/>
                <a:ext cx="1684020" cy="213360"/>
              </a:xfrm>
              <a:prstGeom prst="rect">
                <a:avLst/>
              </a:prstGeom>
              <a:solidFill>
                <a:srgbClr val="D7BA75"/>
              </a:solidFill>
              <a:ln>
                <a:solidFill>
                  <a:srgbClr val="D7BA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9CF7E4D-659F-48C5-8EAB-CBB230BA51EF}"/>
                </a:ext>
              </a:extLst>
            </p:cNvPr>
            <p:cNvSpPr txBox="1"/>
            <p:nvPr/>
          </p:nvSpPr>
          <p:spPr>
            <a:xfrm rot="21280993">
              <a:off x="2792507" y="2663055"/>
              <a:ext cx="3226771" cy="117724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ما أنواع الهضم في الفم والمريء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8047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10334;p68">
            <a:extLst>
              <a:ext uri="{FF2B5EF4-FFF2-40B4-BE49-F238E27FC236}">
                <a16:creationId xmlns:a16="http://schemas.microsoft.com/office/drawing/2014/main" id="{FA9D404A-CC4B-4C25-8788-14A5A5FE6895}"/>
              </a:ext>
            </a:extLst>
          </p:cNvPr>
          <p:cNvGrpSpPr/>
          <p:nvPr/>
        </p:nvGrpSpPr>
        <p:grpSpPr>
          <a:xfrm>
            <a:off x="638800" y="1344707"/>
            <a:ext cx="10647390" cy="3841479"/>
            <a:chOff x="6796238" y="3158297"/>
            <a:chExt cx="1630319" cy="677257"/>
          </a:xfrm>
          <a:solidFill>
            <a:srgbClr val="47666D"/>
          </a:solidFill>
        </p:grpSpPr>
        <p:cxnSp>
          <p:nvCxnSpPr>
            <p:cNvPr id="14" name="Google Shape;10335;p68">
              <a:extLst>
                <a:ext uri="{FF2B5EF4-FFF2-40B4-BE49-F238E27FC236}">
                  <a16:creationId xmlns:a16="http://schemas.microsoft.com/office/drawing/2014/main" id="{0BDE9AB8-78BE-4A6E-9861-E94715C59C17}"/>
                </a:ext>
              </a:extLst>
            </p:cNvPr>
            <p:cNvCxnSpPr/>
            <p:nvPr/>
          </p:nvCxnSpPr>
          <p:spPr>
            <a:xfrm>
              <a:off x="7012244" y="3664854"/>
              <a:ext cx="0" cy="170700"/>
            </a:xfrm>
            <a:prstGeom prst="straightConnector1">
              <a:avLst/>
            </a:prstGeom>
            <a:grpFill/>
            <a:ln w="9525" cap="flat" cmpd="sng">
              <a:solidFill>
                <a:srgbClr val="47666D"/>
              </a:solidFill>
              <a:prstDash val="solid"/>
              <a:round/>
              <a:headEnd type="none" w="med" len="med"/>
              <a:tailEnd type="diamond" w="med" len="med"/>
            </a:ln>
            <a:scene3d>
              <a:camera prst="orthographicFront"/>
              <a:lightRig rig="threePt" dir="t"/>
            </a:scene3d>
            <a:sp3d>
              <a:bevelT w="101600" prst="riblet"/>
              <a:bevelB w="165100" prst="coolSlant"/>
            </a:sp3d>
          </p:spPr>
        </p:cxnSp>
        <p:cxnSp>
          <p:nvCxnSpPr>
            <p:cNvPr id="15" name="Google Shape;10336;p68">
              <a:extLst>
                <a:ext uri="{FF2B5EF4-FFF2-40B4-BE49-F238E27FC236}">
                  <a16:creationId xmlns:a16="http://schemas.microsoft.com/office/drawing/2014/main" id="{D44F89AA-03AE-48CF-BBBC-23672F1244D6}"/>
                </a:ext>
              </a:extLst>
            </p:cNvPr>
            <p:cNvCxnSpPr/>
            <p:nvPr/>
          </p:nvCxnSpPr>
          <p:spPr>
            <a:xfrm>
              <a:off x="7810957" y="3664854"/>
              <a:ext cx="0" cy="170700"/>
            </a:xfrm>
            <a:prstGeom prst="straightConnector1">
              <a:avLst/>
            </a:prstGeom>
            <a:grpFill/>
            <a:ln w="9525" cap="flat" cmpd="sng">
              <a:solidFill>
                <a:srgbClr val="47666D"/>
              </a:solidFill>
              <a:prstDash val="solid"/>
              <a:round/>
              <a:headEnd type="none" w="med" len="med"/>
              <a:tailEnd type="diamond" w="med" len="med"/>
            </a:ln>
            <a:scene3d>
              <a:camera prst="orthographicFront"/>
              <a:lightRig rig="threePt" dir="t"/>
            </a:scene3d>
            <a:sp3d>
              <a:bevelT w="101600" prst="riblet"/>
              <a:bevelB w="165100" prst="coolSlant"/>
            </a:sp3d>
          </p:spPr>
        </p:cxnSp>
        <p:cxnSp>
          <p:nvCxnSpPr>
            <p:cNvPr id="16" name="Google Shape;10337;p68">
              <a:extLst>
                <a:ext uri="{FF2B5EF4-FFF2-40B4-BE49-F238E27FC236}">
                  <a16:creationId xmlns:a16="http://schemas.microsoft.com/office/drawing/2014/main" id="{7F8545ED-9838-465C-A991-330D3CD237B3}"/>
                </a:ext>
              </a:extLst>
            </p:cNvPr>
            <p:cNvCxnSpPr/>
            <p:nvPr/>
          </p:nvCxnSpPr>
          <p:spPr>
            <a:xfrm rot="10800000">
              <a:off x="8196652" y="3170826"/>
              <a:ext cx="0" cy="169800"/>
            </a:xfrm>
            <a:prstGeom prst="straightConnector1">
              <a:avLst/>
            </a:prstGeom>
            <a:grpFill/>
            <a:ln w="9525" cap="flat" cmpd="sng">
              <a:solidFill>
                <a:srgbClr val="47666D"/>
              </a:solidFill>
              <a:prstDash val="solid"/>
              <a:round/>
              <a:headEnd type="none" w="med" len="med"/>
              <a:tailEnd type="diamond" w="med" len="med"/>
            </a:ln>
            <a:scene3d>
              <a:camera prst="orthographicFront"/>
              <a:lightRig rig="threePt" dir="t"/>
            </a:scene3d>
            <a:sp3d>
              <a:bevelT w="101600" prst="riblet"/>
              <a:bevelB w="165100" prst="coolSlant"/>
            </a:sp3d>
          </p:spPr>
        </p:cxnSp>
        <p:cxnSp>
          <p:nvCxnSpPr>
            <p:cNvPr id="17" name="Google Shape;10338;p68">
              <a:extLst>
                <a:ext uri="{FF2B5EF4-FFF2-40B4-BE49-F238E27FC236}">
                  <a16:creationId xmlns:a16="http://schemas.microsoft.com/office/drawing/2014/main" id="{C20054B3-0436-4898-9736-4E9D17EFCFE3}"/>
                </a:ext>
              </a:extLst>
            </p:cNvPr>
            <p:cNvCxnSpPr/>
            <p:nvPr/>
          </p:nvCxnSpPr>
          <p:spPr>
            <a:xfrm rot="10800000">
              <a:off x="7411601" y="3158297"/>
              <a:ext cx="0" cy="170700"/>
            </a:xfrm>
            <a:prstGeom prst="straightConnector1">
              <a:avLst/>
            </a:prstGeom>
            <a:grpFill/>
            <a:ln w="9525" cap="flat" cmpd="sng">
              <a:solidFill>
                <a:srgbClr val="47666D"/>
              </a:solidFill>
              <a:prstDash val="solid"/>
              <a:round/>
              <a:headEnd type="none" w="med" len="med"/>
              <a:tailEnd type="diamond" w="med" len="med"/>
            </a:ln>
            <a:scene3d>
              <a:camera prst="orthographicFront"/>
              <a:lightRig rig="threePt" dir="t"/>
            </a:scene3d>
            <a:sp3d>
              <a:bevelT w="101600" prst="riblet"/>
              <a:bevelB w="165100" prst="coolSlant"/>
            </a:sp3d>
          </p:spPr>
        </p:cxnSp>
        <p:grpSp>
          <p:nvGrpSpPr>
            <p:cNvPr id="18" name="Google Shape;10339;p68">
              <a:extLst>
                <a:ext uri="{FF2B5EF4-FFF2-40B4-BE49-F238E27FC236}">
                  <a16:creationId xmlns:a16="http://schemas.microsoft.com/office/drawing/2014/main" id="{68F995BC-C763-4EAA-BACB-C3115C66A14F}"/>
                </a:ext>
              </a:extLst>
            </p:cNvPr>
            <p:cNvGrpSpPr/>
            <p:nvPr/>
          </p:nvGrpSpPr>
          <p:grpSpPr>
            <a:xfrm>
              <a:off x="6796238" y="3311904"/>
              <a:ext cx="1630319" cy="377697"/>
              <a:chOff x="6796238" y="3311904"/>
              <a:chExt cx="1630319" cy="377697"/>
            </a:xfrm>
            <a:grpFill/>
          </p:grpSpPr>
          <p:sp>
            <p:nvSpPr>
              <p:cNvPr id="19" name="Google Shape;10340;p68">
                <a:extLst>
                  <a:ext uri="{FF2B5EF4-FFF2-40B4-BE49-F238E27FC236}">
                    <a16:creationId xmlns:a16="http://schemas.microsoft.com/office/drawing/2014/main" id="{1E081F9B-D589-4994-A762-8035CA24FE6C}"/>
                  </a:ext>
                </a:extLst>
              </p:cNvPr>
              <p:cNvSpPr/>
              <p:nvPr/>
            </p:nvSpPr>
            <p:spPr>
              <a:xfrm>
                <a:off x="6796238" y="3311904"/>
                <a:ext cx="798025" cy="377697"/>
              </a:xfrm>
              <a:custGeom>
                <a:avLst/>
                <a:gdLst/>
                <a:ahLst/>
                <a:cxnLst/>
                <a:rect l="l" t="t" r="r" b="b"/>
                <a:pathLst>
                  <a:path w="34368" h="16266" extrusionOk="0">
                    <a:moveTo>
                      <a:pt x="4679" y="0"/>
                    </a:moveTo>
                    <a:lnTo>
                      <a:pt x="0" y="8133"/>
                    </a:lnTo>
                    <a:lnTo>
                      <a:pt x="4679" y="16265"/>
                    </a:lnTo>
                    <a:lnTo>
                      <a:pt x="14094" y="16265"/>
                    </a:lnTo>
                    <a:lnTo>
                      <a:pt x="17913" y="9590"/>
                    </a:lnTo>
                    <a:lnTo>
                      <a:pt x="22591" y="1458"/>
                    </a:lnTo>
                    <a:lnTo>
                      <a:pt x="30301" y="1458"/>
                    </a:lnTo>
                    <a:lnTo>
                      <a:pt x="33522" y="7098"/>
                    </a:lnTo>
                    <a:lnTo>
                      <a:pt x="34367" y="5640"/>
                    </a:lnTo>
                    <a:lnTo>
                      <a:pt x="33522" y="4183"/>
                    </a:lnTo>
                    <a:lnTo>
                      <a:pt x="31146" y="0"/>
                    </a:lnTo>
                    <a:lnTo>
                      <a:pt x="21746" y="0"/>
                    </a:lnTo>
                    <a:lnTo>
                      <a:pt x="17067" y="8133"/>
                    </a:lnTo>
                    <a:lnTo>
                      <a:pt x="13234" y="14808"/>
                    </a:lnTo>
                    <a:lnTo>
                      <a:pt x="5524" y="14808"/>
                    </a:lnTo>
                    <a:lnTo>
                      <a:pt x="1706" y="8133"/>
                    </a:lnTo>
                    <a:lnTo>
                      <a:pt x="5524" y="1458"/>
                    </a:lnTo>
                    <a:lnTo>
                      <a:pt x="13234" y="1458"/>
                    </a:lnTo>
                    <a:lnTo>
                      <a:pt x="16455" y="7098"/>
                    </a:lnTo>
                    <a:lnTo>
                      <a:pt x="17301" y="5640"/>
                    </a:lnTo>
                    <a:lnTo>
                      <a:pt x="16455" y="4183"/>
                    </a:lnTo>
                    <a:lnTo>
                      <a:pt x="14094" y="0"/>
                    </a:lnTo>
                    <a:close/>
                  </a:path>
                </a:pathLst>
              </a:custGeom>
              <a:grpFill/>
              <a:ln>
                <a:solidFill>
                  <a:srgbClr val="47666D"/>
                </a:solidFill>
              </a:ln>
              <a:scene3d>
                <a:camera prst="orthographicFront"/>
                <a:lightRig rig="threePt" dir="t"/>
              </a:scene3d>
              <a:sp3d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" name="Google Shape;10341;p68">
                <a:extLst>
                  <a:ext uri="{FF2B5EF4-FFF2-40B4-BE49-F238E27FC236}">
                    <a16:creationId xmlns:a16="http://schemas.microsoft.com/office/drawing/2014/main" id="{59619FEA-4CA1-4ED1-9259-BA7DFC72E75D}"/>
                  </a:ext>
                </a:extLst>
              </p:cNvPr>
              <p:cNvSpPr/>
              <p:nvPr/>
            </p:nvSpPr>
            <p:spPr>
              <a:xfrm>
                <a:off x="7628207" y="3311904"/>
                <a:ext cx="798350" cy="377697"/>
              </a:xfrm>
              <a:custGeom>
                <a:avLst/>
                <a:gdLst/>
                <a:ahLst/>
                <a:cxnLst/>
                <a:rect l="l" t="t" r="r" b="b"/>
                <a:pathLst>
                  <a:path w="34382" h="16266" extrusionOk="0">
                    <a:moveTo>
                      <a:pt x="20288" y="0"/>
                    </a:moveTo>
                    <a:lnTo>
                      <a:pt x="16470" y="6675"/>
                    </a:lnTo>
                    <a:lnTo>
                      <a:pt x="11791" y="14808"/>
                    </a:lnTo>
                    <a:lnTo>
                      <a:pt x="4081" y="14808"/>
                    </a:lnTo>
                    <a:lnTo>
                      <a:pt x="860" y="9167"/>
                    </a:lnTo>
                    <a:lnTo>
                      <a:pt x="0" y="10625"/>
                    </a:lnTo>
                    <a:lnTo>
                      <a:pt x="860" y="12082"/>
                    </a:lnTo>
                    <a:lnTo>
                      <a:pt x="3221" y="16265"/>
                    </a:lnTo>
                    <a:lnTo>
                      <a:pt x="12637" y="16265"/>
                    </a:lnTo>
                    <a:lnTo>
                      <a:pt x="17315" y="8133"/>
                    </a:lnTo>
                    <a:lnTo>
                      <a:pt x="21134" y="1458"/>
                    </a:lnTo>
                    <a:lnTo>
                      <a:pt x="28858" y="1458"/>
                    </a:lnTo>
                    <a:lnTo>
                      <a:pt x="32677" y="8133"/>
                    </a:lnTo>
                    <a:lnTo>
                      <a:pt x="28858" y="14808"/>
                    </a:lnTo>
                    <a:lnTo>
                      <a:pt x="21134" y="14808"/>
                    </a:lnTo>
                    <a:lnTo>
                      <a:pt x="17927" y="9167"/>
                    </a:lnTo>
                    <a:lnTo>
                      <a:pt x="17067" y="10625"/>
                    </a:lnTo>
                    <a:lnTo>
                      <a:pt x="17927" y="12082"/>
                    </a:lnTo>
                    <a:lnTo>
                      <a:pt x="20288" y="16265"/>
                    </a:lnTo>
                    <a:lnTo>
                      <a:pt x="29703" y="16265"/>
                    </a:lnTo>
                    <a:lnTo>
                      <a:pt x="34382" y="8133"/>
                    </a:lnTo>
                    <a:lnTo>
                      <a:pt x="29703" y="0"/>
                    </a:lnTo>
                    <a:close/>
                  </a:path>
                </a:pathLst>
              </a:custGeom>
              <a:grpFill/>
              <a:ln>
                <a:solidFill>
                  <a:srgbClr val="47666D"/>
                </a:solidFill>
              </a:ln>
              <a:scene3d>
                <a:camera prst="orthographicFront"/>
                <a:lightRig rig="threePt" dir="t"/>
              </a:scene3d>
              <a:sp3d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10342;p68">
                <a:extLst>
                  <a:ext uri="{FF2B5EF4-FFF2-40B4-BE49-F238E27FC236}">
                    <a16:creationId xmlns:a16="http://schemas.microsoft.com/office/drawing/2014/main" id="{FD974D63-4804-4A75-87B5-0FD791365ECC}"/>
                  </a:ext>
                </a:extLst>
              </p:cNvPr>
              <p:cNvSpPr/>
              <p:nvPr/>
            </p:nvSpPr>
            <p:spPr>
              <a:xfrm>
                <a:off x="7229098" y="3311904"/>
                <a:ext cx="762823" cy="377697"/>
              </a:xfrm>
              <a:custGeom>
                <a:avLst/>
                <a:gdLst/>
                <a:ahLst/>
                <a:cxnLst/>
                <a:rect l="l" t="t" r="r" b="b"/>
                <a:pathLst>
                  <a:path w="32852" h="16266" extrusionOk="0">
                    <a:moveTo>
                      <a:pt x="20347" y="0"/>
                    </a:moveTo>
                    <a:lnTo>
                      <a:pt x="16455" y="6675"/>
                    </a:lnTo>
                    <a:lnTo>
                      <a:pt x="11850" y="14808"/>
                    </a:lnTo>
                    <a:lnTo>
                      <a:pt x="4125" y="14808"/>
                    </a:lnTo>
                    <a:lnTo>
                      <a:pt x="846" y="9167"/>
                    </a:lnTo>
                    <a:lnTo>
                      <a:pt x="0" y="10625"/>
                    </a:lnTo>
                    <a:lnTo>
                      <a:pt x="846" y="12082"/>
                    </a:lnTo>
                    <a:lnTo>
                      <a:pt x="3280" y="16265"/>
                    </a:lnTo>
                    <a:lnTo>
                      <a:pt x="12695" y="16265"/>
                    </a:lnTo>
                    <a:lnTo>
                      <a:pt x="17315" y="8133"/>
                    </a:lnTo>
                    <a:lnTo>
                      <a:pt x="21134" y="1458"/>
                    </a:lnTo>
                    <a:lnTo>
                      <a:pt x="28902" y="1458"/>
                    </a:lnTo>
                    <a:lnTo>
                      <a:pt x="32065" y="6981"/>
                    </a:lnTo>
                    <a:lnTo>
                      <a:pt x="32852" y="5524"/>
                    </a:lnTo>
                    <a:lnTo>
                      <a:pt x="29703" y="0"/>
                    </a:lnTo>
                    <a:close/>
                  </a:path>
                </a:pathLst>
              </a:custGeom>
              <a:grpFill/>
              <a:ln>
                <a:solidFill>
                  <a:srgbClr val="47666D"/>
                </a:solidFill>
              </a:ln>
              <a:scene3d>
                <a:camera prst="orthographicFront"/>
                <a:lightRig rig="threePt" dir="t"/>
              </a:scene3d>
              <a:sp3d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30" name="سداسي 29">
            <a:extLst>
              <a:ext uri="{FF2B5EF4-FFF2-40B4-BE49-F238E27FC236}">
                <a16:creationId xmlns:a16="http://schemas.microsoft.com/office/drawing/2014/main" id="{63499FC2-4114-4BAB-9F97-80BBC8EA161D}"/>
              </a:ext>
            </a:extLst>
          </p:cNvPr>
          <p:cNvSpPr/>
          <p:nvPr/>
        </p:nvSpPr>
        <p:spPr>
          <a:xfrm>
            <a:off x="3847536" y="472239"/>
            <a:ext cx="1499321" cy="918551"/>
          </a:xfrm>
          <a:prstGeom prst="hexagon">
            <a:avLst/>
          </a:prstGeom>
          <a:noFill/>
          <a:ln w="57150">
            <a:solidFill>
              <a:srgbClr val="88B2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الاهمية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EFCE1EA6-DDC0-4EF8-A911-5C4D6E54D336}"/>
              </a:ext>
            </a:extLst>
          </p:cNvPr>
          <p:cNvSpPr txBox="1"/>
          <p:nvPr/>
        </p:nvSpPr>
        <p:spPr>
          <a:xfrm>
            <a:off x="976912" y="2538605"/>
            <a:ext cx="209549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  <p:sp>
        <p:nvSpPr>
          <p:cNvPr id="32" name="سداسي 31">
            <a:extLst>
              <a:ext uri="{FF2B5EF4-FFF2-40B4-BE49-F238E27FC236}">
                <a16:creationId xmlns:a16="http://schemas.microsoft.com/office/drawing/2014/main" id="{1C6EB9EF-347D-4C67-89F8-7160C04364D0}"/>
              </a:ext>
            </a:extLst>
          </p:cNvPr>
          <p:cNvSpPr/>
          <p:nvPr/>
        </p:nvSpPr>
        <p:spPr>
          <a:xfrm>
            <a:off x="1140628" y="5226554"/>
            <a:ext cx="1499321" cy="918551"/>
          </a:xfrm>
          <a:prstGeom prst="hexagon">
            <a:avLst/>
          </a:prstGeom>
          <a:noFill/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الأهداف 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7783DE12-983B-4382-AFEF-8B72C389B9AA}"/>
              </a:ext>
            </a:extLst>
          </p:cNvPr>
          <p:cNvSpPr txBox="1"/>
          <p:nvPr/>
        </p:nvSpPr>
        <p:spPr>
          <a:xfrm>
            <a:off x="3680008" y="2317657"/>
            <a:ext cx="1992684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bg1">
                    <a:lumMod val="65000"/>
                  </a:schemeClr>
                </a:solidFill>
              </a:rPr>
              <a:t>توفر عمليات الهضم التي تحدث في الجهاز الهضمي المواد اللازمة للخلايا </a:t>
            </a:r>
          </a:p>
        </p:txBody>
      </p:sp>
      <p:sp>
        <p:nvSpPr>
          <p:cNvPr id="34" name="سداسي 33">
            <a:extLst>
              <a:ext uri="{FF2B5EF4-FFF2-40B4-BE49-F238E27FC236}">
                <a16:creationId xmlns:a16="http://schemas.microsoft.com/office/drawing/2014/main" id="{3DC37B4F-55FC-40CF-AACC-0CF4528BB2CA}"/>
              </a:ext>
            </a:extLst>
          </p:cNvPr>
          <p:cNvSpPr/>
          <p:nvPr/>
        </p:nvSpPr>
        <p:spPr>
          <a:xfrm>
            <a:off x="8979628" y="497222"/>
            <a:ext cx="1499321" cy="918551"/>
          </a:xfrm>
          <a:prstGeom prst="hexagon">
            <a:avLst/>
          </a:prstGeom>
          <a:noFill/>
          <a:ln w="57150">
            <a:solidFill>
              <a:srgbClr val="88B2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المفردات الجديدة </a:t>
            </a:r>
          </a:p>
        </p:txBody>
      </p:sp>
      <p:sp>
        <p:nvSpPr>
          <p:cNvPr id="35" name="سداسي 34">
            <a:extLst>
              <a:ext uri="{FF2B5EF4-FFF2-40B4-BE49-F238E27FC236}">
                <a16:creationId xmlns:a16="http://schemas.microsoft.com/office/drawing/2014/main" id="{13DDD55A-6811-459C-9EFE-CC58F84EF861}"/>
              </a:ext>
            </a:extLst>
          </p:cNvPr>
          <p:cNvSpPr/>
          <p:nvPr/>
        </p:nvSpPr>
        <p:spPr>
          <a:xfrm>
            <a:off x="6457269" y="5186186"/>
            <a:ext cx="1499321" cy="918551"/>
          </a:xfrm>
          <a:prstGeom prst="hexagon">
            <a:avLst/>
          </a:prstGeom>
          <a:noFill/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مراجعة المفردات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0E5B55B7-B7C2-40CD-8580-0F334809DA1A}"/>
              </a:ext>
            </a:extLst>
          </p:cNvPr>
          <p:cNvSpPr txBox="1"/>
          <p:nvPr/>
        </p:nvSpPr>
        <p:spPr>
          <a:xfrm>
            <a:off x="6249736" y="2692878"/>
            <a:ext cx="1982430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chemeClr val="bg1">
                    <a:lumMod val="65000"/>
                  </a:schemeClr>
                </a:solidFill>
              </a:rPr>
              <a:t>الجزيء : اصغر جزء في المادة يحمل صفاتها ويتكون من ذرة او اكثر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EF9A9AF4-B7F3-424E-961F-D95AE3B0CE24}"/>
              </a:ext>
            </a:extLst>
          </p:cNvPr>
          <p:cNvSpPr txBox="1"/>
          <p:nvPr/>
        </p:nvSpPr>
        <p:spPr>
          <a:xfrm>
            <a:off x="8840979" y="3092987"/>
            <a:ext cx="209549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bg1">
                    <a:lumMod val="65000"/>
                  </a:schemeClr>
                </a:solidFill>
              </a:rPr>
              <a:t>الخملات </a:t>
            </a:r>
          </a:p>
        </p:txBody>
      </p:sp>
      <p:sp>
        <p:nvSpPr>
          <p:cNvPr id="40" name="مستطيل: زوايا مستديرة 39">
            <a:extLst>
              <a:ext uri="{FF2B5EF4-FFF2-40B4-BE49-F238E27FC236}">
                <a16:creationId xmlns:a16="http://schemas.microsoft.com/office/drawing/2014/main" id="{8CF0E2DD-E74B-4AE5-A509-1E64A96209AC}"/>
              </a:ext>
            </a:extLst>
          </p:cNvPr>
          <p:cNvSpPr/>
          <p:nvPr/>
        </p:nvSpPr>
        <p:spPr>
          <a:xfrm>
            <a:off x="201293" y="267286"/>
            <a:ext cx="2489298" cy="1137436"/>
          </a:xfrm>
          <a:prstGeom prst="roundRect">
            <a:avLst/>
          </a:prstGeom>
          <a:solidFill>
            <a:schemeClr val="bg2"/>
          </a:solidFill>
          <a:ln>
            <a:noFill/>
          </a:ln>
          <a:scene3d>
            <a:camera prst="obliqueBottom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الجهاز الهضمي والمواد الغذائية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64611896-2AC5-4491-A9F6-4852DEE4DA80}"/>
              </a:ext>
            </a:extLst>
          </p:cNvPr>
          <p:cNvSpPr txBox="1"/>
          <p:nvPr/>
        </p:nvSpPr>
        <p:spPr>
          <a:xfrm>
            <a:off x="924882" y="3287406"/>
            <a:ext cx="2127813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chemeClr val="bg1">
                    <a:lumMod val="65000"/>
                  </a:schemeClr>
                </a:solidFill>
              </a:rPr>
              <a:t>تفسر تحقق الاتزان الداخلي خلال عملية الهضم 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E11419DB-F183-4B7C-990F-4F7EEC1564E9}"/>
              </a:ext>
            </a:extLst>
          </p:cNvPr>
          <p:cNvSpPr txBox="1"/>
          <p:nvPr/>
        </p:nvSpPr>
        <p:spPr>
          <a:xfrm>
            <a:off x="960754" y="2762673"/>
            <a:ext cx="212781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chemeClr val="bg1">
                    <a:lumMod val="65000"/>
                  </a:schemeClr>
                </a:solidFill>
              </a:rPr>
              <a:t>تحدد أعضاء الهضم ودور كلا منها </a:t>
            </a:r>
          </a:p>
        </p:txBody>
      </p:sp>
    </p:spTree>
    <p:extLst>
      <p:ext uri="{BB962C8B-B14F-4D97-AF65-F5344CB8AC3E}">
        <p14:creationId xmlns:p14="http://schemas.microsoft.com/office/powerpoint/2010/main" val="307884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3" grpId="0"/>
      <p:bldP spid="34" grpId="0" animBg="1"/>
      <p:bldP spid="35" grpId="0" animBg="1"/>
      <p:bldP spid="36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E2FE7421-E950-4C34-AADF-376F6138655B}"/>
              </a:ext>
            </a:extLst>
          </p:cNvPr>
          <p:cNvGrpSpPr/>
          <p:nvPr/>
        </p:nvGrpSpPr>
        <p:grpSpPr>
          <a:xfrm>
            <a:off x="4545330" y="818305"/>
            <a:ext cx="3706752" cy="1160169"/>
            <a:chOff x="4465320" y="1441642"/>
            <a:chExt cx="3706752" cy="1160169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54469937-63A0-4E52-938C-BFF3762D34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93" t="84774" r="7924" b="7532"/>
            <a:stretch/>
          </p:blipFill>
          <p:spPr>
            <a:xfrm>
              <a:off x="4465320" y="1441642"/>
              <a:ext cx="3706752" cy="1160169"/>
            </a:xfrm>
            <a:prstGeom prst="rect">
              <a:avLst/>
            </a:prstGeom>
          </p:spPr>
        </p:pic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4860B893-83D9-4940-AA0A-747F66C10296}"/>
                </a:ext>
              </a:extLst>
            </p:cNvPr>
            <p:cNvSpPr txBox="1"/>
            <p:nvPr/>
          </p:nvSpPr>
          <p:spPr>
            <a:xfrm>
              <a:off x="4678680" y="1790893"/>
              <a:ext cx="2842260" cy="47986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b="1" dirty="0">
                  <a:solidFill>
                    <a:srgbClr val="88B29A"/>
                  </a:solidFill>
                </a:rPr>
                <a:t>مكونات الجهاز الهضمي </a:t>
              </a:r>
            </a:p>
          </p:txBody>
        </p:sp>
      </p:grp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E2B7EA73-3DE4-47EA-9C69-B80DF4C69A4F}"/>
              </a:ext>
            </a:extLst>
          </p:cNvPr>
          <p:cNvGrpSpPr/>
          <p:nvPr/>
        </p:nvGrpSpPr>
        <p:grpSpPr>
          <a:xfrm>
            <a:off x="8121537" y="1393533"/>
            <a:ext cx="3706752" cy="1160169"/>
            <a:chOff x="4678680" y="1472418"/>
            <a:chExt cx="3706752" cy="1160169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587ACE45-01E6-4BC3-A058-DC78C07B50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93" t="84774" r="7924" b="7532"/>
            <a:stretch/>
          </p:blipFill>
          <p:spPr>
            <a:xfrm>
              <a:off x="4678680" y="1472418"/>
              <a:ext cx="3706752" cy="1160169"/>
            </a:xfrm>
            <a:prstGeom prst="rect">
              <a:avLst/>
            </a:prstGeom>
          </p:spPr>
        </p:pic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138F9622-02B9-466C-BC05-21DED9EBAFD9}"/>
                </a:ext>
              </a:extLst>
            </p:cNvPr>
            <p:cNvSpPr txBox="1"/>
            <p:nvPr/>
          </p:nvSpPr>
          <p:spPr>
            <a:xfrm>
              <a:off x="4678680" y="1790893"/>
              <a:ext cx="284226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 dirty="0">
                  <a:solidFill>
                    <a:srgbClr val="47666D"/>
                  </a:solidFill>
                </a:rPr>
                <a:t>القناة الهضمية </a:t>
              </a:r>
            </a:p>
          </p:txBody>
        </p:sp>
      </p:grp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02D0D48D-1932-43F1-A5FD-2F7F7BAF9D0B}"/>
              </a:ext>
            </a:extLst>
          </p:cNvPr>
          <p:cNvGrpSpPr/>
          <p:nvPr/>
        </p:nvGrpSpPr>
        <p:grpSpPr>
          <a:xfrm>
            <a:off x="1056099" y="1513158"/>
            <a:ext cx="3706752" cy="1160169"/>
            <a:chOff x="4419600" y="1475658"/>
            <a:chExt cx="3706752" cy="1160169"/>
          </a:xfrm>
        </p:grpSpPr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F617579B-2D68-4E05-9D3D-98D706D65E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93" t="84774" r="7924" b="7532"/>
            <a:stretch/>
          </p:blipFill>
          <p:spPr>
            <a:xfrm>
              <a:off x="4419600" y="1475658"/>
              <a:ext cx="3706752" cy="1160169"/>
            </a:xfrm>
            <a:prstGeom prst="rect">
              <a:avLst/>
            </a:prstGeom>
          </p:spPr>
        </p:pic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46A340BA-287B-45EC-B2BB-2FD360F33E3C}"/>
                </a:ext>
              </a:extLst>
            </p:cNvPr>
            <p:cNvSpPr txBox="1"/>
            <p:nvPr/>
          </p:nvSpPr>
          <p:spPr>
            <a:xfrm>
              <a:off x="4678680" y="1790893"/>
              <a:ext cx="284226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 dirty="0">
                  <a:solidFill>
                    <a:srgbClr val="47666D"/>
                  </a:solidFill>
                </a:rPr>
                <a:t>ملحقات القناة الهضمية </a:t>
              </a:r>
            </a:p>
          </p:txBody>
        </p:sp>
      </p:grpSp>
      <p:pic>
        <p:nvPicPr>
          <p:cNvPr id="14" name="صورة 13">
            <a:extLst>
              <a:ext uri="{FF2B5EF4-FFF2-40B4-BE49-F238E27FC236}">
                <a16:creationId xmlns:a16="http://schemas.microsoft.com/office/drawing/2014/main" id="{FA7A7943-658A-439B-9F55-633A4B3A81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41" r="69647" b="51389"/>
          <a:stretch/>
        </p:blipFill>
        <p:spPr>
          <a:xfrm rot="9429106">
            <a:off x="7527660" y="129187"/>
            <a:ext cx="2457706" cy="1860027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4500C6B4-D5F0-49F1-8CDB-E64B4C38B3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41" r="69647" b="51389"/>
          <a:stretch/>
        </p:blipFill>
        <p:spPr>
          <a:xfrm rot="11954722" flipH="1">
            <a:off x="2168323" y="81303"/>
            <a:ext cx="2651728" cy="2006866"/>
          </a:xfrm>
          <a:prstGeom prst="rect">
            <a:avLst/>
          </a:prstGeom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E537924E-59DE-4418-9E8C-8DCF5C5D5026}"/>
              </a:ext>
            </a:extLst>
          </p:cNvPr>
          <p:cNvGrpSpPr/>
          <p:nvPr/>
        </p:nvGrpSpPr>
        <p:grpSpPr>
          <a:xfrm>
            <a:off x="8945289" y="2235228"/>
            <a:ext cx="2664828" cy="736154"/>
            <a:chOff x="8865434" y="3305493"/>
            <a:chExt cx="2664828" cy="736154"/>
          </a:xfrm>
        </p:grpSpPr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47A38151-B3C2-4C81-A7DA-DFBEDEC674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rgbClr val="019DAE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69" t="27882" r="47790" b="63067"/>
            <a:stretch/>
          </p:blipFill>
          <p:spPr>
            <a:xfrm>
              <a:off x="8865434" y="3305493"/>
              <a:ext cx="2664828" cy="736154"/>
            </a:xfrm>
            <a:prstGeom prst="rect">
              <a:avLst/>
            </a:prstGeom>
          </p:spPr>
        </p:pic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425E1809-6D69-4DFF-9A35-6FDCA32D5F5F}"/>
                </a:ext>
              </a:extLst>
            </p:cNvPr>
            <p:cNvSpPr txBox="1"/>
            <p:nvPr/>
          </p:nvSpPr>
          <p:spPr>
            <a:xfrm>
              <a:off x="9379473" y="3392991"/>
              <a:ext cx="818375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 dirty="0">
                  <a:solidFill>
                    <a:srgbClr val="47666D"/>
                  </a:solidFill>
                </a:rPr>
                <a:t>الفم</a:t>
              </a:r>
              <a:r>
                <a:rPr lang="ar-SA" dirty="0"/>
                <a:t> </a:t>
              </a:r>
            </a:p>
          </p:txBody>
        </p:sp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F750E9AD-3B63-4CD3-AC21-9A2292863EF8}"/>
              </a:ext>
            </a:extLst>
          </p:cNvPr>
          <p:cNvGrpSpPr/>
          <p:nvPr/>
        </p:nvGrpSpPr>
        <p:grpSpPr>
          <a:xfrm>
            <a:off x="8945134" y="2861649"/>
            <a:ext cx="2664828" cy="736154"/>
            <a:chOff x="8865434" y="3305493"/>
            <a:chExt cx="2664828" cy="736154"/>
          </a:xfrm>
        </p:grpSpPr>
        <p:pic>
          <p:nvPicPr>
            <p:cNvPr id="30" name="صورة 29">
              <a:extLst>
                <a:ext uri="{FF2B5EF4-FFF2-40B4-BE49-F238E27FC236}">
                  <a16:creationId xmlns:a16="http://schemas.microsoft.com/office/drawing/2014/main" id="{05A7C87B-B48D-4630-A9D4-B6A388784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rgbClr val="019DAE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69" t="27882" r="47790" b="63067"/>
            <a:stretch/>
          </p:blipFill>
          <p:spPr>
            <a:xfrm>
              <a:off x="8865434" y="3305493"/>
              <a:ext cx="2664828" cy="736154"/>
            </a:xfrm>
            <a:prstGeom prst="rect">
              <a:avLst/>
            </a:prstGeom>
          </p:spPr>
        </p:pic>
        <p:sp>
          <p:nvSpPr>
            <p:cNvPr id="31" name="مربع نص 30">
              <a:extLst>
                <a:ext uri="{FF2B5EF4-FFF2-40B4-BE49-F238E27FC236}">
                  <a16:creationId xmlns:a16="http://schemas.microsoft.com/office/drawing/2014/main" id="{4A57D4DC-0D9E-43BF-85A8-62EB2B56CD40}"/>
                </a:ext>
              </a:extLst>
            </p:cNvPr>
            <p:cNvSpPr txBox="1"/>
            <p:nvPr/>
          </p:nvSpPr>
          <p:spPr>
            <a:xfrm>
              <a:off x="9184028" y="3362357"/>
              <a:ext cx="115443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 dirty="0">
                  <a:solidFill>
                    <a:srgbClr val="47666D"/>
                  </a:solidFill>
                </a:rPr>
                <a:t>المريء</a:t>
              </a:r>
              <a:r>
                <a:rPr lang="ar-SA" dirty="0">
                  <a:solidFill>
                    <a:srgbClr val="47666D"/>
                  </a:solidFill>
                </a:rPr>
                <a:t> </a:t>
              </a:r>
            </a:p>
          </p:txBody>
        </p:sp>
      </p:grp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DC12C0D0-C532-4994-A4CE-2A69345D09EB}"/>
              </a:ext>
            </a:extLst>
          </p:cNvPr>
          <p:cNvGrpSpPr/>
          <p:nvPr/>
        </p:nvGrpSpPr>
        <p:grpSpPr>
          <a:xfrm>
            <a:off x="8945134" y="3471162"/>
            <a:ext cx="2664828" cy="736154"/>
            <a:chOff x="8865434" y="3305493"/>
            <a:chExt cx="2664828" cy="736154"/>
          </a:xfrm>
        </p:grpSpPr>
        <p:pic>
          <p:nvPicPr>
            <p:cNvPr id="33" name="صورة 32">
              <a:extLst>
                <a:ext uri="{FF2B5EF4-FFF2-40B4-BE49-F238E27FC236}">
                  <a16:creationId xmlns:a16="http://schemas.microsoft.com/office/drawing/2014/main" id="{F8E2C9DD-FCD6-4349-A241-16952C1E60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rgbClr val="019DAE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69" t="27882" r="47790" b="63067"/>
            <a:stretch/>
          </p:blipFill>
          <p:spPr>
            <a:xfrm>
              <a:off x="8865434" y="3305493"/>
              <a:ext cx="2664828" cy="736154"/>
            </a:xfrm>
            <a:prstGeom prst="rect">
              <a:avLst/>
            </a:prstGeom>
          </p:spPr>
        </p:pic>
        <p:sp>
          <p:nvSpPr>
            <p:cNvPr id="34" name="مربع نص 33">
              <a:extLst>
                <a:ext uri="{FF2B5EF4-FFF2-40B4-BE49-F238E27FC236}">
                  <a16:creationId xmlns:a16="http://schemas.microsoft.com/office/drawing/2014/main" id="{A0D2DA37-99B3-4E0A-A948-6B6FBEFA0E4C}"/>
                </a:ext>
              </a:extLst>
            </p:cNvPr>
            <p:cNvSpPr txBox="1"/>
            <p:nvPr/>
          </p:nvSpPr>
          <p:spPr>
            <a:xfrm>
              <a:off x="9184028" y="3362357"/>
              <a:ext cx="115443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 dirty="0">
                  <a:solidFill>
                    <a:srgbClr val="47666D"/>
                  </a:solidFill>
                </a:rPr>
                <a:t>المعدة</a:t>
              </a:r>
              <a:endParaRPr lang="ar-SA" dirty="0">
                <a:solidFill>
                  <a:srgbClr val="47666D"/>
                </a:solidFill>
              </a:endParaRPr>
            </a:p>
          </p:txBody>
        </p:sp>
      </p:grpSp>
      <p:grpSp>
        <p:nvGrpSpPr>
          <p:cNvPr id="35" name="مجموعة 34">
            <a:extLst>
              <a:ext uri="{FF2B5EF4-FFF2-40B4-BE49-F238E27FC236}">
                <a16:creationId xmlns:a16="http://schemas.microsoft.com/office/drawing/2014/main" id="{07F9B5F4-420C-4496-988A-79ABF56EF9F1}"/>
              </a:ext>
            </a:extLst>
          </p:cNvPr>
          <p:cNvGrpSpPr/>
          <p:nvPr/>
        </p:nvGrpSpPr>
        <p:grpSpPr>
          <a:xfrm>
            <a:off x="8945134" y="4068259"/>
            <a:ext cx="2664828" cy="736154"/>
            <a:chOff x="8912625" y="3316330"/>
            <a:chExt cx="2664828" cy="736154"/>
          </a:xfrm>
        </p:grpSpPr>
        <p:pic>
          <p:nvPicPr>
            <p:cNvPr id="36" name="صورة 35">
              <a:extLst>
                <a:ext uri="{FF2B5EF4-FFF2-40B4-BE49-F238E27FC236}">
                  <a16:creationId xmlns:a16="http://schemas.microsoft.com/office/drawing/2014/main" id="{2D4606B2-3709-4E8C-AA9A-35674AA551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rgbClr val="019DAE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69" t="27882" r="47790" b="63067"/>
            <a:stretch/>
          </p:blipFill>
          <p:spPr>
            <a:xfrm>
              <a:off x="8912625" y="3316330"/>
              <a:ext cx="2664828" cy="736154"/>
            </a:xfrm>
            <a:prstGeom prst="rect">
              <a:avLst/>
            </a:prstGeom>
          </p:spPr>
        </p:pic>
        <p:sp>
          <p:nvSpPr>
            <p:cNvPr id="37" name="مربع نص 36">
              <a:extLst>
                <a:ext uri="{FF2B5EF4-FFF2-40B4-BE49-F238E27FC236}">
                  <a16:creationId xmlns:a16="http://schemas.microsoft.com/office/drawing/2014/main" id="{F231E21E-BD18-4227-82EA-9DEFAD322FA7}"/>
                </a:ext>
              </a:extLst>
            </p:cNvPr>
            <p:cNvSpPr txBox="1"/>
            <p:nvPr/>
          </p:nvSpPr>
          <p:spPr>
            <a:xfrm>
              <a:off x="8912625" y="3441766"/>
              <a:ext cx="1880212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b="1" dirty="0">
                  <a:solidFill>
                    <a:srgbClr val="47666D"/>
                  </a:solidFill>
                </a:rPr>
                <a:t>الأمعاء الدقيقة </a:t>
              </a:r>
              <a:endParaRPr lang="ar-SA" sz="1600" dirty="0">
                <a:solidFill>
                  <a:srgbClr val="47666D"/>
                </a:solidFill>
              </a:endParaRPr>
            </a:p>
          </p:txBody>
        </p:sp>
      </p:grpSp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5D9D4183-F57B-4C8E-A44E-C5C39319030E}"/>
              </a:ext>
            </a:extLst>
          </p:cNvPr>
          <p:cNvGrpSpPr/>
          <p:nvPr/>
        </p:nvGrpSpPr>
        <p:grpSpPr>
          <a:xfrm>
            <a:off x="8945134" y="4652568"/>
            <a:ext cx="2664828" cy="736154"/>
            <a:chOff x="8912625" y="3316330"/>
            <a:chExt cx="2664828" cy="736154"/>
          </a:xfrm>
        </p:grpSpPr>
        <p:pic>
          <p:nvPicPr>
            <p:cNvPr id="39" name="صورة 38">
              <a:extLst>
                <a:ext uri="{FF2B5EF4-FFF2-40B4-BE49-F238E27FC236}">
                  <a16:creationId xmlns:a16="http://schemas.microsoft.com/office/drawing/2014/main" id="{D30C86D4-1593-414A-9627-314440CE33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rgbClr val="019DAE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69" t="27882" r="47790" b="63067"/>
            <a:stretch/>
          </p:blipFill>
          <p:spPr>
            <a:xfrm>
              <a:off x="8912625" y="3316330"/>
              <a:ext cx="2664828" cy="736154"/>
            </a:xfrm>
            <a:prstGeom prst="rect">
              <a:avLst/>
            </a:prstGeom>
          </p:spPr>
        </p:pic>
        <p:sp>
          <p:nvSpPr>
            <p:cNvPr id="40" name="مربع نص 39">
              <a:extLst>
                <a:ext uri="{FF2B5EF4-FFF2-40B4-BE49-F238E27FC236}">
                  <a16:creationId xmlns:a16="http://schemas.microsoft.com/office/drawing/2014/main" id="{E0D7A0F8-F70A-43F1-A8BC-E987473F9C1F}"/>
                </a:ext>
              </a:extLst>
            </p:cNvPr>
            <p:cNvSpPr txBox="1"/>
            <p:nvPr/>
          </p:nvSpPr>
          <p:spPr>
            <a:xfrm>
              <a:off x="8912625" y="3441766"/>
              <a:ext cx="1880212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b="1" dirty="0">
                  <a:solidFill>
                    <a:srgbClr val="47666D"/>
                  </a:solidFill>
                </a:rPr>
                <a:t>الأمعاء الغليظة</a:t>
              </a:r>
              <a:endParaRPr lang="ar-SA" sz="1600" dirty="0">
                <a:solidFill>
                  <a:srgbClr val="47666D"/>
                </a:solidFill>
              </a:endParaRPr>
            </a:p>
          </p:txBody>
        </p:sp>
      </p:grpSp>
      <p:grpSp>
        <p:nvGrpSpPr>
          <p:cNvPr id="41" name="مجموعة 40">
            <a:extLst>
              <a:ext uri="{FF2B5EF4-FFF2-40B4-BE49-F238E27FC236}">
                <a16:creationId xmlns:a16="http://schemas.microsoft.com/office/drawing/2014/main" id="{89386FD0-0E45-4CDF-A8EE-4570F613840B}"/>
              </a:ext>
            </a:extLst>
          </p:cNvPr>
          <p:cNvGrpSpPr/>
          <p:nvPr/>
        </p:nvGrpSpPr>
        <p:grpSpPr>
          <a:xfrm>
            <a:off x="8722845" y="5227598"/>
            <a:ext cx="2896518" cy="736154"/>
            <a:chOff x="8680935" y="3316330"/>
            <a:chExt cx="2896518" cy="736154"/>
          </a:xfrm>
        </p:grpSpPr>
        <p:pic>
          <p:nvPicPr>
            <p:cNvPr id="42" name="صورة 41">
              <a:extLst>
                <a:ext uri="{FF2B5EF4-FFF2-40B4-BE49-F238E27FC236}">
                  <a16:creationId xmlns:a16="http://schemas.microsoft.com/office/drawing/2014/main" id="{CF303ED3-4FA4-422F-A9F4-7CF0ECF39C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rgbClr val="019DAE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69" t="27882" r="47790" b="63067"/>
            <a:stretch/>
          </p:blipFill>
          <p:spPr>
            <a:xfrm>
              <a:off x="8912625" y="3316330"/>
              <a:ext cx="2664828" cy="736154"/>
            </a:xfrm>
            <a:prstGeom prst="rect">
              <a:avLst/>
            </a:prstGeom>
          </p:spPr>
        </p:pic>
        <p:sp>
          <p:nvSpPr>
            <p:cNvPr id="43" name="مربع نص 42">
              <a:extLst>
                <a:ext uri="{FF2B5EF4-FFF2-40B4-BE49-F238E27FC236}">
                  <a16:creationId xmlns:a16="http://schemas.microsoft.com/office/drawing/2014/main" id="{F4E4C821-186F-4A22-9997-4B4208C5BAA3}"/>
                </a:ext>
              </a:extLst>
            </p:cNvPr>
            <p:cNvSpPr txBox="1"/>
            <p:nvPr/>
          </p:nvSpPr>
          <p:spPr>
            <a:xfrm>
              <a:off x="8680935" y="3429631"/>
              <a:ext cx="1880212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b="1" dirty="0">
                  <a:solidFill>
                    <a:srgbClr val="47666D"/>
                  </a:solidFill>
                </a:rPr>
                <a:t>المستقيم</a:t>
              </a:r>
              <a:endParaRPr lang="ar-SA" sz="1600" dirty="0">
                <a:solidFill>
                  <a:srgbClr val="47666D"/>
                </a:solidFill>
              </a:endParaRPr>
            </a:p>
          </p:txBody>
        </p:sp>
      </p:grpSp>
      <p:grpSp>
        <p:nvGrpSpPr>
          <p:cNvPr id="44" name="مجموعة 43">
            <a:extLst>
              <a:ext uri="{FF2B5EF4-FFF2-40B4-BE49-F238E27FC236}">
                <a16:creationId xmlns:a16="http://schemas.microsoft.com/office/drawing/2014/main" id="{370817DB-50A4-4012-9473-7C1BA5F12D65}"/>
              </a:ext>
            </a:extLst>
          </p:cNvPr>
          <p:cNvGrpSpPr/>
          <p:nvPr/>
        </p:nvGrpSpPr>
        <p:grpSpPr>
          <a:xfrm>
            <a:off x="8713599" y="5758660"/>
            <a:ext cx="2896518" cy="736154"/>
            <a:chOff x="8680935" y="3316330"/>
            <a:chExt cx="2896518" cy="736154"/>
          </a:xfrm>
        </p:grpSpPr>
        <p:pic>
          <p:nvPicPr>
            <p:cNvPr id="45" name="صورة 44">
              <a:extLst>
                <a:ext uri="{FF2B5EF4-FFF2-40B4-BE49-F238E27FC236}">
                  <a16:creationId xmlns:a16="http://schemas.microsoft.com/office/drawing/2014/main" id="{9AD9F37E-6082-40D3-B73E-ED6D25DC5D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rgbClr val="019DAE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69" t="27882" r="47790" b="63067"/>
            <a:stretch/>
          </p:blipFill>
          <p:spPr>
            <a:xfrm>
              <a:off x="8912625" y="3316330"/>
              <a:ext cx="2664828" cy="736154"/>
            </a:xfrm>
            <a:prstGeom prst="rect">
              <a:avLst/>
            </a:prstGeom>
          </p:spPr>
        </p:pic>
        <p:sp>
          <p:nvSpPr>
            <p:cNvPr id="46" name="مربع نص 45">
              <a:extLst>
                <a:ext uri="{FF2B5EF4-FFF2-40B4-BE49-F238E27FC236}">
                  <a16:creationId xmlns:a16="http://schemas.microsoft.com/office/drawing/2014/main" id="{E70D44FB-6F7A-4AED-8111-95F7913AECEB}"/>
                </a:ext>
              </a:extLst>
            </p:cNvPr>
            <p:cNvSpPr txBox="1"/>
            <p:nvPr/>
          </p:nvSpPr>
          <p:spPr>
            <a:xfrm>
              <a:off x="8680935" y="3429631"/>
              <a:ext cx="1880212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b="1" dirty="0">
                  <a:solidFill>
                    <a:srgbClr val="47666D"/>
                  </a:solidFill>
                </a:rPr>
                <a:t>فتحة الشرج</a:t>
              </a:r>
              <a:endParaRPr lang="ar-SA" sz="1600" dirty="0">
                <a:solidFill>
                  <a:srgbClr val="47666D"/>
                </a:solidFill>
              </a:endParaRPr>
            </a:p>
          </p:txBody>
        </p:sp>
      </p:grpSp>
      <p:pic>
        <p:nvPicPr>
          <p:cNvPr id="47" name="صورة 46">
            <a:extLst>
              <a:ext uri="{FF2B5EF4-FFF2-40B4-BE49-F238E27FC236}">
                <a16:creationId xmlns:a16="http://schemas.microsoft.com/office/drawing/2014/main" id="{B527AFC3-4F9F-4C82-AD36-84514531D6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41" r="69647" b="51389"/>
          <a:stretch/>
        </p:blipFill>
        <p:spPr>
          <a:xfrm rot="13695719">
            <a:off x="10507840" y="2369925"/>
            <a:ext cx="1103517" cy="835157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C75C8722-4DB7-4245-AD7D-FC8A83D85D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41" r="69647" b="51389"/>
          <a:stretch/>
        </p:blipFill>
        <p:spPr>
          <a:xfrm rot="13838945">
            <a:off x="10483019" y="3049140"/>
            <a:ext cx="1103517" cy="835157"/>
          </a:xfrm>
          <a:prstGeom prst="rect">
            <a:avLst/>
          </a:prstGeom>
        </p:spPr>
      </p:pic>
      <p:pic>
        <p:nvPicPr>
          <p:cNvPr id="50" name="صورة 49">
            <a:extLst>
              <a:ext uri="{FF2B5EF4-FFF2-40B4-BE49-F238E27FC236}">
                <a16:creationId xmlns:a16="http://schemas.microsoft.com/office/drawing/2014/main" id="{680DCAE4-1A5C-454C-AE22-4068344444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41" r="69647" b="51389"/>
          <a:stretch/>
        </p:blipFill>
        <p:spPr>
          <a:xfrm rot="13537615">
            <a:off x="10483020" y="3729859"/>
            <a:ext cx="1103517" cy="835157"/>
          </a:xfrm>
          <a:prstGeom prst="rect">
            <a:avLst/>
          </a:prstGeom>
        </p:spPr>
      </p:pic>
      <p:pic>
        <p:nvPicPr>
          <p:cNvPr id="51" name="صورة 50">
            <a:extLst>
              <a:ext uri="{FF2B5EF4-FFF2-40B4-BE49-F238E27FC236}">
                <a16:creationId xmlns:a16="http://schemas.microsoft.com/office/drawing/2014/main" id="{6F05F6E5-6924-4EB8-8816-6E32BE7D6D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41" r="69647" b="51389"/>
          <a:stretch/>
        </p:blipFill>
        <p:spPr>
          <a:xfrm rot="13537615">
            <a:off x="10464525" y="4307117"/>
            <a:ext cx="1103517" cy="835157"/>
          </a:xfrm>
          <a:prstGeom prst="rect">
            <a:avLst/>
          </a:prstGeom>
        </p:spPr>
      </p:pic>
      <p:pic>
        <p:nvPicPr>
          <p:cNvPr id="52" name="صورة 51">
            <a:extLst>
              <a:ext uri="{FF2B5EF4-FFF2-40B4-BE49-F238E27FC236}">
                <a16:creationId xmlns:a16="http://schemas.microsoft.com/office/drawing/2014/main" id="{5375D618-D783-44AA-91C4-A72E4E6956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41" r="69647" b="51389"/>
          <a:stretch/>
        </p:blipFill>
        <p:spPr>
          <a:xfrm rot="13537615">
            <a:off x="10483017" y="4916630"/>
            <a:ext cx="1103517" cy="835157"/>
          </a:xfrm>
          <a:prstGeom prst="rect">
            <a:avLst/>
          </a:prstGeom>
        </p:spPr>
      </p:pic>
      <p:pic>
        <p:nvPicPr>
          <p:cNvPr id="53" name="صورة 52">
            <a:extLst>
              <a:ext uri="{FF2B5EF4-FFF2-40B4-BE49-F238E27FC236}">
                <a16:creationId xmlns:a16="http://schemas.microsoft.com/office/drawing/2014/main" id="{335E1C87-5F51-4455-BEFB-8490E26180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41" r="69647" b="51389"/>
          <a:stretch/>
        </p:blipFill>
        <p:spPr>
          <a:xfrm rot="13889350">
            <a:off x="10429956" y="5434008"/>
            <a:ext cx="1103517" cy="835157"/>
          </a:xfrm>
          <a:prstGeom prst="rect">
            <a:avLst/>
          </a:prstGeom>
        </p:spPr>
      </p:pic>
      <p:grpSp>
        <p:nvGrpSpPr>
          <p:cNvPr id="54" name="مجموعة 53">
            <a:extLst>
              <a:ext uri="{FF2B5EF4-FFF2-40B4-BE49-F238E27FC236}">
                <a16:creationId xmlns:a16="http://schemas.microsoft.com/office/drawing/2014/main" id="{78D6CE64-86B3-4C71-9A44-5EF273E52964}"/>
              </a:ext>
            </a:extLst>
          </p:cNvPr>
          <p:cNvGrpSpPr/>
          <p:nvPr/>
        </p:nvGrpSpPr>
        <p:grpSpPr>
          <a:xfrm>
            <a:off x="1625124" y="2351643"/>
            <a:ext cx="2664828" cy="736154"/>
            <a:chOff x="8865434" y="3305493"/>
            <a:chExt cx="2664828" cy="736154"/>
          </a:xfrm>
        </p:grpSpPr>
        <p:pic>
          <p:nvPicPr>
            <p:cNvPr id="55" name="صورة 54">
              <a:extLst>
                <a:ext uri="{FF2B5EF4-FFF2-40B4-BE49-F238E27FC236}">
                  <a16:creationId xmlns:a16="http://schemas.microsoft.com/office/drawing/2014/main" id="{4CBBC4E5-9EDF-4C3A-A415-5E0959FBCD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rgbClr val="019DAE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69" t="27882" r="47790" b="63067"/>
            <a:stretch/>
          </p:blipFill>
          <p:spPr>
            <a:xfrm>
              <a:off x="8865434" y="3305493"/>
              <a:ext cx="2664828" cy="736154"/>
            </a:xfrm>
            <a:prstGeom prst="rect">
              <a:avLst/>
            </a:prstGeom>
          </p:spPr>
        </p:pic>
        <p:sp>
          <p:nvSpPr>
            <p:cNvPr id="56" name="مربع نص 55">
              <a:extLst>
                <a:ext uri="{FF2B5EF4-FFF2-40B4-BE49-F238E27FC236}">
                  <a16:creationId xmlns:a16="http://schemas.microsoft.com/office/drawing/2014/main" id="{0BBCB00F-A19E-413E-9F46-9D3DDD150CE4}"/>
                </a:ext>
              </a:extLst>
            </p:cNvPr>
            <p:cNvSpPr txBox="1"/>
            <p:nvPr/>
          </p:nvSpPr>
          <p:spPr>
            <a:xfrm>
              <a:off x="9162066" y="3359501"/>
              <a:ext cx="1323168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 dirty="0">
                  <a:solidFill>
                    <a:srgbClr val="47666D"/>
                  </a:solidFill>
                </a:rPr>
                <a:t>الاسنان</a:t>
              </a:r>
              <a:endParaRPr lang="ar-SA" dirty="0"/>
            </a:p>
          </p:txBody>
        </p:sp>
      </p:grpSp>
      <p:grpSp>
        <p:nvGrpSpPr>
          <p:cNvPr id="57" name="مجموعة 56">
            <a:extLst>
              <a:ext uri="{FF2B5EF4-FFF2-40B4-BE49-F238E27FC236}">
                <a16:creationId xmlns:a16="http://schemas.microsoft.com/office/drawing/2014/main" id="{9AFC0FB5-0588-477F-B833-6A23FEFFB1E6}"/>
              </a:ext>
            </a:extLst>
          </p:cNvPr>
          <p:cNvGrpSpPr/>
          <p:nvPr/>
        </p:nvGrpSpPr>
        <p:grpSpPr>
          <a:xfrm>
            <a:off x="1624969" y="2978064"/>
            <a:ext cx="2664828" cy="736154"/>
            <a:chOff x="8865434" y="3305493"/>
            <a:chExt cx="2664828" cy="736154"/>
          </a:xfrm>
        </p:grpSpPr>
        <p:pic>
          <p:nvPicPr>
            <p:cNvPr id="58" name="صورة 57">
              <a:extLst>
                <a:ext uri="{FF2B5EF4-FFF2-40B4-BE49-F238E27FC236}">
                  <a16:creationId xmlns:a16="http://schemas.microsoft.com/office/drawing/2014/main" id="{55E26A2B-0090-4603-AC7B-BFE4CC6EE7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rgbClr val="019DAE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69" t="27882" r="47790" b="63067"/>
            <a:stretch/>
          </p:blipFill>
          <p:spPr>
            <a:xfrm>
              <a:off x="8865434" y="3305493"/>
              <a:ext cx="2664828" cy="736154"/>
            </a:xfrm>
            <a:prstGeom prst="rect">
              <a:avLst/>
            </a:prstGeom>
          </p:spPr>
        </p:pic>
        <p:sp>
          <p:nvSpPr>
            <p:cNvPr id="59" name="مربع نص 58">
              <a:extLst>
                <a:ext uri="{FF2B5EF4-FFF2-40B4-BE49-F238E27FC236}">
                  <a16:creationId xmlns:a16="http://schemas.microsoft.com/office/drawing/2014/main" id="{3E1C6FCB-9631-427B-AD93-E04365C47F3E}"/>
                </a:ext>
              </a:extLst>
            </p:cNvPr>
            <p:cNvSpPr txBox="1"/>
            <p:nvPr/>
          </p:nvSpPr>
          <p:spPr>
            <a:xfrm>
              <a:off x="9184028" y="3362357"/>
              <a:ext cx="115443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 dirty="0">
                  <a:solidFill>
                    <a:srgbClr val="47666D"/>
                  </a:solidFill>
                </a:rPr>
                <a:t>اللسان</a:t>
              </a:r>
              <a:endParaRPr lang="ar-SA" dirty="0">
                <a:solidFill>
                  <a:srgbClr val="47666D"/>
                </a:solidFill>
              </a:endParaRPr>
            </a:p>
          </p:txBody>
        </p:sp>
      </p:grpSp>
      <p:grpSp>
        <p:nvGrpSpPr>
          <p:cNvPr id="60" name="مجموعة 59">
            <a:extLst>
              <a:ext uri="{FF2B5EF4-FFF2-40B4-BE49-F238E27FC236}">
                <a16:creationId xmlns:a16="http://schemas.microsoft.com/office/drawing/2014/main" id="{4563DF2A-5FF2-4374-9A2E-57BD07389FFF}"/>
              </a:ext>
            </a:extLst>
          </p:cNvPr>
          <p:cNvGrpSpPr/>
          <p:nvPr/>
        </p:nvGrpSpPr>
        <p:grpSpPr>
          <a:xfrm>
            <a:off x="1582094" y="3587577"/>
            <a:ext cx="2707703" cy="736154"/>
            <a:chOff x="8822559" y="3305493"/>
            <a:chExt cx="2707703" cy="736154"/>
          </a:xfrm>
        </p:grpSpPr>
        <p:pic>
          <p:nvPicPr>
            <p:cNvPr id="61" name="صورة 60">
              <a:extLst>
                <a:ext uri="{FF2B5EF4-FFF2-40B4-BE49-F238E27FC236}">
                  <a16:creationId xmlns:a16="http://schemas.microsoft.com/office/drawing/2014/main" id="{1D4A87F9-B23A-4C6C-896F-E951B716EA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rgbClr val="019DAE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69" t="27882" r="47790" b="63067"/>
            <a:stretch/>
          </p:blipFill>
          <p:spPr>
            <a:xfrm>
              <a:off x="8865434" y="3305493"/>
              <a:ext cx="2664828" cy="736154"/>
            </a:xfrm>
            <a:prstGeom prst="rect">
              <a:avLst/>
            </a:prstGeom>
          </p:spPr>
        </p:pic>
        <p:sp>
          <p:nvSpPr>
            <p:cNvPr id="62" name="مربع نص 61">
              <a:extLst>
                <a:ext uri="{FF2B5EF4-FFF2-40B4-BE49-F238E27FC236}">
                  <a16:creationId xmlns:a16="http://schemas.microsoft.com/office/drawing/2014/main" id="{F9E14424-655C-4331-B634-76E82A0F3A98}"/>
                </a:ext>
              </a:extLst>
            </p:cNvPr>
            <p:cNvSpPr txBox="1"/>
            <p:nvPr/>
          </p:nvSpPr>
          <p:spPr>
            <a:xfrm>
              <a:off x="8822559" y="3384392"/>
              <a:ext cx="1880212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 dirty="0">
                  <a:solidFill>
                    <a:srgbClr val="47666D"/>
                  </a:solidFill>
                </a:rPr>
                <a:t>الغدد اللعابية</a:t>
              </a:r>
              <a:endParaRPr lang="ar-SA" dirty="0">
                <a:solidFill>
                  <a:srgbClr val="47666D"/>
                </a:solidFill>
              </a:endParaRPr>
            </a:p>
          </p:txBody>
        </p:sp>
      </p:grpSp>
      <p:grpSp>
        <p:nvGrpSpPr>
          <p:cNvPr id="63" name="مجموعة 62">
            <a:extLst>
              <a:ext uri="{FF2B5EF4-FFF2-40B4-BE49-F238E27FC236}">
                <a16:creationId xmlns:a16="http://schemas.microsoft.com/office/drawing/2014/main" id="{AD66FA0C-DEA5-41BB-AB1B-7917B92B2607}"/>
              </a:ext>
            </a:extLst>
          </p:cNvPr>
          <p:cNvGrpSpPr/>
          <p:nvPr/>
        </p:nvGrpSpPr>
        <p:grpSpPr>
          <a:xfrm>
            <a:off x="1161644" y="4184674"/>
            <a:ext cx="3128153" cy="736154"/>
            <a:chOff x="8449300" y="3316330"/>
            <a:chExt cx="3128153" cy="736154"/>
          </a:xfrm>
        </p:grpSpPr>
        <p:pic>
          <p:nvPicPr>
            <p:cNvPr id="64" name="صورة 63">
              <a:extLst>
                <a:ext uri="{FF2B5EF4-FFF2-40B4-BE49-F238E27FC236}">
                  <a16:creationId xmlns:a16="http://schemas.microsoft.com/office/drawing/2014/main" id="{44A9DB0E-1879-4666-A710-BC6E4420E8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rgbClr val="019DAE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69" t="27882" r="47790" b="63067"/>
            <a:stretch/>
          </p:blipFill>
          <p:spPr>
            <a:xfrm>
              <a:off x="8912625" y="3316330"/>
              <a:ext cx="2664828" cy="736154"/>
            </a:xfrm>
            <a:prstGeom prst="rect">
              <a:avLst/>
            </a:prstGeom>
          </p:spPr>
        </p:pic>
        <p:sp>
          <p:nvSpPr>
            <p:cNvPr id="65" name="مربع نص 64">
              <a:extLst>
                <a:ext uri="{FF2B5EF4-FFF2-40B4-BE49-F238E27FC236}">
                  <a16:creationId xmlns:a16="http://schemas.microsoft.com/office/drawing/2014/main" id="{7678799E-F94A-43E1-B867-E207F7658B26}"/>
                </a:ext>
              </a:extLst>
            </p:cNvPr>
            <p:cNvSpPr txBox="1"/>
            <p:nvPr/>
          </p:nvSpPr>
          <p:spPr>
            <a:xfrm>
              <a:off x="8449300" y="3417854"/>
              <a:ext cx="1880212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 dirty="0">
                  <a:solidFill>
                    <a:srgbClr val="47666D"/>
                  </a:solidFill>
                </a:rPr>
                <a:t>الكبد</a:t>
              </a:r>
              <a:endParaRPr lang="ar-SA" sz="1600" dirty="0">
                <a:solidFill>
                  <a:srgbClr val="47666D"/>
                </a:solidFill>
              </a:endParaRPr>
            </a:p>
          </p:txBody>
        </p:sp>
      </p:grpSp>
      <p:grpSp>
        <p:nvGrpSpPr>
          <p:cNvPr id="66" name="مجموعة 65">
            <a:extLst>
              <a:ext uri="{FF2B5EF4-FFF2-40B4-BE49-F238E27FC236}">
                <a16:creationId xmlns:a16="http://schemas.microsoft.com/office/drawing/2014/main" id="{6CC28777-E0EC-46EC-B3B0-6DBDE61E5432}"/>
              </a:ext>
            </a:extLst>
          </p:cNvPr>
          <p:cNvGrpSpPr/>
          <p:nvPr/>
        </p:nvGrpSpPr>
        <p:grpSpPr>
          <a:xfrm>
            <a:off x="931483" y="4780351"/>
            <a:ext cx="3358314" cy="747891"/>
            <a:chOff x="8219139" y="3304593"/>
            <a:chExt cx="3358314" cy="747891"/>
          </a:xfrm>
        </p:grpSpPr>
        <p:pic>
          <p:nvPicPr>
            <p:cNvPr id="67" name="صورة 66">
              <a:extLst>
                <a:ext uri="{FF2B5EF4-FFF2-40B4-BE49-F238E27FC236}">
                  <a16:creationId xmlns:a16="http://schemas.microsoft.com/office/drawing/2014/main" id="{89168475-F137-4EAC-8165-6EFFA00B60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rgbClr val="019DAE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69" t="27882" r="47790" b="63067"/>
            <a:stretch/>
          </p:blipFill>
          <p:spPr>
            <a:xfrm>
              <a:off x="8912625" y="3316330"/>
              <a:ext cx="2664828" cy="736154"/>
            </a:xfrm>
            <a:prstGeom prst="rect">
              <a:avLst/>
            </a:prstGeom>
          </p:spPr>
        </p:pic>
        <p:sp>
          <p:nvSpPr>
            <p:cNvPr id="68" name="مربع نص 67">
              <a:extLst>
                <a:ext uri="{FF2B5EF4-FFF2-40B4-BE49-F238E27FC236}">
                  <a16:creationId xmlns:a16="http://schemas.microsoft.com/office/drawing/2014/main" id="{783A94F9-A333-4EAE-8421-124E95A5C890}"/>
                </a:ext>
              </a:extLst>
            </p:cNvPr>
            <p:cNvSpPr txBox="1"/>
            <p:nvPr/>
          </p:nvSpPr>
          <p:spPr>
            <a:xfrm>
              <a:off x="8219139" y="3304593"/>
              <a:ext cx="2190002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000" b="1" dirty="0" err="1">
                  <a:solidFill>
                    <a:srgbClr val="47666D"/>
                  </a:solidFill>
                </a:rPr>
                <a:t>الحويصلة</a:t>
              </a:r>
              <a:r>
                <a:rPr lang="ar-SA" sz="2000" b="1" dirty="0">
                  <a:solidFill>
                    <a:srgbClr val="47666D"/>
                  </a:solidFill>
                </a:rPr>
                <a:t> </a:t>
              </a:r>
            </a:p>
            <a:p>
              <a:r>
                <a:rPr lang="ar-SA" sz="2000" b="1" dirty="0">
                  <a:solidFill>
                    <a:srgbClr val="47666D"/>
                  </a:solidFill>
                </a:rPr>
                <a:t>الصفراء</a:t>
              </a:r>
              <a:endParaRPr lang="ar-SA" sz="1400" dirty="0">
                <a:solidFill>
                  <a:srgbClr val="47666D"/>
                </a:solidFill>
              </a:endParaRPr>
            </a:p>
          </p:txBody>
        </p:sp>
      </p:grpSp>
      <p:grpSp>
        <p:nvGrpSpPr>
          <p:cNvPr id="69" name="مجموعة 68">
            <a:extLst>
              <a:ext uri="{FF2B5EF4-FFF2-40B4-BE49-F238E27FC236}">
                <a16:creationId xmlns:a16="http://schemas.microsoft.com/office/drawing/2014/main" id="{32835C46-F8AC-46AF-B9E5-210C79330672}"/>
              </a:ext>
            </a:extLst>
          </p:cNvPr>
          <p:cNvGrpSpPr/>
          <p:nvPr/>
        </p:nvGrpSpPr>
        <p:grpSpPr>
          <a:xfrm>
            <a:off x="1400062" y="5390583"/>
            <a:ext cx="2896518" cy="736154"/>
            <a:chOff x="8680935" y="3316330"/>
            <a:chExt cx="2896518" cy="736154"/>
          </a:xfrm>
        </p:grpSpPr>
        <p:pic>
          <p:nvPicPr>
            <p:cNvPr id="70" name="صورة 69">
              <a:extLst>
                <a:ext uri="{FF2B5EF4-FFF2-40B4-BE49-F238E27FC236}">
                  <a16:creationId xmlns:a16="http://schemas.microsoft.com/office/drawing/2014/main" id="{F4426BCC-356B-4042-B218-9C5E0AA729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rgbClr val="019DAE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69" t="27882" r="47790" b="63067"/>
            <a:stretch/>
          </p:blipFill>
          <p:spPr>
            <a:xfrm>
              <a:off x="8912625" y="3316330"/>
              <a:ext cx="2664828" cy="736154"/>
            </a:xfrm>
            <a:prstGeom prst="rect">
              <a:avLst/>
            </a:prstGeom>
          </p:spPr>
        </p:pic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952AE831-9520-4927-9D4D-EFB8EA0B3A1F}"/>
                </a:ext>
              </a:extLst>
            </p:cNvPr>
            <p:cNvSpPr txBox="1"/>
            <p:nvPr/>
          </p:nvSpPr>
          <p:spPr>
            <a:xfrm>
              <a:off x="8680935" y="3429631"/>
              <a:ext cx="1880212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b="1" dirty="0">
                  <a:solidFill>
                    <a:srgbClr val="47666D"/>
                  </a:solidFill>
                </a:rPr>
                <a:t>البنكرياس</a:t>
              </a:r>
              <a:endParaRPr lang="ar-SA" sz="1600" dirty="0">
                <a:solidFill>
                  <a:srgbClr val="47666D"/>
                </a:solidFill>
              </a:endParaRPr>
            </a:p>
          </p:txBody>
        </p:sp>
      </p:grpSp>
      <p:pic>
        <p:nvPicPr>
          <p:cNvPr id="75" name="صورة 74">
            <a:extLst>
              <a:ext uri="{FF2B5EF4-FFF2-40B4-BE49-F238E27FC236}">
                <a16:creationId xmlns:a16="http://schemas.microsoft.com/office/drawing/2014/main" id="{6D038306-FEC0-4EFD-9BD1-3C2198BB08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41" r="69647" b="51389"/>
          <a:stretch/>
        </p:blipFill>
        <p:spPr>
          <a:xfrm rot="14289927">
            <a:off x="3130150" y="3257338"/>
            <a:ext cx="1103517" cy="835157"/>
          </a:xfrm>
          <a:prstGeom prst="rect">
            <a:avLst/>
          </a:prstGeom>
        </p:spPr>
      </p:pic>
      <p:pic>
        <p:nvPicPr>
          <p:cNvPr id="76" name="صورة 75">
            <a:extLst>
              <a:ext uri="{FF2B5EF4-FFF2-40B4-BE49-F238E27FC236}">
                <a16:creationId xmlns:a16="http://schemas.microsoft.com/office/drawing/2014/main" id="{10364FB4-6AA0-4282-9E15-7599C0FC6F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41" r="69647" b="51389"/>
          <a:stretch/>
        </p:blipFill>
        <p:spPr>
          <a:xfrm rot="14004780">
            <a:off x="3094903" y="3834612"/>
            <a:ext cx="1103517" cy="835157"/>
          </a:xfrm>
          <a:prstGeom prst="rect">
            <a:avLst/>
          </a:prstGeom>
        </p:spPr>
      </p:pic>
      <p:pic>
        <p:nvPicPr>
          <p:cNvPr id="77" name="صورة 76">
            <a:extLst>
              <a:ext uri="{FF2B5EF4-FFF2-40B4-BE49-F238E27FC236}">
                <a16:creationId xmlns:a16="http://schemas.microsoft.com/office/drawing/2014/main" id="{AB2E2B13-146D-422D-8543-3AC3365057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41" r="69647" b="51389"/>
          <a:stretch/>
        </p:blipFill>
        <p:spPr>
          <a:xfrm rot="14098238">
            <a:off x="3110158" y="4457895"/>
            <a:ext cx="1103517" cy="835157"/>
          </a:xfrm>
          <a:prstGeom prst="rect">
            <a:avLst/>
          </a:prstGeom>
        </p:spPr>
      </p:pic>
      <p:pic>
        <p:nvPicPr>
          <p:cNvPr id="78" name="صورة 77">
            <a:extLst>
              <a:ext uri="{FF2B5EF4-FFF2-40B4-BE49-F238E27FC236}">
                <a16:creationId xmlns:a16="http://schemas.microsoft.com/office/drawing/2014/main" id="{D9495141-B904-4086-89E5-D73FBAE3D3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41" r="69647" b="51389"/>
          <a:stretch/>
        </p:blipFill>
        <p:spPr>
          <a:xfrm rot="13919451">
            <a:off x="3120297" y="5081701"/>
            <a:ext cx="1103517" cy="835157"/>
          </a:xfrm>
          <a:prstGeom prst="rect">
            <a:avLst/>
          </a:prstGeom>
        </p:spPr>
      </p:pic>
      <p:pic>
        <p:nvPicPr>
          <p:cNvPr id="80" name="صورة 79">
            <a:extLst>
              <a:ext uri="{FF2B5EF4-FFF2-40B4-BE49-F238E27FC236}">
                <a16:creationId xmlns:a16="http://schemas.microsoft.com/office/drawing/2014/main" id="{23F5368B-26E1-43D8-81CD-B3E07549E3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41" r="69647" b="51389"/>
          <a:stretch/>
        </p:blipFill>
        <p:spPr>
          <a:xfrm rot="14296138">
            <a:off x="3031680" y="2447340"/>
            <a:ext cx="1298949" cy="983063"/>
          </a:xfrm>
          <a:prstGeom prst="rect">
            <a:avLst/>
          </a:prstGeom>
        </p:spPr>
      </p:pic>
      <p:grpSp>
        <p:nvGrpSpPr>
          <p:cNvPr id="85" name="مجموعة 84">
            <a:extLst>
              <a:ext uri="{FF2B5EF4-FFF2-40B4-BE49-F238E27FC236}">
                <a16:creationId xmlns:a16="http://schemas.microsoft.com/office/drawing/2014/main" id="{E8A25A79-8991-483F-AEBF-E81058EEF8A1}"/>
              </a:ext>
            </a:extLst>
          </p:cNvPr>
          <p:cNvGrpSpPr/>
          <p:nvPr/>
        </p:nvGrpSpPr>
        <p:grpSpPr>
          <a:xfrm>
            <a:off x="7987640" y="2164350"/>
            <a:ext cx="2052813" cy="4342673"/>
            <a:chOff x="7559658" y="2060844"/>
            <a:chExt cx="2587083" cy="4508341"/>
          </a:xfrm>
        </p:grpSpPr>
        <p:grpSp>
          <p:nvGrpSpPr>
            <p:cNvPr id="82" name="مجموعة 81">
              <a:extLst>
                <a:ext uri="{FF2B5EF4-FFF2-40B4-BE49-F238E27FC236}">
                  <a16:creationId xmlns:a16="http://schemas.microsoft.com/office/drawing/2014/main" id="{98E17966-2508-462B-852D-2ECA3070D023}"/>
                </a:ext>
              </a:extLst>
            </p:cNvPr>
            <p:cNvGrpSpPr/>
            <p:nvPr/>
          </p:nvGrpSpPr>
          <p:grpSpPr>
            <a:xfrm rot="5400000">
              <a:off x="7110585" y="3977101"/>
              <a:ext cx="3041157" cy="2143012"/>
              <a:chOff x="4761565" y="2821590"/>
              <a:chExt cx="2469952" cy="2143012"/>
            </a:xfrm>
          </p:grpSpPr>
          <p:pic>
            <p:nvPicPr>
              <p:cNvPr id="83" name="صورة 82">
                <a:extLst>
                  <a:ext uri="{FF2B5EF4-FFF2-40B4-BE49-F238E27FC236}">
                    <a16:creationId xmlns:a16="http://schemas.microsoft.com/office/drawing/2014/main" id="{AAF4A5B1-37FD-48AE-93F3-99504D88A5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761" t="48303" r="72227" b="37106"/>
              <a:stretch/>
            </p:blipFill>
            <p:spPr>
              <a:xfrm rot="1125391">
                <a:off x="4761565" y="2821590"/>
                <a:ext cx="2469952" cy="1689770"/>
              </a:xfrm>
              <a:prstGeom prst="pentagon">
                <a:avLst/>
              </a:prstGeom>
            </p:spPr>
          </p:pic>
          <p:sp>
            <p:nvSpPr>
              <p:cNvPr id="84" name="مستطيل 83">
                <a:extLst>
                  <a:ext uri="{FF2B5EF4-FFF2-40B4-BE49-F238E27FC236}">
                    <a16:creationId xmlns:a16="http://schemas.microsoft.com/office/drawing/2014/main" id="{61415866-1601-4B36-99F5-4CA9FACAD4AF}"/>
                  </a:ext>
                </a:extLst>
              </p:cNvPr>
              <p:cNvSpPr/>
              <p:nvPr/>
            </p:nvSpPr>
            <p:spPr>
              <a:xfrm>
                <a:off x="5806441" y="4486129"/>
                <a:ext cx="989189" cy="478473"/>
              </a:xfrm>
              <a:prstGeom prst="rect">
                <a:avLst/>
              </a:prstGeom>
              <a:solidFill>
                <a:srgbClr val="FBFB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</p:grpSp>
        <p:grpSp>
          <p:nvGrpSpPr>
            <p:cNvPr id="86" name="مجموعة 85">
              <a:extLst>
                <a:ext uri="{FF2B5EF4-FFF2-40B4-BE49-F238E27FC236}">
                  <a16:creationId xmlns:a16="http://schemas.microsoft.com/office/drawing/2014/main" id="{8C6FF15A-3D0E-4ED8-B501-81BE10F5F9A4}"/>
                </a:ext>
              </a:extLst>
            </p:cNvPr>
            <p:cNvGrpSpPr/>
            <p:nvPr/>
          </p:nvGrpSpPr>
          <p:grpSpPr>
            <a:xfrm rot="16200000" flipV="1">
              <a:off x="7359303" y="2314564"/>
              <a:ext cx="3041157" cy="2533718"/>
              <a:chOff x="4761565" y="2821590"/>
              <a:chExt cx="2469952" cy="1986380"/>
            </a:xfrm>
          </p:grpSpPr>
          <p:pic>
            <p:nvPicPr>
              <p:cNvPr id="87" name="صورة 86">
                <a:extLst>
                  <a:ext uri="{FF2B5EF4-FFF2-40B4-BE49-F238E27FC236}">
                    <a16:creationId xmlns:a16="http://schemas.microsoft.com/office/drawing/2014/main" id="{785E31E9-2B1A-4C21-8E1A-94DFAEEA8B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761" t="48303" r="72227" b="37106"/>
              <a:stretch/>
            </p:blipFill>
            <p:spPr>
              <a:xfrm rot="1125391">
                <a:off x="4761565" y="2821590"/>
                <a:ext cx="2469952" cy="1689770"/>
              </a:xfrm>
              <a:prstGeom prst="pentagon">
                <a:avLst/>
              </a:prstGeom>
            </p:spPr>
          </p:pic>
          <p:sp>
            <p:nvSpPr>
              <p:cNvPr id="88" name="مستطيل 87">
                <a:extLst>
                  <a:ext uri="{FF2B5EF4-FFF2-40B4-BE49-F238E27FC236}">
                    <a16:creationId xmlns:a16="http://schemas.microsoft.com/office/drawing/2014/main" id="{B5F5BDDA-3B9A-458B-8F00-6C200F9D7877}"/>
                  </a:ext>
                </a:extLst>
              </p:cNvPr>
              <p:cNvSpPr/>
              <p:nvPr/>
            </p:nvSpPr>
            <p:spPr>
              <a:xfrm>
                <a:off x="5798173" y="4465229"/>
                <a:ext cx="989189" cy="3427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</p:grpSp>
      <p:sp>
        <p:nvSpPr>
          <p:cNvPr id="89" name="مربع نص 88">
            <a:extLst>
              <a:ext uri="{FF2B5EF4-FFF2-40B4-BE49-F238E27FC236}">
                <a16:creationId xmlns:a16="http://schemas.microsoft.com/office/drawing/2014/main" id="{7DBEE6C5-1BDF-4618-8952-EC5552EB5E1B}"/>
              </a:ext>
            </a:extLst>
          </p:cNvPr>
          <p:cNvSpPr txBox="1"/>
          <p:nvPr/>
        </p:nvSpPr>
        <p:spPr>
          <a:xfrm>
            <a:off x="7176336" y="3412715"/>
            <a:ext cx="1291599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47666D"/>
                </a:solidFill>
              </a:rPr>
              <a:t>هضم الطعام وتحليله </a:t>
            </a:r>
          </a:p>
        </p:txBody>
      </p:sp>
      <p:grpSp>
        <p:nvGrpSpPr>
          <p:cNvPr id="91" name="مجموعة 90">
            <a:extLst>
              <a:ext uri="{FF2B5EF4-FFF2-40B4-BE49-F238E27FC236}">
                <a16:creationId xmlns:a16="http://schemas.microsoft.com/office/drawing/2014/main" id="{3D0D9B76-3F1D-4B04-843B-79A7199ED26F}"/>
              </a:ext>
            </a:extLst>
          </p:cNvPr>
          <p:cNvGrpSpPr/>
          <p:nvPr/>
        </p:nvGrpSpPr>
        <p:grpSpPr>
          <a:xfrm flipH="1">
            <a:off x="2893820" y="2106161"/>
            <a:ext cx="2182000" cy="4235836"/>
            <a:chOff x="7559658" y="2060844"/>
            <a:chExt cx="2587083" cy="4508341"/>
          </a:xfrm>
        </p:grpSpPr>
        <p:grpSp>
          <p:nvGrpSpPr>
            <p:cNvPr id="92" name="مجموعة 91">
              <a:extLst>
                <a:ext uri="{FF2B5EF4-FFF2-40B4-BE49-F238E27FC236}">
                  <a16:creationId xmlns:a16="http://schemas.microsoft.com/office/drawing/2014/main" id="{68C7190F-DDE8-4F82-98E5-B31B06A30812}"/>
                </a:ext>
              </a:extLst>
            </p:cNvPr>
            <p:cNvGrpSpPr/>
            <p:nvPr/>
          </p:nvGrpSpPr>
          <p:grpSpPr>
            <a:xfrm rot="5400000">
              <a:off x="7110585" y="3977101"/>
              <a:ext cx="3041157" cy="2143012"/>
              <a:chOff x="4761565" y="2821590"/>
              <a:chExt cx="2469952" cy="2143012"/>
            </a:xfrm>
          </p:grpSpPr>
          <p:pic>
            <p:nvPicPr>
              <p:cNvPr id="96" name="صورة 95">
                <a:extLst>
                  <a:ext uri="{FF2B5EF4-FFF2-40B4-BE49-F238E27FC236}">
                    <a16:creationId xmlns:a16="http://schemas.microsoft.com/office/drawing/2014/main" id="{D007635D-B966-4C8D-B95E-45DC3D90A6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761" t="48303" r="72227" b="37106"/>
              <a:stretch/>
            </p:blipFill>
            <p:spPr>
              <a:xfrm rot="1125391">
                <a:off x="4761565" y="2821590"/>
                <a:ext cx="2469952" cy="1689770"/>
              </a:xfrm>
              <a:prstGeom prst="pentagon">
                <a:avLst/>
              </a:prstGeom>
            </p:spPr>
          </p:pic>
          <p:sp>
            <p:nvSpPr>
              <p:cNvPr id="97" name="مستطيل 96">
                <a:extLst>
                  <a:ext uri="{FF2B5EF4-FFF2-40B4-BE49-F238E27FC236}">
                    <a16:creationId xmlns:a16="http://schemas.microsoft.com/office/drawing/2014/main" id="{B02CF740-2FF8-4D07-BC68-065FC820E587}"/>
                  </a:ext>
                </a:extLst>
              </p:cNvPr>
              <p:cNvSpPr/>
              <p:nvPr/>
            </p:nvSpPr>
            <p:spPr>
              <a:xfrm>
                <a:off x="5806441" y="4486129"/>
                <a:ext cx="989189" cy="478473"/>
              </a:xfrm>
              <a:prstGeom prst="rect">
                <a:avLst/>
              </a:prstGeom>
              <a:solidFill>
                <a:srgbClr val="FBFB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</p:grpSp>
        <p:grpSp>
          <p:nvGrpSpPr>
            <p:cNvPr id="93" name="مجموعة 92">
              <a:extLst>
                <a:ext uri="{FF2B5EF4-FFF2-40B4-BE49-F238E27FC236}">
                  <a16:creationId xmlns:a16="http://schemas.microsoft.com/office/drawing/2014/main" id="{B02800C9-93AB-41FD-AEC4-E79591266DE6}"/>
                </a:ext>
              </a:extLst>
            </p:cNvPr>
            <p:cNvGrpSpPr/>
            <p:nvPr/>
          </p:nvGrpSpPr>
          <p:grpSpPr>
            <a:xfrm rot="16200000" flipV="1">
              <a:off x="7359303" y="2314564"/>
              <a:ext cx="3041157" cy="2533718"/>
              <a:chOff x="4761565" y="2821590"/>
              <a:chExt cx="2469952" cy="1986380"/>
            </a:xfrm>
          </p:grpSpPr>
          <p:pic>
            <p:nvPicPr>
              <p:cNvPr id="94" name="صورة 93">
                <a:extLst>
                  <a:ext uri="{FF2B5EF4-FFF2-40B4-BE49-F238E27FC236}">
                    <a16:creationId xmlns:a16="http://schemas.microsoft.com/office/drawing/2014/main" id="{520D8BD9-635E-4842-B4AA-0A8F07A935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761" t="48303" r="72227" b="37106"/>
              <a:stretch/>
            </p:blipFill>
            <p:spPr>
              <a:xfrm rot="1125391">
                <a:off x="4761565" y="2821590"/>
                <a:ext cx="2469952" cy="1689770"/>
              </a:xfrm>
              <a:prstGeom prst="pentagon">
                <a:avLst/>
              </a:prstGeom>
            </p:spPr>
          </p:pic>
          <p:sp>
            <p:nvSpPr>
              <p:cNvPr id="95" name="مستطيل 94">
                <a:extLst>
                  <a:ext uri="{FF2B5EF4-FFF2-40B4-BE49-F238E27FC236}">
                    <a16:creationId xmlns:a16="http://schemas.microsoft.com/office/drawing/2014/main" id="{87D4D1C7-36F8-4F05-B6CE-15962A9B36D0}"/>
                  </a:ext>
                </a:extLst>
              </p:cNvPr>
              <p:cNvSpPr/>
              <p:nvPr/>
            </p:nvSpPr>
            <p:spPr>
              <a:xfrm>
                <a:off x="5798173" y="4465229"/>
                <a:ext cx="989189" cy="3427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</p:grpSp>
      <p:sp>
        <p:nvSpPr>
          <p:cNvPr id="98" name="مربع نص 97">
            <a:extLst>
              <a:ext uri="{FF2B5EF4-FFF2-40B4-BE49-F238E27FC236}">
                <a16:creationId xmlns:a16="http://schemas.microsoft.com/office/drawing/2014/main" id="{3BE38916-D274-4888-BE7B-75A847565CC3}"/>
              </a:ext>
            </a:extLst>
          </p:cNvPr>
          <p:cNvSpPr txBox="1"/>
          <p:nvPr/>
        </p:nvSpPr>
        <p:spPr>
          <a:xfrm>
            <a:off x="4656544" y="2200478"/>
            <a:ext cx="1846742" cy="35394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47666D"/>
                </a:solidFill>
              </a:rPr>
              <a:t>تنتج وتخزن الانزيمات والمواد الكيميائية التي تساعد على تحليل الطعام</a:t>
            </a:r>
          </a:p>
        </p:txBody>
      </p:sp>
    </p:spTree>
    <p:extLst>
      <p:ext uri="{BB962C8B-B14F-4D97-AF65-F5344CB8AC3E}">
        <p14:creationId xmlns:p14="http://schemas.microsoft.com/office/powerpoint/2010/main" val="183756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500"/>
                            </p:stCondLst>
                            <p:childTnLst>
                              <p:par>
                                <p:cTn id="8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000"/>
                            </p:stCondLst>
                            <p:childTnLst>
                              <p:par>
                                <p:cTn id="1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4500"/>
                            </p:stCondLst>
                            <p:childTnLst>
                              <p:par>
                                <p:cTn id="1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0"/>
                            </p:stCondLst>
                            <p:childTnLst>
                              <p:par>
                                <p:cTn id="1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500"/>
                            </p:stCondLst>
                            <p:childTnLst>
                              <p:par>
                                <p:cTn id="132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000"/>
                            </p:stCondLst>
                            <p:childTnLst>
                              <p:par>
                                <p:cTn id="1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9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درس الجهاز الهضمي: الجهاز الهضمي">
            <a:extLst>
              <a:ext uri="{FF2B5EF4-FFF2-40B4-BE49-F238E27FC236}">
                <a16:creationId xmlns:a16="http://schemas.microsoft.com/office/drawing/2014/main" id="{F633A294-58B7-4A3C-BB7C-079CB9A62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11" y="251461"/>
            <a:ext cx="3448177" cy="602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رابط كسهم مستقيم 2">
            <a:extLst>
              <a:ext uri="{FF2B5EF4-FFF2-40B4-BE49-F238E27FC236}">
                <a16:creationId xmlns:a16="http://schemas.microsoft.com/office/drawing/2014/main" id="{0E11EE56-4DE1-44C5-AEF0-93C46592BD68}"/>
              </a:ext>
            </a:extLst>
          </p:cNvPr>
          <p:cNvCxnSpPr>
            <a:cxnSpLocks/>
          </p:cNvCxnSpPr>
          <p:nvPr/>
        </p:nvCxnSpPr>
        <p:spPr>
          <a:xfrm flipH="1">
            <a:off x="3726180" y="1419105"/>
            <a:ext cx="1508760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" name="مربع نص 3">
            <a:extLst>
              <a:ext uri="{FF2B5EF4-FFF2-40B4-BE49-F238E27FC236}">
                <a16:creationId xmlns:a16="http://schemas.microsoft.com/office/drawing/2014/main" id="{2D988FAF-F241-4C4C-9CCB-68122A603971}"/>
              </a:ext>
            </a:extLst>
          </p:cNvPr>
          <p:cNvSpPr txBox="1"/>
          <p:nvPr/>
        </p:nvSpPr>
        <p:spPr>
          <a:xfrm>
            <a:off x="1863090" y="1034384"/>
            <a:ext cx="186309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>
                <a:solidFill>
                  <a:srgbClr val="47666D"/>
                </a:solidFill>
              </a:rPr>
              <a:t>الفم</a:t>
            </a:r>
            <a:endParaRPr lang="ar-SA" sz="4400" b="1" dirty="0">
              <a:solidFill>
                <a:srgbClr val="47666D"/>
              </a:solidFill>
            </a:endParaRPr>
          </a:p>
        </p:txBody>
      </p:sp>
      <p:cxnSp>
        <p:nvCxnSpPr>
          <p:cNvPr id="13" name="رابط كسهم مستقيم 12">
            <a:extLst>
              <a:ext uri="{FF2B5EF4-FFF2-40B4-BE49-F238E27FC236}">
                <a16:creationId xmlns:a16="http://schemas.microsoft.com/office/drawing/2014/main" id="{AB0057EE-9CC4-4532-95AF-98B222FDFD88}"/>
              </a:ext>
            </a:extLst>
          </p:cNvPr>
          <p:cNvCxnSpPr>
            <a:cxnSpLocks/>
          </p:cNvCxnSpPr>
          <p:nvPr/>
        </p:nvCxnSpPr>
        <p:spPr>
          <a:xfrm flipH="1">
            <a:off x="3909060" y="2497335"/>
            <a:ext cx="2244090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FC0F22-8B3A-4DF5-8254-3DDB8692751C}"/>
              </a:ext>
            </a:extLst>
          </p:cNvPr>
          <p:cNvSpPr txBox="1"/>
          <p:nvPr/>
        </p:nvSpPr>
        <p:spPr>
          <a:xfrm>
            <a:off x="2045970" y="2112614"/>
            <a:ext cx="186309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47666D"/>
                </a:solidFill>
              </a:rPr>
              <a:t>المريء</a:t>
            </a:r>
          </a:p>
        </p:txBody>
      </p:sp>
      <p:cxnSp>
        <p:nvCxnSpPr>
          <p:cNvPr id="15" name="رابط كسهم مستقيم 14">
            <a:extLst>
              <a:ext uri="{FF2B5EF4-FFF2-40B4-BE49-F238E27FC236}">
                <a16:creationId xmlns:a16="http://schemas.microsoft.com/office/drawing/2014/main" id="{B3FAB7AF-C1A0-4623-AD07-354469E25D8F}"/>
              </a:ext>
            </a:extLst>
          </p:cNvPr>
          <p:cNvCxnSpPr>
            <a:cxnSpLocks/>
          </p:cNvCxnSpPr>
          <p:nvPr/>
        </p:nvCxnSpPr>
        <p:spPr>
          <a:xfrm flipH="1">
            <a:off x="3872801" y="4067055"/>
            <a:ext cx="2545080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CFA43CB7-DF72-48F6-B747-360866646643}"/>
              </a:ext>
            </a:extLst>
          </p:cNvPr>
          <p:cNvSpPr txBox="1"/>
          <p:nvPr/>
        </p:nvSpPr>
        <p:spPr>
          <a:xfrm>
            <a:off x="2045970" y="3573448"/>
            <a:ext cx="186309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>
                <a:solidFill>
                  <a:srgbClr val="47666D"/>
                </a:solidFill>
              </a:rPr>
              <a:t>المعدة</a:t>
            </a:r>
          </a:p>
        </p:txBody>
      </p:sp>
      <p:cxnSp>
        <p:nvCxnSpPr>
          <p:cNvPr id="18" name="رابط كسهم مستقيم 17">
            <a:extLst>
              <a:ext uri="{FF2B5EF4-FFF2-40B4-BE49-F238E27FC236}">
                <a16:creationId xmlns:a16="http://schemas.microsoft.com/office/drawing/2014/main" id="{9EAC7916-F18D-406D-92A0-536DD2AED089}"/>
              </a:ext>
            </a:extLst>
          </p:cNvPr>
          <p:cNvCxnSpPr>
            <a:cxnSpLocks/>
            <a:endCxn id="19" idx="3"/>
          </p:cNvCxnSpPr>
          <p:nvPr/>
        </p:nvCxnSpPr>
        <p:spPr>
          <a:xfrm flipH="1" flipV="1">
            <a:off x="3099371" y="4489370"/>
            <a:ext cx="2895600" cy="34413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0B5D357B-FDF9-4D15-ABDE-2E3697B58B17}"/>
              </a:ext>
            </a:extLst>
          </p:cNvPr>
          <p:cNvSpPr txBox="1"/>
          <p:nvPr/>
        </p:nvSpPr>
        <p:spPr>
          <a:xfrm>
            <a:off x="365760" y="4166204"/>
            <a:ext cx="273361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47666D"/>
                </a:solidFill>
              </a:rPr>
              <a:t>الامعاء الدقيقة </a:t>
            </a:r>
          </a:p>
        </p:txBody>
      </p:sp>
      <p:cxnSp>
        <p:nvCxnSpPr>
          <p:cNvPr id="20" name="رابط كسهم مستقيم 19">
            <a:extLst>
              <a:ext uri="{FF2B5EF4-FFF2-40B4-BE49-F238E27FC236}">
                <a16:creationId xmlns:a16="http://schemas.microsoft.com/office/drawing/2014/main" id="{D2B4D464-7701-4B06-AD34-D554FF4E8229}"/>
              </a:ext>
            </a:extLst>
          </p:cNvPr>
          <p:cNvCxnSpPr>
            <a:cxnSpLocks/>
          </p:cNvCxnSpPr>
          <p:nvPr/>
        </p:nvCxnSpPr>
        <p:spPr>
          <a:xfrm flipH="1">
            <a:off x="3227133" y="4833502"/>
            <a:ext cx="2217140" cy="262154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29B392EB-EB5E-4910-8E25-498721F64D25}"/>
              </a:ext>
            </a:extLst>
          </p:cNvPr>
          <p:cNvSpPr txBox="1"/>
          <p:nvPr/>
        </p:nvSpPr>
        <p:spPr>
          <a:xfrm>
            <a:off x="-91440" y="4758962"/>
            <a:ext cx="332133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47666D"/>
                </a:solidFill>
              </a:rPr>
              <a:t>الامعاء الغليظة</a:t>
            </a:r>
          </a:p>
        </p:txBody>
      </p:sp>
      <p:cxnSp>
        <p:nvCxnSpPr>
          <p:cNvPr id="22" name="رابط كسهم مستقيم 21">
            <a:extLst>
              <a:ext uri="{FF2B5EF4-FFF2-40B4-BE49-F238E27FC236}">
                <a16:creationId xmlns:a16="http://schemas.microsoft.com/office/drawing/2014/main" id="{9B1B9814-9F0B-4CF6-98EE-16E8D9FF778C}"/>
              </a:ext>
            </a:extLst>
          </p:cNvPr>
          <p:cNvCxnSpPr>
            <a:cxnSpLocks/>
          </p:cNvCxnSpPr>
          <p:nvPr/>
        </p:nvCxnSpPr>
        <p:spPr>
          <a:xfrm flipH="1">
            <a:off x="3449891" y="5690115"/>
            <a:ext cx="2545080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D7A63241-7B0F-4B40-8517-E769A3FE3248}"/>
              </a:ext>
            </a:extLst>
          </p:cNvPr>
          <p:cNvSpPr txBox="1"/>
          <p:nvPr/>
        </p:nvSpPr>
        <p:spPr>
          <a:xfrm>
            <a:off x="44736" y="5271195"/>
            <a:ext cx="332133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47666D"/>
                </a:solidFill>
              </a:rPr>
              <a:t>المستقيم</a:t>
            </a:r>
          </a:p>
        </p:txBody>
      </p:sp>
      <p:cxnSp>
        <p:nvCxnSpPr>
          <p:cNvPr id="24" name="رابط كسهم مستقيم 23">
            <a:extLst>
              <a:ext uri="{FF2B5EF4-FFF2-40B4-BE49-F238E27FC236}">
                <a16:creationId xmlns:a16="http://schemas.microsoft.com/office/drawing/2014/main" id="{28F5085A-7CE5-4A0B-A91A-6791C465CF90}"/>
              </a:ext>
            </a:extLst>
          </p:cNvPr>
          <p:cNvCxnSpPr>
            <a:cxnSpLocks/>
          </p:cNvCxnSpPr>
          <p:nvPr/>
        </p:nvCxnSpPr>
        <p:spPr>
          <a:xfrm flipH="1">
            <a:off x="3366071" y="6040636"/>
            <a:ext cx="2545080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FBFA4540-C055-48CB-9892-E6EE3E207054}"/>
              </a:ext>
            </a:extLst>
          </p:cNvPr>
          <p:cNvSpPr txBox="1"/>
          <p:nvPr/>
        </p:nvSpPr>
        <p:spPr>
          <a:xfrm>
            <a:off x="131873" y="5665160"/>
            <a:ext cx="332133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47666D"/>
                </a:solidFill>
              </a:rPr>
              <a:t>فتحة الشرج</a:t>
            </a:r>
          </a:p>
        </p:txBody>
      </p:sp>
      <p:cxnSp>
        <p:nvCxnSpPr>
          <p:cNvPr id="28" name="رابط كسهم مستقيم 27">
            <a:extLst>
              <a:ext uri="{FF2B5EF4-FFF2-40B4-BE49-F238E27FC236}">
                <a16:creationId xmlns:a16="http://schemas.microsoft.com/office/drawing/2014/main" id="{21E0C01C-FF5D-40EA-ADE5-E329E725B51B}"/>
              </a:ext>
            </a:extLst>
          </p:cNvPr>
          <p:cNvCxnSpPr>
            <a:cxnSpLocks/>
          </p:cNvCxnSpPr>
          <p:nvPr/>
        </p:nvCxnSpPr>
        <p:spPr>
          <a:xfrm flipV="1">
            <a:off x="5393055" y="1177290"/>
            <a:ext cx="3430905" cy="192786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رابط كسهم مستقيم 28">
            <a:extLst>
              <a:ext uri="{FF2B5EF4-FFF2-40B4-BE49-F238E27FC236}">
                <a16:creationId xmlns:a16="http://schemas.microsoft.com/office/drawing/2014/main" id="{9323C083-08B1-4918-A1FD-073610AF3BEB}"/>
              </a:ext>
            </a:extLst>
          </p:cNvPr>
          <p:cNvCxnSpPr>
            <a:cxnSpLocks/>
          </p:cNvCxnSpPr>
          <p:nvPr/>
        </p:nvCxnSpPr>
        <p:spPr>
          <a:xfrm>
            <a:off x="5393054" y="1385908"/>
            <a:ext cx="3430905" cy="205099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رابط كسهم مستقيم 30">
            <a:extLst>
              <a:ext uri="{FF2B5EF4-FFF2-40B4-BE49-F238E27FC236}">
                <a16:creationId xmlns:a16="http://schemas.microsoft.com/office/drawing/2014/main" id="{3F0324A9-6FE4-433E-9D08-01BE6C1F7574}"/>
              </a:ext>
            </a:extLst>
          </p:cNvPr>
          <p:cNvCxnSpPr>
            <a:cxnSpLocks/>
          </p:cNvCxnSpPr>
          <p:nvPr/>
        </p:nvCxnSpPr>
        <p:spPr>
          <a:xfrm>
            <a:off x="5444273" y="1431631"/>
            <a:ext cx="3294518" cy="49985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4D0ECD07-1EC1-4C89-A4F3-7EEC4CAF7081}"/>
              </a:ext>
            </a:extLst>
          </p:cNvPr>
          <p:cNvSpPr txBox="1"/>
          <p:nvPr/>
        </p:nvSpPr>
        <p:spPr>
          <a:xfrm>
            <a:off x="7982014" y="593605"/>
            <a:ext cx="186309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47666D"/>
                </a:solidFill>
              </a:rPr>
              <a:t>الاسنان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8EF66F50-CAF9-4770-8AED-42B5A72DB2AA}"/>
              </a:ext>
            </a:extLst>
          </p:cNvPr>
          <p:cNvSpPr txBox="1"/>
          <p:nvPr/>
        </p:nvSpPr>
        <p:spPr>
          <a:xfrm>
            <a:off x="8282939" y="1108465"/>
            <a:ext cx="186309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47666D"/>
                </a:solidFill>
              </a:rPr>
              <a:t>اللسان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29E35848-8312-49D0-A4C8-D1CDCC0206C4}"/>
              </a:ext>
            </a:extLst>
          </p:cNvPr>
          <p:cNvSpPr txBox="1"/>
          <p:nvPr/>
        </p:nvSpPr>
        <p:spPr>
          <a:xfrm>
            <a:off x="8125595" y="1601869"/>
            <a:ext cx="263363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47666D"/>
                </a:solidFill>
              </a:rPr>
              <a:t>الغدد اللعابية</a:t>
            </a:r>
          </a:p>
        </p:txBody>
      </p:sp>
      <p:cxnSp>
        <p:nvCxnSpPr>
          <p:cNvPr id="37" name="رابط كسهم مستقيم 36">
            <a:extLst>
              <a:ext uri="{FF2B5EF4-FFF2-40B4-BE49-F238E27FC236}">
                <a16:creationId xmlns:a16="http://schemas.microsoft.com/office/drawing/2014/main" id="{1BD25DAC-87A8-4303-B25F-918ED0C4ECFC}"/>
              </a:ext>
            </a:extLst>
          </p:cNvPr>
          <p:cNvCxnSpPr>
            <a:cxnSpLocks/>
          </p:cNvCxnSpPr>
          <p:nvPr/>
        </p:nvCxnSpPr>
        <p:spPr>
          <a:xfrm>
            <a:off x="5955030" y="3429000"/>
            <a:ext cx="3259454" cy="3791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07F330C9-B24D-49EF-B8DA-0C020390BAC4}"/>
              </a:ext>
            </a:extLst>
          </p:cNvPr>
          <p:cNvSpPr txBox="1"/>
          <p:nvPr/>
        </p:nvSpPr>
        <p:spPr>
          <a:xfrm>
            <a:off x="9092628" y="3105834"/>
            <a:ext cx="96639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47666D"/>
                </a:solidFill>
              </a:rPr>
              <a:t>الكبد</a:t>
            </a:r>
          </a:p>
        </p:txBody>
      </p:sp>
      <p:cxnSp>
        <p:nvCxnSpPr>
          <p:cNvPr id="40" name="رابط كسهم مستقيم 39">
            <a:extLst>
              <a:ext uri="{FF2B5EF4-FFF2-40B4-BE49-F238E27FC236}">
                <a16:creationId xmlns:a16="http://schemas.microsoft.com/office/drawing/2014/main" id="{05CF489E-F524-4840-892E-6A06C9664B7F}"/>
              </a:ext>
            </a:extLst>
          </p:cNvPr>
          <p:cNvCxnSpPr>
            <a:cxnSpLocks/>
          </p:cNvCxnSpPr>
          <p:nvPr/>
        </p:nvCxnSpPr>
        <p:spPr>
          <a:xfrm>
            <a:off x="5772213" y="3776477"/>
            <a:ext cx="3189891" cy="412593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F0603B12-ED3A-4757-86DA-39A592D8B6EB}"/>
              </a:ext>
            </a:extLst>
          </p:cNvPr>
          <p:cNvSpPr txBox="1"/>
          <p:nvPr/>
        </p:nvSpPr>
        <p:spPr>
          <a:xfrm>
            <a:off x="8823959" y="3904594"/>
            <a:ext cx="250444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err="1">
                <a:solidFill>
                  <a:srgbClr val="47666D"/>
                </a:solidFill>
              </a:rPr>
              <a:t>الحويصلة</a:t>
            </a:r>
            <a:r>
              <a:rPr lang="ar-SA" sz="2800" b="1" dirty="0">
                <a:solidFill>
                  <a:srgbClr val="47666D"/>
                </a:solidFill>
              </a:rPr>
              <a:t> الصفراء </a:t>
            </a:r>
          </a:p>
        </p:txBody>
      </p:sp>
      <p:cxnSp>
        <p:nvCxnSpPr>
          <p:cNvPr id="43" name="رابط كسهم مستقيم 42">
            <a:extLst>
              <a:ext uri="{FF2B5EF4-FFF2-40B4-BE49-F238E27FC236}">
                <a16:creationId xmlns:a16="http://schemas.microsoft.com/office/drawing/2014/main" id="{EC1ED048-D5F7-4830-8ADD-978E4F815012}"/>
              </a:ext>
            </a:extLst>
          </p:cNvPr>
          <p:cNvCxnSpPr>
            <a:cxnSpLocks/>
          </p:cNvCxnSpPr>
          <p:nvPr/>
        </p:nvCxnSpPr>
        <p:spPr>
          <a:xfrm>
            <a:off x="6165849" y="3955443"/>
            <a:ext cx="2926779" cy="85709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0D6B7C7F-4774-468A-AA2D-D7F5055B0307}"/>
              </a:ext>
            </a:extLst>
          </p:cNvPr>
          <p:cNvSpPr txBox="1"/>
          <p:nvPr/>
        </p:nvSpPr>
        <p:spPr>
          <a:xfrm>
            <a:off x="9092628" y="4606780"/>
            <a:ext cx="133923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47666D"/>
                </a:solidFill>
              </a:rPr>
              <a:t>البنكرياس</a:t>
            </a:r>
          </a:p>
        </p:txBody>
      </p:sp>
    </p:spTree>
    <p:extLst>
      <p:ext uri="{BB962C8B-B14F-4D97-AF65-F5344CB8AC3E}">
        <p14:creationId xmlns:p14="http://schemas.microsoft.com/office/powerpoint/2010/main" val="366486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درس الجهاز الهضمي: الجهاز الهضمي">
            <a:extLst>
              <a:ext uri="{FF2B5EF4-FFF2-40B4-BE49-F238E27FC236}">
                <a16:creationId xmlns:a16="http://schemas.microsoft.com/office/drawing/2014/main" id="{F633A294-58B7-4A3C-BB7C-079CB9A62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231" y="271781"/>
            <a:ext cx="3448177" cy="602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0D5BFE3E-7515-41BF-A624-F62D20239B89}"/>
              </a:ext>
            </a:extLst>
          </p:cNvPr>
          <p:cNvGrpSpPr/>
          <p:nvPr/>
        </p:nvGrpSpPr>
        <p:grpSpPr>
          <a:xfrm>
            <a:off x="2693264" y="165935"/>
            <a:ext cx="3706752" cy="1160169"/>
            <a:chOff x="4561363" y="1450741"/>
            <a:chExt cx="3706752" cy="1160169"/>
          </a:xfrm>
        </p:grpSpPr>
        <p:pic>
          <p:nvPicPr>
            <p:cNvPr id="33" name="صورة 32">
              <a:extLst>
                <a:ext uri="{FF2B5EF4-FFF2-40B4-BE49-F238E27FC236}">
                  <a16:creationId xmlns:a16="http://schemas.microsoft.com/office/drawing/2014/main" id="{AA6A8C6E-E55C-4256-BCC3-A3163449DF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93" t="84774" r="7924" b="7532"/>
            <a:stretch/>
          </p:blipFill>
          <p:spPr>
            <a:xfrm>
              <a:off x="4561363" y="1450741"/>
              <a:ext cx="3706752" cy="1160169"/>
            </a:xfrm>
            <a:prstGeom prst="rect">
              <a:avLst/>
            </a:prstGeom>
          </p:spPr>
        </p:pic>
        <p:sp>
          <p:nvSpPr>
            <p:cNvPr id="38" name="مربع نص 37">
              <a:extLst>
                <a:ext uri="{FF2B5EF4-FFF2-40B4-BE49-F238E27FC236}">
                  <a16:creationId xmlns:a16="http://schemas.microsoft.com/office/drawing/2014/main" id="{D46C4081-F68E-4079-8F55-AA3741ED5CAC}"/>
                </a:ext>
              </a:extLst>
            </p:cNvPr>
            <p:cNvSpPr txBox="1"/>
            <p:nvPr/>
          </p:nvSpPr>
          <p:spPr>
            <a:xfrm>
              <a:off x="4678680" y="1790893"/>
              <a:ext cx="2842260" cy="47986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b="1" dirty="0">
                  <a:solidFill>
                    <a:srgbClr val="88B29A"/>
                  </a:solidFill>
                </a:rPr>
                <a:t>الأمعاء الدقيقة</a:t>
              </a:r>
            </a:p>
          </p:txBody>
        </p:sp>
      </p:grpSp>
      <p:cxnSp>
        <p:nvCxnSpPr>
          <p:cNvPr id="41" name="رابط كسهم مستقيم 40">
            <a:extLst>
              <a:ext uri="{FF2B5EF4-FFF2-40B4-BE49-F238E27FC236}">
                <a16:creationId xmlns:a16="http://schemas.microsoft.com/office/drawing/2014/main" id="{A9FAFECA-C655-4CCE-BBDD-86C83CE06BA1}"/>
              </a:ext>
            </a:extLst>
          </p:cNvPr>
          <p:cNvCxnSpPr>
            <a:cxnSpLocks/>
          </p:cNvCxnSpPr>
          <p:nvPr/>
        </p:nvCxnSpPr>
        <p:spPr>
          <a:xfrm flipH="1" flipV="1">
            <a:off x="5949893" y="674386"/>
            <a:ext cx="4028330" cy="422267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9" name="رابط كسهم مستقيم 48">
            <a:extLst>
              <a:ext uri="{FF2B5EF4-FFF2-40B4-BE49-F238E27FC236}">
                <a16:creationId xmlns:a16="http://schemas.microsoft.com/office/drawing/2014/main" id="{3C99947E-2236-4AFC-9431-AE8A762B0721}"/>
              </a:ext>
            </a:extLst>
          </p:cNvPr>
          <p:cNvCxnSpPr>
            <a:cxnSpLocks/>
          </p:cNvCxnSpPr>
          <p:nvPr/>
        </p:nvCxnSpPr>
        <p:spPr>
          <a:xfrm>
            <a:off x="5510151" y="1054889"/>
            <a:ext cx="619132" cy="556708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0" name="رابط كسهم مستقيم 49">
            <a:extLst>
              <a:ext uri="{FF2B5EF4-FFF2-40B4-BE49-F238E27FC236}">
                <a16:creationId xmlns:a16="http://schemas.microsoft.com/office/drawing/2014/main" id="{BC8770C5-0666-4017-AE2E-AE85CF39F486}"/>
              </a:ext>
            </a:extLst>
          </p:cNvPr>
          <p:cNvCxnSpPr>
            <a:cxnSpLocks/>
          </p:cNvCxnSpPr>
          <p:nvPr/>
        </p:nvCxnSpPr>
        <p:spPr>
          <a:xfrm flipH="1">
            <a:off x="2513530" y="1086752"/>
            <a:ext cx="515507" cy="52484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54" name="مجموعة 53">
            <a:extLst>
              <a:ext uri="{FF2B5EF4-FFF2-40B4-BE49-F238E27FC236}">
                <a16:creationId xmlns:a16="http://schemas.microsoft.com/office/drawing/2014/main" id="{FF351C0D-D912-4A60-BAE3-EA7FE3DD330C}"/>
              </a:ext>
            </a:extLst>
          </p:cNvPr>
          <p:cNvGrpSpPr/>
          <p:nvPr/>
        </p:nvGrpSpPr>
        <p:grpSpPr>
          <a:xfrm>
            <a:off x="831993" y="1333243"/>
            <a:ext cx="2847064" cy="1160169"/>
            <a:chOff x="4223614" y="1441642"/>
            <a:chExt cx="3948458" cy="1160169"/>
          </a:xfrm>
        </p:grpSpPr>
        <p:pic>
          <p:nvPicPr>
            <p:cNvPr id="55" name="صورة 54">
              <a:extLst>
                <a:ext uri="{FF2B5EF4-FFF2-40B4-BE49-F238E27FC236}">
                  <a16:creationId xmlns:a16="http://schemas.microsoft.com/office/drawing/2014/main" id="{0647DBE5-EDC1-4359-86D5-6D2BA04CBF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D05CD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93" t="84774" r="7924" b="7532"/>
            <a:stretch/>
          </p:blipFill>
          <p:spPr>
            <a:xfrm>
              <a:off x="4465320" y="1441642"/>
              <a:ext cx="3706752" cy="1160169"/>
            </a:xfrm>
            <a:prstGeom prst="rect">
              <a:avLst/>
            </a:prstGeom>
          </p:spPr>
        </p:pic>
        <p:sp>
          <p:nvSpPr>
            <p:cNvPr id="56" name="مربع نص 55">
              <a:extLst>
                <a:ext uri="{FF2B5EF4-FFF2-40B4-BE49-F238E27FC236}">
                  <a16:creationId xmlns:a16="http://schemas.microsoft.com/office/drawing/2014/main" id="{DC3C6D83-4483-4DF9-9C2E-128E3BB83498}"/>
                </a:ext>
              </a:extLst>
            </p:cNvPr>
            <p:cNvSpPr txBox="1"/>
            <p:nvPr/>
          </p:nvSpPr>
          <p:spPr>
            <a:xfrm>
              <a:off x="4223614" y="1794438"/>
              <a:ext cx="2842260" cy="47986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b="1" dirty="0">
                  <a:solidFill>
                    <a:srgbClr val="88B29A"/>
                  </a:solidFill>
                </a:rPr>
                <a:t>الخملات </a:t>
              </a:r>
            </a:p>
          </p:txBody>
        </p:sp>
      </p:grp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580A847-AE67-447C-920A-B917B3960E21}"/>
              </a:ext>
            </a:extLst>
          </p:cNvPr>
          <p:cNvSpPr txBox="1"/>
          <p:nvPr/>
        </p:nvSpPr>
        <p:spPr>
          <a:xfrm>
            <a:off x="5465379" y="1631814"/>
            <a:ext cx="2031730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أنبوب عضلي ملتوي يتراوح طولها ما بين 4-7 م قطرها صغير جدا </a:t>
            </a:r>
          </a:p>
        </p:txBody>
      </p:sp>
      <p:sp>
        <p:nvSpPr>
          <p:cNvPr id="57" name="مربع نص 56">
            <a:extLst>
              <a:ext uri="{FF2B5EF4-FFF2-40B4-BE49-F238E27FC236}">
                <a16:creationId xmlns:a16="http://schemas.microsoft.com/office/drawing/2014/main" id="{0588CA0D-8471-4F83-B584-C22BBD281410}"/>
              </a:ext>
            </a:extLst>
          </p:cNvPr>
          <p:cNvSpPr txBox="1"/>
          <p:nvPr/>
        </p:nvSpPr>
        <p:spPr>
          <a:xfrm>
            <a:off x="1226470" y="2344559"/>
            <a:ext cx="2061852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يمتاز جدارها بانثناءات </a:t>
            </a:r>
            <a:r>
              <a:rPr lang="ar-SA" sz="2400" b="1" dirty="0" err="1">
                <a:solidFill>
                  <a:srgbClr val="47666D"/>
                </a:solidFill>
              </a:rPr>
              <a:t>اصبعيةالشكل</a:t>
            </a:r>
            <a:r>
              <a:rPr lang="ar-SA" sz="2400" b="1" dirty="0">
                <a:solidFill>
                  <a:srgbClr val="47666D"/>
                </a:solidFill>
              </a:rPr>
              <a:t> تسمى الخملات تزيد من مساحة سطحها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59D0033C-E8EE-4FB7-9D95-2A99815690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43" t="42270" r="61035" b="11418"/>
          <a:stretch/>
        </p:blipFill>
        <p:spPr>
          <a:xfrm>
            <a:off x="3508515" y="3747143"/>
            <a:ext cx="1935373" cy="229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689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84606C00-B62A-45D4-8693-EF88AEEE0A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86" t="38774" r="25862" b="24904"/>
          <a:stretch/>
        </p:blipFill>
        <p:spPr>
          <a:xfrm>
            <a:off x="4440158" y="788276"/>
            <a:ext cx="5923044" cy="331075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704C9558-3CEA-494F-96C7-D2FD857DFC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38" t="43985" r="68707" b="40230"/>
          <a:stretch/>
        </p:blipFill>
        <p:spPr>
          <a:xfrm>
            <a:off x="681749" y="1376855"/>
            <a:ext cx="3070444" cy="186033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63F510B9-BF4C-40E7-8545-758B64600B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79" t="58391" r="71379" b="25824"/>
          <a:stretch/>
        </p:blipFill>
        <p:spPr>
          <a:xfrm>
            <a:off x="756743" y="3762998"/>
            <a:ext cx="2144110" cy="1555238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072BA6AF-376E-4CDA-AEA3-43734224B0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55" t="75709" r="39310" b="11494"/>
          <a:stretch/>
        </p:blipFill>
        <p:spPr>
          <a:xfrm>
            <a:off x="3668111" y="4466896"/>
            <a:ext cx="5520452" cy="139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6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CB8D2F48-ACBB-4728-B70D-AE71E0A48088}"/>
              </a:ext>
            </a:extLst>
          </p:cNvPr>
          <p:cNvGrpSpPr/>
          <p:nvPr/>
        </p:nvGrpSpPr>
        <p:grpSpPr>
          <a:xfrm>
            <a:off x="1450429" y="683172"/>
            <a:ext cx="8650014" cy="5086011"/>
            <a:chOff x="1450429" y="683172"/>
            <a:chExt cx="8650014" cy="5086011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73639805-F89C-4A3D-BB2A-2A8EE16B72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465" t="39142" r="35345" b="11111"/>
            <a:stretch/>
          </p:blipFill>
          <p:spPr>
            <a:xfrm>
              <a:off x="1450429" y="746235"/>
              <a:ext cx="8650014" cy="5022948"/>
            </a:xfrm>
            <a:prstGeom prst="rect">
              <a:avLst/>
            </a:prstGeom>
          </p:spPr>
        </p:pic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665FD376-4A3E-4C1E-9F01-FDD75336995E}"/>
                </a:ext>
              </a:extLst>
            </p:cNvPr>
            <p:cNvSpPr/>
            <p:nvPr/>
          </p:nvSpPr>
          <p:spPr>
            <a:xfrm>
              <a:off x="2007476" y="683172"/>
              <a:ext cx="1429407" cy="4834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8" name="مستطيل 7">
            <a:extLst>
              <a:ext uri="{FF2B5EF4-FFF2-40B4-BE49-F238E27FC236}">
                <a16:creationId xmlns:a16="http://schemas.microsoft.com/office/drawing/2014/main" id="{57F593C0-00E8-44D1-9987-0C32C758D3B1}"/>
              </a:ext>
            </a:extLst>
          </p:cNvPr>
          <p:cNvSpPr/>
          <p:nvPr/>
        </p:nvSpPr>
        <p:spPr>
          <a:xfrm>
            <a:off x="8261131" y="3237186"/>
            <a:ext cx="1597572" cy="2228193"/>
          </a:xfrm>
          <a:prstGeom prst="rect">
            <a:avLst/>
          </a:prstGeom>
          <a:solidFill>
            <a:srgbClr val="DAE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D8A09AE6-ED21-4D61-A0C1-A82720F0AE00}"/>
              </a:ext>
            </a:extLst>
          </p:cNvPr>
          <p:cNvSpPr/>
          <p:nvPr/>
        </p:nvSpPr>
        <p:spPr>
          <a:xfrm>
            <a:off x="6332482" y="3237185"/>
            <a:ext cx="1597572" cy="2531997"/>
          </a:xfrm>
          <a:prstGeom prst="rect">
            <a:avLst/>
          </a:prstGeom>
          <a:solidFill>
            <a:srgbClr val="DAE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6A24DA50-27A0-451C-95DD-E80491FD62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69" t="60383" r="57845" b="12644"/>
          <a:stretch/>
        </p:blipFill>
        <p:spPr>
          <a:xfrm>
            <a:off x="3529029" y="3110066"/>
            <a:ext cx="2330490" cy="234380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F0C5505C-4C92-4F7A-8DD5-3E6A011295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66" t="60691" r="73770" b="11040"/>
          <a:stretch/>
        </p:blipFill>
        <p:spPr>
          <a:xfrm>
            <a:off x="1654299" y="3110066"/>
            <a:ext cx="1491438" cy="242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07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3E7ED3C1-A572-4353-9878-BAD7CBB10D1A}"/>
              </a:ext>
            </a:extLst>
          </p:cNvPr>
          <p:cNvSpPr txBox="1"/>
          <p:nvPr/>
        </p:nvSpPr>
        <p:spPr>
          <a:xfrm>
            <a:off x="7189077" y="1161114"/>
            <a:ext cx="353768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يبدأ هضم الكربوهيدرات في الفم </a:t>
            </a:r>
            <a:endParaRPr lang="ar-S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0B3FA7E-F81B-4B04-B842-CE6F3CB17990}"/>
              </a:ext>
            </a:extLst>
          </p:cNvPr>
          <p:cNvSpPr txBox="1"/>
          <p:nvPr/>
        </p:nvSpPr>
        <p:spPr>
          <a:xfrm>
            <a:off x="7189077" y="2295057"/>
            <a:ext cx="353768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يبدأ هضم البروتينات في المعدة </a:t>
            </a:r>
            <a:endParaRPr lang="ar-S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7FF3495D-FF71-44B6-A50A-122A36B5E8FC}"/>
              </a:ext>
            </a:extLst>
          </p:cNvPr>
          <p:cNvSpPr txBox="1"/>
          <p:nvPr/>
        </p:nvSpPr>
        <p:spPr>
          <a:xfrm>
            <a:off x="7189077" y="3429000"/>
            <a:ext cx="353768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اكتمال هضم كافة المواد الغذائية في الامعاء</a:t>
            </a:r>
            <a:endParaRPr lang="ar-S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سهم: لأسفل 6">
            <a:extLst>
              <a:ext uri="{FF2B5EF4-FFF2-40B4-BE49-F238E27FC236}">
                <a16:creationId xmlns:a16="http://schemas.microsoft.com/office/drawing/2014/main" id="{CBF315E4-048B-4D99-A34E-B198221BEA61}"/>
              </a:ext>
            </a:extLst>
          </p:cNvPr>
          <p:cNvSpPr/>
          <p:nvPr/>
        </p:nvSpPr>
        <p:spPr>
          <a:xfrm>
            <a:off x="8957918" y="1616861"/>
            <a:ext cx="262758" cy="6781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" name="سهم: لأسفل 7">
            <a:extLst>
              <a:ext uri="{FF2B5EF4-FFF2-40B4-BE49-F238E27FC236}">
                <a16:creationId xmlns:a16="http://schemas.microsoft.com/office/drawing/2014/main" id="{2F22BF24-357F-4A28-8CCE-A687532A8D16}"/>
              </a:ext>
            </a:extLst>
          </p:cNvPr>
          <p:cNvSpPr/>
          <p:nvPr/>
        </p:nvSpPr>
        <p:spPr>
          <a:xfrm>
            <a:off x="8957918" y="2710193"/>
            <a:ext cx="262758" cy="6781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25EBE027-6B35-400E-A48D-C538EA1F38D9}"/>
              </a:ext>
            </a:extLst>
          </p:cNvPr>
          <p:cNvSpPr txBox="1"/>
          <p:nvPr/>
        </p:nvSpPr>
        <p:spPr>
          <a:xfrm>
            <a:off x="515007" y="468616"/>
            <a:ext cx="501438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هل تبقى بيئة الأمعاء حمضية بعد انتهاء الهضم </a:t>
            </a:r>
            <a:endParaRPr lang="ar-S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8313F188-6FB8-44B8-985E-05AB32547D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34" t="42677" r="56897" b="12490"/>
          <a:stretch/>
        </p:blipFill>
        <p:spPr>
          <a:xfrm>
            <a:off x="1271752" y="1389382"/>
            <a:ext cx="3300248" cy="307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93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4607</TotalTime>
  <Words>322</Words>
  <Application>Microsoft Office PowerPoint</Application>
  <PresentationFormat>شاشة عريضة</PresentationFormat>
  <Paragraphs>82</Paragraphs>
  <Slides>22</Slides>
  <Notes>0</Notes>
  <HiddenSlides>3</HiddenSlides>
  <MMClips>0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نسق Office</vt:lpstr>
      <vt:lpstr>1_نسق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وديان الردادي</dc:creator>
  <cp:lastModifiedBy>وديان الردادي</cp:lastModifiedBy>
  <cp:revision>76</cp:revision>
  <dcterms:created xsi:type="dcterms:W3CDTF">2021-08-27T00:57:32Z</dcterms:created>
  <dcterms:modified xsi:type="dcterms:W3CDTF">2022-01-02T07:18:19Z</dcterms:modified>
</cp:coreProperties>
</file>