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68" r:id="rId2"/>
    <p:sldId id="286" r:id="rId3"/>
    <p:sldId id="288" r:id="rId4"/>
    <p:sldId id="295" r:id="rId5"/>
    <p:sldId id="289" r:id="rId6"/>
    <p:sldId id="290" r:id="rId7"/>
    <p:sldId id="291" r:id="rId8"/>
    <p:sldId id="292" r:id="rId9"/>
    <p:sldId id="293" r:id="rId10"/>
    <p:sldId id="272" r:id="rId11"/>
    <p:sldId id="273" r:id="rId12"/>
    <p:sldId id="294" r:id="rId13"/>
    <p:sldId id="274" r:id="rId14"/>
    <p:sldId id="303" r:id="rId15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CC0066"/>
    <a:srgbClr val="FFFFCC"/>
    <a:srgbClr val="009900"/>
    <a:srgbClr val="CCCC00"/>
    <a:srgbClr val="99CCFF"/>
    <a:srgbClr val="0066FF"/>
    <a:srgbClr val="FFEFFF"/>
    <a:srgbClr val="EB700B"/>
    <a:srgbClr val="F5801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84380"/>
    <p:restoredTop sz="94660"/>
  </p:normalViewPr>
  <p:slideViewPr>
    <p:cSldViewPr>
      <p:cViewPr varScale="1">
        <p:scale>
          <a:sx n="67" d="100"/>
          <a:sy n="67" d="100"/>
        </p:scale>
        <p:origin x="-147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2D52D-C54D-47C1-A562-37D73BA7C85C}" type="datetimeFigureOut">
              <a:rPr lang="ar-SA" smtClean="0"/>
              <a:pPr/>
              <a:t>01/09/1433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A4B65-4FC9-48E9-A1C1-33741942288D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2D52D-C54D-47C1-A562-37D73BA7C85C}" type="datetimeFigureOut">
              <a:rPr lang="ar-SA" smtClean="0"/>
              <a:pPr/>
              <a:t>01/09/1433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A4B65-4FC9-48E9-A1C1-33741942288D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2D52D-C54D-47C1-A562-37D73BA7C85C}" type="datetimeFigureOut">
              <a:rPr lang="ar-SA" smtClean="0"/>
              <a:pPr/>
              <a:t>01/09/1433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A4B65-4FC9-48E9-A1C1-33741942288D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2D52D-C54D-47C1-A562-37D73BA7C85C}" type="datetimeFigureOut">
              <a:rPr lang="ar-SA" smtClean="0"/>
              <a:pPr/>
              <a:t>01/09/1433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A4B65-4FC9-48E9-A1C1-33741942288D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2D52D-C54D-47C1-A562-37D73BA7C85C}" type="datetimeFigureOut">
              <a:rPr lang="ar-SA" smtClean="0"/>
              <a:pPr/>
              <a:t>01/09/1433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A4B65-4FC9-48E9-A1C1-33741942288D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2D52D-C54D-47C1-A562-37D73BA7C85C}" type="datetimeFigureOut">
              <a:rPr lang="ar-SA" smtClean="0"/>
              <a:pPr/>
              <a:t>01/09/1433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A4B65-4FC9-48E9-A1C1-33741942288D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2D52D-C54D-47C1-A562-37D73BA7C85C}" type="datetimeFigureOut">
              <a:rPr lang="ar-SA" smtClean="0"/>
              <a:pPr/>
              <a:t>01/09/1433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A4B65-4FC9-48E9-A1C1-33741942288D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2D52D-C54D-47C1-A562-37D73BA7C85C}" type="datetimeFigureOut">
              <a:rPr lang="ar-SA" smtClean="0"/>
              <a:pPr/>
              <a:t>01/09/1433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A4B65-4FC9-48E9-A1C1-33741942288D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2D52D-C54D-47C1-A562-37D73BA7C85C}" type="datetimeFigureOut">
              <a:rPr lang="ar-SA" smtClean="0"/>
              <a:pPr/>
              <a:t>01/09/1433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A4B65-4FC9-48E9-A1C1-33741942288D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2D52D-C54D-47C1-A562-37D73BA7C85C}" type="datetimeFigureOut">
              <a:rPr lang="ar-SA" smtClean="0"/>
              <a:pPr/>
              <a:t>01/09/1433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A4B65-4FC9-48E9-A1C1-33741942288D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2D52D-C54D-47C1-A562-37D73BA7C85C}" type="datetimeFigureOut">
              <a:rPr lang="ar-SA" smtClean="0"/>
              <a:pPr/>
              <a:t>01/09/1433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A4B65-4FC9-48E9-A1C1-33741942288D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E2D52D-C54D-47C1-A562-37D73BA7C85C}" type="datetimeFigureOut">
              <a:rPr lang="ar-SA" smtClean="0"/>
              <a:pPr/>
              <a:t>01/09/1433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CA4B65-4FC9-48E9-A1C1-33741942288D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0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gif"/><Relationship Id="rId2" Type="http://schemas.openxmlformats.org/officeDocument/2006/relationships/image" Target="../media/image13.gif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مستطيل ذو زوايا قطرية مخدوشة 5"/>
          <p:cNvSpPr/>
          <p:nvPr/>
        </p:nvSpPr>
        <p:spPr>
          <a:xfrm>
            <a:off x="785786" y="2428868"/>
            <a:ext cx="7786742" cy="1571636"/>
          </a:xfrm>
          <a:prstGeom prst="snip2DiagRect">
            <a:avLst/>
          </a:prstGeom>
          <a:solidFill>
            <a:srgbClr val="FFEFFF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4400" b="1" u="sng" dirty="0" smtClean="0">
                <a:solidFill>
                  <a:srgbClr val="0000FF"/>
                </a:solidFill>
                <a:cs typeface="AL-Hor" pitchFamily="2" charset="-78"/>
              </a:rPr>
              <a:t>الهضم  والتنفس والإخراج </a:t>
            </a:r>
            <a:endParaRPr lang="ar-SA" sz="3200" b="1" dirty="0">
              <a:solidFill>
                <a:schemeClr val="tx1"/>
              </a:solidFill>
              <a:cs typeface="khalaad al-arabeh" pitchFamily="2" charset="-78"/>
            </a:endParaRPr>
          </a:p>
        </p:txBody>
      </p:sp>
      <p:pic>
        <p:nvPicPr>
          <p:cNvPr id="1092" name="Picture 68" descr="C:\Documents and Settings\Ht12\My Documents\My Pictures\أيقونة الكيمياء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28662" y="785794"/>
            <a:ext cx="1285884" cy="1500198"/>
          </a:xfrm>
          <a:prstGeom prst="rect">
            <a:avLst/>
          </a:prstGeom>
          <a:noFill/>
        </p:spPr>
      </p:pic>
      <p:sp>
        <p:nvSpPr>
          <p:cNvPr id="5" name="مستطيل 4"/>
          <p:cNvSpPr/>
          <p:nvPr/>
        </p:nvSpPr>
        <p:spPr>
          <a:xfrm>
            <a:off x="214282" y="142852"/>
            <a:ext cx="8715436" cy="428628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مستطيل 6"/>
          <p:cNvSpPr/>
          <p:nvPr/>
        </p:nvSpPr>
        <p:spPr>
          <a:xfrm>
            <a:off x="214282" y="6286520"/>
            <a:ext cx="8715436" cy="35719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9" name="مستطيل 8"/>
          <p:cNvSpPr/>
          <p:nvPr/>
        </p:nvSpPr>
        <p:spPr>
          <a:xfrm>
            <a:off x="5715008" y="785794"/>
            <a:ext cx="2643206" cy="571504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800" b="1" dirty="0" smtClean="0">
                <a:solidFill>
                  <a:schemeClr val="tx1"/>
                </a:solidFill>
                <a:cs typeface="khalaad al-arabeh" pitchFamily="2" charset="-78"/>
              </a:rPr>
              <a:t>علوم  الصف  2م</a:t>
            </a:r>
            <a:r>
              <a:rPr lang="ar-SA" sz="2800" dirty="0" smtClean="0">
                <a:solidFill>
                  <a:schemeClr val="tx1"/>
                </a:solidFill>
                <a:cs typeface="khalaad al-arabeh" pitchFamily="2" charset="-78"/>
              </a:rPr>
              <a:t> </a:t>
            </a:r>
            <a:endParaRPr lang="ar-SA" sz="2800" dirty="0">
              <a:solidFill>
                <a:schemeClr val="tx1"/>
              </a:solidFill>
              <a:cs typeface="khalaad al-arabeh" pitchFamily="2" charset="-78"/>
            </a:endParaRPr>
          </a:p>
        </p:txBody>
      </p:sp>
      <p:sp>
        <p:nvSpPr>
          <p:cNvPr id="12" name="مستطيل 11"/>
          <p:cNvSpPr/>
          <p:nvPr/>
        </p:nvSpPr>
        <p:spPr>
          <a:xfrm>
            <a:off x="7000892" y="1643050"/>
            <a:ext cx="1500198" cy="571504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600" dirty="0" smtClean="0">
                <a:solidFill>
                  <a:srgbClr val="FF0000"/>
                </a:solidFill>
                <a:cs typeface="khalaad al-arabeh" pitchFamily="2" charset="-78"/>
              </a:rPr>
              <a:t>الفصل </a:t>
            </a:r>
            <a:endParaRPr lang="ar-SA" sz="3600" dirty="0">
              <a:solidFill>
                <a:srgbClr val="FF0000"/>
              </a:solidFill>
              <a:cs typeface="khalaad al-arabeh" pitchFamily="2" charset="-78"/>
            </a:endParaRPr>
          </a:p>
        </p:txBody>
      </p:sp>
      <p:sp>
        <p:nvSpPr>
          <p:cNvPr id="13" name="مستطيل 12"/>
          <p:cNvSpPr/>
          <p:nvPr/>
        </p:nvSpPr>
        <p:spPr>
          <a:xfrm>
            <a:off x="6429388" y="1643050"/>
            <a:ext cx="500066" cy="57150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sz="4400" b="1" dirty="0" smtClean="0">
                <a:solidFill>
                  <a:srgbClr val="FF0000"/>
                </a:solidFill>
              </a:rPr>
              <a:t>6</a:t>
            </a:r>
            <a:endParaRPr lang="ar-SA" sz="4400" b="1" dirty="0">
              <a:solidFill>
                <a:srgbClr val="FF0000"/>
              </a:solidFill>
            </a:endParaRPr>
          </a:p>
        </p:txBody>
      </p:sp>
      <p:sp>
        <p:nvSpPr>
          <p:cNvPr id="14" name="مستطيل 13"/>
          <p:cNvSpPr/>
          <p:nvPr/>
        </p:nvSpPr>
        <p:spPr>
          <a:xfrm>
            <a:off x="8858280" y="571480"/>
            <a:ext cx="71438" cy="571504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5" name="مستطيل 14"/>
          <p:cNvSpPr/>
          <p:nvPr/>
        </p:nvSpPr>
        <p:spPr>
          <a:xfrm>
            <a:off x="214282" y="571480"/>
            <a:ext cx="71438" cy="571504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0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0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0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9" grpId="0" animBg="1"/>
      <p:bldP spid="12" grpId="0" animBg="1"/>
      <p:bldP spid="13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مستطيل 4"/>
          <p:cNvSpPr/>
          <p:nvPr/>
        </p:nvSpPr>
        <p:spPr>
          <a:xfrm>
            <a:off x="214282" y="142852"/>
            <a:ext cx="8715436" cy="428628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مستطيل 6"/>
          <p:cNvSpPr/>
          <p:nvPr/>
        </p:nvSpPr>
        <p:spPr>
          <a:xfrm>
            <a:off x="214282" y="6286520"/>
            <a:ext cx="8715436" cy="35719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4" name="مستطيل 13"/>
          <p:cNvSpPr/>
          <p:nvPr/>
        </p:nvSpPr>
        <p:spPr>
          <a:xfrm>
            <a:off x="8858280" y="571480"/>
            <a:ext cx="71438" cy="571504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5" name="مستطيل 14"/>
          <p:cNvSpPr/>
          <p:nvPr/>
        </p:nvSpPr>
        <p:spPr>
          <a:xfrm>
            <a:off x="214282" y="571480"/>
            <a:ext cx="71438" cy="571504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12" name="Picture 3" descr="C:\Documents and Settings\user\My Documents\My Pictures\Social%20network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868" y="1071546"/>
            <a:ext cx="2286016" cy="1571636"/>
          </a:xfrm>
          <a:prstGeom prst="rect">
            <a:avLst/>
          </a:prstGeom>
          <a:noFill/>
        </p:spPr>
      </p:pic>
      <p:pic>
        <p:nvPicPr>
          <p:cNvPr id="16" name="Picture 2" descr="alarm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57224" y="2571744"/>
            <a:ext cx="839788" cy="681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" name="مستطيل ذو زوايا قطرية مستديرة 16"/>
          <p:cNvSpPr/>
          <p:nvPr/>
        </p:nvSpPr>
        <p:spPr>
          <a:xfrm>
            <a:off x="714348" y="3500438"/>
            <a:ext cx="1214446" cy="571504"/>
          </a:xfrm>
          <a:prstGeom prst="round2DiagRect">
            <a:avLst/>
          </a:prstGeom>
          <a:solidFill>
            <a:schemeClr val="bg1"/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b="1" dirty="0" smtClean="0"/>
              <a:t> </a:t>
            </a:r>
            <a:r>
              <a:rPr lang="en-US" b="1" dirty="0" smtClean="0"/>
              <a:t>15</a:t>
            </a:r>
            <a:r>
              <a:rPr lang="ar-SA" b="1" dirty="0" smtClean="0"/>
              <a:t> دقيقة </a:t>
            </a:r>
            <a:endParaRPr lang="ar-SA" dirty="0"/>
          </a:p>
        </p:txBody>
      </p:sp>
      <p:sp>
        <p:nvSpPr>
          <p:cNvPr id="18" name="مستطيل 17"/>
          <p:cNvSpPr/>
          <p:nvPr/>
        </p:nvSpPr>
        <p:spPr>
          <a:xfrm>
            <a:off x="2357422" y="3500438"/>
            <a:ext cx="5929354" cy="235745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dirty="0" smtClean="0">
                <a:solidFill>
                  <a:srgbClr val="0000FF"/>
                </a:solidFill>
                <a:cs typeface="khalaad al-arabeh 2" pitchFamily="2" charset="-78"/>
              </a:rPr>
              <a:t> </a:t>
            </a:r>
            <a:r>
              <a:rPr lang="ar-SA" sz="4400" dirty="0" smtClean="0">
                <a:solidFill>
                  <a:srgbClr val="0000FF"/>
                </a:solidFill>
                <a:cs typeface="AL-Hor" pitchFamily="2" charset="-78"/>
              </a:rPr>
              <a:t>عزيزتي  الطالبة </a:t>
            </a:r>
            <a:r>
              <a:rPr lang="ar-SA" sz="4400" dirty="0" smtClean="0">
                <a:solidFill>
                  <a:srgbClr val="FF0000"/>
                </a:solidFill>
                <a:cs typeface="AL-Hor" pitchFamily="2" charset="-78"/>
              </a:rPr>
              <a:t>بالتعاون</a:t>
            </a:r>
            <a:r>
              <a:rPr lang="ar-SA" sz="4400" dirty="0" smtClean="0">
                <a:solidFill>
                  <a:srgbClr val="0000FF"/>
                </a:solidFill>
                <a:cs typeface="AL-Hor" pitchFamily="2" charset="-78"/>
              </a:rPr>
              <a:t> مع </a:t>
            </a:r>
            <a:r>
              <a:rPr lang="ar-SA" sz="4400" dirty="0" smtClean="0">
                <a:solidFill>
                  <a:schemeClr val="tx1"/>
                </a:solidFill>
                <a:cs typeface="AL-Hor" pitchFamily="2" charset="-78"/>
              </a:rPr>
              <a:t>أفراد مجموعتك  </a:t>
            </a:r>
            <a:r>
              <a:rPr lang="ar-SA" sz="4400" dirty="0" smtClean="0">
                <a:solidFill>
                  <a:srgbClr val="0000FF"/>
                </a:solidFill>
                <a:cs typeface="AL-Hor" pitchFamily="2" charset="-78"/>
              </a:rPr>
              <a:t>أكملي ورقة العمل رقم    </a:t>
            </a:r>
            <a:r>
              <a:rPr lang="ar-SA" sz="4400" u="sng" dirty="0" smtClean="0">
                <a:solidFill>
                  <a:srgbClr val="FF0000"/>
                </a:solidFill>
                <a:cs typeface="AL-Hor" pitchFamily="2" charset="-78"/>
              </a:rPr>
              <a:t>3</a:t>
            </a:r>
            <a:endParaRPr lang="en-US" sz="4400" u="sng" dirty="0" smtClean="0">
              <a:solidFill>
                <a:srgbClr val="FF0000"/>
              </a:solidFill>
              <a:cs typeface="AL-Hor" pitchFamily="2" charset="-78"/>
            </a:endParaRPr>
          </a:p>
          <a:p>
            <a:pPr algn="ctr"/>
            <a:r>
              <a:rPr lang="ar-SA" sz="3200" b="1" dirty="0" smtClean="0">
                <a:solidFill>
                  <a:srgbClr val="0000FF"/>
                </a:solidFill>
                <a:cs typeface="+mj-cs"/>
              </a:rPr>
              <a:t> </a:t>
            </a:r>
            <a:endParaRPr lang="ar-SA" sz="3200" b="1" dirty="0">
              <a:solidFill>
                <a:srgbClr val="0000FF"/>
              </a:solidFill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مستطيل 4"/>
          <p:cNvSpPr/>
          <p:nvPr/>
        </p:nvSpPr>
        <p:spPr>
          <a:xfrm>
            <a:off x="214282" y="142852"/>
            <a:ext cx="8715436" cy="428628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مستطيل 6"/>
          <p:cNvSpPr/>
          <p:nvPr/>
        </p:nvSpPr>
        <p:spPr>
          <a:xfrm>
            <a:off x="214282" y="6286520"/>
            <a:ext cx="8715436" cy="35719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4" name="مستطيل 13"/>
          <p:cNvSpPr/>
          <p:nvPr/>
        </p:nvSpPr>
        <p:spPr>
          <a:xfrm>
            <a:off x="8858280" y="571480"/>
            <a:ext cx="71438" cy="571504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5" name="مستطيل 14"/>
          <p:cNvSpPr/>
          <p:nvPr/>
        </p:nvSpPr>
        <p:spPr>
          <a:xfrm>
            <a:off x="214282" y="571480"/>
            <a:ext cx="71438" cy="571504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9" name="مستطيل ذو زوايا قطرية مستديرة 8"/>
          <p:cNvSpPr/>
          <p:nvPr/>
        </p:nvSpPr>
        <p:spPr>
          <a:xfrm>
            <a:off x="4214810" y="857232"/>
            <a:ext cx="4214842" cy="928694"/>
          </a:xfrm>
          <a:prstGeom prst="round2DiagRect">
            <a:avLst/>
          </a:prstGeom>
          <a:solidFill>
            <a:schemeClr val="bg2"/>
          </a:solidFill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 b="1" dirty="0" smtClean="0">
              <a:solidFill>
                <a:schemeClr val="tx1"/>
              </a:solidFill>
            </a:endParaRPr>
          </a:p>
          <a:p>
            <a:pPr algn="ctr"/>
            <a:r>
              <a:rPr lang="ar-SA" sz="2400" dirty="0" smtClean="0">
                <a:solidFill>
                  <a:schemeClr val="tx1"/>
                </a:solidFill>
                <a:cs typeface="AL-Hor" pitchFamily="2" charset="-78"/>
              </a:rPr>
              <a:t> </a:t>
            </a:r>
            <a:r>
              <a:rPr lang="ar-SA" sz="4000" dirty="0" smtClean="0">
                <a:solidFill>
                  <a:schemeClr val="tx1"/>
                </a:solidFill>
                <a:cs typeface="AL-Hor" pitchFamily="2" charset="-78"/>
              </a:rPr>
              <a:t>ماذا قـــرأتي ؟    </a:t>
            </a:r>
          </a:p>
          <a:p>
            <a:pPr algn="ctr"/>
            <a:r>
              <a:rPr lang="ar-SA" sz="2800" b="1" dirty="0" smtClean="0">
                <a:solidFill>
                  <a:schemeClr val="tx1"/>
                </a:solidFill>
              </a:rPr>
              <a:t>   </a:t>
            </a:r>
            <a:endParaRPr lang="ar-SA" sz="2800" b="1" dirty="0">
              <a:solidFill>
                <a:schemeClr val="tx1"/>
              </a:solidFill>
            </a:endParaRPr>
          </a:p>
        </p:txBody>
      </p:sp>
      <p:sp>
        <p:nvSpPr>
          <p:cNvPr id="10" name="مستطيل 9"/>
          <p:cNvSpPr/>
          <p:nvPr/>
        </p:nvSpPr>
        <p:spPr>
          <a:xfrm>
            <a:off x="3857620" y="2500306"/>
            <a:ext cx="4714908" cy="257176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4000" dirty="0" smtClean="0">
                <a:solidFill>
                  <a:srgbClr val="0000FF"/>
                </a:solidFill>
                <a:cs typeface="AL-Hor" pitchFamily="2" charset="-78"/>
              </a:rPr>
              <a:t>بعد </a:t>
            </a:r>
            <a:r>
              <a:rPr lang="ar-SA" sz="4000" dirty="0" smtClean="0">
                <a:solidFill>
                  <a:srgbClr val="FF0000"/>
                </a:solidFill>
                <a:cs typeface="AL-Hor" pitchFamily="2" charset="-78"/>
              </a:rPr>
              <a:t>قراءتك</a:t>
            </a:r>
            <a:r>
              <a:rPr lang="ar-SA" sz="4000" dirty="0" smtClean="0">
                <a:solidFill>
                  <a:srgbClr val="0000FF"/>
                </a:solidFill>
                <a:cs typeface="AL-Hor" pitchFamily="2" charset="-78"/>
              </a:rPr>
              <a:t> الكاملة لجميع محتويات الدرس </a:t>
            </a:r>
          </a:p>
          <a:p>
            <a:pPr algn="ctr"/>
            <a:r>
              <a:rPr lang="ar-SA" sz="4000" dirty="0" smtClean="0">
                <a:solidFill>
                  <a:schemeClr val="tx1"/>
                </a:solidFill>
                <a:cs typeface="AL-Hor" pitchFamily="2" charset="-78"/>
              </a:rPr>
              <a:t>أكمل ورقة العمل رقم    </a:t>
            </a:r>
            <a:r>
              <a:rPr lang="ar-SA" sz="4000" u="sng" dirty="0" smtClean="0">
                <a:solidFill>
                  <a:srgbClr val="FF0000"/>
                </a:solidFill>
                <a:cs typeface="AL-Hor" pitchFamily="2" charset="-78"/>
              </a:rPr>
              <a:t>4</a:t>
            </a:r>
            <a:r>
              <a:rPr lang="ar-SA" sz="4000" dirty="0" smtClean="0">
                <a:solidFill>
                  <a:srgbClr val="0000FF"/>
                </a:solidFill>
                <a:cs typeface="AL-Hor" pitchFamily="2" charset="-78"/>
              </a:rPr>
              <a:t> </a:t>
            </a:r>
            <a:r>
              <a:rPr lang="ar-SA" sz="4000" b="1" dirty="0" smtClean="0">
                <a:solidFill>
                  <a:srgbClr val="0000FF"/>
                </a:solidFill>
                <a:cs typeface="AL-Hor" pitchFamily="2" charset="-78"/>
              </a:rPr>
              <a:t> </a:t>
            </a:r>
            <a:endParaRPr lang="en-US" sz="4000" b="1" dirty="0" smtClean="0">
              <a:solidFill>
                <a:srgbClr val="0000FF"/>
              </a:solidFill>
              <a:cs typeface="AL-Hor" pitchFamily="2" charset="-78"/>
            </a:endParaRPr>
          </a:p>
          <a:p>
            <a:pPr algn="ctr"/>
            <a:r>
              <a:rPr lang="ar-SA" sz="3200" b="1" dirty="0" smtClean="0">
                <a:solidFill>
                  <a:srgbClr val="0000FF"/>
                </a:solidFill>
                <a:cs typeface="+mj-cs"/>
              </a:rPr>
              <a:t> </a:t>
            </a:r>
            <a:endParaRPr lang="ar-SA" sz="3200" b="1" dirty="0">
              <a:solidFill>
                <a:srgbClr val="0000FF"/>
              </a:solidFill>
              <a:cs typeface="+mj-cs"/>
            </a:endParaRPr>
          </a:p>
        </p:txBody>
      </p:sp>
      <p:pic>
        <p:nvPicPr>
          <p:cNvPr id="11" name="Picture 2" descr="alarm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28662" y="4643446"/>
            <a:ext cx="839788" cy="681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مستطيل ذو زوايا قطرية مستديرة 11"/>
          <p:cNvSpPr/>
          <p:nvPr/>
        </p:nvSpPr>
        <p:spPr>
          <a:xfrm>
            <a:off x="714348" y="5500702"/>
            <a:ext cx="1214446" cy="571504"/>
          </a:xfrm>
          <a:prstGeom prst="round2DiagRect">
            <a:avLst/>
          </a:prstGeom>
          <a:solidFill>
            <a:schemeClr val="bg1"/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b="1" dirty="0" smtClean="0"/>
              <a:t> </a:t>
            </a:r>
            <a:r>
              <a:rPr lang="en-US" b="1" dirty="0" smtClean="0"/>
              <a:t>10</a:t>
            </a:r>
            <a:r>
              <a:rPr lang="ar-SA" b="1" dirty="0" smtClean="0"/>
              <a:t> دقائق  </a:t>
            </a:r>
            <a:endParaRPr lang="ar-SA" dirty="0"/>
          </a:p>
        </p:txBody>
      </p:sp>
      <p:pic>
        <p:nvPicPr>
          <p:cNvPr id="1026" name="Picture 2" descr="C:\Documents and Settings\user\My Documents\ايقونات\My Pictures\royalty-free-photos-girl-sitting-on-floor-and-reading-a-book-pixmac-62732175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14348" y="1643050"/>
            <a:ext cx="2571768" cy="242889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5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5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5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مستطيل 4"/>
          <p:cNvSpPr/>
          <p:nvPr/>
        </p:nvSpPr>
        <p:spPr>
          <a:xfrm>
            <a:off x="214282" y="142852"/>
            <a:ext cx="8715436" cy="428628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مستطيل 6"/>
          <p:cNvSpPr/>
          <p:nvPr/>
        </p:nvSpPr>
        <p:spPr>
          <a:xfrm>
            <a:off x="214282" y="6286520"/>
            <a:ext cx="8715436" cy="35719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4" name="مستطيل 13"/>
          <p:cNvSpPr/>
          <p:nvPr/>
        </p:nvSpPr>
        <p:spPr>
          <a:xfrm>
            <a:off x="8858280" y="571480"/>
            <a:ext cx="71438" cy="571504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5" name="مستطيل 14"/>
          <p:cNvSpPr/>
          <p:nvPr/>
        </p:nvSpPr>
        <p:spPr>
          <a:xfrm>
            <a:off x="214282" y="571480"/>
            <a:ext cx="71438" cy="571504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9" name="مستطيل 8"/>
          <p:cNvSpPr/>
          <p:nvPr/>
        </p:nvSpPr>
        <p:spPr>
          <a:xfrm>
            <a:off x="3143240" y="1285860"/>
            <a:ext cx="3214710" cy="714380"/>
          </a:xfrm>
          <a:prstGeom prst="rect">
            <a:avLst/>
          </a:prstGeom>
          <a:solidFill>
            <a:srgbClr val="FFFFCC"/>
          </a:solidFill>
          <a:ln>
            <a:solidFill>
              <a:schemeClr val="bg1"/>
            </a:solidFill>
          </a:ln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4000" dirty="0" smtClean="0">
                <a:solidFill>
                  <a:schemeClr val="tx1"/>
                </a:solidFill>
                <a:cs typeface="AL-Hor" pitchFamily="2" charset="-78"/>
              </a:rPr>
              <a:t>ماذا  تعلمتي ؟ </a:t>
            </a:r>
            <a:endParaRPr lang="ar-SA" sz="4000" dirty="0">
              <a:solidFill>
                <a:schemeClr val="tx1"/>
              </a:solidFill>
              <a:cs typeface="AL-Hor" pitchFamily="2" charset="-78"/>
            </a:endParaRPr>
          </a:p>
        </p:txBody>
      </p:sp>
      <p:pic>
        <p:nvPicPr>
          <p:cNvPr id="11" name="Picture 5"/>
          <p:cNvPicPr>
            <a:picLocks noChangeAspect="1" noChangeArrowheads="1"/>
          </p:cNvPicPr>
          <p:nvPr/>
        </p:nvPicPr>
        <p:blipFill>
          <a:blip r:embed="rId2"/>
          <a:srcRect l="69712" b="11363"/>
          <a:stretch>
            <a:fillRect/>
          </a:stretch>
        </p:blipFill>
        <p:spPr bwMode="auto">
          <a:xfrm>
            <a:off x="7643834" y="642918"/>
            <a:ext cx="900098" cy="9286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2" name="تمرير عمودي 11"/>
          <p:cNvSpPr/>
          <p:nvPr/>
        </p:nvSpPr>
        <p:spPr>
          <a:xfrm>
            <a:off x="571472" y="2714620"/>
            <a:ext cx="6357982" cy="3000396"/>
          </a:xfrm>
          <a:prstGeom prst="verticalScroll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400" u="sng" dirty="0" smtClean="0">
                <a:solidFill>
                  <a:srgbClr val="FF0000"/>
                </a:solidFill>
                <a:cs typeface="AL-Hor" pitchFamily="2" charset="-78"/>
              </a:rPr>
              <a:t>لخّصي</a:t>
            </a:r>
            <a:r>
              <a:rPr lang="ar-SA" sz="4400" dirty="0" smtClean="0">
                <a:cs typeface="AL-Hor" pitchFamily="2" charset="-78"/>
              </a:rPr>
              <a:t> بأسلوبك  </a:t>
            </a:r>
            <a:r>
              <a:rPr lang="ar-SA" sz="4400" dirty="0" smtClean="0">
                <a:solidFill>
                  <a:srgbClr val="0000FF"/>
                </a:solidFill>
                <a:cs typeface="AL-Hor" pitchFamily="2" charset="-78"/>
              </a:rPr>
              <a:t>أهم المعلومات والمعارف</a:t>
            </a:r>
            <a:r>
              <a:rPr lang="ar-SA" sz="4400" dirty="0" smtClean="0">
                <a:cs typeface="AL-Hor" pitchFamily="2" charset="-78"/>
              </a:rPr>
              <a:t> </a:t>
            </a:r>
            <a:r>
              <a:rPr lang="ar-SA" sz="4400" dirty="0" smtClean="0">
                <a:solidFill>
                  <a:srgbClr val="008000"/>
                </a:solidFill>
                <a:cs typeface="AL-Hor" pitchFamily="2" charset="-78"/>
              </a:rPr>
              <a:t>التي </a:t>
            </a:r>
            <a:r>
              <a:rPr lang="ar-SA" sz="4400" dirty="0" err="1" smtClean="0">
                <a:solidFill>
                  <a:srgbClr val="008000"/>
                </a:solidFill>
                <a:cs typeface="AL-Hor" pitchFamily="2" charset="-78"/>
              </a:rPr>
              <a:t>فهمتيها</a:t>
            </a:r>
            <a:r>
              <a:rPr lang="ar-SA" sz="4400" dirty="0" smtClean="0">
                <a:solidFill>
                  <a:srgbClr val="008000"/>
                </a:solidFill>
                <a:cs typeface="AL-Hor" pitchFamily="2" charset="-78"/>
              </a:rPr>
              <a:t> من خلال الدرس </a:t>
            </a:r>
            <a:r>
              <a:rPr lang="ar-SA" sz="4400" u="sng" dirty="0" smtClean="0">
                <a:solidFill>
                  <a:srgbClr val="FF0000"/>
                </a:solidFill>
                <a:cs typeface="AL-Hor" pitchFamily="2" charset="-78"/>
              </a:rPr>
              <a:t>في ورقة العمل رقم </a:t>
            </a:r>
            <a:r>
              <a:rPr lang="en-US" sz="4400" u="sng" dirty="0" smtClean="0">
                <a:solidFill>
                  <a:srgbClr val="FF0000"/>
                </a:solidFill>
                <a:cs typeface="AL-Hor" pitchFamily="2" charset="-78"/>
              </a:rPr>
              <a:t>1</a:t>
            </a:r>
            <a:r>
              <a:rPr lang="ar-SA" sz="4400" u="sng" dirty="0" smtClean="0">
                <a:solidFill>
                  <a:srgbClr val="FF0000"/>
                </a:solidFill>
                <a:cs typeface="AL-Hor" pitchFamily="2" charset="-78"/>
              </a:rPr>
              <a:t> </a:t>
            </a:r>
            <a:endParaRPr lang="ar-SA" sz="4400" u="sng" dirty="0">
              <a:solidFill>
                <a:srgbClr val="FF0000"/>
              </a:solidFill>
              <a:cs typeface="AL-Hor" pitchFamily="2" charset="-78"/>
            </a:endParaRPr>
          </a:p>
        </p:txBody>
      </p:sp>
      <p:pic>
        <p:nvPicPr>
          <p:cNvPr id="13" name="Picture 2" descr="drawing_pen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000892" y="2143116"/>
            <a:ext cx="1571636" cy="1857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مستطيل 4"/>
          <p:cNvSpPr/>
          <p:nvPr/>
        </p:nvSpPr>
        <p:spPr>
          <a:xfrm>
            <a:off x="214282" y="142852"/>
            <a:ext cx="8715436" cy="428628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مستطيل 6"/>
          <p:cNvSpPr/>
          <p:nvPr/>
        </p:nvSpPr>
        <p:spPr>
          <a:xfrm>
            <a:off x="214282" y="6286520"/>
            <a:ext cx="8715436" cy="35719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4" name="مستطيل 13"/>
          <p:cNvSpPr/>
          <p:nvPr/>
        </p:nvSpPr>
        <p:spPr>
          <a:xfrm>
            <a:off x="8858280" y="571480"/>
            <a:ext cx="71438" cy="571504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5" name="مستطيل 14"/>
          <p:cNvSpPr/>
          <p:nvPr/>
        </p:nvSpPr>
        <p:spPr>
          <a:xfrm>
            <a:off x="214282" y="571480"/>
            <a:ext cx="71438" cy="571504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2050" name="Picture 2" descr="C:\Documents and Settings\user\My Documents\ايقونات\صووور\28727045az5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428992" y="857232"/>
            <a:ext cx="1476377" cy="1000132"/>
          </a:xfrm>
          <a:prstGeom prst="rect">
            <a:avLst/>
          </a:prstGeom>
          <a:noFill/>
        </p:spPr>
      </p:pic>
      <p:pic>
        <p:nvPicPr>
          <p:cNvPr id="2051" name="Picture 3" descr="C:\Documents and Settings\user\My Documents\ايقونات\صووور\قلم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28662" y="714356"/>
            <a:ext cx="1357319" cy="1143005"/>
          </a:xfrm>
          <a:prstGeom prst="rect">
            <a:avLst/>
          </a:prstGeom>
          <a:noFill/>
        </p:spPr>
      </p:pic>
      <p:sp>
        <p:nvSpPr>
          <p:cNvPr id="10" name="مستطيل 9"/>
          <p:cNvSpPr/>
          <p:nvPr/>
        </p:nvSpPr>
        <p:spPr>
          <a:xfrm>
            <a:off x="3929058" y="3786190"/>
            <a:ext cx="1643074" cy="57150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9" name="مستطيل 8"/>
          <p:cNvSpPr/>
          <p:nvPr/>
        </p:nvSpPr>
        <p:spPr>
          <a:xfrm>
            <a:off x="5286380" y="1000108"/>
            <a:ext cx="3214710" cy="714380"/>
          </a:xfrm>
          <a:prstGeom prst="rect">
            <a:avLst/>
          </a:prstGeom>
          <a:solidFill>
            <a:srgbClr val="FFFFCC"/>
          </a:solidFill>
          <a:ln>
            <a:solidFill>
              <a:schemeClr val="bg1"/>
            </a:solidFill>
          </a:ln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4000" dirty="0" smtClean="0">
                <a:solidFill>
                  <a:schemeClr val="tx1"/>
                </a:solidFill>
                <a:cs typeface="AL-Hor" pitchFamily="2" charset="-78"/>
              </a:rPr>
              <a:t>توضيح   </a:t>
            </a:r>
            <a:endParaRPr lang="ar-SA" sz="4000" dirty="0">
              <a:solidFill>
                <a:schemeClr val="tx1"/>
              </a:solidFill>
              <a:cs typeface="AL-Hor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مستطيل 4"/>
          <p:cNvSpPr/>
          <p:nvPr/>
        </p:nvSpPr>
        <p:spPr>
          <a:xfrm>
            <a:off x="214282" y="142852"/>
            <a:ext cx="8715436" cy="428628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مستطيل 6"/>
          <p:cNvSpPr/>
          <p:nvPr/>
        </p:nvSpPr>
        <p:spPr>
          <a:xfrm>
            <a:off x="214282" y="6286520"/>
            <a:ext cx="8715436" cy="35719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4" name="مستطيل 13"/>
          <p:cNvSpPr/>
          <p:nvPr/>
        </p:nvSpPr>
        <p:spPr>
          <a:xfrm>
            <a:off x="8858280" y="571480"/>
            <a:ext cx="71438" cy="571504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5" name="مستطيل 14"/>
          <p:cNvSpPr/>
          <p:nvPr/>
        </p:nvSpPr>
        <p:spPr>
          <a:xfrm>
            <a:off x="214282" y="571480"/>
            <a:ext cx="71438" cy="571504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 b="7733"/>
          <a:stretch>
            <a:fillRect/>
          </a:stretch>
        </p:blipFill>
        <p:spPr bwMode="auto">
          <a:xfrm>
            <a:off x="571472" y="1071546"/>
            <a:ext cx="8215370" cy="45005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مستطيل 9"/>
          <p:cNvSpPr/>
          <p:nvPr/>
        </p:nvSpPr>
        <p:spPr>
          <a:xfrm>
            <a:off x="1857356" y="1857364"/>
            <a:ext cx="5715040" cy="271464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4800" u="sng" dirty="0" smtClean="0">
                <a:solidFill>
                  <a:srgbClr val="0000FF"/>
                </a:solidFill>
                <a:cs typeface="AL-Hor" pitchFamily="2" charset="-78"/>
              </a:rPr>
              <a:t>إلى  اللقاء  في الدرس القادم </a:t>
            </a:r>
          </a:p>
          <a:p>
            <a:pPr algn="ctr"/>
            <a:r>
              <a:rPr lang="ar-SA" sz="4800" u="sng" dirty="0" smtClean="0">
                <a:solidFill>
                  <a:srgbClr val="0000FF"/>
                </a:solidFill>
                <a:cs typeface="AL-Hor" pitchFamily="2" charset="-78"/>
              </a:rPr>
              <a:t>بإذن الله </a:t>
            </a:r>
          </a:p>
          <a:p>
            <a:pPr algn="ctr"/>
            <a:r>
              <a:rPr lang="ar-SA" sz="4800" u="sng" dirty="0" smtClean="0">
                <a:solidFill>
                  <a:srgbClr val="FF0000"/>
                </a:solidFill>
                <a:cs typeface="AL-Hor" pitchFamily="2" charset="-78"/>
              </a:rPr>
              <a:t> </a:t>
            </a:r>
            <a:endParaRPr lang="ar-SA" sz="4800" u="sng" dirty="0">
              <a:solidFill>
                <a:schemeClr val="tx1"/>
              </a:solidFill>
              <a:cs typeface="AL-Hor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مستطيل ذو زوايا قطرية مخدوشة 5"/>
          <p:cNvSpPr/>
          <p:nvPr/>
        </p:nvSpPr>
        <p:spPr>
          <a:xfrm>
            <a:off x="642910" y="2714620"/>
            <a:ext cx="7858180" cy="2571768"/>
          </a:xfrm>
          <a:prstGeom prst="snip2DiagRect">
            <a:avLst/>
          </a:prstGeom>
          <a:solidFill>
            <a:srgbClr val="FFEFFF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4000" b="1" u="sng" dirty="0" smtClean="0">
                <a:solidFill>
                  <a:schemeClr val="tx1"/>
                </a:solidFill>
                <a:cs typeface="khalaad al-arabeh" pitchFamily="2" charset="-78"/>
              </a:rPr>
              <a:t>  </a:t>
            </a:r>
            <a:r>
              <a:rPr lang="ar-SA" sz="4000" b="1" u="sng" dirty="0" smtClean="0">
                <a:solidFill>
                  <a:schemeClr val="tx1"/>
                </a:solidFill>
                <a:cs typeface="khalaad al-arabeh" pitchFamily="2" charset="-78"/>
              </a:rPr>
              <a:t>تعمل أجهزة الهضم والتنفس والإخراج معاً للحفاظ على الجسم بصحة جيدة </a:t>
            </a:r>
            <a:endParaRPr lang="ar-SA" sz="3600" b="1" dirty="0">
              <a:solidFill>
                <a:schemeClr val="tx1"/>
              </a:solidFill>
              <a:cs typeface="khalaad al-arabeh" pitchFamily="2" charset="-78"/>
            </a:endParaRPr>
          </a:p>
        </p:txBody>
      </p:sp>
      <p:sp>
        <p:nvSpPr>
          <p:cNvPr id="5" name="مستطيل 4"/>
          <p:cNvSpPr/>
          <p:nvPr/>
        </p:nvSpPr>
        <p:spPr>
          <a:xfrm>
            <a:off x="214282" y="142852"/>
            <a:ext cx="8715436" cy="428628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مستطيل 6"/>
          <p:cNvSpPr/>
          <p:nvPr/>
        </p:nvSpPr>
        <p:spPr>
          <a:xfrm>
            <a:off x="214282" y="6286520"/>
            <a:ext cx="8715436" cy="35719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" name="مستطيل 7"/>
          <p:cNvSpPr/>
          <p:nvPr/>
        </p:nvSpPr>
        <p:spPr>
          <a:xfrm>
            <a:off x="4143372" y="1000108"/>
            <a:ext cx="2643206" cy="928694"/>
          </a:xfrm>
          <a:prstGeom prst="rect">
            <a:avLst/>
          </a:prstGeom>
          <a:solidFill>
            <a:srgbClr val="7030A0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4000" dirty="0" smtClean="0">
                <a:solidFill>
                  <a:schemeClr val="bg1"/>
                </a:solidFill>
                <a:cs typeface="AL-Hor" pitchFamily="2" charset="-78"/>
              </a:rPr>
              <a:t>الفكرة العامة </a:t>
            </a:r>
            <a:endParaRPr lang="ar-SA" sz="4000" dirty="0">
              <a:solidFill>
                <a:schemeClr val="bg1"/>
              </a:solidFill>
              <a:cs typeface="AL-Hor" pitchFamily="2" charset="-78"/>
            </a:endParaRPr>
          </a:p>
        </p:txBody>
      </p:sp>
      <p:sp>
        <p:nvSpPr>
          <p:cNvPr id="14" name="مستطيل 13"/>
          <p:cNvSpPr/>
          <p:nvPr/>
        </p:nvSpPr>
        <p:spPr>
          <a:xfrm>
            <a:off x="8858280" y="571480"/>
            <a:ext cx="71438" cy="571504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5" name="مستطيل 14"/>
          <p:cNvSpPr/>
          <p:nvPr/>
        </p:nvSpPr>
        <p:spPr>
          <a:xfrm>
            <a:off x="214282" y="571480"/>
            <a:ext cx="71438" cy="571504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17409" name="Picture 1" descr="C:\Documents and Settings\user\My Documents\My Pictures\ok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768" y="1071546"/>
            <a:ext cx="1219200" cy="85725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74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74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74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مستطيل 4"/>
          <p:cNvSpPr/>
          <p:nvPr/>
        </p:nvSpPr>
        <p:spPr>
          <a:xfrm>
            <a:off x="214282" y="142852"/>
            <a:ext cx="8715436" cy="428628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مستطيل 6"/>
          <p:cNvSpPr/>
          <p:nvPr/>
        </p:nvSpPr>
        <p:spPr>
          <a:xfrm>
            <a:off x="214282" y="6286520"/>
            <a:ext cx="8715436" cy="35719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" name="مستطيل 7"/>
          <p:cNvSpPr/>
          <p:nvPr/>
        </p:nvSpPr>
        <p:spPr>
          <a:xfrm>
            <a:off x="1357290" y="642918"/>
            <a:ext cx="5786478" cy="857256"/>
          </a:xfrm>
          <a:prstGeom prst="rect">
            <a:avLst/>
          </a:prstGeom>
          <a:solidFill>
            <a:srgbClr val="7030A0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4800" dirty="0" smtClean="0">
                <a:solidFill>
                  <a:schemeClr val="bg1"/>
                </a:solidFill>
                <a:cs typeface="AL-Hor" pitchFamily="2" charset="-78"/>
              </a:rPr>
              <a:t>نشاطات تمهيدية </a:t>
            </a:r>
            <a:endParaRPr lang="ar-SA" sz="4800" dirty="0">
              <a:solidFill>
                <a:schemeClr val="bg1"/>
              </a:solidFill>
              <a:cs typeface="AL-Hor" pitchFamily="2" charset="-78"/>
            </a:endParaRPr>
          </a:p>
        </p:txBody>
      </p:sp>
      <p:sp>
        <p:nvSpPr>
          <p:cNvPr id="14" name="مستطيل 13"/>
          <p:cNvSpPr/>
          <p:nvPr/>
        </p:nvSpPr>
        <p:spPr>
          <a:xfrm>
            <a:off x="8858280" y="571480"/>
            <a:ext cx="71438" cy="571504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5" name="مستطيل 14"/>
          <p:cNvSpPr/>
          <p:nvPr/>
        </p:nvSpPr>
        <p:spPr>
          <a:xfrm>
            <a:off x="214282" y="571480"/>
            <a:ext cx="71438" cy="571504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2" name="مستطيل ذو زوايا قطرية مستديرة 11"/>
          <p:cNvSpPr/>
          <p:nvPr/>
        </p:nvSpPr>
        <p:spPr>
          <a:xfrm>
            <a:off x="5357818" y="2143116"/>
            <a:ext cx="3286148" cy="714380"/>
          </a:xfrm>
          <a:prstGeom prst="round2DiagRect">
            <a:avLst/>
          </a:prstGeom>
          <a:solidFill>
            <a:srgbClr val="FF00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3200" dirty="0" smtClean="0">
              <a:cs typeface="khalaad al-arabeh" pitchFamily="2" charset="-78"/>
            </a:endParaRPr>
          </a:p>
          <a:p>
            <a:pPr algn="ctr"/>
            <a:r>
              <a:rPr lang="ar-SA" sz="3200" b="1" dirty="0" smtClean="0">
                <a:cs typeface="khalaad al-arabeh" pitchFamily="2" charset="-78"/>
              </a:rPr>
              <a:t>تجربة استهلالية  </a:t>
            </a:r>
          </a:p>
          <a:p>
            <a:pPr algn="ctr"/>
            <a:r>
              <a:rPr lang="ar-SA" sz="3200" dirty="0" smtClean="0">
                <a:cs typeface="khalaad al-arabeh" pitchFamily="2" charset="-78"/>
              </a:rPr>
              <a:t>      </a:t>
            </a:r>
            <a:endParaRPr lang="ar-SA" sz="3200" dirty="0">
              <a:cs typeface="khalaad al-arabeh" pitchFamily="2" charset="-78"/>
            </a:endParaRPr>
          </a:p>
        </p:txBody>
      </p:sp>
      <p:sp>
        <p:nvSpPr>
          <p:cNvPr id="13" name="مستطيل ذو زوايا قطرية مستديرة 12"/>
          <p:cNvSpPr/>
          <p:nvPr/>
        </p:nvSpPr>
        <p:spPr>
          <a:xfrm>
            <a:off x="2214546" y="3143248"/>
            <a:ext cx="6429420" cy="714380"/>
          </a:xfrm>
          <a:prstGeom prst="round2DiagRect">
            <a:avLst/>
          </a:prstGeom>
          <a:solidFill>
            <a:srgbClr val="FF00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dirty="0" smtClean="0">
                <a:cs typeface="khalaad al-arabeh" pitchFamily="2" charset="-78"/>
              </a:rPr>
              <a:t>معدل التنفس </a:t>
            </a:r>
            <a:endParaRPr lang="ar-SA" sz="3200" b="1" dirty="0">
              <a:cs typeface="khalaad al-arabeh" pitchFamily="2" charset="-78"/>
            </a:endParaRPr>
          </a:p>
        </p:txBody>
      </p:sp>
      <p:sp>
        <p:nvSpPr>
          <p:cNvPr id="16" name="مستطيل 15"/>
          <p:cNvSpPr/>
          <p:nvPr/>
        </p:nvSpPr>
        <p:spPr>
          <a:xfrm>
            <a:off x="1071538" y="4071942"/>
            <a:ext cx="7572428" cy="185738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sz="4400" b="1" dirty="0" smtClean="0">
                <a:solidFill>
                  <a:srgbClr val="FF0000"/>
                </a:solidFill>
              </a:rPr>
              <a:t> </a:t>
            </a:r>
            <a:r>
              <a:rPr lang="ar-SA" sz="4000" dirty="0" smtClean="0">
                <a:solidFill>
                  <a:schemeClr val="tx1"/>
                </a:solidFill>
                <a:latin typeface="Tahoma" pitchFamily="34" charset="0"/>
                <a:cs typeface="AL-Hor" pitchFamily="2" charset="-78"/>
              </a:rPr>
              <a:t>بالتعاون مع أفراد مجموعتك</a:t>
            </a:r>
          </a:p>
          <a:p>
            <a:pPr algn="ctr"/>
            <a:r>
              <a:rPr lang="ar-SA" sz="4000" dirty="0" smtClean="0">
                <a:solidFill>
                  <a:schemeClr val="tx1"/>
                </a:solidFill>
                <a:latin typeface="Tahoma" pitchFamily="34" charset="0"/>
                <a:cs typeface="AL-Hor" pitchFamily="2" charset="-78"/>
              </a:rPr>
              <a:t>استعيني بالكتاب لتنفيذ خطوات العمل ثم تحليل النتائج  </a:t>
            </a:r>
            <a:r>
              <a:rPr lang="ar-SA" sz="4000" u="sng" dirty="0" smtClean="0">
                <a:solidFill>
                  <a:srgbClr val="009900"/>
                </a:solidFill>
                <a:latin typeface="Tahoma" pitchFamily="34" charset="0"/>
                <a:cs typeface="AL-Hor" pitchFamily="2" charset="-78"/>
              </a:rPr>
              <a:t> </a:t>
            </a:r>
          </a:p>
          <a:p>
            <a:pPr algn="ctr"/>
            <a:endParaRPr lang="ar-SA" sz="2000" b="1" dirty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</p:txBody>
      </p:sp>
      <p:pic>
        <p:nvPicPr>
          <p:cNvPr id="15361" name="Picture 1" descr="C:\Documents and Settings\user\سطح المكتب\1433\أيقونات رائعة\search_user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500958" y="928670"/>
            <a:ext cx="1071570" cy="1125534"/>
          </a:xfrm>
          <a:prstGeom prst="rect">
            <a:avLst/>
          </a:prstGeom>
          <a:noFill/>
        </p:spPr>
      </p:pic>
      <p:pic>
        <p:nvPicPr>
          <p:cNvPr id="15362" name="Picture 2" descr="C:\Documents and Settings\user\سطح المكتب\1433\أيقونات رائعة\alarm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0034" y="1500174"/>
            <a:ext cx="1219200" cy="1219200"/>
          </a:xfrm>
          <a:prstGeom prst="rect">
            <a:avLst/>
          </a:prstGeom>
          <a:noFill/>
        </p:spPr>
      </p:pic>
      <p:sp>
        <p:nvSpPr>
          <p:cNvPr id="17" name="مستطيل 16"/>
          <p:cNvSpPr/>
          <p:nvPr/>
        </p:nvSpPr>
        <p:spPr>
          <a:xfrm>
            <a:off x="571472" y="2786058"/>
            <a:ext cx="1143008" cy="121444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2800" b="1" dirty="0" smtClean="0">
                <a:solidFill>
                  <a:srgbClr val="C00000"/>
                </a:solidFill>
              </a:rPr>
              <a:t>15</a:t>
            </a:r>
            <a:r>
              <a:rPr lang="ar-SA" b="1" dirty="0" smtClean="0"/>
              <a:t> </a:t>
            </a:r>
          </a:p>
          <a:p>
            <a:pPr algn="ctr"/>
            <a:r>
              <a:rPr lang="ar-SA" sz="2800" dirty="0" smtClean="0">
                <a:solidFill>
                  <a:schemeClr val="tx1"/>
                </a:solidFill>
              </a:rPr>
              <a:t>دقيقة </a:t>
            </a:r>
            <a:endParaRPr lang="ar-SA" sz="28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53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53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53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5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2" grpId="0" animBg="1"/>
      <p:bldP spid="13" grpId="0" animBg="1"/>
      <p:bldP spid="16" grpId="0" animBg="1"/>
      <p:bldP spid="1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مستطيل 4"/>
          <p:cNvSpPr/>
          <p:nvPr/>
        </p:nvSpPr>
        <p:spPr>
          <a:xfrm>
            <a:off x="214282" y="142852"/>
            <a:ext cx="8715436" cy="428628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مستطيل 6"/>
          <p:cNvSpPr/>
          <p:nvPr/>
        </p:nvSpPr>
        <p:spPr>
          <a:xfrm>
            <a:off x="214282" y="6286520"/>
            <a:ext cx="8715436" cy="35719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" name="مستطيل 7"/>
          <p:cNvSpPr/>
          <p:nvPr/>
        </p:nvSpPr>
        <p:spPr>
          <a:xfrm>
            <a:off x="1357290" y="642918"/>
            <a:ext cx="5786478" cy="857256"/>
          </a:xfrm>
          <a:prstGeom prst="rect">
            <a:avLst/>
          </a:prstGeom>
          <a:solidFill>
            <a:srgbClr val="7030A0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4800" dirty="0" smtClean="0">
                <a:solidFill>
                  <a:schemeClr val="bg1"/>
                </a:solidFill>
                <a:cs typeface="AL-Hor" pitchFamily="2" charset="-78"/>
              </a:rPr>
              <a:t>نشاطات تمهيدية </a:t>
            </a:r>
            <a:endParaRPr lang="ar-SA" sz="4800" dirty="0">
              <a:solidFill>
                <a:schemeClr val="bg1"/>
              </a:solidFill>
              <a:cs typeface="AL-Hor" pitchFamily="2" charset="-78"/>
            </a:endParaRPr>
          </a:p>
        </p:txBody>
      </p:sp>
      <p:sp>
        <p:nvSpPr>
          <p:cNvPr id="14" name="مستطيل 13"/>
          <p:cNvSpPr/>
          <p:nvPr/>
        </p:nvSpPr>
        <p:spPr>
          <a:xfrm>
            <a:off x="8858280" y="571480"/>
            <a:ext cx="71438" cy="571504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5" name="مستطيل 14"/>
          <p:cNvSpPr/>
          <p:nvPr/>
        </p:nvSpPr>
        <p:spPr>
          <a:xfrm>
            <a:off x="214282" y="571480"/>
            <a:ext cx="71438" cy="571504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6" name="مستطيل 15"/>
          <p:cNvSpPr/>
          <p:nvPr/>
        </p:nvSpPr>
        <p:spPr>
          <a:xfrm>
            <a:off x="500034" y="3143248"/>
            <a:ext cx="6357982" cy="235745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sz="4400" b="1" dirty="0" smtClean="0">
                <a:solidFill>
                  <a:srgbClr val="FF0000"/>
                </a:solidFill>
              </a:rPr>
              <a:t> </a:t>
            </a:r>
            <a:r>
              <a:rPr lang="ar-SA" sz="3600" dirty="0" smtClean="0">
                <a:solidFill>
                  <a:schemeClr val="tx1"/>
                </a:solidFill>
                <a:cs typeface="AL-Hor" pitchFamily="2" charset="-78"/>
              </a:rPr>
              <a:t>استعيني بالخطوات الإرشادية الواردة في كتابك لتصميم مطوية تساعد على تنظيم المعلومات </a:t>
            </a:r>
            <a:endParaRPr lang="ar-SA" sz="3600" u="sng" dirty="0" smtClean="0">
              <a:solidFill>
                <a:schemeClr val="tx1"/>
              </a:solidFill>
              <a:latin typeface="Tahoma" pitchFamily="34" charset="0"/>
              <a:cs typeface="AL-Hor" pitchFamily="2" charset="-78"/>
            </a:endParaRPr>
          </a:p>
          <a:p>
            <a:pPr algn="ctr"/>
            <a:endParaRPr lang="ar-SA" sz="2000" b="1" dirty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18" name="مستطيل ذو زوايا قطرية مستديرة 17"/>
          <p:cNvSpPr/>
          <p:nvPr/>
        </p:nvSpPr>
        <p:spPr>
          <a:xfrm>
            <a:off x="3357554" y="1928802"/>
            <a:ext cx="2857520" cy="642942"/>
          </a:xfrm>
          <a:prstGeom prst="round2DiagRect">
            <a:avLst/>
          </a:prstGeom>
          <a:solidFill>
            <a:srgbClr val="FF00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3200" dirty="0" smtClean="0">
              <a:cs typeface="khalaad al-arabeh" pitchFamily="2" charset="-78"/>
            </a:endParaRPr>
          </a:p>
          <a:p>
            <a:pPr algn="ctr"/>
            <a:r>
              <a:rPr lang="ar-SA" sz="4000" b="1" dirty="0" err="1" smtClean="0">
                <a:cs typeface="khalaad al-arabeh" pitchFamily="2" charset="-78"/>
              </a:rPr>
              <a:t>المطــويات</a:t>
            </a:r>
            <a:endParaRPr lang="ar-SA" sz="4000" b="1" dirty="0" smtClean="0">
              <a:cs typeface="khalaad al-arabeh" pitchFamily="2" charset="-78"/>
            </a:endParaRPr>
          </a:p>
          <a:p>
            <a:pPr algn="ctr"/>
            <a:r>
              <a:rPr lang="ar-SA" sz="3200" dirty="0" smtClean="0">
                <a:cs typeface="khalaad al-arabeh" pitchFamily="2" charset="-78"/>
              </a:rPr>
              <a:t>      </a:t>
            </a:r>
            <a:endParaRPr lang="ar-SA" sz="3200" dirty="0">
              <a:cs typeface="khalaad al-arabeh" pitchFamily="2" charset="-78"/>
            </a:endParaRPr>
          </a:p>
        </p:txBody>
      </p:sp>
      <p:sp>
        <p:nvSpPr>
          <p:cNvPr id="19" name="مستطيل 18"/>
          <p:cNvSpPr/>
          <p:nvPr/>
        </p:nvSpPr>
        <p:spPr>
          <a:xfrm>
            <a:off x="3643306" y="2571744"/>
            <a:ext cx="2143140" cy="500066"/>
          </a:xfrm>
          <a:prstGeom prst="rect">
            <a:avLst/>
          </a:prstGeom>
          <a:solidFill>
            <a:srgbClr val="FF00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b="1" dirty="0" smtClean="0">
                <a:cs typeface="khalaad al-arabeh" pitchFamily="2" charset="-78"/>
              </a:rPr>
              <a:t>منظمات الأفكار </a:t>
            </a:r>
            <a:endParaRPr lang="ar-SA" sz="3200" b="1" dirty="0">
              <a:cs typeface="khalaad al-arabeh" pitchFamily="2" charset="-78"/>
            </a:endParaRPr>
          </a:p>
        </p:txBody>
      </p:sp>
      <p:pic>
        <p:nvPicPr>
          <p:cNvPr id="3277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286644" y="928670"/>
            <a:ext cx="1333500" cy="2105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327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27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327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6" grpId="0" animBg="1"/>
      <p:bldP spid="18" grpId="0" animBg="1"/>
      <p:bldP spid="1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مستطيل 4"/>
          <p:cNvSpPr/>
          <p:nvPr/>
        </p:nvSpPr>
        <p:spPr>
          <a:xfrm>
            <a:off x="214282" y="142852"/>
            <a:ext cx="8715436" cy="428628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مستطيل 6"/>
          <p:cNvSpPr/>
          <p:nvPr/>
        </p:nvSpPr>
        <p:spPr>
          <a:xfrm>
            <a:off x="214282" y="6286520"/>
            <a:ext cx="8715436" cy="35719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" name="مستطيل 7"/>
          <p:cNvSpPr/>
          <p:nvPr/>
        </p:nvSpPr>
        <p:spPr>
          <a:xfrm>
            <a:off x="714348" y="2357430"/>
            <a:ext cx="7786742" cy="2286016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5400000" scaled="0"/>
            <a:tileRect/>
          </a:gra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4800" dirty="0" smtClean="0">
                <a:solidFill>
                  <a:srgbClr val="FF0000"/>
                </a:solidFill>
                <a:cs typeface="AL-Hor" pitchFamily="2" charset="-78"/>
              </a:rPr>
              <a:t>الجهاز الهضمي والمواد الغذائية </a:t>
            </a:r>
            <a:endParaRPr lang="ar-SA" sz="6600" dirty="0">
              <a:solidFill>
                <a:srgbClr val="FF0000"/>
              </a:solidFill>
              <a:cs typeface="AL-Hor" pitchFamily="2" charset="-78"/>
            </a:endParaRPr>
          </a:p>
        </p:txBody>
      </p:sp>
      <p:sp>
        <p:nvSpPr>
          <p:cNvPr id="14" name="مستطيل 13"/>
          <p:cNvSpPr/>
          <p:nvPr/>
        </p:nvSpPr>
        <p:spPr>
          <a:xfrm>
            <a:off x="8858280" y="571480"/>
            <a:ext cx="71438" cy="571504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5" name="مستطيل 14"/>
          <p:cNvSpPr/>
          <p:nvPr/>
        </p:nvSpPr>
        <p:spPr>
          <a:xfrm>
            <a:off x="214282" y="571480"/>
            <a:ext cx="71438" cy="571504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7" name="مستطيل ذو زوايا قطرية مستديرة 16"/>
          <p:cNvSpPr/>
          <p:nvPr/>
        </p:nvSpPr>
        <p:spPr>
          <a:xfrm>
            <a:off x="4786314" y="1285860"/>
            <a:ext cx="3714776" cy="857256"/>
          </a:xfrm>
          <a:prstGeom prst="round2DiagRect">
            <a:avLst/>
          </a:prstGeom>
          <a:solidFill>
            <a:srgbClr val="FF00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3200" dirty="0" smtClean="0">
              <a:cs typeface="khalaad al-arabeh" pitchFamily="2" charset="-78"/>
            </a:endParaRPr>
          </a:p>
          <a:p>
            <a:pPr algn="ctr"/>
            <a:r>
              <a:rPr lang="ar-SA" sz="4000" dirty="0" smtClean="0">
                <a:cs typeface="khalaad al-arabeh 2" pitchFamily="2" charset="-78"/>
              </a:rPr>
              <a:t>الدرس      </a:t>
            </a:r>
            <a:r>
              <a:rPr lang="en-US" sz="3200" dirty="0" smtClean="0">
                <a:cs typeface="khalaad al-arabeh" pitchFamily="2" charset="-78"/>
              </a:rPr>
              <a:t>1</a:t>
            </a:r>
            <a:endParaRPr lang="ar-SA" sz="3200" dirty="0" smtClean="0">
              <a:cs typeface="khalaad al-arabeh" pitchFamily="2" charset="-78"/>
            </a:endParaRPr>
          </a:p>
          <a:p>
            <a:pPr algn="ctr"/>
            <a:r>
              <a:rPr lang="ar-SA" sz="3200" dirty="0" smtClean="0">
                <a:cs typeface="khalaad al-arabeh" pitchFamily="2" charset="-78"/>
              </a:rPr>
              <a:t>      </a:t>
            </a:r>
            <a:endParaRPr lang="ar-SA" sz="3200" dirty="0">
              <a:cs typeface="khalaad al-arabeh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مستطيل 4"/>
          <p:cNvSpPr/>
          <p:nvPr/>
        </p:nvSpPr>
        <p:spPr>
          <a:xfrm>
            <a:off x="214282" y="142852"/>
            <a:ext cx="8715436" cy="428628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مستطيل 6"/>
          <p:cNvSpPr/>
          <p:nvPr/>
        </p:nvSpPr>
        <p:spPr>
          <a:xfrm>
            <a:off x="214282" y="6286520"/>
            <a:ext cx="8715436" cy="35719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4" name="مستطيل 13"/>
          <p:cNvSpPr/>
          <p:nvPr/>
        </p:nvSpPr>
        <p:spPr>
          <a:xfrm>
            <a:off x="8858280" y="571480"/>
            <a:ext cx="71438" cy="571504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5" name="مستطيل 14"/>
          <p:cNvSpPr/>
          <p:nvPr/>
        </p:nvSpPr>
        <p:spPr>
          <a:xfrm>
            <a:off x="214282" y="571480"/>
            <a:ext cx="71438" cy="571504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1026" name="Picture 2" descr="C:\Documents and Settings\user\My Documents\My Pictures\tests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357686" y="2214554"/>
            <a:ext cx="1357322" cy="1285884"/>
          </a:xfrm>
          <a:prstGeom prst="rect">
            <a:avLst/>
          </a:prstGeom>
          <a:noFill/>
        </p:spPr>
      </p:pic>
      <p:sp>
        <p:nvSpPr>
          <p:cNvPr id="9" name="مستطيل مستدير الزوايا 8"/>
          <p:cNvSpPr/>
          <p:nvPr/>
        </p:nvSpPr>
        <p:spPr>
          <a:xfrm>
            <a:off x="2285984" y="857232"/>
            <a:ext cx="5715040" cy="107157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 smtClean="0">
                <a:solidFill>
                  <a:srgbClr val="FF0000"/>
                </a:solidFill>
                <a:cs typeface="AL-Hor" pitchFamily="2" charset="-78"/>
              </a:rPr>
              <a:t>جدول التعلم  الخطوة  الأولى لتحقيق أهدافي </a:t>
            </a:r>
            <a:endParaRPr lang="ar-SA" sz="3600" b="1" dirty="0">
              <a:solidFill>
                <a:srgbClr val="FF0000"/>
              </a:solidFill>
              <a:cs typeface="AL-Hor" pitchFamily="2" charset="-78"/>
            </a:endParaRPr>
          </a:p>
        </p:txBody>
      </p:sp>
      <p:sp>
        <p:nvSpPr>
          <p:cNvPr id="16" name="مستطيل مستدير الزوايا 15"/>
          <p:cNvSpPr/>
          <p:nvPr/>
        </p:nvSpPr>
        <p:spPr>
          <a:xfrm>
            <a:off x="2500298" y="4071942"/>
            <a:ext cx="5786478" cy="1857388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u="sng" dirty="0" smtClean="0">
                <a:solidFill>
                  <a:schemeClr val="tx1"/>
                </a:solidFill>
                <a:cs typeface="PT Bold Heading" pitchFamily="2" charset="-78"/>
              </a:rPr>
              <a:t>عزيزتي  الطالبة أكملي ورقة العمل المقدمة إليك حسب ما هو مطلوب </a:t>
            </a:r>
            <a:endParaRPr lang="ar-SA" sz="2400" u="sng" dirty="0">
              <a:solidFill>
                <a:schemeClr val="tx1"/>
              </a:solidFill>
              <a:cs typeface="PT Bold Heading" pitchFamily="2" charset="-78"/>
            </a:endParaRPr>
          </a:p>
        </p:txBody>
      </p:sp>
      <p:pic>
        <p:nvPicPr>
          <p:cNvPr id="1029" name="Picture 5" descr="C:\Documents and Settings\user\سطح المكتب\1433\أيقونات رائعة\alarm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57224" y="3429000"/>
            <a:ext cx="1219200" cy="1219200"/>
          </a:xfrm>
          <a:prstGeom prst="rect">
            <a:avLst/>
          </a:prstGeom>
          <a:noFill/>
        </p:spPr>
      </p:pic>
      <p:sp>
        <p:nvSpPr>
          <p:cNvPr id="18" name="مستطيل 17"/>
          <p:cNvSpPr/>
          <p:nvPr/>
        </p:nvSpPr>
        <p:spPr>
          <a:xfrm>
            <a:off x="500034" y="4714884"/>
            <a:ext cx="1928826" cy="135732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3200" b="1" dirty="0" smtClean="0">
                <a:solidFill>
                  <a:srgbClr val="0000FF"/>
                </a:solidFill>
              </a:rPr>
              <a:t>5</a:t>
            </a:r>
            <a:r>
              <a:rPr lang="ar-SA" sz="3200" b="1" dirty="0" smtClean="0">
                <a:solidFill>
                  <a:srgbClr val="0000FF"/>
                </a:solidFill>
              </a:rPr>
              <a:t> دقائق </a:t>
            </a:r>
            <a:endParaRPr lang="ar-SA" sz="3200" b="1" dirty="0">
              <a:solidFill>
                <a:srgbClr val="0000FF"/>
              </a:solidFill>
            </a:endParaRPr>
          </a:p>
        </p:txBody>
      </p:sp>
      <p:sp>
        <p:nvSpPr>
          <p:cNvPr id="17" name="مستطيل مستدير الزوايا 16"/>
          <p:cNvSpPr/>
          <p:nvPr/>
        </p:nvSpPr>
        <p:spPr>
          <a:xfrm>
            <a:off x="3714744" y="3571876"/>
            <a:ext cx="2928958" cy="857256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 smtClean="0">
                <a:solidFill>
                  <a:schemeClr val="tx1"/>
                </a:solidFill>
                <a:cs typeface="AL-Hor" pitchFamily="2" charset="-78"/>
              </a:rPr>
              <a:t>ورقة عمل رقم </a:t>
            </a:r>
            <a:r>
              <a:rPr lang="en-US" sz="3600" b="1" dirty="0" smtClean="0">
                <a:solidFill>
                  <a:schemeClr val="tx1"/>
                </a:solidFill>
                <a:cs typeface="AL-Hor" pitchFamily="2" charset="-78"/>
              </a:rPr>
              <a:t>1</a:t>
            </a:r>
            <a:endParaRPr lang="ar-SA" sz="3600" b="1" dirty="0">
              <a:solidFill>
                <a:schemeClr val="tx1"/>
              </a:solidFill>
              <a:cs typeface="AL-Hor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20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20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6" grpId="0" animBg="1"/>
      <p:bldP spid="18" grpId="0" animBg="1"/>
      <p:bldP spid="1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مستطيل 4"/>
          <p:cNvSpPr/>
          <p:nvPr/>
        </p:nvSpPr>
        <p:spPr>
          <a:xfrm>
            <a:off x="214282" y="142852"/>
            <a:ext cx="8715436" cy="428628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مستطيل 6"/>
          <p:cNvSpPr/>
          <p:nvPr/>
        </p:nvSpPr>
        <p:spPr>
          <a:xfrm>
            <a:off x="214282" y="6286520"/>
            <a:ext cx="8715436" cy="35719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9" name="مستطيل 8"/>
          <p:cNvSpPr/>
          <p:nvPr/>
        </p:nvSpPr>
        <p:spPr>
          <a:xfrm>
            <a:off x="2857488" y="1500174"/>
            <a:ext cx="3357586" cy="71438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000" dirty="0" smtClean="0">
                <a:solidFill>
                  <a:schemeClr val="tx1"/>
                </a:solidFill>
                <a:cs typeface="AL-Hor" pitchFamily="2" charset="-78"/>
              </a:rPr>
              <a:t>الفكرة  الرئيسة  </a:t>
            </a:r>
            <a:endParaRPr lang="ar-SA" sz="2800" dirty="0">
              <a:solidFill>
                <a:schemeClr val="tx1"/>
              </a:solidFill>
              <a:cs typeface="AL-Hor" pitchFamily="2" charset="-78"/>
            </a:endParaRPr>
          </a:p>
        </p:txBody>
      </p:sp>
      <p:sp>
        <p:nvSpPr>
          <p:cNvPr id="14" name="مستطيل 13"/>
          <p:cNvSpPr/>
          <p:nvPr/>
        </p:nvSpPr>
        <p:spPr>
          <a:xfrm>
            <a:off x="8858280" y="571480"/>
            <a:ext cx="71438" cy="571504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5" name="مستطيل 14"/>
          <p:cNvSpPr/>
          <p:nvPr/>
        </p:nvSpPr>
        <p:spPr>
          <a:xfrm>
            <a:off x="214282" y="571480"/>
            <a:ext cx="71438" cy="571504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6" name="مستطيل 15"/>
          <p:cNvSpPr/>
          <p:nvPr/>
        </p:nvSpPr>
        <p:spPr>
          <a:xfrm>
            <a:off x="785786" y="2643182"/>
            <a:ext cx="7572428" cy="242889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800" dirty="0" smtClean="0">
                <a:solidFill>
                  <a:srgbClr val="0000FF"/>
                </a:solidFill>
                <a:cs typeface="mohammad bold art 1" pitchFamily="2" charset="-78"/>
              </a:rPr>
              <a:t>تعمل أعضاء الجهاز الهضمي على هضم المواد الغائية وامتصاصها حيث يحتاج الجسم إلى وجبات متزنة تزوده بالطاقة </a:t>
            </a:r>
            <a:endParaRPr lang="ar-SA" sz="2800" dirty="0">
              <a:solidFill>
                <a:srgbClr val="0000FF"/>
              </a:solidFill>
              <a:cs typeface="mohammad bold art 1" pitchFamily="2" charset="-78"/>
            </a:endParaRPr>
          </a:p>
        </p:txBody>
      </p:sp>
      <p:pic>
        <p:nvPicPr>
          <p:cNvPr id="1026" name="Picture 2" descr="C:\Documents and Settings\user\سطح المكتب\1433\أيقونات رائعة\Log%20Out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58016" y="1285860"/>
            <a:ext cx="1219200" cy="1219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مستطيل 4"/>
          <p:cNvSpPr/>
          <p:nvPr/>
        </p:nvSpPr>
        <p:spPr>
          <a:xfrm>
            <a:off x="214282" y="142852"/>
            <a:ext cx="8715436" cy="428628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مستطيل 6"/>
          <p:cNvSpPr/>
          <p:nvPr/>
        </p:nvSpPr>
        <p:spPr>
          <a:xfrm>
            <a:off x="214282" y="6286520"/>
            <a:ext cx="8715436" cy="35719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9" name="مستطيل 8"/>
          <p:cNvSpPr/>
          <p:nvPr/>
        </p:nvSpPr>
        <p:spPr>
          <a:xfrm>
            <a:off x="2857488" y="1500174"/>
            <a:ext cx="3357586" cy="71438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000" dirty="0" smtClean="0">
                <a:solidFill>
                  <a:schemeClr val="tx1"/>
                </a:solidFill>
                <a:cs typeface="AL-Hor" pitchFamily="2" charset="-78"/>
              </a:rPr>
              <a:t>مراجعة  المفردات </a:t>
            </a:r>
            <a:endParaRPr lang="ar-SA" sz="2800" dirty="0">
              <a:solidFill>
                <a:schemeClr val="tx1"/>
              </a:solidFill>
              <a:cs typeface="AL-Hor" pitchFamily="2" charset="-78"/>
            </a:endParaRPr>
          </a:p>
        </p:txBody>
      </p:sp>
      <p:sp>
        <p:nvSpPr>
          <p:cNvPr id="14" name="مستطيل 13"/>
          <p:cNvSpPr/>
          <p:nvPr/>
        </p:nvSpPr>
        <p:spPr>
          <a:xfrm>
            <a:off x="8858280" y="571480"/>
            <a:ext cx="71438" cy="571504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5" name="مستطيل 14"/>
          <p:cNvSpPr/>
          <p:nvPr/>
        </p:nvSpPr>
        <p:spPr>
          <a:xfrm>
            <a:off x="214282" y="571480"/>
            <a:ext cx="71438" cy="571504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6" name="مستطيل 15"/>
          <p:cNvSpPr/>
          <p:nvPr/>
        </p:nvSpPr>
        <p:spPr>
          <a:xfrm>
            <a:off x="785786" y="2643182"/>
            <a:ext cx="7572428" cy="100013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dirty="0" smtClean="0">
                <a:solidFill>
                  <a:schemeClr val="tx1"/>
                </a:solidFill>
                <a:cs typeface="mohammad bold art 1" pitchFamily="2" charset="-78"/>
              </a:rPr>
              <a:t>ما المقصود </a:t>
            </a:r>
            <a:r>
              <a:rPr lang="ar-SA" sz="2000" dirty="0" smtClean="0">
                <a:solidFill>
                  <a:schemeClr val="tx1"/>
                </a:solidFill>
                <a:cs typeface="mohammad bold art 1" pitchFamily="2" charset="-78"/>
              </a:rPr>
              <a:t>بالبكتيريا    </a:t>
            </a:r>
            <a:endParaRPr lang="ar-SA" sz="2000" dirty="0">
              <a:solidFill>
                <a:schemeClr val="tx1"/>
              </a:solidFill>
              <a:cs typeface="mohammad bold art 1" pitchFamily="2" charset="-78"/>
            </a:endParaRPr>
          </a:p>
        </p:txBody>
      </p:sp>
      <p:pic>
        <p:nvPicPr>
          <p:cNvPr id="2050" name="Picture 2" descr="C:\Documents and Settings\user\سطح المكتب\1433\أيقونات رائعة\object-rotate-left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929454" y="1214422"/>
            <a:ext cx="1300163" cy="1300163"/>
          </a:xfrm>
          <a:prstGeom prst="rect">
            <a:avLst/>
          </a:prstGeom>
          <a:noFill/>
        </p:spPr>
      </p:pic>
      <p:sp>
        <p:nvSpPr>
          <p:cNvPr id="10" name="مستطيل 9"/>
          <p:cNvSpPr/>
          <p:nvPr/>
        </p:nvSpPr>
        <p:spPr>
          <a:xfrm>
            <a:off x="1000100" y="3714752"/>
            <a:ext cx="7572428" cy="130184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800" dirty="0" smtClean="0">
                <a:solidFill>
                  <a:srgbClr val="CC0066"/>
                </a:solidFill>
                <a:cs typeface="mohammad bold art 1" pitchFamily="2" charset="-78"/>
              </a:rPr>
              <a:t>مخلوقات حية وحيدة الخلايا تخلو من العضيات المحاطة بأغشية </a:t>
            </a:r>
            <a:endParaRPr lang="ar-SA" sz="2800" dirty="0">
              <a:solidFill>
                <a:schemeClr val="tx1"/>
              </a:solidFill>
              <a:cs typeface="mohammad bold art 1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6" grpId="0" animBg="1"/>
      <p:bldP spid="1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مستطيل 4"/>
          <p:cNvSpPr/>
          <p:nvPr/>
        </p:nvSpPr>
        <p:spPr>
          <a:xfrm>
            <a:off x="214282" y="142852"/>
            <a:ext cx="8715436" cy="428628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مستطيل 6"/>
          <p:cNvSpPr/>
          <p:nvPr/>
        </p:nvSpPr>
        <p:spPr>
          <a:xfrm>
            <a:off x="214282" y="6286520"/>
            <a:ext cx="8715436" cy="35719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9" name="مستطيل 8"/>
          <p:cNvSpPr/>
          <p:nvPr/>
        </p:nvSpPr>
        <p:spPr>
          <a:xfrm>
            <a:off x="2786050" y="785794"/>
            <a:ext cx="3357586" cy="71438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000" dirty="0" smtClean="0">
                <a:solidFill>
                  <a:schemeClr val="tx1"/>
                </a:solidFill>
                <a:cs typeface="AL-Hor" pitchFamily="2" charset="-78"/>
              </a:rPr>
              <a:t>المفردات  الجديدة  </a:t>
            </a:r>
            <a:endParaRPr lang="ar-SA" sz="2800" dirty="0">
              <a:solidFill>
                <a:schemeClr val="tx1"/>
              </a:solidFill>
              <a:cs typeface="AL-Hor" pitchFamily="2" charset="-78"/>
            </a:endParaRPr>
          </a:p>
        </p:txBody>
      </p:sp>
      <p:sp>
        <p:nvSpPr>
          <p:cNvPr id="14" name="مستطيل 13"/>
          <p:cNvSpPr/>
          <p:nvPr/>
        </p:nvSpPr>
        <p:spPr>
          <a:xfrm>
            <a:off x="8858280" y="571480"/>
            <a:ext cx="71438" cy="571504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5" name="مستطيل 14"/>
          <p:cNvSpPr/>
          <p:nvPr/>
        </p:nvSpPr>
        <p:spPr>
          <a:xfrm>
            <a:off x="214282" y="571480"/>
            <a:ext cx="71438" cy="571504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1" name="مستطيل ذو زوايا قطرية مستديرة 10"/>
          <p:cNvSpPr/>
          <p:nvPr/>
        </p:nvSpPr>
        <p:spPr>
          <a:xfrm>
            <a:off x="6143636" y="2071678"/>
            <a:ext cx="2143140" cy="571504"/>
          </a:xfrm>
          <a:prstGeom prst="round2Diag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b="1" dirty="0" smtClean="0"/>
              <a:t>المواد الغذائية     </a:t>
            </a:r>
            <a:endParaRPr lang="ar-SA" dirty="0"/>
          </a:p>
        </p:txBody>
      </p:sp>
      <p:sp>
        <p:nvSpPr>
          <p:cNvPr id="19" name="مستطيل ذو زوايا قطرية مستديرة 18"/>
          <p:cNvSpPr/>
          <p:nvPr/>
        </p:nvSpPr>
        <p:spPr>
          <a:xfrm>
            <a:off x="3500430" y="2071678"/>
            <a:ext cx="2143140" cy="571504"/>
          </a:xfrm>
          <a:prstGeom prst="round2Diag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b="1" dirty="0" smtClean="0"/>
              <a:t>الإنزيم </a:t>
            </a:r>
            <a:endParaRPr lang="ar-SA" b="1" dirty="0"/>
          </a:p>
        </p:txBody>
      </p:sp>
      <p:sp>
        <p:nvSpPr>
          <p:cNvPr id="30" name="مستطيل ذو زوايا قطرية مستديرة 29"/>
          <p:cNvSpPr/>
          <p:nvPr/>
        </p:nvSpPr>
        <p:spPr>
          <a:xfrm>
            <a:off x="857224" y="5143512"/>
            <a:ext cx="7643866" cy="785818"/>
          </a:xfrm>
          <a:prstGeom prst="round2Diag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dirty="0" smtClean="0">
                <a:cs typeface="AL-Hor" pitchFamily="2" charset="-78"/>
              </a:rPr>
              <a:t> </a:t>
            </a:r>
            <a:r>
              <a:rPr lang="ar-SA" sz="3200" u="sng" dirty="0" smtClean="0">
                <a:solidFill>
                  <a:srgbClr val="FF0000"/>
                </a:solidFill>
                <a:cs typeface="AL-Hor" pitchFamily="2" charset="-78"/>
              </a:rPr>
              <a:t>في ورقة  العمل </a:t>
            </a:r>
            <a:r>
              <a:rPr lang="ar-SA" sz="3200" u="sng" dirty="0" smtClean="0">
                <a:cs typeface="AL-Hor" pitchFamily="2" charset="-78"/>
              </a:rPr>
              <a:t>رقم  </a:t>
            </a:r>
            <a:r>
              <a:rPr lang="en-US" sz="3200" u="sng" dirty="0" smtClean="0">
                <a:cs typeface="AL-Hor" pitchFamily="2" charset="-78"/>
              </a:rPr>
              <a:t> 2</a:t>
            </a:r>
            <a:r>
              <a:rPr lang="ar-SA" sz="3200" u="sng" dirty="0" smtClean="0">
                <a:solidFill>
                  <a:srgbClr val="0000FF"/>
                </a:solidFill>
                <a:cs typeface="AL-Hor" pitchFamily="2" charset="-78"/>
              </a:rPr>
              <a:t>اكتبي معاني المفردات الجديد</a:t>
            </a:r>
            <a:r>
              <a:rPr lang="ar-SA" sz="3200" b="1" u="sng" dirty="0" smtClean="0">
                <a:solidFill>
                  <a:srgbClr val="0000FF"/>
                </a:solidFill>
                <a:cs typeface="AL-Hor" pitchFamily="2" charset="-78"/>
              </a:rPr>
              <a:t>ة </a:t>
            </a:r>
            <a:endParaRPr lang="ar-SA" sz="3200" b="1" u="sng" dirty="0">
              <a:solidFill>
                <a:srgbClr val="0000FF"/>
              </a:solidFill>
              <a:cs typeface="AL-Hor" pitchFamily="2" charset="-78"/>
            </a:endParaRPr>
          </a:p>
        </p:txBody>
      </p:sp>
      <p:sp>
        <p:nvSpPr>
          <p:cNvPr id="10" name="مستطيل ذو زوايا قطرية مستديرة 9"/>
          <p:cNvSpPr/>
          <p:nvPr/>
        </p:nvSpPr>
        <p:spPr>
          <a:xfrm>
            <a:off x="857224" y="2214554"/>
            <a:ext cx="2143140" cy="571504"/>
          </a:xfrm>
          <a:prstGeom prst="round2Diag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b="1" dirty="0" smtClean="0"/>
              <a:t>الحركة الدودية  </a:t>
            </a:r>
            <a:endParaRPr lang="ar-SA" b="1" dirty="0"/>
          </a:p>
        </p:txBody>
      </p:sp>
      <p:sp>
        <p:nvSpPr>
          <p:cNvPr id="12" name="مستطيل ذو زوايا قطرية مستديرة 11"/>
          <p:cNvSpPr/>
          <p:nvPr/>
        </p:nvSpPr>
        <p:spPr>
          <a:xfrm>
            <a:off x="6215074" y="2928934"/>
            <a:ext cx="2143140" cy="571504"/>
          </a:xfrm>
          <a:prstGeom prst="round2Diag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b="1" dirty="0" err="1" smtClean="0"/>
              <a:t>الكيموس</a:t>
            </a:r>
            <a:r>
              <a:rPr lang="ar-SA" b="1" dirty="0" smtClean="0"/>
              <a:t> </a:t>
            </a:r>
            <a:endParaRPr lang="ar-SA" b="1" dirty="0"/>
          </a:p>
        </p:txBody>
      </p:sp>
      <p:sp>
        <p:nvSpPr>
          <p:cNvPr id="13" name="مستطيل ذو زوايا قطرية مستديرة 12"/>
          <p:cNvSpPr/>
          <p:nvPr/>
        </p:nvSpPr>
        <p:spPr>
          <a:xfrm>
            <a:off x="3643306" y="3000372"/>
            <a:ext cx="2143140" cy="571504"/>
          </a:xfrm>
          <a:prstGeom prst="round2Diag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b="1" dirty="0" err="1" smtClean="0"/>
              <a:t>الخملات</a:t>
            </a:r>
            <a:r>
              <a:rPr lang="ar-SA" b="1" dirty="0" smtClean="0"/>
              <a:t> </a:t>
            </a:r>
            <a:endParaRPr lang="ar-SA" b="1" dirty="0"/>
          </a:p>
        </p:txBody>
      </p:sp>
      <p:sp>
        <p:nvSpPr>
          <p:cNvPr id="16" name="مستطيل ذو زوايا قطرية مستديرة 15"/>
          <p:cNvSpPr/>
          <p:nvPr/>
        </p:nvSpPr>
        <p:spPr>
          <a:xfrm>
            <a:off x="928662" y="3071810"/>
            <a:ext cx="2143140" cy="571504"/>
          </a:xfrm>
          <a:prstGeom prst="round2Diag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b="1" dirty="0" smtClean="0"/>
              <a:t>الحمض الأميني  </a:t>
            </a:r>
            <a:endParaRPr lang="ar-SA" b="1" dirty="0"/>
          </a:p>
        </p:txBody>
      </p:sp>
      <p:sp>
        <p:nvSpPr>
          <p:cNvPr id="17" name="مستطيل ذو زوايا قطرية مستديرة 16"/>
          <p:cNvSpPr/>
          <p:nvPr/>
        </p:nvSpPr>
        <p:spPr>
          <a:xfrm>
            <a:off x="6286512" y="3786190"/>
            <a:ext cx="2143140" cy="571504"/>
          </a:xfrm>
          <a:prstGeom prst="round2Diag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b="1" dirty="0" smtClean="0"/>
              <a:t>الفيتامين </a:t>
            </a:r>
            <a:endParaRPr lang="ar-SA" b="1" dirty="0"/>
          </a:p>
        </p:txBody>
      </p:sp>
      <p:sp>
        <p:nvSpPr>
          <p:cNvPr id="18" name="مستطيل ذو زوايا قطرية مستديرة 17"/>
          <p:cNvSpPr/>
          <p:nvPr/>
        </p:nvSpPr>
        <p:spPr>
          <a:xfrm>
            <a:off x="3714744" y="3857628"/>
            <a:ext cx="2143140" cy="571504"/>
          </a:xfrm>
          <a:prstGeom prst="round2Diag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b="1" dirty="0" smtClean="0"/>
              <a:t>الكربوهيدرات  </a:t>
            </a:r>
            <a:endParaRPr lang="ar-SA" b="1" dirty="0"/>
          </a:p>
        </p:txBody>
      </p:sp>
      <p:sp>
        <p:nvSpPr>
          <p:cNvPr id="20" name="مستطيل ذو زوايا قطرية مستديرة 19"/>
          <p:cNvSpPr/>
          <p:nvPr/>
        </p:nvSpPr>
        <p:spPr>
          <a:xfrm>
            <a:off x="1000100" y="3857628"/>
            <a:ext cx="2143140" cy="571504"/>
          </a:xfrm>
          <a:prstGeom prst="round2Diag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b="1" dirty="0" smtClean="0"/>
              <a:t>الأملاح المعدنية </a:t>
            </a:r>
            <a:endParaRPr lang="ar-SA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3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3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3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1" grpId="0" animBg="1"/>
      <p:bldP spid="19" grpId="0" animBg="1"/>
      <p:bldP spid="30" grpId="0" animBg="1"/>
      <p:bldP spid="10" grpId="0" animBg="1"/>
      <p:bldP spid="12" grpId="0" animBg="1"/>
      <p:bldP spid="13" grpId="0" animBg="1"/>
      <p:bldP spid="16" grpId="0" animBg="1"/>
      <p:bldP spid="17" grpId="0" animBg="1"/>
      <p:bldP spid="18" grpId="0" animBg="1"/>
      <p:bldP spid="20" grpId="0" animBg="1"/>
    </p:bldLst>
  </p:timing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1550</TotalTime>
  <Words>214</Words>
  <Application>Microsoft Office PowerPoint</Application>
  <PresentationFormat>عرض على الشاشة (3:4)‏</PresentationFormat>
  <Paragraphs>61</Paragraphs>
  <Slides>14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14</vt:i4>
      </vt:variant>
    </vt:vector>
  </HeadingPairs>
  <TitlesOfParts>
    <vt:vector size="15" baseType="lpstr">
      <vt:lpstr>سمة Office</vt:lpstr>
      <vt:lpstr>الشريحة 1</vt:lpstr>
      <vt:lpstr>الشريحة 2</vt:lpstr>
      <vt:lpstr>الشريحة 3</vt:lpstr>
      <vt:lpstr>الشريحة 4</vt:lpstr>
      <vt:lpstr>الشريحة 5</vt:lpstr>
      <vt:lpstr>الشريحة 6</vt:lpstr>
      <vt:lpstr>الشريحة 7</vt:lpstr>
      <vt:lpstr>الشريحة 8</vt:lpstr>
      <vt:lpstr>الشريحة 9</vt:lpstr>
      <vt:lpstr>الشريحة 10</vt:lpstr>
      <vt:lpstr>الشريحة 11</vt:lpstr>
      <vt:lpstr>الشريحة 12</vt:lpstr>
      <vt:lpstr>الشريحة 13</vt:lpstr>
      <vt:lpstr>الشريحة 14</vt:lpstr>
    </vt:vector>
  </TitlesOfParts>
  <Company>zyzoom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الشريحة 1</dc:title>
  <dc:creator>انس بركات</dc:creator>
  <cp:lastModifiedBy>Free User</cp:lastModifiedBy>
  <cp:revision>169</cp:revision>
  <dcterms:created xsi:type="dcterms:W3CDTF">2010-03-28T15:31:17Z</dcterms:created>
  <dcterms:modified xsi:type="dcterms:W3CDTF">2012-07-18T22:31:18Z</dcterms:modified>
</cp:coreProperties>
</file>