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330" r:id="rId3"/>
    <p:sldId id="292" r:id="rId4"/>
    <p:sldId id="342" r:id="rId5"/>
    <p:sldId id="343" r:id="rId6"/>
    <p:sldId id="335" r:id="rId7"/>
    <p:sldId id="344" r:id="rId8"/>
    <p:sldId id="345" r:id="rId9"/>
    <p:sldId id="273" r:id="rId10"/>
    <p:sldId id="261" r:id="rId11"/>
    <p:sldId id="324" r:id="rId12"/>
    <p:sldId id="325" r:id="rId13"/>
    <p:sldId id="275" r:id="rId14"/>
    <p:sldId id="346" r:id="rId15"/>
    <p:sldId id="347" r:id="rId16"/>
    <p:sldId id="328" r:id="rId17"/>
    <p:sldId id="348" r:id="rId18"/>
    <p:sldId id="349" r:id="rId19"/>
    <p:sldId id="282" r:id="rId20"/>
    <p:sldId id="350" r:id="rId21"/>
    <p:sldId id="351" r:id="rId22"/>
    <p:sldId id="337" r:id="rId23"/>
    <p:sldId id="281" r:id="rId24"/>
    <p:sldId id="339" r:id="rId25"/>
    <p:sldId id="340" r:id="rId26"/>
    <p:sldId id="352" r:id="rId27"/>
    <p:sldId id="341" r:id="rId28"/>
    <p:sldId id="297" r:id="rId29"/>
  </p:sldIdLst>
  <p:sldSz cx="18288000" cy="10287000"/>
  <p:notesSz cx="6858000" cy="9144000"/>
  <p:embeddedFontLst>
    <p:embeddedFont>
      <p:font typeface="Abadi" panose="020B0604020104020204" pitchFamily="34" charset="0"/>
      <p:regular r:id="rId31"/>
    </p:embeddedFont>
    <p:embeddedFont>
      <p:font typeface="ADLaM Display" panose="02010000000000000000" pitchFamily="2" charset="0"/>
      <p:regular r:id="rId32"/>
    </p:embeddedFont>
    <p:embeddedFont>
      <p:font typeface="Aharoni" panose="02010803020104030203" pitchFamily="2" charset="-79"/>
      <p:bold r:id="rId33"/>
    </p:embeddedFont>
    <p:embeddedFont>
      <p:font typeface="Arial Rounded MT Bold" panose="020F0704030504030204" pitchFamily="34" charset="0"/>
      <p:regular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Dreaming Outloud Pro" panose="03050502040302030504" pitchFamily="66" charset="0"/>
      <p:regular r:id="rId37"/>
      <p:italic r:id="rId38"/>
    </p:embeddedFont>
    <p:embeddedFont>
      <p:font typeface="Dubai Light" panose="020B0303030403030204" pitchFamily="34" charset="-78"/>
      <p:regular r:id="rId39"/>
      <p:italic r:id="rId40"/>
    </p:embeddedFont>
    <p:embeddedFont>
      <p:font typeface="Jumble" panose="02000503000000020004" pitchFamily="2" charset="0"/>
      <p:regular r:id="rId41"/>
    </p:embeddedFont>
    <p:embeddedFont>
      <p:font typeface="More Sugar Thin" panose="020B0604020202020204" charset="0"/>
      <p:regular r:id="rId42"/>
    </p:embeddedFont>
    <p:embeddedFont>
      <p:font typeface="Sitka Display" pitchFamily="2" charset="0"/>
      <p:regular r:id="rId43"/>
      <p:bold r:id="rId44"/>
      <p:italic r:id="rId45"/>
      <p:boldItalic r:id="rId46"/>
    </p:embeddedFont>
    <p:embeddedFont>
      <p:font typeface="Source Sans Pro Black" panose="020B0803030403020204" pitchFamily="34" charset="0"/>
      <p:bold r:id="rId47"/>
      <p:boldItalic r:id="rId48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17"/>
    <a:srgbClr val="FCBE4D"/>
    <a:srgbClr val="F2E5C2"/>
    <a:srgbClr val="FFDD4D"/>
    <a:srgbClr val="FEFEE6"/>
    <a:srgbClr val="FCC86B"/>
    <a:srgbClr val="FEFDD4"/>
    <a:srgbClr val="FF9DCD"/>
    <a:srgbClr val="FF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9CF20-28FD-4FA6-B7E9-A4B17B4F3B6F}" v="761" dt="2023-12-13T23:30:56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85" autoAdjust="0"/>
    <p:restoredTop sz="87487" autoAdjust="0"/>
  </p:normalViewPr>
  <p:slideViewPr>
    <p:cSldViewPr>
      <p:cViewPr varScale="1">
        <p:scale>
          <a:sx n="38" d="100"/>
          <a:sy n="38" d="100"/>
        </p:scale>
        <p:origin x="30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الرجاء النقر على زر الأنشطة الكتابية المحددة للانتقال لها لتوضيح الحل.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632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130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420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162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087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809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2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6.gi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1.jpeg"/><Relationship Id="rId5" Type="http://schemas.openxmlformats.org/officeDocument/2006/relationships/image" Target="../media/image6.gi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4747326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2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C6B45EA0-FEF1-306D-9F20-25A6028E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7449"/>
          <a:stretch/>
        </p:blipFill>
        <p:spPr>
          <a:xfrm>
            <a:off x="9535994" y="38100"/>
            <a:ext cx="8754464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0" y="2819787"/>
            <a:ext cx="9349314" cy="527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700" spc="158" dirty="0">
                <a:ln w="38100">
                  <a:noFill/>
                </a:ln>
                <a:latin typeface="Jumble" panose="02000503000000020004" pitchFamily="2" charset="0"/>
                <a:ea typeface="Source Sans Pro Black" panose="020B0803030403020204" pitchFamily="34" charset="0"/>
              </a:rPr>
              <a:t>Good </a:t>
            </a:r>
          </a:p>
          <a:p>
            <a:pPr algn="ctr"/>
            <a:r>
              <a:rPr lang="en-US" sz="12600" spc="158" dirty="0">
                <a:ln w="38100">
                  <a:solidFill>
                    <a:sysClr val="windowText" lastClr="000000"/>
                  </a:solidFill>
                </a:ln>
                <a:solidFill>
                  <a:srgbClr val="FCBE4D"/>
                </a:solidFill>
                <a:latin typeface="Jumble" panose="02000503000000020004" pitchFamily="2" charset="0"/>
                <a:ea typeface="Source Sans Pro Black" panose="020B0803030403020204" pitchFamily="34" charset="0"/>
              </a:rPr>
              <a:t>Morning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114300" y="8835196"/>
            <a:ext cx="18516600" cy="1000274"/>
          </a:xfrm>
          <a:prstGeom prst="rect">
            <a:avLst/>
          </a:prstGeom>
          <a:solidFill>
            <a:srgbClr val="FFD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4"/>
          <p:cNvSpPr txBox="1"/>
          <p:nvPr/>
        </p:nvSpPr>
        <p:spPr>
          <a:xfrm>
            <a:off x="538094" y="9182100"/>
            <a:ext cx="1642782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222222"/>
                </a:solidFill>
                <a:latin typeface="KFGQPC Uthman Taha Naskh"/>
              </a:rPr>
              <a:t>اللَّهُمَّ انْفَعْنِي بما علمتني، وعلمني ما ينفعني، وَارْزُقْنِي علماً ينفعني</a:t>
            </a:r>
            <a:endParaRPr lang="en-US" sz="4000" dirty="0">
              <a:solidFill>
                <a:srgbClr val="333034"/>
              </a:solidFill>
              <a:latin typeface="More Sugar Thi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95800" y="6206604"/>
            <a:ext cx="15697200" cy="3207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List a number of jobs.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Describe job activity.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Discuss future job using “Want”.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 descr="صورة تحتوي على نص, الخط, الرسومات, شعار&#10;&#10;تم إنشاء الوصف تلقائياً">
            <a:extLst>
              <a:ext uri="{FF2B5EF4-FFF2-40B4-BE49-F238E27FC236}">
                <a16:creationId xmlns:a16="http://schemas.microsoft.com/office/drawing/2014/main" id="{B3448036-7EFF-92CC-1689-CFD64A44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941923"/>
            <a:ext cx="7389952" cy="1209721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2212788" y="1897075"/>
            <a:ext cx="11310114" cy="130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8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We will learn about..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7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stening To Music Tumblr Gif">
            <a:extLst>
              <a:ext uri="{FF2B5EF4-FFF2-40B4-BE49-F238E27FC236}">
                <a16:creationId xmlns:a16="http://schemas.microsoft.com/office/drawing/2014/main" id="{04177714-6EA2-26EE-AD4C-66461F5B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1108002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1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puter shop Vectors &amp; Illustrations for Free Download | Freepik">
            <a:extLst>
              <a:ext uri="{FF2B5EF4-FFF2-40B4-BE49-F238E27FC236}">
                <a16:creationId xmlns:a16="http://schemas.microsoft.com/office/drawing/2014/main" id="{561587A1-335E-EE26-44E2-B0A6B5C413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" y="87514"/>
            <a:ext cx="18043187" cy="10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 descr="صورة تحتوي على تلبيس, الأحذية, رسوم متحركة, شخص&#10;&#10;تم إنشاء الوصف تلقائياً">
            <a:extLst>
              <a:ext uri="{FF2B5EF4-FFF2-40B4-BE49-F238E27FC236}">
                <a16:creationId xmlns:a16="http://schemas.microsoft.com/office/drawing/2014/main" id="{F90AA46E-28BC-2D17-941E-4A2A3E530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01" y="1884200"/>
            <a:ext cx="3385071" cy="8428136"/>
          </a:xfrm>
          <a:prstGeom prst="rect">
            <a:avLst/>
          </a:prstGeom>
        </p:spPr>
      </p:pic>
      <p:pic>
        <p:nvPicPr>
          <p:cNvPr id="11" name="صورة 10" descr="صورة تحتوي على رسوم متحركة, فن&#10;&#10;تم إنشاء الوصف تلقائياً بثقة متوسطة">
            <a:extLst>
              <a:ext uri="{FF2B5EF4-FFF2-40B4-BE49-F238E27FC236}">
                <a16:creationId xmlns:a16="http://schemas.microsoft.com/office/drawing/2014/main" id="{6FFA0640-360F-918D-A59B-46EEAE4AA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93" y="1867739"/>
            <a:ext cx="3044732" cy="8488846"/>
          </a:xfrm>
          <a:prstGeom prst="rect">
            <a:avLst/>
          </a:prstGeom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03C10EB7-93A4-C2DD-678D-2B52D6EB9E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984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3846" y="8420100"/>
            <a:ext cx="1029593" cy="102959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14C83A8-0270-D859-1EAD-4D8D3A8A1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1600" y="985803"/>
            <a:ext cx="4781796" cy="42674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BFAA52E-7E0A-A9A2-58C8-E02C41A54F53}"/>
              </a:ext>
            </a:extLst>
          </p:cNvPr>
          <p:cNvGrpSpPr/>
          <p:nvPr/>
        </p:nvGrpSpPr>
        <p:grpSpPr>
          <a:xfrm>
            <a:off x="389410" y="2019300"/>
            <a:ext cx="5048509" cy="4478976"/>
            <a:chOff x="789213" y="3005784"/>
            <a:chExt cx="5048509" cy="425889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59F13AE-4FDB-26A5-B8CB-2F322E8CF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356"/>
            <a:stretch/>
          </p:blipFill>
          <p:spPr>
            <a:xfrm>
              <a:off x="789213" y="3005784"/>
              <a:ext cx="5048509" cy="4258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7B08A143-DAB5-EBE0-76E4-845A2B7024CE}"/>
                </a:ext>
              </a:extLst>
            </p:cNvPr>
            <p:cNvSpPr/>
            <p:nvPr/>
          </p:nvSpPr>
          <p:spPr>
            <a:xfrm>
              <a:off x="789213" y="5787809"/>
              <a:ext cx="5005934" cy="1457792"/>
            </a:xfrm>
            <a:prstGeom prst="rect">
              <a:avLst/>
            </a:prstGeom>
            <a:solidFill>
              <a:srgbClr val="F2E5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Dubai Light" panose="020F0502020204030204" pitchFamily="34" charset="-78"/>
                  <a:cs typeface="Dubai Light" panose="020F0502020204030204" pitchFamily="34" charset="-78"/>
                </a:rPr>
                <a:t>Majid wants to become a 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Dubai Light" panose="020F0502020204030204" pitchFamily="34" charset="-78"/>
                  <a:cs typeface="Dubai Light" panose="020F0502020204030204" pitchFamily="34" charset="-78"/>
                </a:rPr>
                <a:t>Famous tennis player.</a:t>
              </a:r>
              <a:endParaRPr lang="ar-SA" sz="2800" dirty="0">
                <a:solidFill>
                  <a:schemeClr val="tx1"/>
                </a:solidFill>
                <a:latin typeface="Dubai Light" panose="020F0502020204030204" pitchFamily="34" charset="-78"/>
                <a:cs typeface="Dubai Light" panose="020F0502020204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02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714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714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puter shop Vectors &amp; Illustrations for Free Download | Freepik">
            <a:extLst>
              <a:ext uri="{FF2B5EF4-FFF2-40B4-BE49-F238E27FC236}">
                <a16:creationId xmlns:a16="http://schemas.microsoft.com/office/drawing/2014/main" id="{561587A1-335E-EE26-44E2-B0A6B5C413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" y="87514"/>
            <a:ext cx="18043187" cy="10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03C10EB7-93A4-C2DD-678D-2B52D6EB9E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58" end="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4599" y="87514"/>
            <a:ext cx="1258856" cy="125885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C53324B-4C09-A4B5-6122-8E8D3DFD6CD4}"/>
              </a:ext>
            </a:extLst>
          </p:cNvPr>
          <p:cNvGrpSpPr/>
          <p:nvPr/>
        </p:nvGrpSpPr>
        <p:grpSpPr>
          <a:xfrm>
            <a:off x="4648200" y="1413736"/>
            <a:ext cx="9525000" cy="7234964"/>
            <a:chOff x="4648200" y="1413736"/>
            <a:chExt cx="9525000" cy="7234964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1A91B37A-99BD-4D8A-7AB5-843E14C70982}"/>
                </a:ext>
              </a:extLst>
            </p:cNvPr>
            <p:cNvSpPr/>
            <p:nvPr/>
          </p:nvSpPr>
          <p:spPr>
            <a:xfrm>
              <a:off x="4648200" y="1413736"/>
              <a:ext cx="9525000" cy="72349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2E3869E-D4B1-4039-4792-8480BCD1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455" y="1541668"/>
              <a:ext cx="9334490" cy="7017074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B19709B-FD82-519D-0671-57D2A6D022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16645017" y="329601"/>
            <a:ext cx="2176706" cy="45363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7AF75F1-E6EC-E864-F4BA-EE9A0B130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</a:blip>
          <a:stretch>
            <a:fillRect/>
          </a:stretch>
        </p:blipFill>
        <p:spPr>
          <a:xfrm>
            <a:off x="32978" y="1107975"/>
            <a:ext cx="3217775" cy="2811648"/>
          </a:xfrm>
          <a:prstGeom prst="rect">
            <a:avLst/>
          </a:prstGeom>
        </p:spPr>
      </p:pic>
      <p:pic>
        <p:nvPicPr>
          <p:cNvPr id="17" name="صورة 16" descr="صورة تحتوي على رسوم متحركة, الرسوم المتحركة, شخص&#10;&#10;تم إنشاء الوصف تلقائياً">
            <a:extLst>
              <a:ext uri="{FF2B5EF4-FFF2-40B4-BE49-F238E27FC236}">
                <a16:creationId xmlns:a16="http://schemas.microsoft.com/office/drawing/2014/main" id="{8FAB1D07-02BF-6A61-B519-CAF797B96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271" y="4204664"/>
            <a:ext cx="6395997" cy="7284330"/>
          </a:xfrm>
          <a:prstGeom prst="rect">
            <a:avLst/>
          </a:prstGeom>
        </p:spPr>
      </p:pic>
      <p:pic>
        <p:nvPicPr>
          <p:cNvPr id="22" name="صورة 21" descr="صورة تحتوي على تلبيس, رسوم متحركة, شخص, الوجه الإنساني&#10;&#10;تم إنشاء الوصف تلقائياً">
            <a:extLst>
              <a:ext uri="{FF2B5EF4-FFF2-40B4-BE49-F238E27FC236}">
                <a16:creationId xmlns:a16="http://schemas.microsoft.com/office/drawing/2014/main" id="{6202056D-210C-27AF-CD54-5060B4E1334B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180" y="4865929"/>
            <a:ext cx="5479543" cy="61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7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puter shop Vectors &amp; Illustrations for Free Download | Freepik">
            <a:extLst>
              <a:ext uri="{FF2B5EF4-FFF2-40B4-BE49-F238E27FC236}">
                <a16:creationId xmlns:a16="http://schemas.microsoft.com/office/drawing/2014/main" id="{561587A1-335E-EE26-44E2-B0A6B5C413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" y="87514"/>
            <a:ext cx="18043187" cy="10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B006F96-78BB-8B2E-D20A-B2F5BEEE5851}"/>
              </a:ext>
            </a:extLst>
          </p:cNvPr>
          <p:cNvSpPr/>
          <p:nvPr/>
        </p:nvSpPr>
        <p:spPr>
          <a:xfrm>
            <a:off x="1676400" y="1409700"/>
            <a:ext cx="14461417" cy="11659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tx1"/>
                </a:solidFill>
              </a:rPr>
              <a:t>Look at the information about the boys. </a:t>
            </a:r>
            <a:r>
              <a:rPr lang="en-US" sz="4000" dirty="0">
                <a:solidFill>
                  <a:srgbClr val="FF0000"/>
                </a:solidFill>
              </a:rPr>
              <a:t>What do they want to be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kumimoji="0" lang="ar-SA" sz="4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2199586-1B39-A62D-DA32-99F4CD09E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7804" y="3506617"/>
            <a:ext cx="4224067" cy="37696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1618F7B-69BB-D73F-2EAA-1FE82C4E4132}"/>
              </a:ext>
            </a:extLst>
          </p:cNvPr>
          <p:cNvGrpSpPr/>
          <p:nvPr/>
        </p:nvGrpSpPr>
        <p:grpSpPr>
          <a:xfrm>
            <a:off x="2529050" y="5800618"/>
            <a:ext cx="4459672" cy="3688291"/>
            <a:chOff x="789213" y="3005784"/>
            <a:chExt cx="5048509" cy="427393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6047B63-2626-E07E-9CEF-FAA39F25A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356"/>
            <a:stretch/>
          </p:blipFill>
          <p:spPr>
            <a:xfrm>
              <a:off x="789213" y="3005784"/>
              <a:ext cx="5048509" cy="4258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144E3C38-975C-F493-F01F-383C2E9BAD0C}"/>
                </a:ext>
              </a:extLst>
            </p:cNvPr>
            <p:cNvSpPr/>
            <p:nvPr/>
          </p:nvSpPr>
          <p:spPr>
            <a:xfrm>
              <a:off x="821639" y="5821928"/>
              <a:ext cx="5005934" cy="1457792"/>
            </a:xfrm>
            <a:prstGeom prst="rect">
              <a:avLst/>
            </a:prstGeom>
            <a:solidFill>
              <a:srgbClr val="F2E5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Dubai Light" panose="020F0502020204030204" pitchFamily="34" charset="-78"/>
                  <a:cs typeface="Dubai Light" panose="020F0502020204030204" pitchFamily="34" charset="-78"/>
                </a:rPr>
                <a:t>Majid wants to become a 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Dubai Light" panose="020F0502020204030204" pitchFamily="34" charset="-78"/>
                  <a:cs typeface="Dubai Light" panose="020F0502020204030204" pitchFamily="34" charset="-78"/>
                </a:rPr>
                <a:t>Famous tennis player.</a:t>
              </a:r>
              <a:endParaRPr lang="ar-SA" sz="2800" dirty="0">
                <a:solidFill>
                  <a:schemeClr val="tx1"/>
                </a:solidFill>
                <a:latin typeface="Dubai Light" panose="020F0502020204030204" pitchFamily="34" charset="-78"/>
                <a:cs typeface="Dubai Light" panose="020F0502020204030204" pitchFamily="34" charset="-78"/>
              </a:endParaRPr>
            </a:p>
          </p:txBody>
        </p:sp>
      </p:grpSp>
      <p:pic>
        <p:nvPicPr>
          <p:cNvPr id="8" name="صورة 7" descr="صورة تحتوي على رسوم متحركة, فن&#10;&#10;تم إنشاء الوصف تلقائياً بثقة متوسطة">
            <a:extLst>
              <a:ext uri="{FF2B5EF4-FFF2-40B4-BE49-F238E27FC236}">
                <a16:creationId xmlns:a16="http://schemas.microsoft.com/office/drawing/2014/main" id="{570D4426-279B-E4BF-2CDA-7227720BE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01" y="2903323"/>
            <a:ext cx="2689607" cy="7498742"/>
          </a:xfrm>
          <a:prstGeom prst="rect">
            <a:avLst/>
          </a:prstGeom>
        </p:spPr>
      </p:pic>
      <p:pic>
        <p:nvPicPr>
          <p:cNvPr id="6" name="صورة 5" descr="صورة تحتوي على تلبيس, الأحذية, رسوم متحركة, شخص&#10;&#10;تم إنشاء الوصف تلقائياً">
            <a:extLst>
              <a:ext uri="{FF2B5EF4-FFF2-40B4-BE49-F238E27FC236}">
                <a16:creationId xmlns:a16="http://schemas.microsoft.com/office/drawing/2014/main" id="{6C53FD77-048D-3364-1F10-EBD4CEA52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" y="3075309"/>
            <a:ext cx="2990250" cy="74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76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7DE4386-CEDD-A3E9-1561-0FBCB50A4DEE}"/>
              </a:ext>
            </a:extLst>
          </p:cNvPr>
          <p:cNvSpPr/>
          <p:nvPr/>
        </p:nvSpPr>
        <p:spPr>
          <a:xfrm>
            <a:off x="14734040" y="1029875"/>
            <a:ext cx="3505200" cy="9271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Vocabulary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4556614" y="7485185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9D07C4-F3EC-3CB4-F798-611DE1CF0BDF}"/>
              </a:ext>
            </a:extLst>
          </p:cNvPr>
          <p:cNvSpPr/>
          <p:nvPr/>
        </p:nvSpPr>
        <p:spPr>
          <a:xfrm>
            <a:off x="242903" y="1194416"/>
            <a:ext cx="9067800" cy="9271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are the names of the jobs?</a:t>
            </a:r>
            <a:endParaRPr kumimoji="0" lang="ar-SA" sz="40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EE6ACD-CE74-582B-C4A7-B637F1376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98"/>
          <a:stretch/>
        </p:blipFill>
        <p:spPr>
          <a:xfrm>
            <a:off x="13978038" y="235854"/>
            <a:ext cx="4261202" cy="56424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214DBEE-E19C-5B02-C91A-F26A35901B61}"/>
              </a:ext>
            </a:extLst>
          </p:cNvPr>
          <p:cNvGrpSpPr/>
          <p:nvPr/>
        </p:nvGrpSpPr>
        <p:grpSpPr>
          <a:xfrm>
            <a:off x="3810000" y="2545029"/>
            <a:ext cx="5057111" cy="5301413"/>
            <a:chOff x="737393" y="2520376"/>
            <a:chExt cx="4042932" cy="5301413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0FF9FDB9-8479-BFD6-CDD0-0087F4B79531}"/>
                </a:ext>
              </a:extLst>
            </p:cNvPr>
            <p:cNvSpPr/>
            <p:nvPr/>
          </p:nvSpPr>
          <p:spPr>
            <a:xfrm>
              <a:off x="752613" y="2520376"/>
              <a:ext cx="4027712" cy="5301413"/>
            </a:xfrm>
            <a:prstGeom prst="rect">
              <a:avLst/>
            </a:prstGeom>
            <a:noFill/>
            <a:ln>
              <a:solidFill>
                <a:srgbClr val="FFBE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DA3F08C-B06A-6E52-8112-782E513D9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63170"/>
              <a:ext cx="2922587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AD3D0F2-D652-A5DD-6392-544B141C0EFF}"/>
                </a:ext>
              </a:extLst>
            </p:cNvPr>
            <p:cNvSpPr/>
            <p:nvPr/>
          </p:nvSpPr>
          <p:spPr>
            <a:xfrm>
              <a:off x="737393" y="6879522"/>
              <a:ext cx="3733800" cy="9271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Plays tennis</a:t>
              </a:r>
              <a:endParaRPr lang="ar-SA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581BF08-5CEA-B6EF-F60C-3C820C0BC765}"/>
              </a:ext>
            </a:extLst>
          </p:cNvPr>
          <p:cNvGrpSpPr/>
          <p:nvPr/>
        </p:nvGrpSpPr>
        <p:grpSpPr>
          <a:xfrm>
            <a:off x="9480026" y="2608865"/>
            <a:ext cx="5455174" cy="5301413"/>
            <a:chOff x="737392" y="2520376"/>
            <a:chExt cx="4042933" cy="5301413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E21890DF-3DB0-6E95-3F62-D5CE7426D8BE}"/>
                </a:ext>
              </a:extLst>
            </p:cNvPr>
            <p:cNvSpPr/>
            <p:nvPr/>
          </p:nvSpPr>
          <p:spPr>
            <a:xfrm>
              <a:off x="752613" y="2520376"/>
              <a:ext cx="4027712" cy="5301413"/>
            </a:xfrm>
            <a:prstGeom prst="rect">
              <a:avLst/>
            </a:prstGeom>
            <a:noFill/>
            <a:ln>
              <a:solidFill>
                <a:srgbClr val="FFBE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CC99F34-D0D3-C67D-E4C5-3350E61F3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4" t="10772" r="11054"/>
            <a:stretch/>
          </p:blipFill>
          <p:spPr bwMode="auto">
            <a:xfrm>
              <a:off x="737392" y="2689412"/>
              <a:ext cx="3749021" cy="419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BAECCB1D-400A-0166-9407-16EB15D0BD74}"/>
                </a:ext>
              </a:extLst>
            </p:cNvPr>
            <p:cNvSpPr/>
            <p:nvPr/>
          </p:nvSpPr>
          <p:spPr>
            <a:xfrm>
              <a:off x="737393" y="6879522"/>
              <a:ext cx="4042932" cy="9271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Works in the hospital</a:t>
              </a:r>
              <a:endParaRPr lang="ar-SA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F315C15-1C7F-A36F-71AE-67432450F8FB}"/>
              </a:ext>
            </a:extLst>
          </p:cNvPr>
          <p:cNvSpPr/>
          <p:nvPr/>
        </p:nvSpPr>
        <p:spPr>
          <a:xfrm>
            <a:off x="1952452" y="4242415"/>
            <a:ext cx="3312974" cy="20955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5400" dirty="0"/>
              <a:t>Tennis Player </a:t>
            </a:r>
            <a:endParaRPr lang="ar-SA" sz="54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2DAB1B6-2C47-5986-130C-16EF890CB630}"/>
              </a:ext>
            </a:extLst>
          </p:cNvPr>
          <p:cNvSpPr/>
          <p:nvPr/>
        </p:nvSpPr>
        <p:spPr>
          <a:xfrm>
            <a:off x="13389961" y="2394924"/>
            <a:ext cx="3090478" cy="19903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5400" dirty="0"/>
              <a:t>Doctor 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179211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7DE4386-CEDD-A3E9-1561-0FBCB50A4DEE}"/>
              </a:ext>
            </a:extLst>
          </p:cNvPr>
          <p:cNvSpPr/>
          <p:nvPr/>
        </p:nvSpPr>
        <p:spPr>
          <a:xfrm>
            <a:off x="14734040" y="1029875"/>
            <a:ext cx="3505200" cy="9271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Vocabulary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4939505" y="6135107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9D07C4-F3EC-3CB4-F798-611DE1CF0BDF}"/>
              </a:ext>
            </a:extLst>
          </p:cNvPr>
          <p:cNvSpPr/>
          <p:nvPr/>
        </p:nvSpPr>
        <p:spPr>
          <a:xfrm>
            <a:off x="242903" y="1194416"/>
            <a:ext cx="9067800" cy="9271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are the names of the jobs?</a:t>
            </a:r>
            <a:endParaRPr kumimoji="0" lang="ar-SA" sz="40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EE6ACD-CE74-582B-C4A7-B637F1376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98"/>
          <a:stretch/>
        </p:blipFill>
        <p:spPr>
          <a:xfrm>
            <a:off x="13978038" y="235854"/>
            <a:ext cx="4261202" cy="56424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214DBEE-E19C-5B02-C91A-F26A35901B61}"/>
              </a:ext>
            </a:extLst>
          </p:cNvPr>
          <p:cNvGrpSpPr/>
          <p:nvPr/>
        </p:nvGrpSpPr>
        <p:grpSpPr>
          <a:xfrm>
            <a:off x="2374570" y="2586248"/>
            <a:ext cx="5133311" cy="5301413"/>
            <a:chOff x="737393" y="2520376"/>
            <a:chExt cx="4042932" cy="5301413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0FF9FDB9-8479-BFD6-CDD0-0087F4B79531}"/>
                </a:ext>
              </a:extLst>
            </p:cNvPr>
            <p:cNvSpPr/>
            <p:nvPr/>
          </p:nvSpPr>
          <p:spPr>
            <a:xfrm>
              <a:off x="752613" y="2520376"/>
              <a:ext cx="4027712" cy="5301413"/>
            </a:xfrm>
            <a:prstGeom prst="rect">
              <a:avLst/>
            </a:prstGeom>
            <a:noFill/>
            <a:ln>
              <a:solidFill>
                <a:srgbClr val="FFBE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DA3F08C-B06A-6E52-8112-782E513D99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0" r="7231"/>
            <a:stretch/>
          </p:blipFill>
          <p:spPr bwMode="auto">
            <a:xfrm>
              <a:off x="803634" y="2984526"/>
              <a:ext cx="3917556" cy="38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AD3D0F2-D652-A5DD-6392-544B141C0EFF}"/>
                </a:ext>
              </a:extLst>
            </p:cNvPr>
            <p:cNvSpPr/>
            <p:nvPr/>
          </p:nvSpPr>
          <p:spPr>
            <a:xfrm>
              <a:off x="737393" y="6879522"/>
              <a:ext cx="3733800" cy="9271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Teaches at school</a:t>
              </a:r>
              <a:endParaRPr lang="ar-SA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581BF08-5CEA-B6EF-F60C-3C820C0BC765}"/>
              </a:ext>
            </a:extLst>
          </p:cNvPr>
          <p:cNvGrpSpPr/>
          <p:nvPr/>
        </p:nvGrpSpPr>
        <p:grpSpPr>
          <a:xfrm>
            <a:off x="8869309" y="3050398"/>
            <a:ext cx="5531374" cy="5301413"/>
            <a:chOff x="737392" y="2520376"/>
            <a:chExt cx="4042933" cy="5301413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E21890DF-3DB0-6E95-3F62-D5CE7426D8BE}"/>
                </a:ext>
              </a:extLst>
            </p:cNvPr>
            <p:cNvSpPr/>
            <p:nvPr/>
          </p:nvSpPr>
          <p:spPr>
            <a:xfrm>
              <a:off x="752613" y="2520376"/>
              <a:ext cx="4027712" cy="5301413"/>
            </a:xfrm>
            <a:prstGeom prst="rect">
              <a:avLst/>
            </a:prstGeom>
            <a:noFill/>
            <a:ln>
              <a:solidFill>
                <a:srgbClr val="FFBE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CC99F34-D0D3-C67D-E4C5-3350E61F3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8" b="7058"/>
            <a:stretch/>
          </p:blipFill>
          <p:spPr bwMode="auto">
            <a:xfrm>
              <a:off x="737392" y="2689412"/>
              <a:ext cx="3749021" cy="419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BAECCB1D-400A-0166-9407-16EB15D0BD74}"/>
                </a:ext>
              </a:extLst>
            </p:cNvPr>
            <p:cNvSpPr/>
            <p:nvPr/>
          </p:nvSpPr>
          <p:spPr>
            <a:xfrm>
              <a:off x="737393" y="6879522"/>
              <a:ext cx="4042932" cy="9271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Designs new gadgets</a:t>
              </a:r>
              <a:endParaRPr lang="ar-SA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F315C15-1C7F-A36F-71AE-67432450F8FB}"/>
              </a:ext>
            </a:extLst>
          </p:cNvPr>
          <p:cNvSpPr/>
          <p:nvPr/>
        </p:nvSpPr>
        <p:spPr>
          <a:xfrm>
            <a:off x="1462898" y="4351591"/>
            <a:ext cx="3312974" cy="20955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dirty="0"/>
              <a:t>Teacher</a:t>
            </a:r>
            <a:endParaRPr lang="ar-SA" sz="48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2DAB1B6-2C47-5986-130C-16EF890CB630}"/>
              </a:ext>
            </a:extLst>
          </p:cNvPr>
          <p:cNvSpPr/>
          <p:nvPr/>
        </p:nvSpPr>
        <p:spPr>
          <a:xfrm>
            <a:off x="11710080" y="2055247"/>
            <a:ext cx="5531372" cy="19903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5400" dirty="0"/>
              <a:t>High-tech designer 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30213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7DE4386-CEDD-A3E9-1561-0FBCB50A4DEE}"/>
              </a:ext>
            </a:extLst>
          </p:cNvPr>
          <p:cNvSpPr/>
          <p:nvPr/>
        </p:nvSpPr>
        <p:spPr>
          <a:xfrm>
            <a:off x="13978038" y="1029875"/>
            <a:ext cx="4261202" cy="6990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Comprehension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5285942" y="7125750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9D07C4-F3EC-3CB4-F798-611DE1CF0BDF}"/>
              </a:ext>
            </a:extLst>
          </p:cNvPr>
          <p:cNvSpPr/>
          <p:nvPr/>
        </p:nvSpPr>
        <p:spPr>
          <a:xfrm>
            <a:off x="242903" y="1194416"/>
            <a:ext cx="9067800" cy="9271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/>
              <a:t>B. </a:t>
            </a:r>
            <a:r>
              <a:rPr lang="en-US" sz="4400" dirty="0"/>
              <a:t>Comprehension. Answer yes or no.</a:t>
            </a:r>
            <a:endParaRPr kumimoji="0" lang="ar-SA" sz="44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EE6ACD-CE74-582B-C4A7-B637F1376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98"/>
          <a:stretch/>
        </p:blipFill>
        <p:spPr>
          <a:xfrm>
            <a:off x="13978038" y="235854"/>
            <a:ext cx="4261202" cy="5642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7794E9D-9BCC-0CF4-D69D-3884E591CA25}"/>
              </a:ext>
            </a:extLst>
          </p:cNvPr>
          <p:cNvSpPr txBox="1"/>
          <p:nvPr/>
        </p:nvSpPr>
        <p:spPr>
          <a:xfrm>
            <a:off x="771465" y="3051776"/>
            <a:ext cx="15281656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6600" dirty="0"/>
              <a:t>___ Majid wants to be a teacher.</a:t>
            </a:r>
          </a:p>
          <a:p>
            <a:r>
              <a:rPr lang="en-US" sz="6600" dirty="0"/>
              <a:t>2. ___ Adnan wants to be a designer.</a:t>
            </a:r>
          </a:p>
          <a:p>
            <a:r>
              <a:rPr lang="en-US" sz="6600" dirty="0"/>
              <a:t>3. ___ Majid designs games. </a:t>
            </a:r>
          </a:p>
          <a:p>
            <a:r>
              <a:rPr lang="en-US" sz="6600" dirty="0"/>
              <a:t>4. ___ Adnan is interested in technology</a:t>
            </a:r>
            <a:endParaRPr lang="ar-SA" sz="66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356FED3-2FB8-A099-225C-50D373248A13}"/>
              </a:ext>
            </a:extLst>
          </p:cNvPr>
          <p:cNvSpPr/>
          <p:nvPr/>
        </p:nvSpPr>
        <p:spPr>
          <a:xfrm>
            <a:off x="1691300" y="3100134"/>
            <a:ext cx="10871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D440726-E219-C62E-9AD0-5B5AF11015AD}"/>
              </a:ext>
            </a:extLst>
          </p:cNvPr>
          <p:cNvSpPr/>
          <p:nvPr/>
        </p:nvSpPr>
        <p:spPr>
          <a:xfrm>
            <a:off x="1723707" y="4164155"/>
            <a:ext cx="1189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4FA17D4-CDDF-FD20-EABC-55EA66153B5C}"/>
              </a:ext>
            </a:extLst>
          </p:cNvPr>
          <p:cNvSpPr/>
          <p:nvPr/>
        </p:nvSpPr>
        <p:spPr>
          <a:xfrm>
            <a:off x="1761203" y="5122974"/>
            <a:ext cx="10871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F5FAFA-1A25-599B-7FF0-628CD6D7075F}"/>
              </a:ext>
            </a:extLst>
          </p:cNvPr>
          <p:cNvSpPr/>
          <p:nvPr/>
        </p:nvSpPr>
        <p:spPr>
          <a:xfrm>
            <a:off x="1747757" y="6189781"/>
            <a:ext cx="1189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91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ir work clipart - Clip Art Library">
            <a:extLst>
              <a:ext uri="{FF2B5EF4-FFF2-40B4-BE49-F238E27FC236}">
                <a16:creationId xmlns:a16="http://schemas.microsoft.com/office/drawing/2014/main" id="{DD9CE462-0E2B-FE30-A23D-AA152276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7170"/>
          <a:stretch/>
        </p:blipFill>
        <p:spPr bwMode="auto">
          <a:xfrm>
            <a:off x="3352800" y="4217752"/>
            <a:ext cx="11158122" cy="60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C1F9CE2-1309-1D07-C17C-71400CA182C9}"/>
              </a:ext>
            </a:extLst>
          </p:cNvPr>
          <p:cNvSpPr/>
          <p:nvPr/>
        </p:nvSpPr>
        <p:spPr>
          <a:xfrm>
            <a:off x="4504776" y="1091414"/>
            <a:ext cx="95926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BE1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Pair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Work</a:t>
            </a:r>
            <a:endParaRPr lang="ar-SA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8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136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uLnTx/>
                <a:uFillTx/>
                <a:latin typeface="Source Sans Pro Black" panose="020F0502020204030204" pitchFamily="34" charset="0"/>
                <a:ea typeface="+mn-ea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4869349" y="2491719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9D07C4-F3EC-3CB4-F798-611DE1CF0BDF}"/>
              </a:ext>
            </a:extLst>
          </p:cNvPr>
          <p:cNvSpPr/>
          <p:nvPr/>
        </p:nvSpPr>
        <p:spPr>
          <a:xfrm>
            <a:off x="170330" y="1474432"/>
            <a:ext cx="13251220" cy="1129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0">
              <a:defRPr/>
            </a:pPr>
            <a:r>
              <a:rPr lang="en-US" sz="4400" b="1" dirty="0"/>
              <a:t>A</a:t>
            </a:r>
            <a:r>
              <a:rPr lang="en-US" sz="4400" dirty="0"/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Ask</a:t>
            </a:r>
            <a:r>
              <a:rPr lang="en-US" sz="4400" dirty="0"/>
              <a:t> and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sz="4400" dirty="0"/>
              <a:t> about the people in the pictures.</a:t>
            </a:r>
            <a:endParaRPr kumimoji="0" lang="ar-SA" sz="44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01" y="194866"/>
            <a:ext cx="7343775" cy="140970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29ECC36-9459-5D42-BF13-AAA2F0F3DC0E}"/>
              </a:ext>
            </a:extLst>
          </p:cNvPr>
          <p:cNvSpPr txBox="1"/>
          <p:nvPr/>
        </p:nvSpPr>
        <p:spPr>
          <a:xfrm>
            <a:off x="1334061" y="2790014"/>
            <a:ext cx="9641540" cy="302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What does </a:t>
            </a:r>
            <a:r>
              <a:rPr lang="en-US" sz="4400" u="sng" dirty="0">
                <a:latin typeface="Abadi" panose="020B0604020104020204" pitchFamily="34" charset="0"/>
              </a:rPr>
              <a:t>Majid</a:t>
            </a:r>
            <a:r>
              <a:rPr lang="en-US" sz="4400" dirty="0">
                <a:latin typeface="Abadi" panose="020B0604020104020204" pitchFamily="34" charset="0"/>
              </a:rPr>
              <a:t> do? </a:t>
            </a:r>
          </a:p>
          <a:p>
            <a:pPr>
              <a:lnSpc>
                <a:spcPct val="150000"/>
              </a:lnSpc>
            </a:pPr>
            <a:r>
              <a:rPr lang="en-US" sz="4400" u="sng" dirty="0">
                <a:latin typeface="Abadi" panose="020B0604020104020204" pitchFamily="34" charset="0"/>
              </a:rPr>
              <a:t>He’s</a:t>
            </a:r>
            <a:r>
              <a:rPr lang="en-US" sz="4400" dirty="0">
                <a:latin typeface="Abadi" panose="020B0604020104020204" pitchFamily="34" charset="0"/>
              </a:rPr>
              <a:t> a </a:t>
            </a:r>
            <a:r>
              <a:rPr lang="en-US" sz="4400" u="sng" dirty="0">
                <a:latin typeface="Abadi" panose="020B0604020104020204" pitchFamily="34" charset="0"/>
              </a:rPr>
              <a:t>student</a:t>
            </a:r>
            <a:r>
              <a:rPr lang="en-US" sz="4400" dirty="0">
                <a:latin typeface="Abadi" panose="020B0604020104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u="sng" dirty="0">
                <a:latin typeface="Abadi" panose="020B0604020104020204" pitchFamily="34" charset="0"/>
              </a:rPr>
              <a:t>He</a:t>
            </a:r>
            <a:r>
              <a:rPr lang="en-US" sz="4400" dirty="0">
                <a:latin typeface="Abadi" panose="020B0604020104020204" pitchFamily="34" charset="0"/>
              </a:rPr>
              <a:t> </a:t>
            </a:r>
            <a:r>
              <a:rPr lang="en-US" sz="4400" u="sng" dirty="0">
                <a:latin typeface="Abadi" panose="020B0604020104020204" pitchFamily="34" charset="0"/>
              </a:rPr>
              <a:t>goes to school</a:t>
            </a:r>
            <a:r>
              <a:rPr lang="en-US" sz="4400" dirty="0">
                <a:latin typeface="Abadi" panose="020B0604020104020204" pitchFamily="34" charset="0"/>
              </a:rPr>
              <a:t>.</a:t>
            </a:r>
            <a:endParaRPr lang="ar-SA" sz="4400" dirty="0">
              <a:latin typeface="Abadi" panose="020B0604020104020204" pitchFamily="34" charset="0"/>
            </a:endParaRPr>
          </a:p>
        </p:txBody>
      </p:sp>
      <p:pic>
        <p:nvPicPr>
          <p:cNvPr id="23" name="صورة 22" descr="صورة تحتوي على رسوم متحركة, الرسوم المتحركة, شخص&#10;&#10;تم إنشاء الوصف تلقائياً">
            <a:extLst>
              <a:ext uri="{FF2B5EF4-FFF2-40B4-BE49-F238E27FC236}">
                <a16:creationId xmlns:a16="http://schemas.microsoft.com/office/drawing/2014/main" id="{D32A092A-99F5-E12D-B07B-EEC92FEA5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>
          <a:xfrm>
            <a:off x="9270417" y="5818535"/>
            <a:ext cx="5341325" cy="5165150"/>
          </a:xfrm>
          <a:prstGeom prst="rect">
            <a:avLst/>
          </a:prstGeom>
        </p:spPr>
      </p:pic>
      <p:pic>
        <p:nvPicPr>
          <p:cNvPr id="24" name="صورة 23" descr="صورة تحتوي على تلبيس, رسوم متحركة, شخص, الوجه الإنساني&#10;&#10;تم إنشاء الوصف تلقائياً">
            <a:extLst>
              <a:ext uri="{FF2B5EF4-FFF2-40B4-BE49-F238E27FC236}">
                <a16:creationId xmlns:a16="http://schemas.microsoft.com/office/drawing/2014/main" id="{BE1B2F86-A3E5-6B12-40AD-F079D830FBF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749" y="6520613"/>
            <a:ext cx="4433737" cy="4999746"/>
          </a:xfrm>
          <a:prstGeom prst="rect">
            <a:avLst/>
          </a:prstGeom>
        </p:spPr>
      </p:pic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A7EFB852-EA7A-48D0-036A-FE373BD47C32}"/>
              </a:ext>
            </a:extLst>
          </p:cNvPr>
          <p:cNvSpPr/>
          <p:nvPr/>
        </p:nvSpPr>
        <p:spPr>
          <a:xfrm>
            <a:off x="393121" y="2949842"/>
            <a:ext cx="823362" cy="580003"/>
          </a:xfrm>
          <a:prstGeom prst="wedgeRoundRectCallout">
            <a:avLst>
              <a:gd name="adj1" fmla="val 58579"/>
              <a:gd name="adj2" fmla="val 10123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0D27B8FC-1C7D-8EF2-3FC8-93A6BF808481}"/>
              </a:ext>
            </a:extLst>
          </p:cNvPr>
          <p:cNvSpPr/>
          <p:nvPr/>
        </p:nvSpPr>
        <p:spPr>
          <a:xfrm>
            <a:off x="393121" y="4244298"/>
            <a:ext cx="856127" cy="580003"/>
          </a:xfrm>
          <a:prstGeom prst="wedgeRoundRectCallout">
            <a:avLst>
              <a:gd name="adj1" fmla="val -49513"/>
              <a:gd name="adj2" fmla="val 9195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1" name="pair work">
            <a:hlinkClick r:id="" action="ppaction://media"/>
            <a:extLst>
              <a:ext uri="{FF2B5EF4-FFF2-40B4-BE49-F238E27FC236}">
                <a16:creationId xmlns:a16="http://schemas.microsoft.com/office/drawing/2014/main" id="{94E278AD-3CEA-100C-660F-8121FDDC4A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23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472" y="1532736"/>
            <a:ext cx="1185187" cy="11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3483190" y="6608455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01" y="194866"/>
            <a:ext cx="7343775" cy="14097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8D7FB10-FB45-DD6F-8B7D-0A4FF8E5D9CB}"/>
              </a:ext>
            </a:extLst>
          </p:cNvPr>
          <p:cNvSpPr txBox="1"/>
          <p:nvPr/>
        </p:nvSpPr>
        <p:spPr>
          <a:xfrm>
            <a:off x="2362694" y="3047515"/>
            <a:ext cx="7256369" cy="23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What do you do?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I’m a </a:t>
            </a:r>
            <a:r>
              <a:rPr lang="en-US" sz="6000" u="sng" dirty="0">
                <a:latin typeface="Abadi" panose="020B0604020104020204" pitchFamily="34" charset="0"/>
              </a:rPr>
              <a:t>______.</a:t>
            </a:r>
            <a:r>
              <a:rPr lang="en-US" sz="4400" dirty="0">
                <a:latin typeface="Abadi" panose="020B0604020104020204" pitchFamily="34" charset="0"/>
              </a:rPr>
              <a:t> I ______. </a:t>
            </a:r>
            <a:endParaRPr lang="ar-SA" sz="4400" dirty="0">
              <a:latin typeface="Abadi" panose="020B0604020104020204" pitchFamily="34" charset="0"/>
            </a:endParaRPr>
          </a:p>
        </p:txBody>
      </p:sp>
      <p:pic>
        <p:nvPicPr>
          <p:cNvPr id="23" name="صورة 22" descr="صورة تحتوي على رسوم متحركة, الرسوم المتحركة, شخص&#10;&#10;تم إنشاء الوصف تلقائياً">
            <a:extLst>
              <a:ext uri="{FF2B5EF4-FFF2-40B4-BE49-F238E27FC236}">
                <a16:creationId xmlns:a16="http://schemas.microsoft.com/office/drawing/2014/main" id="{D32A092A-99F5-E12D-B07B-EEC92FEA5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>
          <a:xfrm>
            <a:off x="8783324" y="5810390"/>
            <a:ext cx="5341325" cy="5165150"/>
          </a:xfrm>
          <a:prstGeom prst="rect">
            <a:avLst/>
          </a:prstGeom>
        </p:spPr>
      </p:pic>
      <p:pic>
        <p:nvPicPr>
          <p:cNvPr id="24" name="صورة 23" descr="صورة تحتوي على تلبيس, رسوم متحركة, شخص, الوجه الإنساني&#10;&#10;تم إنشاء الوصف تلقائياً">
            <a:extLst>
              <a:ext uri="{FF2B5EF4-FFF2-40B4-BE49-F238E27FC236}">
                <a16:creationId xmlns:a16="http://schemas.microsoft.com/office/drawing/2014/main" id="{BE1B2F86-A3E5-6B12-40AD-F079D830FBF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806" y="5975794"/>
            <a:ext cx="4433737" cy="4999746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6C4D3D1C-B43B-90D3-1AA5-1302A22D6187}"/>
              </a:ext>
            </a:extLst>
          </p:cNvPr>
          <p:cNvSpPr/>
          <p:nvPr/>
        </p:nvSpPr>
        <p:spPr>
          <a:xfrm>
            <a:off x="873429" y="1723441"/>
            <a:ext cx="13251220" cy="1129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0">
              <a:defRPr/>
            </a:pPr>
            <a:r>
              <a:rPr lang="en-US" sz="4400" b="1" dirty="0"/>
              <a:t>B</a:t>
            </a:r>
            <a:r>
              <a:rPr lang="en-US" sz="4400" dirty="0"/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Ask</a:t>
            </a:r>
            <a:r>
              <a:rPr lang="en-US" sz="4400" dirty="0"/>
              <a:t> and </a:t>
            </a:r>
            <a:r>
              <a:rPr lang="en-US" sz="4400" b="1" dirty="0">
                <a:solidFill>
                  <a:srgbClr val="0070C0"/>
                </a:solidFill>
              </a:rPr>
              <a:t>answer</a:t>
            </a:r>
            <a:r>
              <a:rPr lang="en-US" sz="4400" dirty="0"/>
              <a:t> with a partner.</a:t>
            </a:r>
            <a:endParaRPr kumimoji="0" lang="ar-SA" sz="4400" b="0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6BFDCB7A-4785-88F5-CC7E-2112EEE2349C}"/>
              </a:ext>
            </a:extLst>
          </p:cNvPr>
          <p:cNvSpPr/>
          <p:nvPr/>
        </p:nvSpPr>
        <p:spPr>
          <a:xfrm>
            <a:off x="1327846" y="3112794"/>
            <a:ext cx="823362" cy="580003"/>
          </a:xfrm>
          <a:prstGeom prst="wedgeRoundRectCallout">
            <a:avLst>
              <a:gd name="adj1" fmla="val 58579"/>
              <a:gd name="adj2" fmla="val 10123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5BE18A6B-2BD8-FB6F-6B29-52B5AB8FDF8F}"/>
              </a:ext>
            </a:extLst>
          </p:cNvPr>
          <p:cNvSpPr/>
          <p:nvPr/>
        </p:nvSpPr>
        <p:spPr>
          <a:xfrm>
            <a:off x="1270424" y="4551613"/>
            <a:ext cx="856127" cy="580003"/>
          </a:xfrm>
          <a:prstGeom prst="wedgeRoundRectCallout">
            <a:avLst>
              <a:gd name="adj1" fmla="val -49513"/>
              <a:gd name="adj2" fmla="val 9195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1" name="pair work">
            <a:hlinkClick r:id="" action="ppaction://media"/>
            <a:extLst>
              <a:ext uri="{FF2B5EF4-FFF2-40B4-BE49-F238E27FC236}">
                <a16:creationId xmlns:a16="http://schemas.microsoft.com/office/drawing/2014/main" id="{94E278AD-3CEA-100C-660F-8121FDDC4A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0013" y="1723441"/>
            <a:ext cx="1185187" cy="118518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8A069B9-78BC-0F06-1B4D-8D869D5A4E48}"/>
              </a:ext>
            </a:extLst>
          </p:cNvPr>
          <p:cNvSpPr txBox="1"/>
          <p:nvPr/>
        </p:nvSpPr>
        <p:spPr>
          <a:xfrm>
            <a:off x="3870854" y="4345388"/>
            <a:ext cx="2225146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Teacher </a:t>
            </a:r>
            <a:endParaRPr lang="ar-SA" sz="4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DBDBE8B-67DF-AF84-39AA-540FA9B0DF35}"/>
              </a:ext>
            </a:extLst>
          </p:cNvPr>
          <p:cNvSpPr txBox="1"/>
          <p:nvPr/>
        </p:nvSpPr>
        <p:spPr>
          <a:xfrm>
            <a:off x="6585037" y="4341037"/>
            <a:ext cx="456156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badi" panose="020B0604020104020204" pitchFamily="34" charset="0"/>
              </a:rPr>
              <a:t>teach students. </a:t>
            </a:r>
            <a:endParaRPr lang="ar-SA" sz="4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D554861-B4C1-274F-BBD0-CF4E6612517A}"/>
              </a:ext>
            </a:extLst>
          </p:cNvPr>
          <p:cNvGrpSpPr/>
          <p:nvPr/>
        </p:nvGrpSpPr>
        <p:grpSpPr>
          <a:xfrm>
            <a:off x="12988543" y="1407101"/>
            <a:ext cx="5319004" cy="1939972"/>
            <a:chOff x="12968996" y="26459"/>
            <a:chExt cx="5319004" cy="193997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D9C845D-A51E-D1F4-ADA7-A19FE64031E6}"/>
                </a:ext>
              </a:extLst>
            </p:cNvPr>
            <p:cNvSpPr/>
            <p:nvPr/>
          </p:nvSpPr>
          <p:spPr>
            <a:xfrm>
              <a:off x="13896620" y="381388"/>
              <a:ext cx="439138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Your Turn</a:t>
              </a:r>
              <a:endPara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pic>
          <p:nvPicPr>
            <p:cNvPr id="11" name="Picture 6" descr="You clip art clipart jpg - Clipartix">
              <a:extLst>
                <a:ext uri="{FF2B5EF4-FFF2-40B4-BE49-F238E27FC236}">
                  <a16:creationId xmlns:a16="http://schemas.microsoft.com/office/drawing/2014/main" id="{27983176-A58B-4A14-0F7A-2EB5F8EDA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996" y="26459"/>
              <a:ext cx="1855248" cy="193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701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8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ll in a Day's Work: Preparing for Game Time! at The Strong - The Strong  National Museum of Play">
            <a:extLst>
              <a:ext uri="{FF2B5EF4-FFF2-40B4-BE49-F238E27FC236}">
                <a16:creationId xmlns:a16="http://schemas.microsoft.com/office/drawing/2014/main" id="{FCE5CA9C-244F-9C21-9351-C586FE52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52" y="876300"/>
            <a:ext cx="12005295" cy="64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hlinkClick r:id="rId3"/>
            <a:extLst>
              <a:ext uri="{FF2B5EF4-FFF2-40B4-BE49-F238E27FC236}">
                <a16:creationId xmlns:a16="http://schemas.microsoft.com/office/drawing/2014/main" id="{B662504B-9E1A-4A80-DDB4-CFF3E3FF2891}"/>
              </a:ext>
            </a:extLst>
          </p:cNvPr>
          <p:cNvSpPr/>
          <p:nvPr/>
        </p:nvSpPr>
        <p:spPr>
          <a:xfrm>
            <a:off x="7086600" y="6896100"/>
            <a:ext cx="3276600" cy="2514600"/>
          </a:xfrm>
          <a:prstGeom prst="ellipse">
            <a:avLst/>
          </a:prstGeom>
          <a:solidFill>
            <a:srgbClr val="E50E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ar-S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41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Future Predictions | Baamboozle - Baamboozle | The Most Fun Classroom Games!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76700"/>
            <a:ext cx="10842812" cy="67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7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Work Book</a:t>
            </a:r>
            <a:endParaRPr kumimoji="0" lang="ar-SA" sz="8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itka Display" pitchFamily="2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5646338" y="4152900"/>
            <a:ext cx="69445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Open page </a:t>
            </a:r>
            <a:r>
              <a:rPr lang="en-US" sz="8000" noProof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221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highlight>
                <a:srgbClr val="FEFEE6"/>
              </a:highligh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4863855" y="6168849"/>
            <a:ext cx="85603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Practice the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 vocabulary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for jobs’ names and activities. 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highlight>
                <a:srgbClr val="FEFEE6"/>
              </a:highligh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1240446" y="647700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Linking this lesson to my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905000" y="647700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089851-4DA4-680A-BA8F-E3295074F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771900"/>
            <a:ext cx="15187534" cy="550151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“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Kingdom’s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Vision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ar-SA" sz="4000" dirty="0">
                <a:solidFill>
                  <a:srgbClr val="202124"/>
                </a:solidFill>
                <a:latin typeface="inherit"/>
              </a:rPr>
              <a:t>2030”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achieved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several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achievements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field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jobs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including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providing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ar-SA" sz="4000" dirty="0">
                <a:solidFill>
                  <a:srgbClr val="202124"/>
                </a:solidFill>
                <a:latin typeface="inherit"/>
              </a:rPr>
              <a:t>101,000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jobs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entertainment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sector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422,000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jobs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since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beginning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2019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through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nationalization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agreements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altLang="ar-SA" sz="40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Jobs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future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were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also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created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innovation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supported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by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supporting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small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medium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enterprises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addition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raising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Saudi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women’s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participation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workforce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from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19,4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%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2017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33,2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% </a:t>
            </a:r>
            <a:r>
              <a:rPr kumimoji="0" lang="ar-SA" altLang="ar-SA" sz="4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ar-SA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2020.</a:t>
            </a:r>
            <a:endParaRPr kumimoji="0" lang="ar-SA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7129311-C7A5-C0DB-A983-F7B1D5BA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446" y="2747774"/>
            <a:ext cx="15187534" cy="5155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3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Vision 2030 : the Kingdom of Saudi Arabia</a:t>
            </a:r>
            <a:endParaRPr kumimoji="0" lang="ar-SA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1240446" y="647700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Linking this lesson to my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Religion.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905000" y="647700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7129311-C7A5-C0DB-A983-F7B1D5BA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446" y="2747774"/>
            <a:ext cx="15187534" cy="5155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ar-SA" sz="3600" dirty="0">
                <a:solidFill>
                  <a:srgbClr val="202124"/>
                </a:solidFill>
                <a:latin typeface="inherit"/>
              </a:rPr>
              <a:t>The importance of work</a:t>
            </a:r>
            <a:endParaRPr kumimoji="0" lang="ar-SA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B92B94-923A-1300-6F9A-F98FCAB8D4E1}"/>
              </a:ext>
            </a:extLst>
          </p:cNvPr>
          <p:cNvSpPr txBox="1"/>
          <p:nvPr/>
        </p:nvSpPr>
        <p:spPr>
          <a:xfrm>
            <a:off x="2580826" y="4266337"/>
            <a:ext cx="131826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5400" b="0" i="0" dirty="0">
                <a:solidFill>
                  <a:srgbClr val="808080"/>
                </a:solidFill>
                <a:effectLst/>
                <a:latin typeface="KFGQPC Uthman Taha Naskh"/>
              </a:rPr>
              <a:t>عَنْ عَائِشَةَ، قَالَتْ قَالَ رَسُولُ اللَّهِ صلى الله عليه وسلم ‏</a:t>
            </a:r>
            <a:r>
              <a:rPr lang="ar-SA" sz="5400" b="0" i="0" dirty="0">
                <a:solidFill>
                  <a:srgbClr val="000000"/>
                </a:solidFill>
                <a:effectLst/>
                <a:latin typeface="KFGQPC Uthman Taha Naskh"/>
              </a:rPr>
              <a:t> "‏ إِنَّ أَطْيَبَ مَا أَكَلَ الرَّجُلُ مِنْ كَسْبِهِ وَإِنَّ وَلَدَ الرَّجُلِ مِنْ كَسْبِهِ ‏"</a:t>
            </a:r>
            <a:r>
              <a:rPr lang="ar-SA" sz="5400" b="0" i="0" dirty="0">
                <a:solidFill>
                  <a:srgbClr val="808080"/>
                </a:solidFill>
                <a:effectLst/>
                <a:latin typeface="KFGQPC Uthman Taha Naskh"/>
              </a:rPr>
              <a:t>‏ ‏.‏</a:t>
            </a:r>
            <a:endParaRPr lang="ar-SA" sz="5400" dirty="0"/>
          </a:p>
        </p:txBody>
      </p:sp>
    </p:spTree>
    <p:extLst>
      <p:ext uri="{BB962C8B-B14F-4D97-AF65-F5344CB8AC3E}">
        <p14:creationId xmlns:p14="http://schemas.microsoft.com/office/powerpoint/2010/main" val="413082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8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3682846" y="3524865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F50D14BA-FCA5-22C6-9235-6BCB9AF6FB32}"/>
              </a:ext>
            </a:extLst>
          </p:cNvPr>
          <p:cNvSpPr txBox="1"/>
          <p:nvPr/>
        </p:nvSpPr>
        <p:spPr>
          <a:xfrm>
            <a:off x="4399895" y="5600700"/>
            <a:ext cx="9852198" cy="3749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120" dirty="0">
                <a:solidFill>
                  <a:srgbClr val="333034"/>
                </a:solidFill>
                <a:highlight>
                  <a:srgbClr val="ACE5DE"/>
                </a:highlight>
                <a:latin typeface="Arial Rounded MT Bold" panose="020F0704030504030204" pitchFamily="34" charset="0"/>
                <a:ea typeface="Source Sans Pro Black" panose="020B0803030403020204" pitchFamily="34" charset="0"/>
              </a:rPr>
              <a:t>Writing – Form, Meaning and Function: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highlight>
                  <a:srgbClr val="FFFF00"/>
                </a:highlight>
              </a:rPr>
              <a:t>Writing: </a:t>
            </a:r>
            <a:r>
              <a:rPr lang="en-US" sz="2800" dirty="0">
                <a:highlight>
                  <a:srgbClr val="FFFF00"/>
                </a:highlight>
              </a:rPr>
              <a:t>Compose sentences from scrambled words &amp; create a report about a popular teen hangout. 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highlight>
                  <a:srgbClr val="FFFF00"/>
                </a:highlight>
              </a:rPr>
              <a:t>Form\Meaning &amp; Function : </a:t>
            </a:r>
            <a:r>
              <a:rPr lang="en-US" sz="2800" dirty="0">
                <a:highlight>
                  <a:srgbClr val="FFFF00"/>
                </a:highlight>
              </a:rPr>
              <a:t>Use </a:t>
            </a:r>
            <a:r>
              <a:rPr lang="en-US" sz="2800" i="1" dirty="0">
                <a:highlight>
                  <a:srgbClr val="FFFF00"/>
                </a:highlight>
              </a:rPr>
              <a:t>Would Like </a:t>
            </a:r>
            <a:r>
              <a:rPr lang="en-US" sz="2800" dirty="0">
                <a:highlight>
                  <a:srgbClr val="FFFF00"/>
                </a:highlight>
              </a:rPr>
              <a:t>correctly in sentences.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7F11B82-D2D1-238F-D378-D08DDDF8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6" y="1993913"/>
            <a:ext cx="17116768" cy="7664558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67EA5A5-EE00-C66A-8304-C5EF3DF3383A}"/>
              </a:ext>
            </a:extLst>
          </p:cNvPr>
          <p:cNvGrpSpPr/>
          <p:nvPr/>
        </p:nvGrpSpPr>
        <p:grpSpPr>
          <a:xfrm>
            <a:off x="5410200" y="209080"/>
            <a:ext cx="12877800" cy="860856"/>
            <a:chOff x="443247" y="1861147"/>
            <a:chExt cx="5485112" cy="860856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533E889-A981-0A5B-938F-CCB41C10AB8E}"/>
                </a:ext>
              </a:extLst>
            </p:cNvPr>
            <p:cNvSpPr/>
            <p:nvPr/>
          </p:nvSpPr>
          <p:spPr>
            <a:xfrm>
              <a:off x="735354" y="1861147"/>
              <a:ext cx="5193005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We started our previous lesson with this fun writing activity </a:t>
              </a:r>
              <a:endPara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100" name="Picture 4" descr="Exclamation Mark Image - ClipArt Best">
              <a:extLst>
                <a:ext uri="{FF2B5EF4-FFF2-40B4-BE49-F238E27FC236}">
                  <a16:creationId xmlns:a16="http://schemas.microsoft.com/office/drawing/2014/main" id="{03DB1792-978D-67B2-5E30-127E26DE2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47" y="1864109"/>
              <a:ext cx="428823" cy="832973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7F5967-B18A-0592-C4B5-AB0B82016B95}"/>
              </a:ext>
            </a:extLst>
          </p:cNvPr>
          <p:cNvSpPr/>
          <p:nvPr/>
        </p:nvSpPr>
        <p:spPr>
          <a:xfrm>
            <a:off x="1579103" y="3104957"/>
            <a:ext cx="10427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Father  is reading a newspaper in the living room.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1E3A528-EDC3-C29F-6AE6-35BE507B7BB4}"/>
              </a:ext>
            </a:extLst>
          </p:cNvPr>
          <p:cNvSpPr/>
          <p:nvPr/>
        </p:nvSpPr>
        <p:spPr>
          <a:xfrm>
            <a:off x="1579103" y="4216001"/>
            <a:ext cx="94791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they eating sandwiches in the cafeteria ?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6DB884D-9A71-4B13-470E-97F036C81566}"/>
              </a:ext>
            </a:extLst>
          </p:cNvPr>
          <p:cNvSpPr/>
          <p:nvPr/>
        </p:nvSpPr>
        <p:spPr>
          <a:xfrm>
            <a:off x="1674982" y="5327045"/>
            <a:ext cx="75935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he writing an email to his friend ?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CC5EADD-0FC7-7523-EB4B-042AFE0271AC}"/>
              </a:ext>
            </a:extLst>
          </p:cNvPr>
          <p:cNvSpPr/>
          <p:nvPr/>
        </p:nvSpPr>
        <p:spPr>
          <a:xfrm>
            <a:off x="1680425" y="6482202"/>
            <a:ext cx="8825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She’s helping her mother with the housework.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6A715A4C-E484-D731-5008-4771E7AC4275}"/>
              </a:ext>
            </a:extLst>
          </p:cNvPr>
          <p:cNvGrpSpPr/>
          <p:nvPr/>
        </p:nvGrpSpPr>
        <p:grpSpPr>
          <a:xfrm rot="843244">
            <a:off x="15096501" y="7666658"/>
            <a:ext cx="2338269" cy="2549336"/>
            <a:chOff x="228600" y="7309526"/>
            <a:chExt cx="2338269" cy="2549336"/>
          </a:xfrm>
        </p:grpSpPr>
        <p:pic>
          <p:nvPicPr>
            <p:cNvPr id="20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BDF0444C-7B49-BDEC-37A4-41B1E3870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1397C254-D10F-245A-3CF5-B1E910198E0B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84324"/>
            <a:ext cx="4419600" cy="108840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A76140C-E085-5DA4-E6FD-13AA22AE4273}"/>
              </a:ext>
            </a:extLst>
          </p:cNvPr>
          <p:cNvSpPr/>
          <p:nvPr/>
        </p:nvSpPr>
        <p:spPr>
          <a:xfrm>
            <a:off x="1674982" y="7670512"/>
            <a:ext cx="81474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aren’t playing on the computer games.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41C22CD-0DDB-0910-723A-BD8829048196}"/>
              </a:ext>
            </a:extLst>
          </p:cNvPr>
          <p:cNvSpPr/>
          <p:nvPr/>
        </p:nvSpPr>
        <p:spPr>
          <a:xfrm>
            <a:off x="1707639" y="8764114"/>
            <a:ext cx="53576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are you chatting with?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79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CF33B71-2580-37A1-3962-910662CF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8" y="2933700"/>
            <a:ext cx="17841543" cy="44196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38F0DEF-ED3B-8EAB-A8B9-621E10F22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28" y="2228832"/>
            <a:ext cx="4815841" cy="727728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E8A72B5-7316-7960-0687-061384FE7889}"/>
              </a:ext>
            </a:extLst>
          </p:cNvPr>
          <p:cNvGrpSpPr/>
          <p:nvPr/>
        </p:nvGrpSpPr>
        <p:grpSpPr>
          <a:xfrm>
            <a:off x="6282447" y="664381"/>
            <a:ext cx="12005553" cy="1015161"/>
            <a:chOff x="443247" y="1861147"/>
            <a:chExt cx="5485112" cy="860856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193ED9B-105C-C801-7A4F-F2B60DB3C1BC}"/>
                </a:ext>
              </a:extLst>
            </p:cNvPr>
            <p:cNvSpPr/>
            <p:nvPr/>
          </p:nvSpPr>
          <p:spPr>
            <a:xfrm>
              <a:off x="735354" y="1861147"/>
              <a:ext cx="5193005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Then we learned how to use  the Personal Pronouns </a:t>
              </a:r>
              <a:endPara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Exclamation Mark Image - ClipArt Best">
              <a:extLst>
                <a:ext uri="{FF2B5EF4-FFF2-40B4-BE49-F238E27FC236}">
                  <a16:creationId xmlns:a16="http://schemas.microsoft.com/office/drawing/2014/main" id="{49664312-E0AF-3AAA-CBB9-E78409A88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47" y="1864109"/>
              <a:ext cx="428823" cy="832973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211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1490A1-0777-C563-ED10-9C344F94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53079"/>
            <a:ext cx="10071504" cy="91115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0F12D5B-18B3-E44E-1E6B-4324D45B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0225"/>
            <a:ext cx="16611600" cy="837131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0310CF7-8FFA-BEBB-B527-A829518B1BBB}"/>
              </a:ext>
            </a:extLst>
          </p:cNvPr>
          <p:cNvGrpSpPr/>
          <p:nvPr/>
        </p:nvGrpSpPr>
        <p:grpSpPr>
          <a:xfrm>
            <a:off x="6301902" y="9271839"/>
            <a:ext cx="12005553" cy="1015161"/>
            <a:chOff x="443247" y="1861147"/>
            <a:chExt cx="5485112" cy="860856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63BA51C-04CD-7E8D-B35A-071F8478411D}"/>
                </a:ext>
              </a:extLst>
            </p:cNvPr>
            <p:cNvSpPr/>
            <p:nvPr/>
          </p:nvSpPr>
          <p:spPr>
            <a:xfrm>
              <a:off x="735354" y="1861147"/>
              <a:ext cx="5193005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After that, we learned how to use</a:t>
              </a:r>
              <a:r>
                <a:rPr lang="en-US" sz="2800" i="1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Would like\ Would like to </a:t>
              </a:r>
              <a:endParaRPr kumimoji="0" lang="ar-SA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Exclamation Mark Image - ClipArt Best">
              <a:extLst>
                <a:ext uri="{FF2B5EF4-FFF2-40B4-BE49-F238E27FC236}">
                  <a16:creationId xmlns:a16="http://schemas.microsoft.com/office/drawing/2014/main" id="{367CBBA0-35D7-FA3B-CE47-B2BF99B06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47" y="1864109"/>
              <a:ext cx="428823" cy="832973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546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1490A1-0777-C563-ED10-9C344F94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53079"/>
            <a:ext cx="10071504" cy="9111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25389E4-AF89-3A5C-F8BD-025B8245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" y="1981110"/>
            <a:ext cx="17289478" cy="70485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A3A4156-7BA5-B112-B77C-1784064DEAC2}"/>
              </a:ext>
            </a:extLst>
          </p:cNvPr>
          <p:cNvSpPr/>
          <p:nvPr/>
        </p:nvSpPr>
        <p:spPr>
          <a:xfrm>
            <a:off x="5064605" y="2613625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would you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AB3B532-46FF-E75C-1B41-96E4B0E85DAA}"/>
              </a:ext>
            </a:extLst>
          </p:cNvPr>
          <p:cNvSpPr/>
          <p:nvPr/>
        </p:nvSpPr>
        <p:spPr>
          <a:xfrm>
            <a:off x="4343400" y="3296904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 would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6DE943A-B86F-BB35-764A-DEC5DFCA6F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2767813" y="1160224"/>
            <a:ext cx="14989751" cy="885003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578F0C5-D94B-9BED-3AD0-E30F1402B3CA}"/>
              </a:ext>
            </a:extLst>
          </p:cNvPr>
          <p:cNvSpPr/>
          <p:nvPr/>
        </p:nvSpPr>
        <p:spPr>
          <a:xfrm>
            <a:off x="5715000" y="3980183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I’d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2443B70-17EA-70A6-EFA0-ACE5AC92C550}"/>
              </a:ext>
            </a:extLst>
          </p:cNvPr>
          <p:cNvSpPr/>
          <p:nvPr/>
        </p:nvSpPr>
        <p:spPr>
          <a:xfrm>
            <a:off x="6539090" y="4724387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would you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DA707AB-531B-4D6B-C394-801AEBBAAEF5}"/>
              </a:ext>
            </a:extLst>
          </p:cNvPr>
          <p:cNvSpPr/>
          <p:nvPr/>
        </p:nvSpPr>
        <p:spPr>
          <a:xfrm>
            <a:off x="5715000" y="5391234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I’d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BE1B702-48C8-B0A6-4778-BFA85795CA98}"/>
              </a:ext>
            </a:extLst>
          </p:cNvPr>
          <p:cNvSpPr/>
          <p:nvPr/>
        </p:nvSpPr>
        <p:spPr>
          <a:xfrm>
            <a:off x="4752620" y="6067489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would you like to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86FFAFE-9B7B-B027-F88D-D7F8299413A1}"/>
              </a:ext>
            </a:extLst>
          </p:cNvPr>
          <p:cNvSpPr/>
          <p:nvPr/>
        </p:nvSpPr>
        <p:spPr>
          <a:xfrm>
            <a:off x="7290955" y="6780039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i’d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like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7B3A997-3545-63D2-4CE6-F9CDB9FAB46B}"/>
              </a:ext>
            </a:extLst>
          </p:cNvPr>
          <p:cNvSpPr/>
          <p:nvPr/>
        </p:nvSpPr>
        <p:spPr>
          <a:xfrm>
            <a:off x="8333014" y="7473797"/>
            <a:ext cx="4391380" cy="860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i’d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like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FF7F074-C27A-14CB-C091-FB2072D501E2}"/>
              </a:ext>
            </a:extLst>
          </p:cNvPr>
          <p:cNvGrpSpPr/>
          <p:nvPr/>
        </p:nvGrpSpPr>
        <p:grpSpPr>
          <a:xfrm>
            <a:off x="5486467" y="9291957"/>
            <a:ext cx="12820989" cy="995043"/>
            <a:chOff x="70690" y="1878207"/>
            <a:chExt cx="5857669" cy="843796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200EF314-F9D3-2F54-5927-290E354B3038}"/>
                </a:ext>
              </a:extLst>
            </p:cNvPr>
            <p:cNvSpPr/>
            <p:nvPr/>
          </p:nvSpPr>
          <p:spPr>
            <a:xfrm>
              <a:off x="349174" y="1889030"/>
              <a:ext cx="5579185" cy="832973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Finally, we evaluated our understanding by solving this fun activity </a:t>
              </a:r>
              <a:endParaRPr kumimoji="0" lang="ar-SA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Exclamation Mark Image - ClipArt Best">
              <a:extLst>
                <a:ext uri="{FF2B5EF4-FFF2-40B4-BE49-F238E27FC236}">
                  <a16:creationId xmlns:a16="http://schemas.microsoft.com/office/drawing/2014/main" id="{41818D31-88D9-E1EE-F1F0-2CF74E1ED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0" y="1878207"/>
              <a:ext cx="428823" cy="832973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0811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4550AA6-0599-99C0-4C21-A381F6AC5B87}"/>
              </a:ext>
            </a:extLst>
          </p:cNvPr>
          <p:cNvSpPr txBox="1"/>
          <p:nvPr/>
        </p:nvSpPr>
        <p:spPr>
          <a:xfrm>
            <a:off x="1676400" y="942788"/>
            <a:ext cx="153162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800" spc="12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We have a new </a:t>
            </a:r>
            <a:r>
              <a:rPr lang="en-US" sz="8800" spc="120" dirty="0"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unit</a:t>
            </a:r>
            <a:r>
              <a:rPr lang="en-US" sz="8800" spc="12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today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EAF27C1-C9C9-019B-3E6C-0CA4CE3B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390900"/>
            <a:ext cx="12178104" cy="2495592"/>
          </a:xfrm>
          <a:prstGeom prst="rect">
            <a:avLst/>
          </a:prstGeom>
        </p:spPr>
      </p:pic>
      <p:pic>
        <p:nvPicPr>
          <p:cNvPr id="7170" name="Picture 2" descr="Transparent excited happy GIF on GIFER - by Nesar">
            <a:extLst>
              <a:ext uri="{FF2B5EF4-FFF2-40B4-BE49-F238E27FC236}">
                <a16:creationId xmlns:a16="http://schemas.microsoft.com/office/drawing/2014/main" id="{7F8BBFEE-0593-29D9-FB81-CC6071BB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009900"/>
            <a:ext cx="8763000" cy="8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616</Words>
  <Application>Microsoft Office PowerPoint</Application>
  <PresentationFormat>مخصص</PresentationFormat>
  <Paragraphs>103</Paragraphs>
  <Slides>28</Slides>
  <Notes>10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4" baseType="lpstr">
      <vt:lpstr>Abadi</vt:lpstr>
      <vt:lpstr>Wingdings</vt:lpstr>
      <vt:lpstr>KFGQPC Uthman Taha Naskh</vt:lpstr>
      <vt:lpstr>Calibri</vt:lpstr>
      <vt:lpstr>Dubai Light</vt:lpstr>
      <vt:lpstr>More Sugar Thin</vt:lpstr>
      <vt:lpstr>Aharoni</vt:lpstr>
      <vt:lpstr>Jumble</vt:lpstr>
      <vt:lpstr>inherit</vt:lpstr>
      <vt:lpstr>Dreaming Outloud Pro</vt:lpstr>
      <vt:lpstr>Arial Rounded MT Bold</vt:lpstr>
      <vt:lpstr>ADLaM Display</vt:lpstr>
      <vt:lpstr>Sitka Display</vt:lpstr>
      <vt:lpstr>Arial</vt:lpstr>
      <vt:lpstr>Source Sans Pro Black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14</cp:revision>
  <dcterms:created xsi:type="dcterms:W3CDTF">2006-08-16T00:00:00Z</dcterms:created>
  <dcterms:modified xsi:type="dcterms:W3CDTF">2023-12-17T18:29:30Z</dcterms:modified>
  <dc:identifier>DAF2bxvJmhE</dc:identifier>
</cp:coreProperties>
</file>