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60" r:id="rId1"/>
  </p:sldMasterIdLst>
  <p:sldIdLst>
    <p:sldId id="256" r:id="rId2"/>
    <p:sldId id="257" r:id="rId3"/>
    <p:sldId id="262" r:id="rId4"/>
    <p:sldId id="603" r:id="rId5"/>
    <p:sldId id="258" r:id="rId6"/>
    <p:sldId id="259" r:id="rId7"/>
    <p:sldId id="597" r:id="rId8"/>
    <p:sldId id="598" r:id="rId9"/>
    <p:sldId id="261" r:id="rId10"/>
    <p:sldId id="260" r:id="rId11"/>
    <p:sldId id="601" r:id="rId12"/>
    <p:sldId id="596" r:id="rId13"/>
    <p:sldId id="605" r:id="rId14"/>
    <p:sldId id="599" r:id="rId15"/>
    <p:sldId id="606" r:id="rId16"/>
    <p:sldId id="607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08937"/>
    <a:srgbClr val="932D80"/>
    <a:srgbClr val="B09D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4992" autoAdjust="0"/>
    <p:restoredTop sz="94660"/>
  </p:normalViewPr>
  <p:slideViewPr>
    <p:cSldViewPr snapToGrid="0">
      <p:cViewPr varScale="1">
        <p:scale>
          <a:sx n="88" d="100"/>
          <a:sy n="88" d="100"/>
        </p:scale>
        <p:origin x="69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1-20T14:40:44.373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61 8463 0 0,'0'0'636'0'0,"2"-1"-433"0"0,-1-1-176 0 0,3-1-19 0 0,15 0 53 0 0,5 3 937 0 0,13 3-603 0 0,23-5 3213 0 0,-33 4-1804 0 0,-10 0-1520 0 0,0-1-1 0 0,26-2 1 0 0,54 0 1405 0 0,50-10-721 0 0,28 3-488 0 0,-104 8-480 0 0,5-1 0 0 0,21-3 0 0 0,-30 3 0 0 0,-22 2 0 0 0,-34 0 0 0 0,27-3 0 0 0,10-3 0 0 0,57 3 0 0 0,-71 0 0 0 0,16-1 0 0 0,89 2 0 0 0,11 1 0 0 0,-144 0 0 0 0,3 0 0 0 0,15-3 0 0 0,-19 3 0 0 0,23-2 0 0 0,-1-6 0 0 0,-14 5 0 0 0,1 1 0 0 0,1 2 0 0 0,-4 5 0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1-20T14:40:45.993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9 269 4607 0 0,'-9'-41'4423'0'0,"25"26"-4389"0"0,-13 12-32 0 0,0 1-1 0 0,-1 0 1 0 0,0-1 0 0 0,0 0-1 0 0,0 1 1 0 0,0-1 0 0 0,0 0-1 0 0,0 0 1 0 0,3-8 254 0 0,-4 9-90 0 0,1 0 0 0 0,0 1-1 0 0,0-1 1 0 0,0 0-1 0 0,0 1 1 0 0,1-1 0 0 0,-1 1-1 0 0,7-3 774 0 0,10 1-135 0 0,-16 3-735 0 0,0-1-1 0 0,0 1 1 0 0,0 0-1 0 0,0-1 1 0 0,0 1-1 0 0,0 1 1 0 0,6 0-1 0 0,-2 0 51 0 0,-3 0-87 0 0,1 0 1 0 0,0-1-1 0 0,0 1 0 0 0,-1-1 0 0 0,1 0 0 0 0,0-1 0 0 0,7 0 0 0 0,20 1 143 0 0,-27 1-109 0 0,0-1 1 0 0,0 1-1 0 0,0-1 1 0 0,0 0-1 0 0,0-1 1 0 0,0 1-1 0 0,0-1 0 0 0,0 0 1 0 0,0 0-1 0 0,0-1 1 0 0,6-2-1 0 0,-2 0 192 0 0,1 0 0 0 0,-1 1 0 0 0,1 0-1 0 0,0 0 1 0 0,13-1 0 0 0,5-2-19 0 0,23-8 128 0 0,-35 8-222 0 0,1 1 0 0 0,28-4 0 0 0,104-1 302 0 0,-5 1-193 0 0,2 0-59 0 0,-73-3-56 0 0,16-3-8 0 0,145-5 13 0 0,-171 17-87 0 0,161-4 150 0 0,-195 7-179 0 0,273 8 176 0 0,23 2-138 0 0,-248-16-66 0 0,-54 4 0 0 0,0 0 0 0 0,43 3 0 0 0,-54 0 13 0 0,0-1 0 0 0,19-2 0 0 0,11 0 12 0 0,135-2 51 0 0,-69 3 5 0 0,19-1 16 0 0,-87 1-86 0 0,-26 1-11 0 0,23-2-1 0 0,-26 1 1 0 0,0 1 0 0 0,-1 0 0 0 0,1 0 0 0 0,0 2 0 0 0,11 1 0 0 0,-7 0 0 0 0,26 0 0 0 0,-30-3-12 0 0,118 4-56 0 0,-96-1 68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1-20T14:40:48.82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23 7743 0 0,'0'0'592'0'0,"3"0"-412"0"0,12-1-144 0 0,6-1-30 0 0,-18 0-18 0 0,1 0 308 0 0,1 0 144 0 0,-4 1-423 0 0,-1 1 0 0 0,0 0 1 0 0,0-1-1 0 0,0 1 0 0 0,1 0 0 0 0,-1 0 1 0 0,0-1-1 0 0,0 1 0 0 0,1 0 0 0 0,-1 0 0 0 0,0 0 1 0 0,1 0-1 0 0,-1-1 0 0 0,0 1 0 0 0,1 0 1 0 0,-1 0-1 0 0,0 0 0 0 0,1 0 0 0 0,-1 0 0 0 0,0 0 1 0 0,1 0-1 0 0,-1 0 0 0 0,0 0 0 0 0,1 0 1 0 0,-1 0-1 0 0,1 0 0 0 0,197 5 3182 0 0,-97-2-3089 0 0,67-11-174 0 0,-56 0 831 0 0,93 13 2244 0 0,-88-1-2757 0 0,-33-2 446 0 0,88-11-1 0 0,-119 6-719 0 0,101 7 0 0 0,-29 1 163 0 0,-17-4-60 0 0,109-2 324 0 0,-9 5-211 0 0,-26 0-120 0 0,-109-5-25 0 0,94-5 26 0 0,-131 4-77 0 0,1 1 0 0 0,69 7 0 0 0,-74-3-9 0 0,47-4 0 0 0,-28 0-238 0 0,38 2-2549 0 0,-69-1 1425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1-20T14:40:54.053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3 5527 0 0,'0'0'3850'0'0,"2"0"-3610"0"0,8 0-232 0 0,-5 1-67 0 0,6-1 44 0 0,0 0 29 0 0,30-4 1334 0 0,-17 7-150 0 0,-21-3-916 0 0,-1 1-30 0 0,30 3 408 0 0,-2 4-627 0 0,-8-3 59 0 0,114 6 2900 0 0,-92-9-2735 0 0,97-4 338 0 0,-75-1-358 0 0,59-8 223 0 0,19 0 160 0 0,72 14-249 0 0,-133 2-315 0 0,0 0 92 0 0,103-7 0 0 0,-144 0-80 0 0,76 8-1 0 0,-99-5-61 0 0,25 5-6 0 0,18 0 0 0 0,-23-5-345 0 0,120-1 441 0 0,-127-2-3080 0 0,41-7 0 0 0,-32-1-2719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1-20T14:40:59.84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45 2759 0 0,'2'-23'14051'0'0,"22"16"-12847"0"0,-11 3-1003 0 0,0 1 1 0 0,-1 0-1 0 0,1 1 0 0 0,24-1 1 0 0,80 7-73 0 0,-62 0-45 0 0,113 6 241 0 0,-104-9-9 0 0,-18-1-248 0 0,59-1 404 0 0,50-1-472 0 0,-16 1 0 0 0,-65 2 0 0 0,30 2 0 0 0,41-1 0 0 0,58-5 0 0 0,-97 7 0 0 0,-33 0 0 0 0,145 13 0 0 0,-119-9 0 0 0,-84-10 0 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1-20T14:41:17.11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19 62 919 0 0,'-19'-62'12207'0'0,"22"64"-12112"0"0,6 4-53 0 0,-6-3 164 0 0,0-1 1 0 0,0 0 0 0 0,0 0 0 0 0,1 0 0 0 0,-1 0 0 0 0,1 0-1 0 0,-1-1 1 0 0,1 0 0 0 0,-1 0 0 0 0,1 0 0 0 0,5 1-1 0 0,-8-2-169 0 0,3 1 30 0 0,14 3 178 0 0,0-1-1 0 0,0 0 0 0 0,0-1 1 0 0,29-2-1 0 0,-35 0-89 0 0,-1 0 1 0 0,1 1-1 0 0,21 3 1 0 0,-21-2 203 0 0,0 0 0 0 0,1-1 0 0 0,14 0 1 0 0,-18-2-408 0 0,1 0 1 0 0,0 1 0 0 0,0 1 0 0 0,-1-1-1 0 0,1 1 1 0 0,16 5 0 0 0,-7-1-15 0 0,1-1 0 0 0,26 2 0 0 0,-32-4 103 0 0,-4-1 20 0 0,0 2 0 0 0,1-1 1 0 0,11 6-1 0 0,-11-4 40 0 0,-1-1 1 0 0,20 4-1 0 0,-22-3-54 0 0,-7-3-38 0 0,1 0 0 0 0,-1 0 0 0 0,1-1 0 0 0,0 1 0 0 0,-1 0 0 0 0,1 0 1 0 0,0-1-1 0 0,0 1 0 0 0,0-1 0 0 0,-1 1 0 0 0,1-1 0 0 0,4 0 0 0 0,116 18 290 0 0,16-6-96 0 0,-18-2-35 0 0,-46-3-95 0 0,84-3 0 0 0,-75 2 45 0 0,-71-5-97 0 0,0-1 0 0 0,15-1 0 0 0,3 0-10 0 0,58 11 10 0 0,51 3 22 0 0,-21-5 24 0 0,-90-3-6 0 0,8 1-59 0 0,40-11-76 0 0,-59 5 74 0 0,12-1 0 0 0,-2-1 0 0 0,14 1-180 0 0,-24 2-70 0 0,32-5 0 0 0,25-9-1595 0 0,-42 4 346 0 0</inkml:trace>
</inkml:ink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شريحة عنوان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6B5834D9-85C8-4977-9AD9-12A0C3EA7DD1}" type="datetimeFigureOut">
              <a:rPr lang="ar-SA" smtClean="0"/>
              <a:t>10/07/1445</a:t>
            </a:fld>
            <a:endParaRPr lang="ar-SA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106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E2FC329-3ECC-4742-84B1-5CD6F51A6D7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018014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834D9-85C8-4977-9AD9-12A0C3EA7DD1}" type="datetimeFigureOut">
              <a:rPr lang="ar-SA" smtClean="0"/>
              <a:t>10/07/1445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FC329-3ECC-4742-84B1-5CD6F51A6D7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560229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834D9-85C8-4977-9AD9-12A0C3EA7DD1}" type="datetimeFigureOut">
              <a:rPr lang="ar-SA" smtClean="0"/>
              <a:t>10/07/1445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FC329-3ECC-4742-84B1-5CD6F51A6D7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3787987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834D9-85C8-4977-9AD9-12A0C3EA7DD1}" type="datetimeFigureOut">
              <a:rPr lang="ar-SA" smtClean="0"/>
              <a:t>10/07/1445</a:t>
            </a:fld>
            <a:endParaRPr lang="ar-S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FC329-3ECC-4742-84B1-5CD6F51A6D7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370024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عنوان المقطع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0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6B5834D9-85C8-4977-9AD9-12A0C3EA7DD1}" type="datetimeFigureOut">
              <a:rPr lang="ar-SA" smtClean="0"/>
              <a:t>10/07/1445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553" y="521106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1060"/>
            <a:ext cx="2112264" cy="228600"/>
          </a:xfrm>
        </p:spPr>
        <p:txBody>
          <a:bodyPr/>
          <a:lstStyle/>
          <a:p>
            <a:fld id="{6E2FC329-3ECC-4742-84B1-5CD6F51A6D7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165233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834D9-85C8-4977-9AD9-12A0C3EA7DD1}" type="datetimeFigureOut">
              <a:rPr lang="ar-SA" smtClean="0"/>
              <a:t>10/07/1445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FC329-3ECC-4742-84B1-5CD6F51A6D7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828141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834D9-85C8-4977-9AD9-12A0C3EA7DD1}" type="datetimeFigureOut">
              <a:rPr lang="ar-SA" smtClean="0"/>
              <a:t>10/07/1445</a:t>
            </a:fld>
            <a:endParaRPr lang="ar-S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FC329-3ECC-4742-84B1-5CD6F51A6D7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963010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834D9-85C8-4977-9AD9-12A0C3EA7DD1}" type="datetimeFigureOut">
              <a:rPr lang="ar-SA" smtClean="0"/>
              <a:t>10/07/1445</a:t>
            </a:fld>
            <a:endParaRPr lang="ar-S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FC329-3ECC-4742-84B1-5CD6F51A6D7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895854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834D9-85C8-4977-9AD9-12A0C3EA7DD1}" type="datetimeFigureOut">
              <a:rPr lang="ar-SA" smtClean="0"/>
              <a:t>10/07/1445</a:t>
            </a:fld>
            <a:endParaRPr lang="ar-S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FC329-3ECC-4742-84B1-5CD6F51A6D7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681748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45529" y="237744"/>
            <a:ext cx="8531352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834D9-85C8-4977-9AD9-12A0C3EA7DD1}" type="datetimeFigureOut">
              <a:rPr lang="ar-SA" smtClean="0"/>
              <a:t>10/07/1445</a:t>
            </a:fld>
            <a:endParaRPr lang="ar-SA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ar-SA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3677" y="6223002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E2FC329-3ECC-4742-84B1-5CD6F51A6D73}" type="slidenum">
              <a:rPr lang="ar-SA" smtClean="0"/>
              <a:t>‹#›</a:t>
            </a:fld>
            <a:endParaRPr lang="ar-SA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5288217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6B5834D9-85C8-4977-9AD9-12A0C3EA7DD1}" type="datetimeFigureOut">
              <a:rPr lang="ar-SA" smtClean="0"/>
              <a:t>10/07/1445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E2FC329-3ECC-4742-84B1-5CD6F51A6D73}" type="slidenum">
              <a:rPr lang="ar-SA" smtClean="0"/>
              <a:t>‹#›</a:t>
            </a:fld>
            <a:endParaRPr lang="ar-SA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6528914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B5834D9-85C8-4977-9AD9-12A0C3EA7DD1}" type="datetimeFigureOut">
              <a:rPr lang="ar-SA" smtClean="0"/>
              <a:t>10/07/1445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E2FC329-3ECC-4742-84B1-5CD6F51A6D7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30214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1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r" defTabSz="914400" rtl="1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r" defTabSz="914400" rtl="1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r" defTabSz="914400" rtl="1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r" defTabSz="914400" rtl="1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r" defTabSz="914400" rtl="1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r" defTabSz="914400" rtl="1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r" defTabSz="914400" rtl="1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r" defTabSz="914400" rtl="1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r" defTabSz="914400" rtl="1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" Target="slide5.xml"/><Relationship Id="rId7" Type="http://schemas.openxmlformats.org/officeDocument/2006/relationships/image" Target="../media/image4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gif"/><Relationship Id="rId4" Type="http://schemas.openxmlformats.org/officeDocument/2006/relationships/slide" Target="slide9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2.xml"/><Relationship Id="rId7" Type="http://schemas.openxmlformats.org/officeDocument/2006/relationships/slide" Target="slide8.xml"/><Relationship Id="rId12" Type="http://schemas.openxmlformats.org/officeDocument/2006/relationships/image" Target="../media/image46.png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6" Type="http://schemas.openxmlformats.org/officeDocument/2006/relationships/slide" Target="slide6.xml"/><Relationship Id="rId11" Type="http://schemas.openxmlformats.org/officeDocument/2006/relationships/hyperlink" Target="https://wordwall.net/resource/27661397" TargetMode="External"/><Relationship Id="rId5" Type="http://schemas.openxmlformats.org/officeDocument/2006/relationships/slide" Target="slide5.xml"/><Relationship Id="rId10" Type="http://schemas.openxmlformats.org/officeDocument/2006/relationships/image" Target="../media/image45.png"/><Relationship Id="rId4" Type="http://schemas.openxmlformats.org/officeDocument/2006/relationships/image" Target="../media/image5.jpeg"/><Relationship Id="rId9" Type="http://schemas.openxmlformats.org/officeDocument/2006/relationships/slide" Target="slide9.xml"/><Relationship Id="rId14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9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image" Target="../media/image50.jpeg"/><Relationship Id="rId7" Type="http://schemas.openxmlformats.org/officeDocument/2006/relationships/image" Target="../media/image5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png"/><Relationship Id="rId9" Type="http://schemas.openxmlformats.org/officeDocument/2006/relationships/slide" Target="slide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slide" Target="slide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slide" Target="slide9.xml"/><Relationship Id="rId4" Type="http://schemas.openxmlformats.org/officeDocument/2006/relationships/slide" Target="slide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image" Target="../media/image8.jpg"/><Relationship Id="rId7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5" Type="http://schemas.openxmlformats.org/officeDocument/2006/relationships/slide" Target="slide3.xml"/><Relationship Id="rId4" Type="http://schemas.openxmlformats.org/officeDocument/2006/relationships/image" Target="../media/image9.png"/><Relationship Id="rId9" Type="http://schemas.openxmlformats.org/officeDocument/2006/relationships/slide" Target="slide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13" Type="http://schemas.openxmlformats.org/officeDocument/2006/relationships/image" Target="../media/image24.jpeg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12" Type="http://schemas.openxmlformats.org/officeDocument/2006/relationships/image" Target="../media/image23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9.xml"/><Relationship Id="rId11" Type="http://schemas.openxmlformats.org/officeDocument/2006/relationships/image" Target="../media/image22.jpeg"/><Relationship Id="rId5" Type="http://schemas.openxmlformats.org/officeDocument/2006/relationships/slide" Target="slide5.xml"/><Relationship Id="rId10" Type="http://schemas.openxmlformats.org/officeDocument/2006/relationships/image" Target="../media/image21.jpeg"/><Relationship Id="rId4" Type="http://schemas.openxmlformats.org/officeDocument/2006/relationships/image" Target="../media/image17.jpeg"/><Relationship Id="rId9" Type="http://schemas.openxmlformats.org/officeDocument/2006/relationships/image" Target="../media/image20.jpeg"/><Relationship Id="rId1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2.xml"/><Relationship Id="rId7" Type="http://schemas.openxmlformats.org/officeDocument/2006/relationships/slide" Target="slide9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5.xml"/><Relationship Id="rId11" Type="http://schemas.openxmlformats.org/officeDocument/2006/relationships/image" Target="../media/image30.png"/><Relationship Id="rId5" Type="http://schemas.openxmlformats.org/officeDocument/2006/relationships/image" Target="../media/image5.jpeg"/><Relationship Id="rId10" Type="http://schemas.openxmlformats.org/officeDocument/2006/relationships/image" Target="../media/image29.png"/><Relationship Id="rId4" Type="http://schemas.openxmlformats.org/officeDocument/2006/relationships/image" Target="../media/image26.png"/><Relationship Id="rId9" Type="http://schemas.openxmlformats.org/officeDocument/2006/relationships/image" Target="../media/image28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2.xml"/><Relationship Id="rId7" Type="http://schemas.openxmlformats.org/officeDocument/2006/relationships/slide" Target="slide9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5.xml"/><Relationship Id="rId5" Type="http://schemas.openxmlformats.org/officeDocument/2006/relationships/image" Target="../media/image5.jpeg"/><Relationship Id="rId4" Type="http://schemas.openxmlformats.org/officeDocument/2006/relationships/image" Target="../media/image31.png"/><Relationship Id="rId9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6.png"/><Relationship Id="rId18" Type="http://schemas.openxmlformats.org/officeDocument/2006/relationships/customXml" Target="../ink/ink5.xml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40.png"/><Relationship Id="rId7" Type="http://schemas.openxmlformats.org/officeDocument/2006/relationships/slide" Target="slide9.xml"/><Relationship Id="rId12" Type="http://schemas.openxmlformats.org/officeDocument/2006/relationships/customXml" Target="../ink/ink2.xml"/><Relationship Id="rId17" Type="http://schemas.openxmlformats.org/officeDocument/2006/relationships/image" Target="../media/image38.png"/><Relationship Id="rId2" Type="http://schemas.openxmlformats.org/officeDocument/2006/relationships/audio" Target="../media/media3.mp3"/><Relationship Id="rId16" Type="http://schemas.openxmlformats.org/officeDocument/2006/relationships/customXml" Target="../ink/ink4.xml"/><Relationship Id="rId20" Type="http://schemas.openxmlformats.org/officeDocument/2006/relationships/customXml" Target="../ink/ink6.xml"/><Relationship Id="rId1" Type="http://schemas.microsoft.com/office/2007/relationships/media" Target="../media/media3.mp3"/><Relationship Id="rId6" Type="http://schemas.openxmlformats.org/officeDocument/2006/relationships/slide" Target="slide5.xml"/><Relationship Id="rId11" Type="http://schemas.openxmlformats.org/officeDocument/2006/relationships/image" Target="../media/image35.png"/><Relationship Id="rId5" Type="http://schemas.openxmlformats.org/officeDocument/2006/relationships/image" Target="../media/image5.jpeg"/><Relationship Id="rId15" Type="http://schemas.openxmlformats.org/officeDocument/2006/relationships/image" Target="../media/image37.png"/><Relationship Id="rId10" Type="http://schemas.openxmlformats.org/officeDocument/2006/relationships/customXml" Target="../ink/ink1.xml"/><Relationship Id="rId19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0.png"/><Relationship Id="rId14" Type="http://schemas.openxmlformats.org/officeDocument/2006/relationships/customXml" Target="../ink/ink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G"/><Relationship Id="rId3" Type="http://schemas.openxmlformats.org/officeDocument/2006/relationships/image" Target="../media/image5.jpeg"/><Relationship Id="rId7" Type="http://schemas.openxmlformats.org/officeDocument/2006/relationships/image" Target="../media/image27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gif"/><Relationship Id="rId5" Type="http://schemas.openxmlformats.org/officeDocument/2006/relationships/slide" Target="slide9.xml"/><Relationship Id="rId4" Type="http://schemas.openxmlformats.org/officeDocument/2006/relationships/slide" Target="slide5.xml"/><Relationship Id="rId9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hade val="92000"/>
                <a:satMod val="160000"/>
              </a:schemeClr>
            </a:gs>
            <a:gs pos="77000">
              <a:schemeClr val="bg2">
                <a:tint val="100000"/>
                <a:shade val="73000"/>
                <a:satMod val="155000"/>
              </a:schemeClr>
            </a:gs>
            <a:gs pos="100000">
              <a:schemeClr val="bg2">
                <a:tint val="100000"/>
                <a:shade val="67000"/>
                <a:satMod val="14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883B94E1-A151-4A9D-8EA8-51C135F271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2207CC9-CFEA-4BDB-80C2-DDB854B2E5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63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ar-SA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C841ADD-F4C7-48FF-A7BE-2C2B1DF425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337" y="643464"/>
            <a:ext cx="6269159" cy="5571072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/>
          <a:lstStyle/>
          <a:p>
            <a:endParaRPr lang="ar-SA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6FF9C34-9276-4F06-9B4B-81132BBB14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6116" y="809244"/>
            <a:ext cx="5943600" cy="523951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  <p:txBody>
          <a:bodyPr/>
          <a:lstStyle/>
          <a:p>
            <a:endParaRPr lang="ar-SA"/>
          </a:p>
        </p:txBody>
      </p:sp>
      <p:sp>
        <p:nvSpPr>
          <p:cNvPr id="2" name="عنوان 1">
            <a:extLst>
              <a:ext uri="{FF2B5EF4-FFF2-40B4-BE49-F238E27FC236}">
                <a16:creationId xmlns:a16="http://schemas.microsoft.com/office/drawing/2014/main" id="{F754638E-E173-BBF2-6A3E-F3D4C27039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8457" y="3122269"/>
            <a:ext cx="6052353" cy="3135379"/>
          </a:xfrm>
        </p:spPr>
        <p:txBody>
          <a:bodyPr>
            <a:normAutofit fontScale="90000"/>
          </a:bodyPr>
          <a:lstStyle/>
          <a:p>
            <a:r>
              <a:rPr lang="en-US" sz="6000" dirty="0">
                <a:latin typeface="Goudy Old Style" panose="02020502050305020303" pitchFamily="18" charset="0"/>
              </a:rPr>
              <a:t>4 listening</a:t>
            </a:r>
            <a:br>
              <a:rPr lang="en-US" sz="6000" dirty="0">
                <a:latin typeface="Goudy Old Style" panose="02020502050305020303" pitchFamily="18" charset="0"/>
              </a:rPr>
            </a:br>
            <a:r>
              <a:rPr lang="en-US" sz="6000" dirty="0">
                <a:latin typeface="Goudy Old Style" panose="02020502050305020303" pitchFamily="18" charset="0"/>
              </a:rPr>
              <a:t>5 </a:t>
            </a:r>
            <a:r>
              <a:rPr lang="en-US" sz="5300" dirty="0">
                <a:latin typeface="Goudy Old Style" panose="02020502050305020303" pitchFamily="18" charset="0"/>
              </a:rPr>
              <a:t>pronunciation</a:t>
            </a:r>
            <a:br>
              <a:rPr lang="en-US" sz="6000" dirty="0">
                <a:latin typeface="Goudy Old Style" panose="02020502050305020303" pitchFamily="18" charset="0"/>
              </a:rPr>
            </a:br>
            <a:r>
              <a:rPr lang="en-US" sz="6000" dirty="0">
                <a:latin typeface="Goudy Old Style" panose="02020502050305020303" pitchFamily="18" charset="0"/>
              </a:rPr>
              <a:t>6 conversation</a:t>
            </a:r>
            <a:br>
              <a:rPr lang="en-US" sz="6000" dirty="0">
                <a:latin typeface="Goudy Old Style" panose="02020502050305020303" pitchFamily="18" charset="0"/>
              </a:rPr>
            </a:br>
            <a:r>
              <a:rPr lang="en-US" sz="6000" dirty="0">
                <a:latin typeface="Goudy Old Style" panose="02020502050305020303" pitchFamily="18" charset="0"/>
              </a:rPr>
              <a:t>7 about you</a:t>
            </a:r>
            <a:endParaRPr lang="ar-SA" sz="6000" dirty="0">
              <a:latin typeface="Goudy Old Style" panose="02020502050305020303" pitchFamily="18" charset="0"/>
            </a:endParaRP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CA5EBCF7-4E7F-4CE6-4063-EB56461CE9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70952" y="6401928"/>
            <a:ext cx="2813927" cy="417996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By: Dalal Al-</a:t>
            </a:r>
            <a:r>
              <a:rPr lang="en-US" dirty="0" err="1"/>
              <a:t>Juaid</a:t>
            </a:r>
            <a:endParaRPr lang="ar-SA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10F13CF-6F8C-44CD-BB53-0B49983261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817796" y="640856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ar-SA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0CE19D5-814D-46B9-A3DE-CFE7547B95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932096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016F978-90F8-4BC4-9518-B3D8D341F8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23736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FFB3AB9-CBA1-4A4A-8BE5-F00DA60F9D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932096" y="1286150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62AAC5C4-57EC-4B55-9D7B-A34D9A3F8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6055" y="0"/>
            <a:ext cx="4636008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مستطيل 17">
            <a:extLst>
              <a:ext uri="{FF2B5EF4-FFF2-40B4-BE49-F238E27FC236}">
                <a16:creationId xmlns:a16="http://schemas.microsoft.com/office/drawing/2014/main" id="{C8EB54B0-BD58-297B-F533-BD344C8AC4A7}"/>
              </a:ext>
            </a:extLst>
          </p:cNvPr>
          <p:cNvSpPr/>
          <p:nvPr/>
        </p:nvSpPr>
        <p:spPr>
          <a:xfrm>
            <a:off x="8023187" y="5657297"/>
            <a:ext cx="1737439" cy="461665"/>
          </a:xfrm>
          <a:prstGeom prst="rect">
            <a:avLst/>
          </a:prstGeom>
          <a:solidFill>
            <a:srgbClr val="B09DBA"/>
          </a:solidFill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sz="2400" b="1" dirty="0"/>
              <a:t>Page 83</a:t>
            </a: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348FAD03-C1E4-85F9-D3B4-46063AAC23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6540" y="705527"/>
            <a:ext cx="1862750" cy="602178"/>
          </a:xfrm>
          <a:prstGeom prst="rect">
            <a:avLst/>
          </a:prstGeom>
        </p:spPr>
      </p:pic>
      <p:sp>
        <p:nvSpPr>
          <p:cNvPr id="9" name="مستطيل 8">
            <a:extLst>
              <a:ext uri="{FF2B5EF4-FFF2-40B4-BE49-F238E27FC236}">
                <a16:creationId xmlns:a16="http://schemas.microsoft.com/office/drawing/2014/main" id="{37E3236E-040E-096A-B585-46D2AE021E72}"/>
              </a:ext>
            </a:extLst>
          </p:cNvPr>
          <p:cNvSpPr/>
          <p:nvPr/>
        </p:nvSpPr>
        <p:spPr>
          <a:xfrm>
            <a:off x="7630179" y="1123717"/>
            <a:ext cx="1382430" cy="6232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l" rtl="0"/>
            <a:r>
              <a:rPr lang="en-US" sz="36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Date:</a:t>
            </a:r>
            <a:endParaRPr lang="ar-SA" sz="36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0" name="Picture 6" descr="Calendar Computer Icons Clip art - others png download - 1024*1024 - Free  Transparent Calendar png Download. - Clip Art Library">
            <a:extLst>
              <a:ext uri="{FF2B5EF4-FFF2-40B4-BE49-F238E27FC236}">
                <a16:creationId xmlns:a16="http://schemas.microsoft.com/office/drawing/2014/main" id="{426C28E8-77CC-5111-43D5-2F38F2C41B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832" y="0"/>
            <a:ext cx="1172537" cy="1172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مستطيل 10">
            <a:extLst>
              <a:ext uri="{FF2B5EF4-FFF2-40B4-BE49-F238E27FC236}">
                <a16:creationId xmlns:a16="http://schemas.microsoft.com/office/drawing/2014/main" id="{21CF21D9-C535-8B53-DA85-C8985D9E0814}"/>
              </a:ext>
            </a:extLst>
          </p:cNvPr>
          <p:cNvSpPr/>
          <p:nvPr/>
        </p:nvSpPr>
        <p:spPr>
          <a:xfrm>
            <a:off x="8624545" y="134202"/>
            <a:ext cx="1940659" cy="6232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l" rtl="0"/>
            <a:r>
              <a:rPr lang="en-US" sz="36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Today:     </a:t>
            </a:r>
            <a:endParaRPr lang="ar-SA" sz="36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F749D6B2-C223-983D-B71B-41E2BA4F7835}"/>
              </a:ext>
            </a:extLst>
          </p:cNvPr>
          <p:cNvSpPr/>
          <p:nvPr/>
        </p:nvSpPr>
        <p:spPr>
          <a:xfrm>
            <a:off x="9297655" y="1123717"/>
            <a:ext cx="1683794" cy="6232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l" rtl="0"/>
            <a:r>
              <a:rPr lang="en-US" sz="2400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</a:t>
            </a:r>
            <a:r>
              <a:rPr lang="en-US" sz="36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      - </a:t>
            </a:r>
            <a:endParaRPr lang="ar-SA" sz="24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16" name="مجموعة 15">
            <a:extLst>
              <a:ext uri="{FF2B5EF4-FFF2-40B4-BE49-F238E27FC236}">
                <a16:creationId xmlns:a16="http://schemas.microsoft.com/office/drawing/2014/main" id="{C0A1E1AD-36B5-D510-F2CB-EB63EA2D3345}"/>
              </a:ext>
            </a:extLst>
          </p:cNvPr>
          <p:cNvGrpSpPr/>
          <p:nvPr/>
        </p:nvGrpSpPr>
        <p:grpSpPr>
          <a:xfrm>
            <a:off x="8963720" y="1737561"/>
            <a:ext cx="3129947" cy="4982827"/>
            <a:chOff x="8963720" y="1737561"/>
            <a:chExt cx="3129947" cy="4982827"/>
          </a:xfrm>
        </p:grpSpPr>
        <p:pic>
          <p:nvPicPr>
            <p:cNvPr id="1026" name="Picture 2" descr="مشاهدة صورة المصدر">
              <a:extLst>
                <a:ext uri="{FF2B5EF4-FFF2-40B4-BE49-F238E27FC236}">
                  <a16:creationId xmlns:a16="http://schemas.microsoft.com/office/drawing/2014/main" id="{77822E9C-7647-020D-86C2-5D38F68201A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94819" y="4221571"/>
              <a:ext cx="2498817" cy="24988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4" descr="hand pointer">
              <a:extLst>
                <a:ext uri="{FF2B5EF4-FFF2-40B4-BE49-F238E27FC236}">
                  <a16:creationId xmlns:a16="http://schemas.microsoft.com/office/drawing/2014/main" id="{C83476D8-2FC4-FC35-61C1-35832D96A0B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831"/>
            <a:stretch/>
          </p:blipFill>
          <p:spPr bwMode="auto">
            <a:xfrm flipH="1">
              <a:off x="8963720" y="1737561"/>
              <a:ext cx="3129947" cy="27283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" name="صورة 6">
            <a:extLst>
              <a:ext uri="{FF2B5EF4-FFF2-40B4-BE49-F238E27FC236}">
                <a16:creationId xmlns:a16="http://schemas.microsoft.com/office/drawing/2014/main" id="{46135FFE-F40B-BD6C-8659-BB2835404A3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1158" y="1425215"/>
            <a:ext cx="6933654" cy="1221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231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مشاهدة صورة المصدر">
            <a:extLst>
              <a:ext uri="{FF2B5EF4-FFF2-40B4-BE49-F238E27FC236}">
                <a16:creationId xmlns:a16="http://schemas.microsoft.com/office/drawing/2014/main" id="{CBD6C0D7-C24B-0764-A2A3-5B8AE1885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4819" y="3429001"/>
            <a:ext cx="2498817" cy="329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مربع نص 16">
            <a:hlinkClick r:id="rId3" action="ppaction://hlinksldjump"/>
            <a:extLst>
              <a:ext uri="{FF2B5EF4-FFF2-40B4-BE49-F238E27FC236}">
                <a16:creationId xmlns:a16="http://schemas.microsoft.com/office/drawing/2014/main" id="{65056D94-17BC-5E67-2107-0B8243C8380E}"/>
              </a:ext>
            </a:extLst>
          </p:cNvPr>
          <p:cNvSpPr txBox="1"/>
          <p:nvPr/>
        </p:nvSpPr>
        <p:spPr>
          <a:xfrm rot="21326640">
            <a:off x="10671650" y="3788997"/>
            <a:ext cx="127578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Warm up</a:t>
            </a:r>
            <a:endParaRPr lang="ar-SA" dirty="0"/>
          </a:p>
        </p:txBody>
      </p:sp>
      <p:sp>
        <p:nvSpPr>
          <p:cNvPr id="21" name="مربع نص 20">
            <a:hlinkClick r:id="rId4" action="ppaction://hlinksldjump"/>
            <a:extLst>
              <a:ext uri="{FF2B5EF4-FFF2-40B4-BE49-F238E27FC236}">
                <a16:creationId xmlns:a16="http://schemas.microsoft.com/office/drawing/2014/main" id="{9594D156-4B0F-C020-B464-995FE19C742F}"/>
              </a:ext>
            </a:extLst>
          </p:cNvPr>
          <p:cNvSpPr txBox="1"/>
          <p:nvPr/>
        </p:nvSpPr>
        <p:spPr>
          <a:xfrm rot="20984729">
            <a:off x="10546870" y="6016096"/>
            <a:ext cx="139145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2-Pair work</a:t>
            </a:r>
            <a:endParaRPr lang="ar-SA" dirty="0"/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9C02A22D-ED37-B1CF-7FF0-942734E02411}"/>
              </a:ext>
            </a:extLst>
          </p:cNvPr>
          <p:cNvSpPr/>
          <p:nvPr/>
        </p:nvSpPr>
        <p:spPr>
          <a:xfrm>
            <a:off x="10440820" y="207526"/>
            <a:ext cx="1737439" cy="461665"/>
          </a:xfrm>
          <a:prstGeom prst="rect">
            <a:avLst/>
          </a:prstGeom>
          <a:solidFill>
            <a:srgbClr val="B09DBA"/>
          </a:solidFill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sz="2400" b="1" dirty="0"/>
              <a:t>Page 84</a:t>
            </a:r>
          </a:p>
        </p:txBody>
      </p:sp>
      <p:pic>
        <p:nvPicPr>
          <p:cNvPr id="3" name="Picture 2" descr="Saudi Arabia Anim Flag | 3D Animated Clipart for PowerPoint -  PresenterMedia.com">
            <a:extLst>
              <a:ext uri="{FF2B5EF4-FFF2-40B4-BE49-F238E27FC236}">
                <a16:creationId xmlns:a16="http://schemas.microsoft.com/office/drawing/2014/main" id="{3C7E67D2-CE27-969B-1C35-3271A6D6C2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7862" y="3885701"/>
            <a:ext cx="2009490" cy="2009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26B994DB-FB98-22C6-35C5-04DEEBA53BB6}"/>
              </a:ext>
            </a:extLst>
          </p:cNvPr>
          <p:cNvSpPr txBox="1"/>
          <p:nvPr/>
        </p:nvSpPr>
        <p:spPr>
          <a:xfrm>
            <a:off x="1993515" y="5895191"/>
            <a:ext cx="3561806" cy="510778"/>
          </a:xfrm>
          <a:prstGeom prst="wedgeRoundRectCallout">
            <a:avLst>
              <a:gd name="adj1" fmla="val -51643"/>
              <a:gd name="adj2" fmla="val -127625"/>
              <a:gd name="adj3" fmla="val 16667"/>
            </a:avLst>
          </a:prstGeom>
          <a:solidFill>
            <a:srgbClr val="508937"/>
          </a:solidFill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2"/>
                </a:solidFill>
              </a:rPr>
              <a:t>Talk about MBS ?</a:t>
            </a:r>
          </a:p>
        </p:txBody>
      </p:sp>
      <p:pic>
        <p:nvPicPr>
          <p:cNvPr id="6" name="Picture 2" descr="king Mohammed bin Salman KSA MBS Saudi Arabia الملك الامير محمد بن سلمان مبس  السعودية صور photo | Brown aesthetic, Saudi arabia flag, Art reference  photos">
            <a:extLst>
              <a:ext uri="{FF2B5EF4-FFF2-40B4-BE49-F238E27FC236}">
                <a16:creationId xmlns:a16="http://schemas.microsoft.com/office/drawing/2014/main" id="{AF089808-6C2B-12E5-C42D-3F5B5C12FF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998" y="3550695"/>
            <a:ext cx="1495425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D0677E02-8C7C-667B-C1CF-C03979C2BD1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8692" t="14603" b="3781"/>
          <a:stretch/>
        </p:blipFill>
        <p:spPr>
          <a:xfrm>
            <a:off x="4912486" y="285564"/>
            <a:ext cx="4742916" cy="4604882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516A1EB4-3322-9473-B869-20CA10029C0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66190" r="60221"/>
          <a:stretch/>
        </p:blipFill>
        <p:spPr>
          <a:xfrm>
            <a:off x="373067" y="562299"/>
            <a:ext cx="4469590" cy="2318657"/>
          </a:xfrm>
          <a:prstGeom prst="rect">
            <a:avLst/>
          </a:prstGeom>
        </p:spPr>
      </p:pic>
      <p:grpSp>
        <p:nvGrpSpPr>
          <p:cNvPr id="18" name="مجموعة 17">
            <a:extLst>
              <a:ext uri="{FF2B5EF4-FFF2-40B4-BE49-F238E27FC236}">
                <a16:creationId xmlns:a16="http://schemas.microsoft.com/office/drawing/2014/main" id="{2E6E4E11-DF35-64EE-14DE-8DCFEDE353F1}"/>
              </a:ext>
            </a:extLst>
          </p:cNvPr>
          <p:cNvGrpSpPr/>
          <p:nvPr/>
        </p:nvGrpSpPr>
        <p:grpSpPr>
          <a:xfrm>
            <a:off x="9680134" y="1085344"/>
            <a:ext cx="2231759" cy="2044030"/>
            <a:chOff x="9746865" y="462199"/>
            <a:chExt cx="2231759" cy="2044030"/>
          </a:xfrm>
        </p:grpSpPr>
        <p:sp>
          <p:nvSpPr>
            <p:cNvPr id="19" name="مستطيل 18">
              <a:extLst>
                <a:ext uri="{FF2B5EF4-FFF2-40B4-BE49-F238E27FC236}">
                  <a16:creationId xmlns:a16="http://schemas.microsoft.com/office/drawing/2014/main" id="{AADB6E37-384E-040F-0932-5E97DD54D886}"/>
                </a:ext>
              </a:extLst>
            </p:cNvPr>
            <p:cNvSpPr/>
            <p:nvPr/>
          </p:nvSpPr>
          <p:spPr>
            <a:xfrm>
              <a:off x="9746865" y="1859898"/>
              <a:ext cx="2231759" cy="646331"/>
            </a:xfrm>
            <a:prstGeom prst="rect">
              <a:avLst/>
            </a:prstGeom>
            <a:solidFill>
              <a:srgbClr val="FF66CC"/>
            </a:solidFill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wrap="square">
              <a:spAutoFit/>
            </a:bodyPr>
            <a:lstStyle>
              <a:defPPr>
                <a:defRPr lang="ar-SA"/>
              </a:defPPr>
              <a:lvl1pPr marL="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rtl="0"/>
              <a:r>
                <a:rPr lang="en-US" sz="3600" dirty="0">
                  <a:latin typeface="Papyrus" panose="03070502060502030205" pitchFamily="66" charset="0"/>
                </a:rPr>
                <a:t>Role paly</a:t>
              </a:r>
              <a:endParaRPr lang="ar-SA" sz="3600" dirty="0">
                <a:latin typeface="Papyrus" panose="03070502060502030205" pitchFamily="66" charset="0"/>
              </a:endParaRPr>
            </a:p>
          </p:txBody>
        </p:sp>
        <p:pic>
          <p:nvPicPr>
            <p:cNvPr id="20" name="Picture 2" descr="Download Role Play In The Classroom Clipart Role-playing - Clipart  Classroom Role Play, HD Png Download - vhv">
              <a:extLst>
                <a:ext uri="{FF2B5EF4-FFF2-40B4-BE49-F238E27FC236}">
                  <a16:creationId xmlns:a16="http://schemas.microsoft.com/office/drawing/2014/main" id="{F0EAE1DE-354D-4137-062B-A12DF9F8C16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91085" y="462199"/>
              <a:ext cx="1890152" cy="13976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596567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مشاهدة صورة المصدر">
            <a:extLst>
              <a:ext uri="{FF2B5EF4-FFF2-40B4-BE49-F238E27FC236}">
                <a16:creationId xmlns:a16="http://schemas.microsoft.com/office/drawing/2014/main" id="{CBD6C0D7-C24B-0764-A2A3-5B8AE1885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4819" y="3429001"/>
            <a:ext cx="2498817" cy="329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مربع نص 16">
            <a:hlinkClick r:id="rId5" action="ppaction://hlinksldjump"/>
            <a:extLst>
              <a:ext uri="{FF2B5EF4-FFF2-40B4-BE49-F238E27FC236}">
                <a16:creationId xmlns:a16="http://schemas.microsoft.com/office/drawing/2014/main" id="{65056D94-17BC-5E67-2107-0B8243C8380E}"/>
              </a:ext>
            </a:extLst>
          </p:cNvPr>
          <p:cNvSpPr txBox="1"/>
          <p:nvPr/>
        </p:nvSpPr>
        <p:spPr>
          <a:xfrm rot="21326640">
            <a:off x="10671650" y="3788997"/>
            <a:ext cx="127578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Warm up</a:t>
            </a:r>
            <a:endParaRPr lang="ar-SA" dirty="0"/>
          </a:p>
        </p:txBody>
      </p:sp>
      <p:sp>
        <p:nvSpPr>
          <p:cNvPr id="18" name="مربع نص 17">
            <a:hlinkClick r:id="rId6" action="ppaction://hlinksldjump"/>
            <a:extLst>
              <a:ext uri="{FF2B5EF4-FFF2-40B4-BE49-F238E27FC236}">
                <a16:creationId xmlns:a16="http://schemas.microsoft.com/office/drawing/2014/main" id="{D3EF7A3F-84C0-9F2D-1797-06F723F3514A}"/>
              </a:ext>
            </a:extLst>
          </p:cNvPr>
          <p:cNvSpPr txBox="1"/>
          <p:nvPr/>
        </p:nvSpPr>
        <p:spPr>
          <a:xfrm rot="21326640">
            <a:off x="10856879" y="4204219"/>
            <a:ext cx="127578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1-Listen </a:t>
            </a:r>
            <a:endParaRPr lang="ar-SA" dirty="0"/>
          </a:p>
        </p:txBody>
      </p:sp>
      <p:sp>
        <p:nvSpPr>
          <p:cNvPr id="19" name="مربع نص 18">
            <a:hlinkClick r:id="rId7" action="ppaction://hlinksldjump"/>
            <a:extLst>
              <a:ext uri="{FF2B5EF4-FFF2-40B4-BE49-F238E27FC236}">
                <a16:creationId xmlns:a16="http://schemas.microsoft.com/office/drawing/2014/main" id="{6DFCB7CD-DFDF-3270-765F-48BBE559310D}"/>
              </a:ext>
            </a:extLst>
          </p:cNvPr>
          <p:cNvSpPr txBox="1"/>
          <p:nvPr/>
        </p:nvSpPr>
        <p:spPr>
          <a:xfrm rot="21326640">
            <a:off x="10548763" y="4604904"/>
            <a:ext cx="127578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New words</a:t>
            </a:r>
            <a:endParaRPr lang="ar-SA" dirty="0"/>
          </a:p>
        </p:txBody>
      </p:sp>
      <p:sp>
        <p:nvSpPr>
          <p:cNvPr id="20" name="مربع نص 19">
            <a:hlinkClick r:id="rId8" action="ppaction://hlinksldjump"/>
            <a:extLst>
              <a:ext uri="{FF2B5EF4-FFF2-40B4-BE49-F238E27FC236}">
                <a16:creationId xmlns:a16="http://schemas.microsoft.com/office/drawing/2014/main" id="{801B121E-0D6B-FD24-9C0B-CB9421113267}"/>
              </a:ext>
            </a:extLst>
          </p:cNvPr>
          <p:cNvSpPr txBox="1"/>
          <p:nvPr/>
        </p:nvSpPr>
        <p:spPr>
          <a:xfrm rot="21326640">
            <a:off x="10068820" y="5413373"/>
            <a:ext cx="164134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Quick check</a:t>
            </a:r>
            <a:endParaRPr lang="ar-SA" dirty="0"/>
          </a:p>
        </p:txBody>
      </p:sp>
      <p:sp>
        <p:nvSpPr>
          <p:cNvPr id="21" name="مربع نص 20">
            <a:hlinkClick r:id="rId9" action="ppaction://hlinksldjump"/>
            <a:extLst>
              <a:ext uri="{FF2B5EF4-FFF2-40B4-BE49-F238E27FC236}">
                <a16:creationId xmlns:a16="http://schemas.microsoft.com/office/drawing/2014/main" id="{9594D156-4B0F-C020-B464-995FE19C742F}"/>
              </a:ext>
            </a:extLst>
          </p:cNvPr>
          <p:cNvSpPr txBox="1"/>
          <p:nvPr/>
        </p:nvSpPr>
        <p:spPr>
          <a:xfrm rot="20984729">
            <a:off x="10546870" y="6016096"/>
            <a:ext cx="139145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2-Pair work</a:t>
            </a:r>
            <a:endParaRPr lang="ar-SA" dirty="0"/>
          </a:p>
        </p:txBody>
      </p:sp>
      <p:sp>
        <p:nvSpPr>
          <p:cNvPr id="11" name="عنوان 1">
            <a:extLst>
              <a:ext uri="{FF2B5EF4-FFF2-40B4-BE49-F238E27FC236}">
                <a16:creationId xmlns:a16="http://schemas.microsoft.com/office/drawing/2014/main" id="{B141EDC4-2ECA-7929-D24C-3A421EA51C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5955" y="987223"/>
            <a:ext cx="2379788" cy="1371600"/>
          </a:xfrm>
        </p:spPr>
        <p:txBody>
          <a:bodyPr>
            <a:normAutofit fontScale="90000"/>
          </a:bodyPr>
          <a:lstStyle/>
          <a:p>
            <a:r>
              <a:rPr lang="en-US" dirty="0"/>
              <a:t>Lets play</a:t>
            </a:r>
            <a:endParaRPr lang="ar-SA" dirty="0"/>
          </a:p>
        </p:txBody>
      </p:sp>
      <p:pic>
        <p:nvPicPr>
          <p:cNvPr id="13" name="Picture 2" descr="dice">
            <a:extLst>
              <a:ext uri="{FF2B5EF4-FFF2-40B4-BE49-F238E27FC236}">
                <a16:creationId xmlns:a16="http://schemas.microsoft.com/office/drawing/2014/main" id="{C7ED291C-2D33-6C3D-93EF-AA2E0D6FAF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76" y="0"/>
            <a:ext cx="2935752" cy="2935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Create Gamified Interactive Reviews with Wordwall | Profweb">
            <a:hlinkClick r:id="rId11"/>
            <a:extLst>
              <a:ext uri="{FF2B5EF4-FFF2-40B4-BE49-F238E27FC236}">
                <a16:creationId xmlns:a16="http://schemas.microsoft.com/office/drawing/2014/main" id="{2ADE3857-E36B-E4E4-5912-5191A80707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138" y="3083006"/>
            <a:ext cx="4163081" cy="2188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Bitmoji Image">
            <a:extLst>
              <a:ext uri="{FF2B5EF4-FFF2-40B4-BE49-F238E27FC236}">
                <a16:creationId xmlns:a16="http://schemas.microsoft.com/office/drawing/2014/main" id="{B514D119-9AA7-74B0-EDDB-077BE94EE1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188"/>
          <a:stretch/>
        </p:blipFill>
        <p:spPr bwMode="auto">
          <a:xfrm>
            <a:off x="9406822" y="576156"/>
            <a:ext cx="2271025" cy="1581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G_4460">
            <a:hlinkClick r:id="" action="ppaction://media"/>
            <a:extLst>
              <a:ext uri="{FF2B5EF4-FFF2-40B4-BE49-F238E27FC236}">
                <a16:creationId xmlns:a16="http://schemas.microsoft.com/office/drawing/2014/main" id="{F0F98137-9197-EE34-4F04-E1699C693A7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9062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992256" y="90988"/>
            <a:ext cx="3455058" cy="631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216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8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A344610D-56E8-40E3-BD92-6037DA8C602A}"/>
              </a:ext>
            </a:extLst>
          </p:cNvPr>
          <p:cNvSpPr/>
          <p:nvPr/>
        </p:nvSpPr>
        <p:spPr>
          <a:xfrm>
            <a:off x="6998325" y="397366"/>
            <a:ext cx="4670854" cy="6127750"/>
          </a:xfrm>
          <a:prstGeom prst="roundRect">
            <a:avLst/>
          </a:prstGeom>
          <a:solidFill>
            <a:srgbClr val="444B8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ar-SA"/>
          </a:p>
        </p:txBody>
      </p:sp>
      <p:sp>
        <p:nvSpPr>
          <p:cNvPr id="6" name="مربع نص 6">
            <a:extLst>
              <a:ext uri="{FF2B5EF4-FFF2-40B4-BE49-F238E27FC236}">
                <a16:creationId xmlns:a16="http://schemas.microsoft.com/office/drawing/2014/main" id="{8B4F2E3C-2F66-4EDA-82F2-96B46B7A45AB}"/>
              </a:ext>
            </a:extLst>
          </p:cNvPr>
          <p:cNvSpPr txBox="1"/>
          <p:nvPr/>
        </p:nvSpPr>
        <p:spPr>
          <a:xfrm>
            <a:off x="7190014" y="660475"/>
            <a:ext cx="3911951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0" dirty="0">
                <a:solidFill>
                  <a:schemeClr val="accent3">
                    <a:lumMod val="20000"/>
                    <a:lumOff val="80000"/>
                  </a:schemeClr>
                </a:solidFill>
                <a:latin typeface="Forte" panose="03060902040502070203" pitchFamily="66" charset="0"/>
              </a:rPr>
              <a:t>New Words</a:t>
            </a:r>
            <a:endParaRPr lang="ar-SA" sz="6000" dirty="0">
              <a:solidFill>
                <a:schemeClr val="accent3">
                  <a:lumMod val="20000"/>
                  <a:lumOff val="80000"/>
                </a:schemeClr>
              </a:solidFill>
              <a:latin typeface="Forte" panose="03060902040502070203" pitchFamily="66" charset="0"/>
            </a:endParaRPr>
          </a:p>
        </p:txBody>
      </p:sp>
      <p:pic>
        <p:nvPicPr>
          <p:cNvPr id="7" name="Picture 4" descr="Free Reading Words Cliparts, Download Free Reading Words Cliparts png  images, Free ClipArts on Clipart Library">
            <a:extLst>
              <a:ext uri="{FF2B5EF4-FFF2-40B4-BE49-F238E27FC236}">
                <a16:creationId xmlns:a16="http://schemas.microsoft.com/office/drawing/2014/main" id="{8F8AB4C1-703B-4BFD-A007-D745BF4E67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6705" y="1676138"/>
            <a:ext cx="2643606" cy="3021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مستطيل: زوايا مستديرة 10">
            <a:extLst>
              <a:ext uri="{FF2B5EF4-FFF2-40B4-BE49-F238E27FC236}">
                <a16:creationId xmlns:a16="http://schemas.microsoft.com/office/drawing/2014/main" id="{95A998CC-A4E1-413F-A131-9021BDB07DBD}"/>
              </a:ext>
            </a:extLst>
          </p:cNvPr>
          <p:cNvSpPr/>
          <p:nvPr/>
        </p:nvSpPr>
        <p:spPr>
          <a:xfrm>
            <a:off x="195943" y="441325"/>
            <a:ext cx="6802383" cy="6127750"/>
          </a:xfrm>
          <a:prstGeom prst="roundRect">
            <a:avLst/>
          </a:prstGeom>
          <a:solidFill>
            <a:srgbClr val="444B8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ar-SA"/>
          </a:p>
        </p:txBody>
      </p:sp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BC280D02-D5A8-4C5B-937F-77BEB37362E1}"/>
              </a:ext>
            </a:extLst>
          </p:cNvPr>
          <p:cNvSpPr/>
          <p:nvPr/>
        </p:nvSpPr>
        <p:spPr>
          <a:xfrm>
            <a:off x="552859" y="669321"/>
            <a:ext cx="6445467" cy="558383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ar-SA" dirty="0"/>
          </a:p>
        </p:txBody>
      </p:sp>
      <p:pic>
        <p:nvPicPr>
          <p:cNvPr id="8" name="Picture 2" descr="مكتئبون شائك شجاع سكرابز سلك دفتر - losososcreek.com">
            <a:extLst>
              <a:ext uri="{FF2B5EF4-FFF2-40B4-BE49-F238E27FC236}">
                <a16:creationId xmlns:a16="http://schemas.microsoft.com/office/drawing/2014/main" id="{06D58729-7588-44B4-8300-3A76DD8AB6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8563" y="881706"/>
            <a:ext cx="577870" cy="5170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مربع نص 26">
            <a:extLst>
              <a:ext uri="{FF2B5EF4-FFF2-40B4-BE49-F238E27FC236}">
                <a16:creationId xmlns:a16="http://schemas.microsoft.com/office/drawing/2014/main" id="{04C0CB33-45F4-435A-86EA-CD2E40EDBD78}"/>
              </a:ext>
            </a:extLst>
          </p:cNvPr>
          <p:cNvSpPr txBox="1"/>
          <p:nvPr/>
        </p:nvSpPr>
        <p:spPr>
          <a:xfrm>
            <a:off x="923587" y="2510819"/>
            <a:ext cx="2496413" cy="695265"/>
          </a:xfrm>
          <a:prstGeom prst="horizontalScroll">
            <a:avLst/>
          </a:prstGeom>
          <a:solidFill>
            <a:schemeClr val="accent2">
              <a:lumMod val="50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prefer</a:t>
            </a:r>
            <a:endParaRPr lang="ar-SA" sz="20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" name="مربع نص 1">
            <a:extLst>
              <a:ext uri="{FF2B5EF4-FFF2-40B4-BE49-F238E27FC236}">
                <a16:creationId xmlns:a16="http://schemas.microsoft.com/office/drawing/2014/main" id="{CE5DBE91-9470-4F0A-45E5-F05A3D26716D}"/>
              </a:ext>
            </a:extLst>
          </p:cNvPr>
          <p:cNvSpPr txBox="1"/>
          <p:nvPr/>
        </p:nvSpPr>
        <p:spPr>
          <a:xfrm>
            <a:off x="1398626" y="3632782"/>
            <a:ext cx="2204545" cy="578882"/>
          </a:xfrm>
          <a:prstGeom prst="wedgeRoundRectCallout">
            <a:avLst>
              <a:gd name="adj1" fmla="val 91641"/>
              <a:gd name="adj2" fmla="val 9435"/>
              <a:gd name="adj3" fmla="val 16667"/>
            </a:avLst>
          </a:prstGeom>
          <a:solidFill>
            <a:schemeClr val="accent2">
              <a:lumMod val="50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fascinating</a:t>
            </a:r>
            <a:endParaRPr lang="ar-SA" sz="20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3" name="Picture 6" descr="Bitmoji Image">
            <a:extLst>
              <a:ext uri="{FF2B5EF4-FFF2-40B4-BE49-F238E27FC236}">
                <a16:creationId xmlns:a16="http://schemas.microsoft.com/office/drawing/2014/main" id="{6675725C-BF4B-031D-DBB4-E84F1DBF7B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4699" y="4791905"/>
            <a:ext cx="1981263" cy="1981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مربع نص 25">
            <a:extLst>
              <a:ext uri="{FF2B5EF4-FFF2-40B4-BE49-F238E27FC236}">
                <a16:creationId xmlns:a16="http://schemas.microsoft.com/office/drawing/2014/main" id="{70933560-28A6-43E4-8038-59922BF98FF1}"/>
              </a:ext>
            </a:extLst>
          </p:cNvPr>
          <p:cNvSpPr txBox="1"/>
          <p:nvPr/>
        </p:nvSpPr>
        <p:spPr>
          <a:xfrm>
            <a:off x="900901" y="1151405"/>
            <a:ext cx="1510285" cy="578882"/>
          </a:xfrm>
          <a:prstGeom prst="wedgeRoundRectCallout">
            <a:avLst>
              <a:gd name="adj1" fmla="val 68657"/>
              <a:gd name="adj2" fmla="val 41294"/>
              <a:gd name="adj3" fmla="val 16667"/>
            </a:avLst>
          </a:prstGeom>
          <a:solidFill>
            <a:schemeClr val="accent2">
              <a:lumMod val="50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cool</a:t>
            </a:r>
            <a:endParaRPr lang="ar-SA" sz="20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3" name="Picture 2" descr="Bitmoji Image">
            <a:extLst>
              <a:ext uri="{FF2B5EF4-FFF2-40B4-BE49-F238E27FC236}">
                <a16:creationId xmlns:a16="http://schemas.microsoft.com/office/drawing/2014/main" id="{9869CC7B-023D-C16C-E8C0-BC5432EA05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7808" y="4243500"/>
            <a:ext cx="1982087" cy="1982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070A7B99-C51D-9C19-535E-91B9AEA16316}"/>
              </a:ext>
            </a:extLst>
          </p:cNvPr>
          <p:cNvSpPr txBox="1"/>
          <p:nvPr/>
        </p:nvSpPr>
        <p:spPr>
          <a:xfrm>
            <a:off x="956219" y="4552315"/>
            <a:ext cx="2201448" cy="578882"/>
          </a:xfrm>
          <a:prstGeom prst="wedgeRoundRectCallout">
            <a:avLst>
              <a:gd name="adj1" fmla="val 78549"/>
              <a:gd name="adj2" fmla="val -3277"/>
              <a:gd name="adj3" fmla="val 16667"/>
            </a:avLst>
          </a:prstGeom>
          <a:solidFill>
            <a:srgbClr val="508937"/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explain (v)</a:t>
            </a:r>
            <a:endParaRPr lang="ar-SA" sz="20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627AF96F-5E77-5002-1F98-CA6E2C492611}"/>
              </a:ext>
            </a:extLst>
          </p:cNvPr>
          <p:cNvSpPr/>
          <p:nvPr/>
        </p:nvSpPr>
        <p:spPr>
          <a:xfrm>
            <a:off x="3449520" y="4650945"/>
            <a:ext cx="2511585" cy="40011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000" b="1" dirty="0">
                <a:solidFill>
                  <a:srgbClr val="C00000"/>
                </a:solidFill>
                <a:latin typeface="MyriadPro-Light"/>
              </a:rPr>
              <a:t>Make you understand</a:t>
            </a:r>
            <a:endParaRPr lang="ar-SA" sz="2000" dirty="0"/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21643736-DB1C-363C-789B-984DE98DEB1E}"/>
              </a:ext>
            </a:extLst>
          </p:cNvPr>
          <p:cNvSpPr txBox="1"/>
          <p:nvPr/>
        </p:nvSpPr>
        <p:spPr>
          <a:xfrm>
            <a:off x="770259" y="1936754"/>
            <a:ext cx="2803068" cy="578882"/>
          </a:xfrm>
          <a:prstGeom prst="wedgeRoundRectCallout">
            <a:avLst>
              <a:gd name="adj1" fmla="val 78631"/>
              <a:gd name="adj2" fmla="val 76192"/>
              <a:gd name="adj3" fmla="val 16667"/>
            </a:avLst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favorite</a:t>
            </a:r>
            <a:endParaRPr lang="ar-SA" sz="20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41E012EB-9F83-026A-7E9A-350F6BCE6922}"/>
              </a:ext>
            </a:extLst>
          </p:cNvPr>
          <p:cNvSpPr/>
          <p:nvPr/>
        </p:nvSpPr>
        <p:spPr>
          <a:xfrm>
            <a:off x="3420000" y="2652195"/>
            <a:ext cx="1433149" cy="40011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000" b="1" dirty="0">
                <a:solidFill>
                  <a:srgbClr val="C00000"/>
                </a:solidFill>
                <a:latin typeface="MyriadPro-Light"/>
              </a:rPr>
              <a:t>Like it more</a:t>
            </a:r>
            <a:endParaRPr lang="ar-SA" sz="2000" dirty="0"/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10C805B0-9988-50DA-706C-A9B24DDA59BF}"/>
              </a:ext>
            </a:extLst>
          </p:cNvPr>
          <p:cNvSpPr/>
          <p:nvPr/>
        </p:nvSpPr>
        <p:spPr>
          <a:xfrm>
            <a:off x="4431651" y="5582481"/>
            <a:ext cx="1202380" cy="40011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000" b="1" dirty="0">
                <a:solidFill>
                  <a:srgbClr val="C00000"/>
                </a:solidFill>
                <a:latin typeface="MyriadPro-Light"/>
              </a:rPr>
              <a:t>Exercises </a:t>
            </a:r>
            <a:endParaRPr lang="ar-SA" sz="2000" dirty="0"/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04835B34-06DB-DA91-6087-B81C738FE90D}"/>
              </a:ext>
            </a:extLst>
          </p:cNvPr>
          <p:cNvSpPr/>
          <p:nvPr/>
        </p:nvSpPr>
        <p:spPr>
          <a:xfrm>
            <a:off x="4149342" y="3774158"/>
            <a:ext cx="1071127" cy="40011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000" b="1" dirty="0">
                <a:solidFill>
                  <a:srgbClr val="C00000"/>
                </a:solidFill>
                <a:latin typeface="MyriadPro-Light"/>
              </a:rPr>
              <a:t>amazing</a:t>
            </a:r>
            <a:endParaRPr lang="ar-SA" sz="2000" dirty="0"/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0A409885-78DA-5365-580A-EB34DB7221CA}"/>
              </a:ext>
            </a:extLst>
          </p:cNvPr>
          <p:cNvSpPr txBox="1"/>
          <p:nvPr/>
        </p:nvSpPr>
        <p:spPr>
          <a:xfrm>
            <a:off x="1610542" y="5552195"/>
            <a:ext cx="2201448" cy="578882"/>
          </a:xfrm>
          <a:prstGeom prst="wedgeRoundRectCallout">
            <a:avLst>
              <a:gd name="adj1" fmla="val 78549"/>
              <a:gd name="adj2" fmla="val -3277"/>
              <a:gd name="adj3" fmla="val 16667"/>
            </a:avLst>
          </a:prstGeom>
          <a:solidFill>
            <a:srgbClr val="932D80"/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activities</a:t>
            </a:r>
            <a:endParaRPr lang="ar-SA" sz="20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9" name="مستطيل 18">
            <a:extLst>
              <a:ext uri="{FF2B5EF4-FFF2-40B4-BE49-F238E27FC236}">
                <a16:creationId xmlns:a16="http://schemas.microsoft.com/office/drawing/2014/main" id="{9444B351-3327-C850-8E85-F7357E6D3FB7}"/>
              </a:ext>
            </a:extLst>
          </p:cNvPr>
          <p:cNvSpPr/>
          <p:nvPr/>
        </p:nvSpPr>
        <p:spPr>
          <a:xfrm>
            <a:off x="2735158" y="1297418"/>
            <a:ext cx="737253" cy="40011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000" b="1" dirty="0">
                <a:solidFill>
                  <a:srgbClr val="C00000"/>
                </a:solidFill>
                <a:latin typeface="MyriadPro-Light"/>
              </a:rPr>
              <a:t>great</a:t>
            </a:r>
            <a:endParaRPr lang="ar-SA" sz="2000" dirty="0"/>
          </a:p>
        </p:txBody>
      </p:sp>
    </p:spTree>
    <p:extLst>
      <p:ext uri="{BB962C8B-B14F-4D97-AF65-F5344CB8AC3E}">
        <p14:creationId xmlns:p14="http://schemas.microsoft.com/office/powerpoint/2010/main" val="3007058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0D5B3BE-D956-C82E-2AEE-AB2C84006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189" y="-58264"/>
            <a:ext cx="10058400" cy="1371600"/>
          </a:xfrm>
        </p:spPr>
        <p:txBody>
          <a:bodyPr/>
          <a:lstStyle/>
          <a:p>
            <a:r>
              <a:rPr lang="en-US" dirty="0"/>
              <a:t>Write in your notebook</a:t>
            </a:r>
            <a:endParaRPr lang="ar-SA" dirty="0"/>
          </a:p>
        </p:txBody>
      </p:sp>
      <p:pic>
        <p:nvPicPr>
          <p:cNvPr id="4" name="Picture 6" descr="Clientmoji">
            <a:extLst>
              <a:ext uri="{FF2B5EF4-FFF2-40B4-BE49-F238E27FC236}">
                <a16:creationId xmlns:a16="http://schemas.microsoft.com/office/drawing/2014/main" id="{183DFCD1-14E3-F921-CC00-F8C2A30BD9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1986" y="1712432"/>
            <a:ext cx="3866427" cy="3866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3F9FFBC8-96B3-841E-695F-FF6614A281D3}"/>
              </a:ext>
            </a:extLst>
          </p:cNvPr>
          <p:cNvSpPr/>
          <p:nvPr/>
        </p:nvSpPr>
        <p:spPr>
          <a:xfrm rot="21258162">
            <a:off x="8245804" y="5348027"/>
            <a:ext cx="3318345" cy="461665"/>
          </a:xfrm>
          <a:prstGeom prst="rect">
            <a:avLst/>
          </a:prstGeom>
          <a:solidFill>
            <a:srgbClr val="92D050"/>
          </a:solidFill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sz="2400" b="1" dirty="0"/>
              <a:t>Make a question</a:t>
            </a: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43DA2A7D-8149-B318-1BAC-D72C67216754}"/>
              </a:ext>
            </a:extLst>
          </p:cNvPr>
          <p:cNvSpPr/>
          <p:nvPr/>
        </p:nvSpPr>
        <p:spPr>
          <a:xfrm>
            <a:off x="3043215" y="1279141"/>
            <a:ext cx="6637380" cy="461665"/>
          </a:xfrm>
          <a:prstGeom prst="rect">
            <a:avLst/>
          </a:prstGeom>
          <a:solidFill>
            <a:srgbClr val="92D050"/>
          </a:solidFill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sz="2400" b="1" dirty="0"/>
              <a:t>Like final test </a:t>
            </a:r>
            <a:r>
              <a:rPr lang="ar-SA" sz="2400" b="1" dirty="0"/>
              <a:t>أسئلة للاختبار النهائي</a:t>
            </a:r>
            <a:endParaRPr lang="en-US" sz="2400" b="1" dirty="0"/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054D6975-C00E-2F51-7AED-F696BF178624}"/>
              </a:ext>
            </a:extLst>
          </p:cNvPr>
          <p:cNvSpPr/>
          <p:nvPr/>
        </p:nvSpPr>
        <p:spPr>
          <a:xfrm>
            <a:off x="748089" y="2536065"/>
            <a:ext cx="5548677" cy="1508105"/>
          </a:xfrm>
          <a:prstGeom prst="rect">
            <a:avLst/>
          </a:prstGeom>
          <a:solidFill>
            <a:srgbClr val="B09DBA"/>
          </a:solidFill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sz="4400" b="1" dirty="0">
                <a:solidFill>
                  <a:schemeClr val="bg1">
                    <a:lumMod val="50000"/>
                  </a:schemeClr>
                </a:solidFill>
              </a:rPr>
              <a:t>Choose:</a:t>
            </a:r>
          </a:p>
          <a:p>
            <a:pPr algn="l" rtl="0"/>
            <a:r>
              <a:rPr lang="en-US" sz="2400" b="1" dirty="0" err="1"/>
              <a:t>Mmmmmmm</a:t>
            </a:r>
            <a:r>
              <a:rPr lang="en-US" sz="2400" b="1" dirty="0"/>
              <a:t> ………. </a:t>
            </a:r>
            <a:r>
              <a:rPr lang="en-US" sz="2400" b="1" dirty="0" err="1"/>
              <a:t>mmmmmmm</a:t>
            </a:r>
            <a:endParaRPr lang="en-US" sz="2400" b="1" dirty="0"/>
          </a:p>
          <a:p>
            <a:pPr algn="l" rtl="0"/>
            <a:r>
              <a:rPr lang="en-US" sz="2400" b="1" dirty="0"/>
              <a:t>( </a:t>
            </a:r>
            <a:r>
              <a:rPr lang="en-US" sz="2400" b="1" dirty="0" err="1"/>
              <a:t>ssss</a:t>
            </a:r>
            <a:r>
              <a:rPr lang="en-US" sz="2400" b="1" dirty="0"/>
              <a:t> – </a:t>
            </a:r>
            <a:r>
              <a:rPr lang="en-US" sz="2400" b="1" dirty="0" err="1"/>
              <a:t>ssss</a:t>
            </a:r>
            <a:r>
              <a:rPr lang="en-US" sz="2400" b="1" dirty="0"/>
              <a:t> – </a:t>
            </a:r>
            <a:r>
              <a:rPr lang="en-US" sz="2400" b="1" dirty="0" err="1"/>
              <a:t>sssss</a:t>
            </a:r>
            <a:r>
              <a:rPr lang="en-US" sz="2400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1860934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مشاهدة صورة المصدر">
            <a:extLst>
              <a:ext uri="{FF2B5EF4-FFF2-40B4-BE49-F238E27FC236}">
                <a16:creationId xmlns:a16="http://schemas.microsoft.com/office/drawing/2014/main" id="{CBD6C0D7-C24B-0764-A2A3-5B8AE1885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4819" y="3429000"/>
            <a:ext cx="2498817" cy="329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Spiral Notebook Stock Photos And Images - 123RF">
            <a:extLst>
              <a:ext uri="{FF2B5EF4-FFF2-40B4-BE49-F238E27FC236}">
                <a16:creationId xmlns:a16="http://schemas.microsoft.com/office/drawing/2014/main" id="{6E3031AB-E71C-127C-15CE-9AC5550264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2303" y="-224083"/>
            <a:ext cx="6535613" cy="6535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F605AA79-523F-1F9B-521F-B33C802BB3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98152">
            <a:off x="5653409" y="1580420"/>
            <a:ext cx="1769950" cy="647375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D303B224-CBB0-9184-B3E2-B4953AF2BB3F}"/>
              </a:ext>
            </a:extLst>
          </p:cNvPr>
          <p:cNvSpPr/>
          <p:nvPr/>
        </p:nvSpPr>
        <p:spPr>
          <a:xfrm>
            <a:off x="2340799" y="1573662"/>
            <a:ext cx="2344783" cy="273921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200" dirty="0"/>
              <a:t>page </a:t>
            </a:r>
            <a:r>
              <a:rPr lang="en-US" sz="4000" b="1" dirty="0">
                <a:solidFill>
                  <a:srgbClr val="C00000"/>
                </a:solidFill>
              </a:rPr>
              <a:t>227</a:t>
            </a:r>
            <a:r>
              <a:rPr lang="en-US" sz="3200" dirty="0"/>
              <a:t> 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Ex(</a:t>
            </a:r>
            <a:r>
              <a:rPr lang="en-US" sz="36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E-F</a:t>
            </a:r>
            <a:r>
              <a:rPr lang="en-US" sz="32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)</a:t>
            </a:r>
            <a:endParaRPr lang="en-US" sz="44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l" rtl="0"/>
            <a:r>
              <a:rPr lang="en-US" sz="3200" dirty="0"/>
              <a:t>for practice grammar</a:t>
            </a:r>
          </a:p>
        </p:txBody>
      </p:sp>
      <p:pic>
        <p:nvPicPr>
          <p:cNvPr id="6" name="Picture 6" descr="Effective Note Taking | Stephanie's Portfolio">
            <a:extLst>
              <a:ext uri="{FF2B5EF4-FFF2-40B4-BE49-F238E27FC236}">
                <a16:creationId xmlns:a16="http://schemas.microsoft.com/office/drawing/2014/main" id="{BAC7966F-B074-434F-DED9-BBAB6E5274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98167" y="4841976"/>
            <a:ext cx="1842632" cy="1774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Free Homework Cliparts, Download Free Clip Art, Free Clip Art on ...">
            <a:extLst>
              <a:ext uri="{FF2B5EF4-FFF2-40B4-BE49-F238E27FC236}">
                <a16:creationId xmlns:a16="http://schemas.microsoft.com/office/drawing/2014/main" id="{2112E952-6FF0-FE60-FC3D-2D6465F300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744" y="169715"/>
            <a:ext cx="6163204" cy="1227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9BD1973D-7FC3-7901-182A-D35CC8AF70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85507" y="638880"/>
            <a:ext cx="3936198" cy="2484974"/>
          </a:xfrm>
          <a:prstGeom prst="rect">
            <a:avLst/>
          </a:prstGeom>
        </p:spPr>
      </p:pic>
      <p:sp>
        <p:nvSpPr>
          <p:cNvPr id="9" name="مربع نص 8">
            <a:hlinkClick r:id="rId8" action="ppaction://hlinksldjump"/>
            <a:extLst>
              <a:ext uri="{FF2B5EF4-FFF2-40B4-BE49-F238E27FC236}">
                <a16:creationId xmlns:a16="http://schemas.microsoft.com/office/drawing/2014/main" id="{4DFF2FC7-0FE9-117C-15B4-4A22CCBB1BCD}"/>
              </a:ext>
            </a:extLst>
          </p:cNvPr>
          <p:cNvSpPr txBox="1"/>
          <p:nvPr/>
        </p:nvSpPr>
        <p:spPr>
          <a:xfrm rot="21326640">
            <a:off x="10671650" y="3783522"/>
            <a:ext cx="127578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Warm up</a:t>
            </a:r>
            <a:endParaRPr lang="ar-SA" dirty="0"/>
          </a:p>
        </p:txBody>
      </p:sp>
      <p:sp>
        <p:nvSpPr>
          <p:cNvPr id="13" name="مربع نص 12">
            <a:hlinkClick r:id="rId9" action="ppaction://hlinksldjump"/>
            <a:extLst>
              <a:ext uri="{FF2B5EF4-FFF2-40B4-BE49-F238E27FC236}">
                <a16:creationId xmlns:a16="http://schemas.microsoft.com/office/drawing/2014/main" id="{5F9B276B-1E3B-95CA-2B3C-D5C962A8617A}"/>
              </a:ext>
            </a:extLst>
          </p:cNvPr>
          <p:cNvSpPr txBox="1"/>
          <p:nvPr/>
        </p:nvSpPr>
        <p:spPr>
          <a:xfrm rot="20984729">
            <a:off x="10546870" y="6016096"/>
            <a:ext cx="139145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2-Pair work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5274045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مشاهدة صورة المصدر">
            <a:extLst>
              <a:ext uri="{FF2B5EF4-FFF2-40B4-BE49-F238E27FC236}">
                <a16:creationId xmlns:a16="http://schemas.microsoft.com/office/drawing/2014/main" id="{0D59A2E5-7F04-AC44-9E40-7D693F5925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4819" y="3429000"/>
            <a:ext cx="2498817" cy="329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154DCF61-0B88-0485-B924-4723A523357B}"/>
              </a:ext>
            </a:extLst>
          </p:cNvPr>
          <p:cNvSpPr/>
          <p:nvPr/>
        </p:nvSpPr>
        <p:spPr>
          <a:xfrm>
            <a:off x="9181641" y="192720"/>
            <a:ext cx="2911995" cy="124676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l"/>
            <a:r>
              <a:rPr lang="en-US" sz="4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7200" b="1" dirty="0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p.227</a:t>
            </a:r>
            <a:endParaRPr lang="ar-SA" sz="4800" dirty="0">
              <a:ln w="10160">
                <a:solidFill>
                  <a:schemeClr val="accent5"/>
                </a:solidFill>
                <a:prstDash val="solid"/>
              </a:ln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22" name="مربع نص 21">
            <a:hlinkClick r:id="rId3" action="ppaction://hlinksldjump"/>
            <a:extLst>
              <a:ext uri="{FF2B5EF4-FFF2-40B4-BE49-F238E27FC236}">
                <a16:creationId xmlns:a16="http://schemas.microsoft.com/office/drawing/2014/main" id="{3074DD60-DBF8-B5AF-5BBF-320D740982DA}"/>
              </a:ext>
            </a:extLst>
          </p:cNvPr>
          <p:cNvSpPr txBox="1"/>
          <p:nvPr/>
        </p:nvSpPr>
        <p:spPr>
          <a:xfrm rot="21326640">
            <a:off x="10671650" y="3783522"/>
            <a:ext cx="127578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Warm up</a:t>
            </a:r>
            <a:endParaRPr lang="ar-SA" dirty="0"/>
          </a:p>
        </p:txBody>
      </p:sp>
      <p:sp>
        <p:nvSpPr>
          <p:cNvPr id="26" name="مربع نص 25">
            <a:hlinkClick r:id="rId4" action="ppaction://hlinksldjump"/>
            <a:extLst>
              <a:ext uri="{FF2B5EF4-FFF2-40B4-BE49-F238E27FC236}">
                <a16:creationId xmlns:a16="http://schemas.microsoft.com/office/drawing/2014/main" id="{88105336-9781-C4B4-8EED-7D0DB990711F}"/>
              </a:ext>
            </a:extLst>
          </p:cNvPr>
          <p:cNvSpPr txBox="1"/>
          <p:nvPr/>
        </p:nvSpPr>
        <p:spPr>
          <a:xfrm rot="20984729">
            <a:off x="10546870" y="6016096"/>
            <a:ext cx="139145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2-Pair work</a:t>
            </a:r>
            <a:endParaRPr lang="ar-SA" dirty="0"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9B777FC3-5D76-F735-AEAF-B220400C14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2876" y="263706"/>
            <a:ext cx="7731691" cy="6071780"/>
          </a:xfrm>
          <a:prstGeom prst="rect">
            <a:avLst/>
          </a:prstGeom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72EBE538-D36C-37EE-0E00-6F49C2F4CDEE}"/>
              </a:ext>
            </a:extLst>
          </p:cNvPr>
          <p:cNvSpPr/>
          <p:nvPr/>
        </p:nvSpPr>
        <p:spPr>
          <a:xfrm>
            <a:off x="1429297" y="4885215"/>
            <a:ext cx="7515396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800" b="1" dirty="0">
                <a:solidFill>
                  <a:srgbClr val="C00000"/>
                </a:solidFill>
                <a:latin typeface="MyriadPro-Light"/>
              </a:rPr>
              <a:t>Dean</a:t>
            </a:r>
            <a:endParaRPr lang="ar-SA" sz="2800" b="1" dirty="0">
              <a:solidFill>
                <a:srgbClr val="C00000"/>
              </a:solidFill>
              <a:latin typeface="MyriadPro-Light"/>
            </a:endParaRP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8733A808-90F5-25C4-AE8D-F56294F41E5A}"/>
              </a:ext>
            </a:extLst>
          </p:cNvPr>
          <p:cNvSpPr/>
          <p:nvPr/>
        </p:nvSpPr>
        <p:spPr>
          <a:xfrm>
            <a:off x="1385754" y="5812266"/>
            <a:ext cx="7515396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800" b="1" dirty="0">
                <a:solidFill>
                  <a:srgbClr val="C00000"/>
                </a:solidFill>
                <a:latin typeface="MyriadPro-Light"/>
              </a:rPr>
              <a:t>John</a:t>
            </a:r>
            <a:endParaRPr lang="ar-SA" sz="2800" b="1" dirty="0">
              <a:solidFill>
                <a:srgbClr val="C00000"/>
              </a:solidFill>
              <a:latin typeface="MyriadPro-Light"/>
            </a:endParaRPr>
          </a:p>
        </p:txBody>
      </p:sp>
    </p:spTree>
    <p:extLst>
      <p:ext uri="{BB962C8B-B14F-4D97-AF65-F5344CB8AC3E}">
        <p14:creationId xmlns:p14="http://schemas.microsoft.com/office/powerpoint/2010/main" val="407857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>
            <a:extLst>
              <a:ext uri="{FF2B5EF4-FFF2-40B4-BE49-F238E27FC236}">
                <a16:creationId xmlns:a16="http://schemas.microsoft.com/office/drawing/2014/main" id="{C4A2CC23-30F3-0659-8378-BCA2E4BAB8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915" y="192720"/>
            <a:ext cx="9048155" cy="4296463"/>
          </a:xfrm>
          <a:prstGeom prst="rect">
            <a:avLst/>
          </a:prstGeom>
        </p:spPr>
      </p:pic>
      <p:pic>
        <p:nvPicPr>
          <p:cNvPr id="4" name="Picture 2" descr="مشاهدة صورة المصدر">
            <a:extLst>
              <a:ext uri="{FF2B5EF4-FFF2-40B4-BE49-F238E27FC236}">
                <a16:creationId xmlns:a16="http://schemas.microsoft.com/office/drawing/2014/main" id="{0D59A2E5-7F04-AC44-9E40-7D693F5925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4819" y="3429000"/>
            <a:ext cx="2498817" cy="329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154DCF61-0B88-0485-B924-4723A523357B}"/>
              </a:ext>
            </a:extLst>
          </p:cNvPr>
          <p:cNvSpPr/>
          <p:nvPr/>
        </p:nvSpPr>
        <p:spPr>
          <a:xfrm>
            <a:off x="9181641" y="192720"/>
            <a:ext cx="2911995" cy="124676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l"/>
            <a:r>
              <a:rPr lang="en-US" sz="4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7200" b="1" dirty="0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p.227</a:t>
            </a:r>
            <a:endParaRPr lang="ar-SA" sz="4800" dirty="0">
              <a:ln w="10160">
                <a:solidFill>
                  <a:schemeClr val="accent5"/>
                </a:solidFill>
                <a:prstDash val="solid"/>
              </a:ln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22" name="مربع نص 21">
            <a:hlinkClick r:id="rId4" action="ppaction://hlinksldjump"/>
            <a:extLst>
              <a:ext uri="{FF2B5EF4-FFF2-40B4-BE49-F238E27FC236}">
                <a16:creationId xmlns:a16="http://schemas.microsoft.com/office/drawing/2014/main" id="{3074DD60-DBF8-B5AF-5BBF-320D740982DA}"/>
              </a:ext>
            </a:extLst>
          </p:cNvPr>
          <p:cNvSpPr txBox="1"/>
          <p:nvPr/>
        </p:nvSpPr>
        <p:spPr>
          <a:xfrm rot="21326640">
            <a:off x="10671650" y="3783522"/>
            <a:ext cx="127578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Warm up</a:t>
            </a:r>
            <a:endParaRPr lang="ar-SA" dirty="0"/>
          </a:p>
        </p:txBody>
      </p:sp>
      <p:sp>
        <p:nvSpPr>
          <p:cNvPr id="26" name="مربع نص 25">
            <a:hlinkClick r:id="rId5" action="ppaction://hlinksldjump"/>
            <a:extLst>
              <a:ext uri="{FF2B5EF4-FFF2-40B4-BE49-F238E27FC236}">
                <a16:creationId xmlns:a16="http://schemas.microsoft.com/office/drawing/2014/main" id="{88105336-9781-C4B4-8EED-7D0DB990711F}"/>
              </a:ext>
            </a:extLst>
          </p:cNvPr>
          <p:cNvSpPr txBox="1"/>
          <p:nvPr/>
        </p:nvSpPr>
        <p:spPr>
          <a:xfrm rot="20984729">
            <a:off x="10546870" y="6016096"/>
            <a:ext cx="139145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2-Pair work</a:t>
            </a:r>
            <a:endParaRPr lang="ar-SA" dirty="0"/>
          </a:p>
        </p:txBody>
      </p:sp>
      <p:sp>
        <p:nvSpPr>
          <p:cNvPr id="35" name="مستطيل 34">
            <a:extLst>
              <a:ext uri="{FF2B5EF4-FFF2-40B4-BE49-F238E27FC236}">
                <a16:creationId xmlns:a16="http://schemas.microsoft.com/office/drawing/2014/main" id="{53D092C1-6E8C-0AA9-9AB7-137B3F5EA8FC}"/>
              </a:ext>
            </a:extLst>
          </p:cNvPr>
          <p:cNvSpPr/>
          <p:nvPr/>
        </p:nvSpPr>
        <p:spPr>
          <a:xfrm>
            <a:off x="1366157" y="638527"/>
            <a:ext cx="8228662" cy="58477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200" b="1" dirty="0">
                <a:solidFill>
                  <a:srgbClr val="C00000"/>
                </a:solidFill>
                <a:latin typeface="MyriadPro-Light"/>
              </a:rPr>
              <a:t>is tall. He wears glasses. He has short black hair.</a:t>
            </a:r>
            <a:endParaRPr lang="ar-SA" sz="3200" b="1" dirty="0">
              <a:solidFill>
                <a:srgbClr val="C00000"/>
              </a:solidFill>
              <a:latin typeface="MyriadPro-Light"/>
            </a:endParaRP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A48859C3-4D55-870D-0C80-BE07DED5CB6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151" t="10090" r="30618" b="39531"/>
          <a:stretch/>
        </p:blipFill>
        <p:spPr>
          <a:xfrm>
            <a:off x="5229358" y="3828809"/>
            <a:ext cx="4365461" cy="2775328"/>
          </a:xfrm>
          <a:prstGeom prst="rect">
            <a:avLst/>
          </a:prstGeom>
        </p:spPr>
      </p:pic>
      <p:sp>
        <p:nvSpPr>
          <p:cNvPr id="8" name="مستطيل 7">
            <a:extLst>
              <a:ext uri="{FF2B5EF4-FFF2-40B4-BE49-F238E27FC236}">
                <a16:creationId xmlns:a16="http://schemas.microsoft.com/office/drawing/2014/main" id="{F18AA0A8-68D7-E47C-7F7E-5A578574CACB}"/>
              </a:ext>
            </a:extLst>
          </p:cNvPr>
          <p:cNvSpPr/>
          <p:nvPr/>
        </p:nvSpPr>
        <p:spPr>
          <a:xfrm>
            <a:off x="1537263" y="1386844"/>
            <a:ext cx="8390507" cy="58477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200" b="1" dirty="0">
                <a:solidFill>
                  <a:srgbClr val="C00000"/>
                </a:solidFill>
                <a:latin typeface="MyriadPro-Light"/>
              </a:rPr>
              <a:t>is short. He has short blond hair. He plays tennis.</a:t>
            </a:r>
            <a:endParaRPr lang="ar-SA" sz="3200" b="1" dirty="0">
              <a:solidFill>
                <a:srgbClr val="C00000"/>
              </a:solidFill>
              <a:latin typeface="MyriadPro-Light"/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D7D73CA6-EBC9-2A68-E0DB-E069A098EB6B}"/>
              </a:ext>
            </a:extLst>
          </p:cNvPr>
          <p:cNvSpPr/>
          <p:nvPr/>
        </p:nvSpPr>
        <p:spPr>
          <a:xfrm>
            <a:off x="1412079" y="2130773"/>
            <a:ext cx="7515396" cy="58477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200" b="1" dirty="0">
                <a:solidFill>
                  <a:srgbClr val="C00000"/>
                </a:solidFill>
                <a:latin typeface="MyriadPro-Light"/>
              </a:rPr>
              <a:t>has short black hair. He isn’t very tall.</a:t>
            </a:r>
            <a:endParaRPr lang="ar-SA" sz="3200" b="1" dirty="0">
              <a:solidFill>
                <a:srgbClr val="C00000"/>
              </a:solidFill>
              <a:latin typeface="MyriadPro-Light"/>
            </a:endParaRP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97634C73-23DD-0035-A105-67492C92CD3C}"/>
              </a:ext>
            </a:extLst>
          </p:cNvPr>
          <p:cNvSpPr/>
          <p:nvPr/>
        </p:nvSpPr>
        <p:spPr>
          <a:xfrm>
            <a:off x="1412079" y="2874702"/>
            <a:ext cx="7515396" cy="58477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200" b="1" dirty="0">
                <a:solidFill>
                  <a:srgbClr val="C00000"/>
                </a:solidFill>
                <a:latin typeface="MyriadPro-Light"/>
              </a:rPr>
              <a:t>is tall. He has curly hair. He has a backpack.</a:t>
            </a:r>
            <a:endParaRPr lang="ar-SA" sz="3200" b="1" dirty="0">
              <a:solidFill>
                <a:srgbClr val="C00000"/>
              </a:solidFill>
              <a:latin typeface="MyriadPro-Light"/>
            </a:endParaRPr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A518B524-D396-6E82-3254-13CC444FEF50}"/>
              </a:ext>
            </a:extLst>
          </p:cNvPr>
          <p:cNvSpPr/>
          <p:nvPr/>
        </p:nvSpPr>
        <p:spPr>
          <a:xfrm>
            <a:off x="1666245" y="3618631"/>
            <a:ext cx="7515396" cy="58477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200" b="1" dirty="0">
                <a:solidFill>
                  <a:srgbClr val="C00000"/>
                </a:solidFill>
                <a:latin typeface="MyriadPro-Light"/>
              </a:rPr>
              <a:t> has short curly hair. He has a bike.</a:t>
            </a:r>
            <a:endParaRPr lang="ar-SA" sz="3200" b="1" dirty="0">
              <a:solidFill>
                <a:srgbClr val="C00000"/>
              </a:solidFill>
              <a:latin typeface="MyriadPro-Light"/>
            </a:endParaRPr>
          </a:p>
        </p:txBody>
      </p:sp>
    </p:spTree>
    <p:extLst>
      <p:ext uri="{BB962C8B-B14F-4D97-AF65-F5344CB8AC3E}">
        <p14:creationId xmlns:p14="http://schemas.microsoft.com/office/powerpoint/2010/main" val="923405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مشاهدة صورة المصدر">
            <a:extLst>
              <a:ext uri="{FF2B5EF4-FFF2-40B4-BE49-F238E27FC236}">
                <a16:creationId xmlns:a16="http://schemas.microsoft.com/office/drawing/2014/main" id="{CBD6C0D7-C24B-0764-A2A3-5B8AE1885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4816" y="3429000"/>
            <a:ext cx="2498817" cy="329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44E56252-7EFF-AB17-9D74-53B37B3A203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971" y="214185"/>
            <a:ext cx="5192218" cy="2414618"/>
          </a:xfrm>
          <a:prstGeom prst="rect">
            <a:avLst/>
          </a:prstGeom>
        </p:spPr>
      </p:pic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9" name="صورة الشريحة 8">
                <a:extLst>
                  <a:ext uri="{FF2B5EF4-FFF2-40B4-BE49-F238E27FC236}">
                    <a16:creationId xmlns:a16="http://schemas.microsoft.com/office/drawing/2014/main" id="{A6FEB7A0-B3C0-BA1F-02D5-ACD499EDAD9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923550093"/>
                  </p:ext>
                </p:extLst>
              </p:nvPr>
            </p:nvGraphicFramePr>
            <p:xfrm>
              <a:off x="8630928" y="564244"/>
              <a:ext cx="3048000" cy="1714500"/>
            </p:xfrm>
            <a:graphic>
              <a:graphicData uri="http://schemas.microsoft.com/office/powerpoint/2016/slidezoom">
                <pslz:sldZm>
                  <pslz:sldZmObj sldId="262" cId="61801707">
                    <pslz:zmPr id="{5E5C0D69-816A-40BE-A450-E3893F38A60B}" returnToParent="0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9" name="صورة الشريحة 8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A6FEB7A0-B3C0-BA1F-02D5-ACD499EDAD9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630928" y="564244"/>
                <a:ext cx="3048000" cy="17145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pic>
        <p:nvPicPr>
          <p:cNvPr id="10" name="Picture 2" descr="The Difference Between Hard Money Loans &amp; Private Money Loans ...">
            <a:extLst>
              <a:ext uri="{FF2B5EF4-FFF2-40B4-BE49-F238E27FC236}">
                <a16:creationId xmlns:a16="http://schemas.microsoft.com/office/drawing/2014/main" id="{2AC1E84E-4BE8-0D3C-B1F3-29A922D27C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405" y="2515208"/>
            <a:ext cx="932234" cy="852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The Difference Between Hard Money Loans &amp; Private Money Loans ...">
            <a:extLst>
              <a:ext uri="{FF2B5EF4-FFF2-40B4-BE49-F238E27FC236}">
                <a16:creationId xmlns:a16="http://schemas.microsoft.com/office/drawing/2014/main" id="{D4C541E6-E76D-11A1-086F-F1C1457401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262" y="3490600"/>
            <a:ext cx="932234" cy="852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The Difference Between Hard Money Loans &amp; Private Money Loans ...">
            <a:extLst>
              <a:ext uri="{FF2B5EF4-FFF2-40B4-BE49-F238E27FC236}">
                <a16:creationId xmlns:a16="http://schemas.microsoft.com/office/drawing/2014/main" id="{DEE139FA-DE66-9AFF-DC3B-F39DADCA14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849" y="4503729"/>
            <a:ext cx="932234" cy="852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مستطيل 15">
            <a:extLst>
              <a:ext uri="{FF2B5EF4-FFF2-40B4-BE49-F238E27FC236}">
                <a16:creationId xmlns:a16="http://schemas.microsoft.com/office/drawing/2014/main" id="{D4184CD6-5EA8-0061-4C92-96456055E525}"/>
              </a:ext>
            </a:extLst>
          </p:cNvPr>
          <p:cNvSpPr/>
          <p:nvPr/>
        </p:nvSpPr>
        <p:spPr>
          <a:xfrm>
            <a:off x="1417275" y="2798047"/>
            <a:ext cx="8033350" cy="400110"/>
          </a:xfrm>
          <a:prstGeom prst="rect">
            <a:avLst/>
          </a:prstGeom>
          <a:solidFill>
            <a:srgbClr val="FFFFFF"/>
          </a:solidFill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 </a:t>
            </a:r>
            <a:r>
              <a:rPr lang="en-US" sz="2000" b="1" dirty="0"/>
              <a:t>Answer yes or no to list of descriptions from a listening text</a:t>
            </a:r>
            <a:endParaRPr lang="en-US" sz="4400" b="1" dirty="0"/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B28327CE-4788-2DB2-3ACB-00B7E505ACE6}"/>
              </a:ext>
            </a:extLst>
          </p:cNvPr>
          <p:cNvSpPr/>
          <p:nvPr/>
        </p:nvSpPr>
        <p:spPr>
          <a:xfrm>
            <a:off x="1417275" y="3733436"/>
            <a:ext cx="8033350" cy="461665"/>
          </a:xfrm>
          <a:prstGeom prst="rect">
            <a:avLst/>
          </a:prstGeom>
          <a:solidFill>
            <a:srgbClr val="FFFFFF"/>
          </a:solidFill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/>
              <a:t> Practice the -es sound at the verb endings</a:t>
            </a:r>
            <a:endParaRPr lang="en-US" sz="5400" b="1" dirty="0"/>
          </a:p>
        </p:txBody>
      </p:sp>
      <p:sp>
        <p:nvSpPr>
          <p:cNvPr id="18" name="مربع نص 17">
            <a:hlinkClick r:id="rId8" action="ppaction://hlinksldjump"/>
            <a:extLst>
              <a:ext uri="{FF2B5EF4-FFF2-40B4-BE49-F238E27FC236}">
                <a16:creationId xmlns:a16="http://schemas.microsoft.com/office/drawing/2014/main" id="{4FD966EC-BF71-FFCF-8C6E-1E96E5DBD052}"/>
              </a:ext>
            </a:extLst>
          </p:cNvPr>
          <p:cNvSpPr txBox="1"/>
          <p:nvPr/>
        </p:nvSpPr>
        <p:spPr>
          <a:xfrm rot="21326640">
            <a:off x="10671650" y="3783522"/>
            <a:ext cx="127578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Warm up</a:t>
            </a:r>
            <a:endParaRPr lang="ar-SA" dirty="0"/>
          </a:p>
        </p:txBody>
      </p:sp>
      <p:sp>
        <p:nvSpPr>
          <p:cNvPr id="22" name="مربع نص 21">
            <a:hlinkClick r:id="rId9" action="ppaction://hlinksldjump"/>
            <a:extLst>
              <a:ext uri="{FF2B5EF4-FFF2-40B4-BE49-F238E27FC236}">
                <a16:creationId xmlns:a16="http://schemas.microsoft.com/office/drawing/2014/main" id="{570B8600-8555-C49C-D054-9865E0A51B1B}"/>
              </a:ext>
            </a:extLst>
          </p:cNvPr>
          <p:cNvSpPr txBox="1"/>
          <p:nvPr/>
        </p:nvSpPr>
        <p:spPr>
          <a:xfrm rot="20984729">
            <a:off x="10546870" y="6016096"/>
            <a:ext cx="139145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2-Pair work</a:t>
            </a:r>
            <a:endParaRPr lang="ar-SA" dirty="0"/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50DB3E58-138A-8880-F3EB-46CACD45B207}"/>
              </a:ext>
            </a:extLst>
          </p:cNvPr>
          <p:cNvSpPr/>
          <p:nvPr/>
        </p:nvSpPr>
        <p:spPr>
          <a:xfrm>
            <a:off x="1436274" y="4682826"/>
            <a:ext cx="8033350" cy="461665"/>
          </a:xfrm>
          <a:prstGeom prst="rect">
            <a:avLst/>
          </a:prstGeom>
          <a:solidFill>
            <a:srgbClr val="FFFFFF"/>
          </a:solidFill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 </a:t>
            </a:r>
            <a:r>
              <a:rPr lang="en-US" sz="2400" b="1" dirty="0"/>
              <a:t>Use the "real talk " phrases in a conversation</a:t>
            </a:r>
            <a:endParaRPr lang="en-US" sz="4400" b="1" dirty="0"/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0F9DF929-620A-1B8F-4998-43C2B78F351C}"/>
              </a:ext>
            </a:extLst>
          </p:cNvPr>
          <p:cNvSpPr/>
          <p:nvPr/>
        </p:nvSpPr>
        <p:spPr>
          <a:xfrm>
            <a:off x="1417275" y="5602239"/>
            <a:ext cx="8033350" cy="461665"/>
          </a:xfrm>
          <a:prstGeom prst="rect">
            <a:avLst/>
          </a:prstGeom>
          <a:solidFill>
            <a:srgbClr val="FFFFFF"/>
          </a:solidFill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 </a:t>
            </a:r>
            <a:r>
              <a:rPr lang="en-US" sz="2400" b="1" dirty="0"/>
              <a:t>Answer questions from a conversation</a:t>
            </a:r>
            <a:endParaRPr lang="en-US" sz="4400" b="1" dirty="0"/>
          </a:p>
        </p:txBody>
      </p:sp>
      <p:pic>
        <p:nvPicPr>
          <p:cNvPr id="4" name="Picture 2" descr="The Difference Between Hard Money Loans &amp; Private Money Loans ...">
            <a:extLst>
              <a:ext uri="{FF2B5EF4-FFF2-40B4-BE49-F238E27FC236}">
                <a16:creationId xmlns:a16="http://schemas.microsoft.com/office/drawing/2014/main" id="{63A993CA-E5D7-62FC-8BF6-4132DA4087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262" y="5355922"/>
            <a:ext cx="932234" cy="852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2471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2" grpId="0" animBg="1"/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463B9A0-C42E-402C-9AD1-9DAE533613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  <p:txBody>
          <a:bodyPr/>
          <a:lstStyle/>
          <a:p>
            <a:endParaRPr lang="ar-SA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069235B-22DB-4231-8291-D64DA2CDEB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AAE40DA-1F5A-4A1A-89CA-2BC620DCDB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EC7A5393-9F7B-745E-B7B1-DE2947E13C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3818" b="86119"/>
          <a:stretch/>
        </p:blipFill>
        <p:spPr>
          <a:xfrm>
            <a:off x="517593" y="1012849"/>
            <a:ext cx="3914569" cy="909034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59C00888-EED3-4875-DA68-0954022317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3961" y="477716"/>
            <a:ext cx="4260857" cy="590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017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A344610D-56E8-40E3-BD92-6037DA8C602A}"/>
              </a:ext>
            </a:extLst>
          </p:cNvPr>
          <p:cNvSpPr/>
          <p:nvPr/>
        </p:nvSpPr>
        <p:spPr>
          <a:xfrm>
            <a:off x="6998325" y="397366"/>
            <a:ext cx="4670854" cy="6127750"/>
          </a:xfrm>
          <a:prstGeom prst="roundRect">
            <a:avLst/>
          </a:prstGeom>
          <a:solidFill>
            <a:srgbClr val="444B8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ar-SA"/>
          </a:p>
        </p:txBody>
      </p:sp>
      <p:sp>
        <p:nvSpPr>
          <p:cNvPr id="6" name="مربع نص 6">
            <a:extLst>
              <a:ext uri="{FF2B5EF4-FFF2-40B4-BE49-F238E27FC236}">
                <a16:creationId xmlns:a16="http://schemas.microsoft.com/office/drawing/2014/main" id="{8B4F2E3C-2F66-4EDA-82F2-96B46B7A45AB}"/>
              </a:ext>
            </a:extLst>
          </p:cNvPr>
          <p:cNvSpPr txBox="1"/>
          <p:nvPr/>
        </p:nvSpPr>
        <p:spPr>
          <a:xfrm>
            <a:off x="7190014" y="660475"/>
            <a:ext cx="3911951" cy="224676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0" dirty="0">
                <a:solidFill>
                  <a:schemeClr val="accent3">
                    <a:lumMod val="20000"/>
                    <a:lumOff val="80000"/>
                  </a:schemeClr>
                </a:solidFill>
                <a:latin typeface="Forte" panose="03060902040502070203" pitchFamily="66" charset="0"/>
              </a:rPr>
              <a:t>Revision</a:t>
            </a:r>
            <a:r>
              <a:rPr lang="en-US" sz="6000" dirty="0">
                <a:solidFill>
                  <a:schemeClr val="accent3">
                    <a:lumMod val="20000"/>
                    <a:lumOff val="80000"/>
                  </a:schemeClr>
                </a:solidFill>
                <a:latin typeface="Forte" panose="03060902040502070203" pitchFamily="66" charset="0"/>
              </a:rPr>
              <a:t>  </a:t>
            </a:r>
            <a:endParaRPr lang="ar-SA" sz="6000" dirty="0">
              <a:solidFill>
                <a:schemeClr val="accent3">
                  <a:lumMod val="20000"/>
                  <a:lumOff val="80000"/>
                </a:schemeClr>
              </a:solidFill>
              <a:latin typeface="Forte" panose="03060902040502070203" pitchFamily="66" charset="0"/>
            </a:endParaRPr>
          </a:p>
        </p:txBody>
      </p:sp>
      <p:sp>
        <p:nvSpPr>
          <p:cNvPr id="11" name="مستطيل: زوايا مستديرة 10">
            <a:extLst>
              <a:ext uri="{FF2B5EF4-FFF2-40B4-BE49-F238E27FC236}">
                <a16:creationId xmlns:a16="http://schemas.microsoft.com/office/drawing/2014/main" id="{95A998CC-A4E1-413F-A131-9021BDB07DBD}"/>
              </a:ext>
            </a:extLst>
          </p:cNvPr>
          <p:cNvSpPr/>
          <p:nvPr/>
        </p:nvSpPr>
        <p:spPr>
          <a:xfrm>
            <a:off x="195943" y="441325"/>
            <a:ext cx="6802383" cy="6127750"/>
          </a:xfrm>
          <a:prstGeom prst="roundRect">
            <a:avLst/>
          </a:prstGeom>
          <a:solidFill>
            <a:srgbClr val="444B8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ar-SA"/>
          </a:p>
        </p:txBody>
      </p:sp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BC280D02-D5A8-4C5B-937F-77BEB37362E1}"/>
              </a:ext>
            </a:extLst>
          </p:cNvPr>
          <p:cNvSpPr/>
          <p:nvPr/>
        </p:nvSpPr>
        <p:spPr>
          <a:xfrm>
            <a:off x="552859" y="669322"/>
            <a:ext cx="6445467" cy="558383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ar-SA"/>
          </a:p>
        </p:txBody>
      </p:sp>
      <p:pic>
        <p:nvPicPr>
          <p:cNvPr id="8" name="Picture 2" descr="مكتئبون شائك شجاع سكرابز سلك دفتر - losososcreek.com">
            <a:extLst>
              <a:ext uri="{FF2B5EF4-FFF2-40B4-BE49-F238E27FC236}">
                <a16:creationId xmlns:a16="http://schemas.microsoft.com/office/drawing/2014/main" id="{06D58729-7588-44B4-8300-3A76DD8AB6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8563" y="881706"/>
            <a:ext cx="577870" cy="5170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Illustration of Kids Raising their Hands Asking Questions ...">
            <a:extLst>
              <a:ext uri="{FF2B5EF4-FFF2-40B4-BE49-F238E27FC236}">
                <a16:creationId xmlns:a16="http://schemas.microsoft.com/office/drawing/2014/main" id="{A5EF302B-CDE4-7F2B-6655-7693809F91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31"/>
          <a:stretch/>
        </p:blipFill>
        <p:spPr bwMode="auto">
          <a:xfrm>
            <a:off x="7316433" y="2116519"/>
            <a:ext cx="4176150" cy="3187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269F70BD-6AD5-839B-FC3B-75390F2D75F4}"/>
              </a:ext>
            </a:extLst>
          </p:cNvPr>
          <p:cNvSpPr/>
          <p:nvPr/>
        </p:nvSpPr>
        <p:spPr>
          <a:xfrm>
            <a:off x="1129742" y="1157665"/>
            <a:ext cx="4323696" cy="461665"/>
          </a:xfrm>
          <a:prstGeom prst="rect">
            <a:avLst/>
          </a:prstGeom>
          <a:solidFill>
            <a:srgbClr val="92D050"/>
          </a:solidFill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sz="2400" b="1" dirty="0"/>
              <a:t>What does Dalal look like ?</a:t>
            </a:r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B491EFC2-1C83-B2CB-743C-B1D6912D401A}"/>
              </a:ext>
            </a:extLst>
          </p:cNvPr>
          <p:cNvSpPr txBox="1"/>
          <p:nvPr/>
        </p:nvSpPr>
        <p:spPr>
          <a:xfrm>
            <a:off x="1220919" y="4620608"/>
            <a:ext cx="1348393" cy="639604"/>
          </a:xfrm>
          <a:prstGeom prst="horizontalScroll">
            <a:avLst>
              <a:gd name="adj" fmla="val 9350"/>
            </a:avLst>
          </a:prstGeom>
          <a:solidFill>
            <a:schemeClr val="accent1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easy</a:t>
            </a:r>
            <a:endParaRPr lang="ar-SA" sz="20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5264AFB4-0AFC-E80D-8FAC-DED2F9D0DF55}"/>
              </a:ext>
            </a:extLst>
          </p:cNvPr>
          <p:cNvSpPr txBox="1"/>
          <p:nvPr/>
        </p:nvSpPr>
        <p:spPr>
          <a:xfrm>
            <a:off x="2923246" y="4637518"/>
            <a:ext cx="1619411" cy="639604"/>
          </a:xfrm>
          <a:prstGeom prst="horizontalScroll">
            <a:avLst>
              <a:gd name="adj" fmla="val 9350"/>
            </a:avLst>
          </a:prstGeom>
          <a:solidFill>
            <a:schemeClr val="accent1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……</a:t>
            </a:r>
            <a:endParaRPr lang="ar-SA" sz="20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0D938ADA-C510-0EEE-9C31-A9FA3887E808}"/>
              </a:ext>
            </a:extLst>
          </p:cNvPr>
          <p:cNvSpPr txBox="1"/>
          <p:nvPr/>
        </p:nvSpPr>
        <p:spPr>
          <a:xfrm>
            <a:off x="5095851" y="4620608"/>
            <a:ext cx="2408577" cy="639604"/>
          </a:xfrm>
          <a:prstGeom prst="horizontalScroll">
            <a:avLst>
              <a:gd name="adj" fmla="val 9350"/>
            </a:avLst>
          </a:prstGeom>
          <a:solidFill>
            <a:schemeClr val="accent1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……</a:t>
            </a:r>
            <a:endParaRPr lang="ar-SA" sz="20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17F9487B-6016-07BB-EBA2-683908515FE7}"/>
              </a:ext>
            </a:extLst>
          </p:cNvPr>
          <p:cNvSpPr txBox="1"/>
          <p:nvPr/>
        </p:nvSpPr>
        <p:spPr>
          <a:xfrm>
            <a:off x="1220920" y="5564647"/>
            <a:ext cx="1409782" cy="639604"/>
          </a:xfrm>
          <a:prstGeom prst="horizontalScroll">
            <a:avLst>
              <a:gd name="adj" fmla="val 9350"/>
            </a:avLst>
          </a:prstGeom>
          <a:solidFill>
            <a:schemeClr val="accent1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……</a:t>
            </a:r>
            <a:endParaRPr lang="ar-SA" sz="20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48E1CE78-42AD-8232-DCC6-FDBB53B3985A}"/>
              </a:ext>
            </a:extLst>
          </p:cNvPr>
          <p:cNvSpPr txBox="1"/>
          <p:nvPr/>
        </p:nvSpPr>
        <p:spPr>
          <a:xfrm>
            <a:off x="2943223" y="5548645"/>
            <a:ext cx="1062811" cy="639604"/>
          </a:xfrm>
          <a:prstGeom prst="horizontalScroll">
            <a:avLst>
              <a:gd name="adj" fmla="val 9350"/>
            </a:avLst>
          </a:prstGeom>
          <a:solidFill>
            <a:schemeClr val="accent1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fun</a:t>
            </a:r>
            <a:endParaRPr lang="ar-SA" sz="20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DB632CF4-2817-C35A-3344-3E397724A4D2}"/>
              </a:ext>
            </a:extLst>
          </p:cNvPr>
          <p:cNvSpPr txBox="1"/>
          <p:nvPr/>
        </p:nvSpPr>
        <p:spPr>
          <a:xfrm>
            <a:off x="4589548" y="5508729"/>
            <a:ext cx="2173932" cy="639604"/>
          </a:xfrm>
          <a:prstGeom prst="horizontalScroll">
            <a:avLst>
              <a:gd name="adj" fmla="val 9350"/>
            </a:avLst>
          </a:prstGeom>
          <a:solidFill>
            <a:schemeClr val="accent1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……….</a:t>
            </a:r>
            <a:endParaRPr lang="ar-SA" sz="20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1" name="مستطيل 20">
            <a:extLst>
              <a:ext uri="{FF2B5EF4-FFF2-40B4-BE49-F238E27FC236}">
                <a16:creationId xmlns:a16="http://schemas.microsoft.com/office/drawing/2014/main" id="{273810BE-E4F5-DB27-CDA0-5497B1E1ABFF}"/>
              </a:ext>
            </a:extLst>
          </p:cNvPr>
          <p:cNvSpPr/>
          <p:nvPr/>
        </p:nvSpPr>
        <p:spPr>
          <a:xfrm>
            <a:off x="2417144" y="4489100"/>
            <a:ext cx="599844" cy="923330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#</a:t>
            </a:r>
            <a:endParaRPr lang="ar-SA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22" name="مستطيل 21">
            <a:extLst>
              <a:ext uri="{FF2B5EF4-FFF2-40B4-BE49-F238E27FC236}">
                <a16:creationId xmlns:a16="http://schemas.microsoft.com/office/drawing/2014/main" id="{DD550F9E-E050-482E-D46F-F8D3DAE83D1C}"/>
              </a:ext>
            </a:extLst>
          </p:cNvPr>
          <p:cNvSpPr/>
          <p:nvPr/>
        </p:nvSpPr>
        <p:spPr>
          <a:xfrm>
            <a:off x="2490365" y="5509613"/>
            <a:ext cx="599844" cy="923330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#</a:t>
            </a:r>
            <a:endParaRPr lang="ar-SA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23" name="مستطيل 22">
            <a:extLst>
              <a:ext uri="{FF2B5EF4-FFF2-40B4-BE49-F238E27FC236}">
                <a16:creationId xmlns:a16="http://schemas.microsoft.com/office/drawing/2014/main" id="{F3E4C04F-A52A-05D8-B963-0D21CF6B60C8}"/>
              </a:ext>
            </a:extLst>
          </p:cNvPr>
          <p:cNvSpPr/>
          <p:nvPr/>
        </p:nvSpPr>
        <p:spPr>
          <a:xfrm>
            <a:off x="4551151" y="4458897"/>
            <a:ext cx="59984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=</a:t>
            </a:r>
            <a:endParaRPr lang="ar-SA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24" name="مستطيل 23">
            <a:extLst>
              <a:ext uri="{FF2B5EF4-FFF2-40B4-BE49-F238E27FC236}">
                <a16:creationId xmlns:a16="http://schemas.microsoft.com/office/drawing/2014/main" id="{90B03729-83BA-AD7D-A34D-9002DB9524DF}"/>
              </a:ext>
            </a:extLst>
          </p:cNvPr>
          <p:cNvSpPr/>
          <p:nvPr/>
        </p:nvSpPr>
        <p:spPr>
          <a:xfrm>
            <a:off x="3997869" y="5393082"/>
            <a:ext cx="59984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=</a:t>
            </a:r>
            <a:endParaRPr lang="ar-SA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25" name="مربع نص 24">
            <a:extLst>
              <a:ext uri="{FF2B5EF4-FFF2-40B4-BE49-F238E27FC236}">
                <a16:creationId xmlns:a16="http://schemas.microsoft.com/office/drawing/2014/main" id="{DC923CFD-B787-1C70-336D-C316FAC57999}"/>
              </a:ext>
            </a:extLst>
          </p:cNvPr>
          <p:cNvSpPr txBox="1"/>
          <p:nvPr/>
        </p:nvSpPr>
        <p:spPr>
          <a:xfrm>
            <a:off x="709844" y="1890853"/>
            <a:ext cx="2106039" cy="578882"/>
          </a:xfrm>
          <a:prstGeom prst="wedgeRoundRectCallout">
            <a:avLst>
              <a:gd name="adj1" fmla="val 79212"/>
              <a:gd name="adj2" fmla="val 23335"/>
              <a:gd name="adj3" fmla="val 16667"/>
            </a:avLst>
          </a:prstGeom>
          <a:solidFill>
            <a:srgbClr val="B09DBA"/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subjects</a:t>
            </a:r>
            <a:endParaRPr lang="ar-SA" sz="2000" b="1" dirty="0">
              <a:solidFill>
                <a:schemeClr val="bg1"/>
              </a:solidFill>
            </a:endParaRPr>
          </a:p>
        </p:txBody>
      </p:sp>
      <p:sp>
        <p:nvSpPr>
          <p:cNvPr id="26" name="مربع نص 25">
            <a:extLst>
              <a:ext uri="{FF2B5EF4-FFF2-40B4-BE49-F238E27FC236}">
                <a16:creationId xmlns:a16="http://schemas.microsoft.com/office/drawing/2014/main" id="{6EBB9AE1-B76B-F5E8-E5FE-7D5D8444C201}"/>
              </a:ext>
            </a:extLst>
          </p:cNvPr>
          <p:cNvSpPr txBox="1"/>
          <p:nvPr/>
        </p:nvSpPr>
        <p:spPr>
          <a:xfrm>
            <a:off x="3326637" y="1826351"/>
            <a:ext cx="333123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/>
              <a:t>Math – science – history</a:t>
            </a:r>
          </a:p>
          <a:p>
            <a:r>
              <a:rPr lang="en-US" sz="2000" b="1" dirty="0"/>
              <a:t>English – Art - Geography </a:t>
            </a:r>
            <a:endParaRPr lang="ar-SA" sz="2000" b="1" dirty="0"/>
          </a:p>
        </p:txBody>
      </p:sp>
      <p:pic>
        <p:nvPicPr>
          <p:cNvPr id="27" name="Picture 6" descr="Bitmoji Image">
            <a:extLst>
              <a:ext uri="{FF2B5EF4-FFF2-40B4-BE49-F238E27FC236}">
                <a16:creationId xmlns:a16="http://schemas.microsoft.com/office/drawing/2014/main" id="{11E896CC-E501-11C1-329B-4456895EB6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6612" y="-207466"/>
            <a:ext cx="1981263" cy="1981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مربع نص 27">
            <a:extLst>
              <a:ext uri="{FF2B5EF4-FFF2-40B4-BE49-F238E27FC236}">
                <a16:creationId xmlns:a16="http://schemas.microsoft.com/office/drawing/2014/main" id="{2A7E39EF-32DB-4332-6326-B1F0C51451D0}"/>
              </a:ext>
            </a:extLst>
          </p:cNvPr>
          <p:cNvSpPr txBox="1"/>
          <p:nvPr/>
        </p:nvSpPr>
        <p:spPr>
          <a:xfrm>
            <a:off x="3505054" y="3551352"/>
            <a:ext cx="3452927" cy="442674"/>
          </a:xfrm>
          <a:prstGeom prst="wedgeRoundRectCallout">
            <a:avLst>
              <a:gd name="adj1" fmla="val 59597"/>
              <a:gd name="adj2" fmla="val 97978"/>
              <a:gd name="adj3" fmla="val 16667"/>
            </a:avLst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Smart = ………</a:t>
            </a:r>
            <a:endParaRPr lang="ar-SA" sz="1600" b="1" dirty="0">
              <a:solidFill>
                <a:schemeClr val="bg1"/>
              </a:solidFill>
            </a:endParaRP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1E2D390C-B6FF-A4DE-D0D8-98F25C527E8B}"/>
              </a:ext>
            </a:extLst>
          </p:cNvPr>
          <p:cNvSpPr/>
          <p:nvPr/>
        </p:nvSpPr>
        <p:spPr>
          <a:xfrm>
            <a:off x="601080" y="2876470"/>
            <a:ext cx="3540934" cy="461665"/>
          </a:xfrm>
          <a:prstGeom prst="rect">
            <a:avLst/>
          </a:prstGeom>
          <a:solidFill>
            <a:schemeClr val="accent2"/>
          </a:solidFill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sz="2400" b="1" dirty="0"/>
              <a:t>Do you speak English?</a:t>
            </a:r>
          </a:p>
        </p:txBody>
      </p:sp>
    </p:spTree>
    <p:extLst>
      <p:ext uri="{BB962C8B-B14F-4D97-AF65-F5344CB8AC3E}">
        <p14:creationId xmlns:p14="http://schemas.microsoft.com/office/powerpoint/2010/main" val="3306636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مشاهدة صورة المصدر">
            <a:extLst>
              <a:ext uri="{FF2B5EF4-FFF2-40B4-BE49-F238E27FC236}">
                <a16:creationId xmlns:a16="http://schemas.microsoft.com/office/drawing/2014/main" id="{CBD6C0D7-C24B-0764-A2A3-5B8AE1885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4819" y="3429001"/>
            <a:ext cx="2498817" cy="329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DC3678B8-3023-451D-2843-BCDBFDFDDF8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9863" y="156707"/>
            <a:ext cx="3382261" cy="1491390"/>
          </a:xfrm>
          <a:prstGeom prst="rect">
            <a:avLst/>
          </a:prstGeom>
        </p:spPr>
      </p:pic>
      <p:pic>
        <p:nvPicPr>
          <p:cNvPr id="3" name="Picture 4" descr="I Did This As My Warm Up Doodle Today Clipart (#2938082) - PinClipart">
            <a:extLst>
              <a:ext uri="{FF2B5EF4-FFF2-40B4-BE49-F238E27FC236}">
                <a16:creationId xmlns:a16="http://schemas.microsoft.com/office/drawing/2014/main" id="{1F4CA6BE-B253-12B9-0A09-227AF2D9C1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EDEDED"/>
              </a:clrFrom>
              <a:clrTo>
                <a:srgbClr val="EDEDE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4376" y="73930"/>
            <a:ext cx="1580997" cy="1740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مربع نص 8">
            <a:hlinkClick r:id="rId5" action="ppaction://hlinksldjump"/>
            <a:extLst>
              <a:ext uri="{FF2B5EF4-FFF2-40B4-BE49-F238E27FC236}">
                <a16:creationId xmlns:a16="http://schemas.microsoft.com/office/drawing/2014/main" id="{9C59CE67-2A57-8409-427E-B968A37BC28D}"/>
              </a:ext>
            </a:extLst>
          </p:cNvPr>
          <p:cNvSpPr txBox="1"/>
          <p:nvPr/>
        </p:nvSpPr>
        <p:spPr>
          <a:xfrm rot="21326640">
            <a:off x="10671650" y="3783522"/>
            <a:ext cx="127578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Warm up</a:t>
            </a:r>
            <a:endParaRPr lang="ar-SA" dirty="0"/>
          </a:p>
        </p:txBody>
      </p:sp>
      <p:sp>
        <p:nvSpPr>
          <p:cNvPr id="13" name="مربع نص 12">
            <a:hlinkClick r:id="rId6" action="ppaction://hlinksldjump"/>
            <a:extLst>
              <a:ext uri="{FF2B5EF4-FFF2-40B4-BE49-F238E27FC236}">
                <a16:creationId xmlns:a16="http://schemas.microsoft.com/office/drawing/2014/main" id="{F1C02C0B-F673-BED6-9355-6CD9414F41C2}"/>
              </a:ext>
            </a:extLst>
          </p:cNvPr>
          <p:cNvSpPr txBox="1"/>
          <p:nvPr/>
        </p:nvSpPr>
        <p:spPr>
          <a:xfrm rot="20984729">
            <a:off x="10546870" y="6016096"/>
            <a:ext cx="139145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2-Pair work</a:t>
            </a:r>
            <a:endParaRPr lang="ar-SA" dirty="0"/>
          </a:p>
        </p:txBody>
      </p:sp>
      <p:pic>
        <p:nvPicPr>
          <p:cNvPr id="8" name="Picture 6" descr="Clientmoji">
            <a:extLst>
              <a:ext uri="{FF2B5EF4-FFF2-40B4-BE49-F238E27FC236}">
                <a16:creationId xmlns:a16="http://schemas.microsoft.com/office/drawing/2014/main" id="{74478893-55A4-365F-B438-6E369CC1E8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6697" y="-62795"/>
            <a:ext cx="1619911" cy="1619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Share Ideas Stock Illustrations – 3,536 Share Ideas Stock ...">
            <a:extLst>
              <a:ext uri="{FF2B5EF4-FFF2-40B4-BE49-F238E27FC236}">
                <a16:creationId xmlns:a16="http://schemas.microsoft.com/office/drawing/2014/main" id="{47AD1CD3-5F3C-8819-1011-3B2B3E71D0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1755" y="1762428"/>
            <a:ext cx="2049794" cy="1196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id="{250C32A5-E461-70EE-C087-04977860AA07}"/>
              </a:ext>
            </a:extLst>
          </p:cNvPr>
          <p:cNvSpPr/>
          <p:nvPr/>
        </p:nvSpPr>
        <p:spPr>
          <a:xfrm>
            <a:off x="5422966" y="902402"/>
            <a:ext cx="4597333" cy="461665"/>
          </a:xfrm>
          <a:prstGeom prst="rect">
            <a:avLst/>
          </a:prstGeom>
          <a:solidFill>
            <a:srgbClr val="92D050"/>
          </a:solidFill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sz="2400" dirty="0"/>
              <a:t>What’s your favorite subject?</a:t>
            </a: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4CA155F7-E7C6-B4D8-CFC1-0ECE8B579D51}"/>
              </a:ext>
            </a:extLst>
          </p:cNvPr>
          <p:cNvSpPr/>
          <p:nvPr/>
        </p:nvSpPr>
        <p:spPr>
          <a:xfrm>
            <a:off x="5439294" y="1484788"/>
            <a:ext cx="4597333" cy="461665"/>
          </a:xfrm>
          <a:prstGeom prst="rect">
            <a:avLst/>
          </a:prstGeom>
          <a:solidFill>
            <a:srgbClr val="92D050"/>
          </a:solidFill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sz="2400" dirty="0"/>
              <a:t>why?</a:t>
            </a:r>
          </a:p>
        </p:txBody>
      </p:sp>
      <p:pic>
        <p:nvPicPr>
          <p:cNvPr id="11" name="Picture 2" descr="Premium Vector | Happy smile emotclip-art with talk speech bubble vector  clip-art illustration">
            <a:extLst>
              <a:ext uri="{FF2B5EF4-FFF2-40B4-BE49-F238E27FC236}">
                <a16:creationId xmlns:a16="http://schemas.microsoft.com/office/drawing/2014/main" id="{6EC77C10-B448-069C-3298-603FB2FD0F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FF6FD8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794" y="1089014"/>
            <a:ext cx="3791158" cy="2839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مستطيل 11">
            <a:extLst>
              <a:ext uri="{FF2B5EF4-FFF2-40B4-BE49-F238E27FC236}">
                <a16:creationId xmlns:a16="http://schemas.microsoft.com/office/drawing/2014/main" id="{AD5D813E-4362-575C-E15B-01EA8CAF9C96}"/>
              </a:ext>
            </a:extLst>
          </p:cNvPr>
          <p:cNvSpPr/>
          <p:nvPr/>
        </p:nvSpPr>
        <p:spPr>
          <a:xfrm>
            <a:off x="2487463" y="2530461"/>
            <a:ext cx="4337776" cy="646331"/>
          </a:xfrm>
          <a:prstGeom prst="rect">
            <a:avLst/>
          </a:prstGeom>
          <a:solidFill>
            <a:srgbClr val="FF66CC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dirty="0">
                <a:latin typeface="Papyrus" panose="03070502060502030205" pitchFamily="66" charset="0"/>
              </a:rPr>
              <a:t>    Answer with emoji</a:t>
            </a:r>
            <a:endParaRPr lang="ar-SA" sz="3600" dirty="0">
              <a:latin typeface="Papyrus" panose="03070502060502030205" pitchFamily="66" charset="0"/>
            </a:endParaRPr>
          </a:p>
        </p:txBody>
      </p:sp>
      <p:pic>
        <p:nvPicPr>
          <p:cNvPr id="14" name="Picture 2" descr="Happy Emoji Clipart Images | Free Download | PNG Transparent Background -  Pngtree">
            <a:extLst>
              <a:ext uri="{FF2B5EF4-FFF2-40B4-BE49-F238E27FC236}">
                <a16:creationId xmlns:a16="http://schemas.microsoft.com/office/drawing/2014/main" id="{131C6D87-948E-5581-75F3-7CE4718AB9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6" y="3406671"/>
            <a:ext cx="2105167" cy="1295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Thinking Emoji Home Framed Fine Art Print | Homosneksual Store">
            <a:extLst>
              <a:ext uri="{FF2B5EF4-FFF2-40B4-BE49-F238E27FC236}">
                <a16:creationId xmlns:a16="http://schemas.microsoft.com/office/drawing/2014/main" id="{3BD56C82-AF82-0A37-9FCA-43D345E9D5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8659" y="4570952"/>
            <a:ext cx="1555630" cy="1555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Dreamy Emoticon Stock Illustration - Download Image Now - Emoticon,  Anthropomorphic Smiley Face, Contemplation - iStock">
            <a:extLst>
              <a:ext uri="{FF2B5EF4-FFF2-40B4-BE49-F238E27FC236}">
                <a16:creationId xmlns:a16="http://schemas.microsoft.com/office/drawing/2014/main" id="{6F672A17-8103-D33E-F594-23A7F33252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0596" y="3436272"/>
            <a:ext cx="1554584" cy="1295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Download Great Job Emoji Free PNG HQ HQ PNG Image | FreePNGImg">
            <a:extLst>
              <a:ext uri="{FF2B5EF4-FFF2-40B4-BE49-F238E27FC236}">
                <a16:creationId xmlns:a16="http://schemas.microsoft.com/office/drawing/2014/main" id="{E0444E5E-D7D1-A832-C4F5-78160630BB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6941" y="3012454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0" descr="I'm Watching You! | Symbols &amp; Emoticons">
            <a:extLst>
              <a:ext uri="{FF2B5EF4-FFF2-40B4-BE49-F238E27FC236}">
                <a16:creationId xmlns:a16="http://schemas.microsoft.com/office/drawing/2014/main" id="{3D0E9116-1122-BDFB-C354-40830053F3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1240" y="4356864"/>
            <a:ext cx="3113196" cy="1634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ربع نص 18">
            <a:extLst>
              <a:ext uri="{FF2B5EF4-FFF2-40B4-BE49-F238E27FC236}">
                <a16:creationId xmlns:a16="http://schemas.microsoft.com/office/drawing/2014/main" id="{010FEF62-DE8F-8627-31B0-152AD4835C8B}"/>
              </a:ext>
            </a:extLst>
          </p:cNvPr>
          <p:cNvSpPr txBox="1"/>
          <p:nvPr/>
        </p:nvSpPr>
        <p:spPr>
          <a:xfrm>
            <a:off x="402581" y="4731759"/>
            <a:ext cx="2209989" cy="510778"/>
          </a:xfrm>
          <a:prstGeom prst="wedgeRoundRectCallout">
            <a:avLst>
              <a:gd name="adj1" fmla="val 9569"/>
              <a:gd name="adj2" fmla="val -92643"/>
              <a:gd name="adj3" fmla="val 16667"/>
            </a:avLst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smart</a:t>
            </a:r>
            <a:endParaRPr lang="ar-SA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FDF8CC1F-BD88-CAC7-D10D-6C5DF7493B0A}"/>
              </a:ext>
            </a:extLst>
          </p:cNvPr>
          <p:cNvSpPr txBox="1"/>
          <p:nvPr/>
        </p:nvSpPr>
        <p:spPr>
          <a:xfrm>
            <a:off x="2553747" y="5936582"/>
            <a:ext cx="2415581" cy="510778"/>
          </a:xfrm>
          <a:prstGeom prst="wedgeRoundRectCallout">
            <a:avLst>
              <a:gd name="adj1" fmla="val 9569"/>
              <a:gd name="adj2" fmla="val -92643"/>
              <a:gd name="adj3" fmla="val 16667"/>
            </a:avLst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difficult</a:t>
            </a:r>
            <a:endParaRPr lang="ar-SA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9F4B0A31-2DC6-B6EE-8778-9ABDC4D398D7}"/>
              </a:ext>
            </a:extLst>
          </p:cNvPr>
          <p:cNvSpPr txBox="1"/>
          <p:nvPr/>
        </p:nvSpPr>
        <p:spPr>
          <a:xfrm>
            <a:off x="6667167" y="6070359"/>
            <a:ext cx="1761006" cy="510778"/>
          </a:xfrm>
          <a:prstGeom prst="wedgeRoundRectCallout">
            <a:avLst>
              <a:gd name="adj1" fmla="val 9569"/>
              <a:gd name="adj2" fmla="val -92643"/>
              <a:gd name="adj3" fmla="val 16667"/>
            </a:avLst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subject</a:t>
            </a:r>
            <a:endParaRPr lang="ar-SA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C39383EA-389D-5384-23D9-591EC312AC03}"/>
              </a:ext>
            </a:extLst>
          </p:cNvPr>
          <p:cNvSpPr txBox="1"/>
          <p:nvPr/>
        </p:nvSpPr>
        <p:spPr>
          <a:xfrm>
            <a:off x="7965468" y="4837989"/>
            <a:ext cx="1764839" cy="510778"/>
          </a:xfrm>
          <a:prstGeom prst="wedgeRoundRectCallout">
            <a:avLst>
              <a:gd name="adj1" fmla="val 9569"/>
              <a:gd name="adj2" fmla="val -92643"/>
              <a:gd name="adj3" fmla="val 16667"/>
            </a:avLst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adjective</a:t>
            </a:r>
            <a:endParaRPr lang="ar-SA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F0233DA3-7080-73FF-ABE8-04CCD5B52C3A}"/>
              </a:ext>
            </a:extLst>
          </p:cNvPr>
          <p:cNvSpPr txBox="1"/>
          <p:nvPr/>
        </p:nvSpPr>
        <p:spPr>
          <a:xfrm>
            <a:off x="4475858" y="4928069"/>
            <a:ext cx="1761006" cy="510778"/>
          </a:xfrm>
          <a:prstGeom prst="wedgeRoundRectCallout">
            <a:avLst>
              <a:gd name="adj1" fmla="val 9569"/>
              <a:gd name="adj2" fmla="val -92643"/>
              <a:gd name="adj3" fmla="val 16667"/>
            </a:avLst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interesting</a:t>
            </a:r>
            <a:endParaRPr lang="ar-SA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116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DD650724-81EB-6389-681B-A0BFB56DB9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4750" y="719252"/>
            <a:ext cx="9392390" cy="5605347"/>
          </a:xfrm>
          <a:prstGeom prst="rect">
            <a:avLst/>
          </a:prstGeom>
        </p:spPr>
      </p:pic>
      <p:pic>
        <p:nvPicPr>
          <p:cNvPr id="5" name="Picture 2" descr="مشاهدة صورة المصدر">
            <a:extLst>
              <a:ext uri="{FF2B5EF4-FFF2-40B4-BE49-F238E27FC236}">
                <a16:creationId xmlns:a16="http://schemas.microsoft.com/office/drawing/2014/main" id="{CBD6C0D7-C24B-0764-A2A3-5B8AE1885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4819" y="3429001"/>
            <a:ext cx="2498817" cy="329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مربع نص 7">
            <a:hlinkClick r:id="rId6" action="ppaction://hlinksldjump"/>
            <a:extLst>
              <a:ext uri="{FF2B5EF4-FFF2-40B4-BE49-F238E27FC236}">
                <a16:creationId xmlns:a16="http://schemas.microsoft.com/office/drawing/2014/main" id="{33E76243-0050-30AB-D2DB-8BA1E5B18DCD}"/>
              </a:ext>
            </a:extLst>
          </p:cNvPr>
          <p:cNvSpPr txBox="1"/>
          <p:nvPr/>
        </p:nvSpPr>
        <p:spPr>
          <a:xfrm rot="21326640">
            <a:off x="10671650" y="3783522"/>
            <a:ext cx="127578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Warm up</a:t>
            </a:r>
            <a:endParaRPr lang="ar-SA" dirty="0"/>
          </a:p>
        </p:txBody>
      </p:sp>
      <p:sp>
        <p:nvSpPr>
          <p:cNvPr id="12" name="مربع نص 11">
            <a:hlinkClick r:id="rId7" action="ppaction://hlinksldjump"/>
            <a:extLst>
              <a:ext uri="{FF2B5EF4-FFF2-40B4-BE49-F238E27FC236}">
                <a16:creationId xmlns:a16="http://schemas.microsoft.com/office/drawing/2014/main" id="{62B507E4-572A-E3DD-CCCF-2A61202011E3}"/>
              </a:ext>
            </a:extLst>
          </p:cNvPr>
          <p:cNvSpPr txBox="1"/>
          <p:nvPr/>
        </p:nvSpPr>
        <p:spPr>
          <a:xfrm rot="20984729">
            <a:off x="10546870" y="6016096"/>
            <a:ext cx="139145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2-Pair work</a:t>
            </a:r>
            <a:endParaRPr lang="ar-SA" dirty="0"/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54789F3E-ED46-A184-662E-607342609EC6}"/>
              </a:ext>
            </a:extLst>
          </p:cNvPr>
          <p:cNvSpPr/>
          <p:nvPr/>
        </p:nvSpPr>
        <p:spPr>
          <a:xfrm>
            <a:off x="10440820" y="351667"/>
            <a:ext cx="1737439" cy="461665"/>
          </a:xfrm>
          <a:prstGeom prst="rect">
            <a:avLst/>
          </a:prstGeom>
          <a:solidFill>
            <a:srgbClr val="B09DBA"/>
          </a:solidFill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sz="2400" b="1" dirty="0"/>
              <a:t>Page 83</a:t>
            </a: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7E126983-AB27-91DC-FD3A-488BBE4A4F6D}"/>
              </a:ext>
            </a:extLst>
          </p:cNvPr>
          <p:cNvSpPr txBox="1"/>
          <p:nvPr/>
        </p:nvSpPr>
        <p:spPr>
          <a:xfrm>
            <a:off x="1183677" y="1924142"/>
            <a:ext cx="2871252" cy="510778"/>
          </a:xfrm>
          <a:prstGeom prst="wedgeRoundRectCallout">
            <a:avLst>
              <a:gd name="adj1" fmla="val 118100"/>
              <a:gd name="adj2" fmla="val 136457"/>
              <a:gd name="adj3" fmla="val 16667"/>
            </a:avLst>
          </a:prstGeom>
          <a:noFill/>
          <a:ln w="57150">
            <a:solidFill>
              <a:srgbClr val="508937"/>
            </a:solidFill>
          </a:ln>
        </p:spPr>
        <p:txBody>
          <a:bodyPr wrap="square">
            <a:spAutoFit/>
          </a:bodyPr>
          <a:lstStyle/>
          <a:p>
            <a:r>
              <a:rPr lang="en-US" sz="2400" dirty="0"/>
              <a:t> </a:t>
            </a:r>
            <a:endParaRPr lang="ar-SA" sz="2400" b="1" dirty="0">
              <a:solidFill>
                <a:schemeClr val="bg1"/>
              </a:solidFill>
            </a:endParaRPr>
          </a:p>
        </p:txBody>
      </p: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CF87527C-B1C7-FA50-CCBE-894C776B14BF}"/>
              </a:ext>
            </a:extLst>
          </p:cNvPr>
          <p:cNvGrpSpPr/>
          <p:nvPr/>
        </p:nvGrpSpPr>
        <p:grpSpPr>
          <a:xfrm>
            <a:off x="8623889" y="2003572"/>
            <a:ext cx="3336194" cy="1425427"/>
            <a:chOff x="8020382" y="1272326"/>
            <a:chExt cx="3826108" cy="1656828"/>
          </a:xfrm>
        </p:grpSpPr>
        <p:sp>
          <p:nvSpPr>
            <p:cNvPr id="9" name="مستطيل 8">
              <a:extLst>
                <a:ext uri="{FF2B5EF4-FFF2-40B4-BE49-F238E27FC236}">
                  <a16:creationId xmlns:a16="http://schemas.microsoft.com/office/drawing/2014/main" id="{094731A4-2976-D80F-1A6B-3BE11AA62974}"/>
                </a:ext>
              </a:extLst>
            </p:cNvPr>
            <p:cNvSpPr/>
            <p:nvPr/>
          </p:nvSpPr>
          <p:spPr>
            <a:xfrm>
              <a:off x="8020382" y="2177899"/>
              <a:ext cx="3631373" cy="751255"/>
            </a:xfrm>
            <a:prstGeom prst="rect">
              <a:avLst/>
            </a:prstGeom>
            <a:solidFill>
              <a:srgbClr val="FF66CC"/>
            </a:solidFill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wrap="square">
              <a:spAutoFit/>
            </a:bodyPr>
            <a:lstStyle>
              <a:defPPr>
                <a:defRPr lang="ar-SA"/>
              </a:defPPr>
              <a:lvl1pPr marL="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rtl="0"/>
              <a:r>
                <a:rPr lang="en-US" sz="3600" dirty="0">
                  <a:latin typeface="Papyrus" panose="03070502060502030205" pitchFamily="66" charset="0"/>
                </a:rPr>
                <a:t> </a:t>
              </a:r>
              <a:r>
                <a:rPr lang="en-US" sz="3200" dirty="0">
                  <a:latin typeface="Papyrus" panose="03070502060502030205" pitchFamily="66" charset="0"/>
                </a:rPr>
                <a:t>Think pair share</a:t>
              </a:r>
              <a:endParaRPr lang="ar-SA" sz="3600" dirty="0">
                <a:latin typeface="Papyrus" panose="03070502060502030205" pitchFamily="66" charset="0"/>
              </a:endParaRPr>
            </a:p>
          </p:txBody>
        </p:sp>
        <p:sp>
          <p:nvSpPr>
            <p:cNvPr id="10" name="سهم: لليمين 9">
              <a:extLst>
                <a:ext uri="{FF2B5EF4-FFF2-40B4-BE49-F238E27FC236}">
                  <a16:creationId xmlns:a16="http://schemas.microsoft.com/office/drawing/2014/main" id="{51132756-A11E-55EF-37E0-02D6552CEC24}"/>
                </a:ext>
              </a:extLst>
            </p:cNvPr>
            <p:cNvSpPr/>
            <p:nvPr/>
          </p:nvSpPr>
          <p:spPr>
            <a:xfrm>
              <a:off x="9032233" y="1691914"/>
              <a:ext cx="256425" cy="208067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11" name="سهم: لليمين 10">
              <a:extLst>
                <a:ext uri="{FF2B5EF4-FFF2-40B4-BE49-F238E27FC236}">
                  <a16:creationId xmlns:a16="http://schemas.microsoft.com/office/drawing/2014/main" id="{CBC6F423-148D-632D-756D-CAE6CDD04991}"/>
                </a:ext>
              </a:extLst>
            </p:cNvPr>
            <p:cNvSpPr/>
            <p:nvPr/>
          </p:nvSpPr>
          <p:spPr>
            <a:xfrm>
              <a:off x="10268683" y="1658672"/>
              <a:ext cx="256425" cy="208067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pic>
          <p:nvPicPr>
            <p:cNvPr id="14" name="صورة 13">
              <a:extLst>
                <a:ext uri="{FF2B5EF4-FFF2-40B4-BE49-F238E27FC236}">
                  <a16:creationId xmlns:a16="http://schemas.microsoft.com/office/drawing/2014/main" id="{A5ABB743-E7C1-0730-4990-10AE3A60129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288195" y="1413577"/>
              <a:ext cx="744039" cy="693108"/>
            </a:xfrm>
            <a:prstGeom prst="rect">
              <a:avLst/>
            </a:prstGeom>
          </p:spPr>
        </p:pic>
        <p:pic>
          <p:nvPicPr>
            <p:cNvPr id="16" name="صورة 15">
              <a:extLst>
                <a:ext uri="{FF2B5EF4-FFF2-40B4-BE49-F238E27FC236}">
                  <a16:creationId xmlns:a16="http://schemas.microsoft.com/office/drawing/2014/main" id="{B7038338-FC15-CFD3-C450-562CFDB7380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88659" y="1272326"/>
              <a:ext cx="1015127" cy="919856"/>
            </a:xfrm>
            <a:prstGeom prst="rect">
              <a:avLst/>
            </a:prstGeom>
          </p:spPr>
        </p:pic>
        <p:pic>
          <p:nvPicPr>
            <p:cNvPr id="17" name="صورة 16">
              <a:extLst>
                <a:ext uri="{FF2B5EF4-FFF2-40B4-BE49-F238E27FC236}">
                  <a16:creationId xmlns:a16="http://schemas.microsoft.com/office/drawing/2014/main" id="{3E9F18CD-3A30-AE36-0209-3D0A0580EC9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0473616" y="1503996"/>
              <a:ext cx="1372874" cy="461665"/>
            </a:xfrm>
            <a:prstGeom prst="rect">
              <a:avLst/>
            </a:prstGeom>
          </p:spPr>
        </p:pic>
      </p:grpSp>
      <p:pic>
        <p:nvPicPr>
          <p:cNvPr id="20" name="u10 listening">
            <a:hlinkClick r:id="" action="ppaction://media"/>
            <a:extLst>
              <a:ext uri="{FF2B5EF4-FFF2-40B4-BE49-F238E27FC236}">
                <a16:creationId xmlns:a16="http://schemas.microsoft.com/office/drawing/2014/main" id="{E0E5590B-0672-FE19-E044-33FA5F1FCE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018246" y="3469052"/>
            <a:ext cx="1605643" cy="1605643"/>
          </a:xfrm>
          <a:prstGeom prst="rect">
            <a:avLst/>
          </a:prstGeom>
        </p:spPr>
      </p:pic>
      <p:sp>
        <p:nvSpPr>
          <p:cNvPr id="21" name="مستطيل 20">
            <a:extLst>
              <a:ext uri="{FF2B5EF4-FFF2-40B4-BE49-F238E27FC236}">
                <a16:creationId xmlns:a16="http://schemas.microsoft.com/office/drawing/2014/main" id="{2AA3B128-B23F-7318-333B-E0344FF903BC}"/>
              </a:ext>
            </a:extLst>
          </p:cNvPr>
          <p:cNvSpPr/>
          <p:nvPr/>
        </p:nvSpPr>
        <p:spPr>
          <a:xfrm>
            <a:off x="1782287" y="2543565"/>
            <a:ext cx="885145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b="1" dirty="0">
                <a:solidFill>
                  <a:srgbClr val="C00000"/>
                </a:solidFill>
                <a:latin typeface="MyriadPro-Light"/>
              </a:rPr>
              <a:t>no</a:t>
            </a:r>
            <a:endParaRPr lang="ar-SA" sz="2800" b="1" dirty="0">
              <a:solidFill>
                <a:srgbClr val="C00000"/>
              </a:solidFill>
              <a:latin typeface="MyriadPro-Light"/>
            </a:endParaRPr>
          </a:p>
        </p:txBody>
      </p:sp>
      <p:sp>
        <p:nvSpPr>
          <p:cNvPr id="22" name="مستطيل 21">
            <a:extLst>
              <a:ext uri="{FF2B5EF4-FFF2-40B4-BE49-F238E27FC236}">
                <a16:creationId xmlns:a16="http://schemas.microsoft.com/office/drawing/2014/main" id="{81D41E87-FDB1-BB63-2E1E-8CBC3B225CAD}"/>
              </a:ext>
            </a:extLst>
          </p:cNvPr>
          <p:cNvSpPr/>
          <p:nvPr/>
        </p:nvSpPr>
        <p:spPr>
          <a:xfrm>
            <a:off x="1771531" y="2875594"/>
            <a:ext cx="885145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b="1" dirty="0">
                <a:solidFill>
                  <a:srgbClr val="C00000"/>
                </a:solidFill>
                <a:latin typeface="MyriadPro-Light"/>
              </a:rPr>
              <a:t>no</a:t>
            </a:r>
            <a:endParaRPr lang="ar-SA" sz="2800" b="1" dirty="0">
              <a:solidFill>
                <a:srgbClr val="C00000"/>
              </a:solidFill>
              <a:latin typeface="MyriadPro-Light"/>
            </a:endParaRPr>
          </a:p>
        </p:txBody>
      </p:sp>
      <p:sp>
        <p:nvSpPr>
          <p:cNvPr id="27" name="مستطيل 26">
            <a:extLst>
              <a:ext uri="{FF2B5EF4-FFF2-40B4-BE49-F238E27FC236}">
                <a16:creationId xmlns:a16="http://schemas.microsoft.com/office/drawing/2014/main" id="{EA9E74A7-B577-195A-18DA-7EB84BA75F7F}"/>
              </a:ext>
            </a:extLst>
          </p:cNvPr>
          <p:cNvSpPr/>
          <p:nvPr/>
        </p:nvSpPr>
        <p:spPr>
          <a:xfrm>
            <a:off x="1760775" y="3207623"/>
            <a:ext cx="885145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b="1" dirty="0">
                <a:solidFill>
                  <a:srgbClr val="C00000"/>
                </a:solidFill>
                <a:latin typeface="MyriadPro-Light"/>
              </a:rPr>
              <a:t>yes</a:t>
            </a:r>
            <a:endParaRPr lang="ar-SA" sz="2800" b="1" dirty="0">
              <a:solidFill>
                <a:srgbClr val="C00000"/>
              </a:solidFill>
              <a:latin typeface="MyriadPro-Light"/>
            </a:endParaRPr>
          </a:p>
        </p:txBody>
      </p:sp>
      <p:sp>
        <p:nvSpPr>
          <p:cNvPr id="28" name="مستطيل 27">
            <a:extLst>
              <a:ext uri="{FF2B5EF4-FFF2-40B4-BE49-F238E27FC236}">
                <a16:creationId xmlns:a16="http://schemas.microsoft.com/office/drawing/2014/main" id="{AC96D76B-5FC8-B824-1763-FF9D4CF8D203}"/>
              </a:ext>
            </a:extLst>
          </p:cNvPr>
          <p:cNvSpPr/>
          <p:nvPr/>
        </p:nvSpPr>
        <p:spPr>
          <a:xfrm>
            <a:off x="1750019" y="3539652"/>
            <a:ext cx="885145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b="1" dirty="0">
                <a:solidFill>
                  <a:srgbClr val="C00000"/>
                </a:solidFill>
                <a:latin typeface="MyriadPro-Light"/>
              </a:rPr>
              <a:t>yes</a:t>
            </a:r>
            <a:endParaRPr lang="ar-SA" sz="2800" b="1" dirty="0">
              <a:solidFill>
                <a:srgbClr val="C00000"/>
              </a:solidFill>
              <a:latin typeface="MyriadPro-Light"/>
            </a:endParaRPr>
          </a:p>
        </p:txBody>
      </p:sp>
      <p:sp>
        <p:nvSpPr>
          <p:cNvPr id="32" name="مستطيل 31">
            <a:extLst>
              <a:ext uri="{FF2B5EF4-FFF2-40B4-BE49-F238E27FC236}">
                <a16:creationId xmlns:a16="http://schemas.microsoft.com/office/drawing/2014/main" id="{AA69ED6B-6DDE-A114-734F-8B363ED3E7F7}"/>
              </a:ext>
            </a:extLst>
          </p:cNvPr>
          <p:cNvSpPr/>
          <p:nvPr/>
        </p:nvSpPr>
        <p:spPr>
          <a:xfrm>
            <a:off x="1673819" y="4608959"/>
            <a:ext cx="885145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b="1" dirty="0">
                <a:solidFill>
                  <a:srgbClr val="C00000"/>
                </a:solidFill>
                <a:latin typeface="MyriadPro-Light"/>
              </a:rPr>
              <a:t>no</a:t>
            </a:r>
            <a:endParaRPr lang="ar-SA" sz="2800" b="1" dirty="0">
              <a:solidFill>
                <a:srgbClr val="C00000"/>
              </a:solidFill>
              <a:latin typeface="MyriadPro-Light"/>
            </a:endParaRPr>
          </a:p>
        </p:txBody>
      </p:sp>
      <p:sp>
        <p:nvSpPr>
          <p:cNvPr id="33" name="مستطيل 32">
            <a:extLst>
              <a:ext uri="{FF2B5EF4-FFF2-40B4-BE49-F238E27FC236}">
                <a16:creationId xmlns:a16="http://schemas.microsoft.com/office/drawing/2014/main" id="{6CF82337-302E-F889-E3FE-37EE289968C3}"/>
              </a:ext>
            </a:extLst>
          </p:cNvPr>
          <p:cNvSpPr/>
          <p:nvPr/>
        </p:nvSpPr>
        <p:spPr>
          <a:xfrm>
            <a:off x="1673818" y="4958686"/>
            <a:ext cx="885145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b="1" dirty="0">
                <a:solidFill>
                  <a:srgbClr val="C00000"/>
                </a:solidFill>
                <a:latin typeface="MyriadPro-Light"/>
              </a:rPr>
              <a:t>yes</a:t>
            </a:r>
            <a:endParaRPr lang="ar-SA" sz="2800" b="1" dirty="0">
              <a:solidFill>
                <a:srgbClr val="C00000"/>
              </a:solidFill>
              <a:latin typeface="MyriadPro-Light"/>
            </a:endParaRPr>
          </a:p>
        </p:txBody>
      </p:sp>
      <p:sp>
        <p:nvSpPr>
          <p:cNvPr id="34" name="مستطيل 33">
            <a:extLst>
              <a:ext uri="{FF2B5EF4-FFF2-40B4-BE49-F238E27FC236}">
                <a16:creationId xmlns:a16="http://schemas.microsoft.com/office/drawing/2014/main" id="{A36DBAF5-F3DC-BB8D-63D8-6F1A025D8144}"/>
              </a:ext>
            </a:extLst>
          </p:cNvPr>
          <p:cNvSpPr/>
          <p:nvPr/>
        </p:nvSpPr>
        <p:spPr>
          <a:xfrm>
            <a:off x="1673817" y="5308413"/>
            <a:ext cx="885145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b="1" dirty="0">
                <a:solidFill>
                  <a:srgbClr val="C00000"/>
                </a:solidFill>
                <a:latin typeface="MyriadPro-Light"/>
              </a:rPr>
              <a:t>no</a:t>
            </a:r>
            <a:endParaRPr lang="ar-SA" sz="2800" b="1" dirty="0">
              <a:solidFill>
                <a:srgbClr val="C00000"/>
              </a:solidFill>
              <a:latin typeface="MyriadPro-Light"/>
            </a:endParaRPr>
          </a:p>
        </p:txBody>
      </p:sp>
      <p:sp>
        <p:nvSpPr>
          <p:cNvPr id="35" name="مستطيل 34">
            <a:extLst>
              <a:ext uri="{FF2B5EF4-FFF2-40B4-BE49-F238E27FC236}">
                <a16:creationId xmlns:a16="http://schemas.microsoft.com/office/drawing/2014/main" id="{B594DD4C-5778-3F41-8992-2BB27909CEDB}"/>
              </a:ext>
            </a:extLst>
          </p:cNvPr>
          <p:cNvSpPr/>
          <p:nvPr/>
        </p:nvSpPr>
        <p:spPr>
          <a:xfrm>
            <a:off x="1673816" y="5658140"/>
            <a:ext cx="885145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b="1" dirty="0">
                <a:solidFill>
                  <a:srgbClr val="C00000"/>
                </a:solidFill>
                <a:latin typeface="MyriadPro-Light"/>
              </a:rPr>
              <a:t>yes</a:t>
            </a:r>
            <a:endParaRPr lang="ar-SA" sz="2800" b="1" dirty="0">
              <a:solidFill>
                <a:srgbClr val="C00000"/>
              </a:solidFill>
              <a:latin typeface="MyriadPro-Light"/>
            </a:endParaRPr>
          </a:p>
        </p:txBody>
      </p:sp>
    </p:spTree>
    <p:extLst>
      <p:ext uri="{BB962C8B-B14F-4D97-AF65-F5344CB8AC3E}">
        <p14:creationId xmlns:p14="http://schemas.microsoft.com/office/powerpoint/2010/main" val="1581118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004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76926646-0071-6FC6-2943-F6D227541B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16510"/>
            <a:ext cx="12192000" cy="2526271"/>
          </a:xfrm>
          <a:prstGeom prst="rect">
            <a:avLst/>
          </a:prstGeom>
        </p:spPr>
      </p:pic>
      <p:pic>
        <p:nvPicPr>
          <p:cNvPr id="5" name="Picture 2" descr="مشاهدة صورة المصدر">
            <a:extLst>
              <a:ext uri="{FF2B5EF4-FFF2-40B4-BE49-F238E27FC236}">
                <a16:creationId xmlns:a16="http://schemas.microsoft.com/office/drawing/2014/main" id="{CBD6C0D7-C24B-0764-A2A3-5B8AE1885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4819" y="3429001"/>
            <a:ext cx="2498817" cy="329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مربع نص 8">
            <a:hlinkClick r:id="rId6" action="ppaction://hlinksldjump"/>
            <a:extLst>
              <a:ext uri="{FF2B5EF4-FFF2-40B4-BE49-F238E27FC236}">
                <a16:creationId xmlns:a16="http://schemas.microsoft.com/office/drawing/2014/main" id="{1A228F7B-6ABA-5822-877D-4059E54ABC99}"/>
              </a:ext>
            </a:extLst>
          </p:cNvPr>
          <p:cNvSpPr txBox="1"/>
          <p:nvPr/>
        </p:nvSpPr>
        <p:spPr>
          <a:xfrm rot="21326640">
            <a:off x="10671650" y="3783522"/>
            <a:ext cx="127578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Warm up</a:t>
            </a:r>
            <a:endParaRPr lang="ar-SA" dirty="0"/>
          </a:p>
        </p:txBody>
      </p:sp>
      <p:sp>
        <p:nvSpPr>
          <p:cNvPr id="13" name="مربع نص 12">
            <a:hlinkClick r:id="rId7" action="ppaction://hlinksldjump"/>
            <a:extLst>
              <a:ext uri="{FF2B5EF4-FFF2-40B4-BE49-F238E27FC236}">
                <a16:creationId xmlns:a16="http://schemas.microsoft.com/office/drawing/2014/main" id="{792DB858-0DA7-AA7B-309D-17BA724F338B}"/>
              </a:ext>
            </a:extLst>
          </p:cNvPr>
          <p:cNvSpPr txBox="1"/>
          <p:nvPr/>
        </p:nvSpPr>
        <p:spPr>
          <a:xfrm rot="20984729">
            <a:off x="10546870" y="6016096"/>
            <a:ext cx="139145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2-Pair work</a:t>
            </a:r>
            <a:endParaRPr lang="ar-SA" dirty="0"/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02914D95-6535-B970-8491-6F1278178F01}"/>
              </a:ext>
            </a:extLst>
          </p:cNvPr>
          <p:cNvSpPr/>
          <p:nvPr/>
        </p:nvSpPr>
        <p:spPr>
          <a:xfrm>
            <a:off x="10440820" y="361149"/>
            <a:ext cx="1737439" cy="461665"/>
          </a:xfrm>
          <a:prstGeom prst="rect">
            <a:avLst/>
          </a:prstGeom>
          <a:solidFill>
            <a:srgbClr val="B09DBA"/>
          </a:solidFill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sz="2400" b="1" dirty="0"/>
              <a:t>Page 83</a:t>
            </a: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F7275578-C0E5-65CB-2A29-C166319B8583}"/>
              </a:ext>
            </a:extLst>
          </p:cNvPr>
          <p:cNvSpPr txBox="1"/>
          <p:nvPr/>
        </p:nvSpPr>
        <p:spPr>
          <a:xfrm>
            <a:off x="5932714" y="279377"/>
            <a:ext cx="1632857" cy="646986"/>
          </a:xfrm>
          <a:prstGeom prst="wedgeRoundRectCallout">
            <a:avLst>
              <a:gd name="adj1" fmla="val 29369"/>
              <a:gd name="adj2" fmla="val 141974"/>
              <a:gd name="adj3" fmla="val 16667"/>
            </a:avLst>
          </a:prstGeom>
          <a:solidFill>
            <a:srgbClr val="932D80"/>
          </a:solidFill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teach</a:t>
            </a:r>
            <a:endParaRPr lang="ar-SA" sz="2400" b="1" dirty="0">
              <a:solidFill>
                <a:schemeClr val="bg1"/>
              </a:solidFill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FE5404D3-5705-1E4C-E0BF-601C58D9BE41}"/>
              </a:ext>
            </a:extLst>
          </p:cNvPr>
          <p:cNvSpPr txBox="1"/>
          <p:nvPr/>
        </p:nvSpPr>
        <p:spPr>
          <a:xfrm>
            <a:off x="7815943" y="602870"/>
            <a:ext cx="1632857" cy="646986"/>
          </a:xfrm>
          <a:prstGeom prst="wedgeRoundRectCallout">
            <a:avLst>
              <a:gd name="adj1" fmla="val 29369"/>
              <a:gd name="adj2" fmla="val 141974"/>
              <a:gd name="adj3" fmla="val 16667"/>
            </a:avLst>
          </a:prstGeom>
          <a:solidFill>
            <a:srgbClr val="932D80"/>
          </a:solidFill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match</a:t>
            </a:r>
            <a:endParaRPr lang="ar-SA" sz="2400" b="1" dirty="0">
              <a:solidFill>
                <a:schemeClr val="bg1"/>
              </a:solidFill>
            </a:endParaRP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F7EA9475-966A-C2FD-FF90-8107503B37CB}"/>
              </a:ext>
            </a:extLst>
          </p:cNvPr>
          <p:cNvSpPr txBox="1"/>
          <p:nvPr/>
        </p:nvSpPr>
        <p:spPr>
          <a:xfrm>
            <a:off x="544286" y="3756421"/>
            <a:ext cx="4960467" cy="646986"/>
          </a:xfrm>
          <a:prstGeom prst="wedgeRoundRectCallout">
            <a:avLst>
              <a:gd name="adj1" fmla="val -9693"/>
              <a:gd name="adj2" fmla="val -107040"/>
              <a:gd name="adj3" fmla="val 16667"/>
            </a:avLst>
          </a:prstGeom>
          <a:solidFill>
            <a:schemeClr val="bg2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How many syllables?</a:t>
            </a:r>
            <a:endParaRPr lang="ar-SA" sz="2400" b="1" dirty="0">
              <a:solidFill>
                <a:schemeClr val="bg1"/>
              </a:solidFill>
            </a:endParaRPr>
          </a:p>
        </p:txBody>
      </p:sp>
      <p:pic>
        <p:nvPicPr>
          <p:cNvPr id="11" name="u10 pron">
            <a:hlinkClick r:id="" action="ppaction://media"/>
            <a:extLst>
              <a:ext uri="{FF2B5EF4-FFF2-40B4-BE49-F238E27FC236}">
                <a16:creationId xmlns:a16="http://schemas.microsoft.com/office/drawing/2014/main" id="{D7348F9C-A996-FF02-7D7A-0FC3851E8E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565571" y="3756421"/>
            <a:ext cx="1306286" cy="1306286"/>
          </a:xfrm>
          <a:prstGeom prst="rect">
            <a:avLst/>
          </a:prstGeom>
        </p:spPr>
      </p:pic>
      <p:pic>
        <p:nvPicPr>
          <p:cNvPr id="12" name="Picture 6" descr="Practice Pronunciation – Applications sur Google Play">
            <a:extLst>
              <a:ext uri="{FF2B5EF4-FFF2-40B4-BE49-F238E27FC236}">
                <a16:creationId xmlns:a16="http://schemas.microsoft.com/office/drawing/2014/main" id="{FF5A4897-C726-F823-D7EB-B1060B4EF8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2628" y="4711666"/>
            <a:ext cx="1783372" cy="1783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مستطيل 14">
            <a:extLst>
              <a:ext uri="{FF2B5EF4-FFF2-40B4-BE49-F238E27FC236}">
                <a16:creationId xmlns:a16="http://schemas.microsoft.com/office/drawing/2014/main" id="{FCF12A17-D7F1-49FB-707B-BCB6BEAA8893}"/>
              </a:ext>
            </a:extLst>
          </p:cNvPr>
          <p:cNvSpPr/>
          <p:nvPr/>
        </p:nvSpPr>
        <p:spPr>
          <a:xfrm>
            <a:off x="1619655" y="5402892"/>
            <a:ext cx="3045518" cy="64633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dirty="0">
                <a:latin typeface="Papyrus" panose="03070502060502030205" pitchFamily="66" charset="0"/>
              </a:rPr>
              <a:t>    Listen </a:t>
            </a:r>
            <a:endParaRPr lang="ar-SA" sz="3600" dirty="0">
              <a:latin typeface="Papyrus" panose="03070502060502030205" pitchFamily="66" charset="0"/>
            </a:endParaRPr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75C67807-D8D3-B8A1-A9BB-09910F01FEDF}"/>
              </a:ext>
            </a:extLst>
          </p:cNvPr>
          <p:cNvSpPr/>
          <p:nvPr/>
        </p:nvSpPr>
        <p:spPr>
          <a:xfrm>
            <a:off x="5743455" y="5877597"/>
            <a:ext cx="3045518" cy="64633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dirty="0">
                <a:latin typeface="Papyrus" panose="03070502060502030205" pitchFamily="66" charset="0"/>
              </a:rPr>
              <a:t>    repeat </a:t>
            </a:r>
            <a:endParaRPr lang="ar-SA" sz="3600" dirty="0">
              <a:latin typeface="Papyrus" panose="03070502060502030205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398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4318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4192D342-D4D0-8938-B9B7-DD2CF7E26C4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1" t="13650" r="47704" b="47143"/>
          <a:stretch/>
        </p:blipFill>
        <p:spPr>
          <a:xfrm>
            <a:off x="253802" y="299357"/>
            <a:ext cx="6098012" cy="3928871"/>
          </a:xfrm>
          <a:prstGeom prst="rect">
            <a:avLst/>
          </a:prstGeom>
        </p:spPr>
      </p:pic>
      <p:pic>
        <p:nvPicPr>
          <p:cNvPr id="5" name="Picture 2" descr="مشاهدة صورة المصدر">
            <a:extLst>
              <a:ext uri="{FF2B5EF4-FFF2-40B4-BE49-F238E27FC236}">
                <a16:creationId xmlns:a16="http://schemas.microsoft.com/office/drawing/2014/main" id="{CBD6C0D7-C24B-0764-A2A3-5B8AE1885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4819" y="3429001"/>
            <a:ext cx="2498817" cy="329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مربع نص 8">
            <a:hlinkClick r:id="rId6" action="ppaction://hlinksldjump"/>
            <a:extLst>
              <a:ext uri="{FF2B5EF4-FFF2-40B4-BE49-F238E27FC236}">
                <a16:creationId xmlns:a16="http://schemas.microsoft.com/office/drawing/2014/main" id="{EC91F3BF-BAB8-5F3A-FC19-BB54F6D77689}"/>
              </a:ext>
            </a:extLst>
          </p:cNvPr>
          <p:cNvSpPr txBox="1"/>
          <p:nvPr/>
        </p:nvSpPr>
        <p:spPr>
          <a:xfrm rot="21326640">
            <a:off x="10671650" y="3783522"/>
            <a:ext cx="127578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Warm up</a:t>
            </a:r>
            <a:endParaRPr lang="ar-SA" dirty="0"/>
          </a:p>
        </p:txBody>
      </p:sp>
      <p:sp>
        <p:nvSpPr>
          <p:cNvPr id="13" name="مربع نص 12">
            <a:hlinkClick r:id="rId7" action="ppaction://hlinksldjump"/>
            <a:extLst>
              <a:ext uri="{FF2B5EF4-FFF2-40B4-BE49-F238E27FC236}">
                <a16:creationId xmlns:a16="http://schemas.microsoft.com/office/drawing/2014/main" id="{05C1B5F3-81BC-2895-6AC9-C0DBC4DAB5EC}"/>
              </a:ext>
            </a:extLst>
          </p:cNvPr>
          <p:cNvSpPr txBox="1"/>
          <p:nvPr/>
        </p:nvSpPr>
        <p:spPr>
          <a:xfrm rot="20984729">
            <a:off x="10546870" y="6016096"/>
            <a:ext cx="139145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2-Pair work</a:t>
            </a:r>
            <a:endParaRPr lang="ar-SA" dirty="0"/>
          </a:p>
        </p:txBody>
      </p:sp>
      <p:sp>
        <p:nvSpPr>
          <p:cNvPr id="18" name="مستطيل 17">
            <a:extLst>
              <a:ext uri="{FF2B5EF4-FFF2-40B4-BE49-F238E27FC236}">
                <a16:creationId xmlns:a16="http://schemas.microsoft.com/office/drawing/2014/main" id="{293AC898-71CE-6968-3F70-69C3ED688F3D}"/>
              </a:ext>
            </a:extLst>
          </p:cNvPr>
          <p:cNvSpPr/>
          <p:nvPr/>
        </p:nvSpPr>
        <p:spPr>
          <a:xfrm>
            <a:off x="10440820" y="207526"/>
            <a:ext cx="1737439" cy="461665"/>
          </a:xfrm>
          <a:prstGeom prst="rect">
            <a:avLst/>
          </a:prstGeom>
          <a:solidFill>
            <a:srgbClr val="B09DBA"/>
          </a:solidFill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sz="2400" b="1" dirty="0"/>
              <a:t>Page 84</a:t>
            </a:r>
          </a:p>
        </p:txBody>
      </p:sp>
      <p:grpSp>
        <p:nvGrpSpPr>
          <p:cNvPr id="42" name="مجموعة 41">
            <a:extLst>
              <a:ext uri="{FF2B5EF4-FFF2-40B4-BE49-F238E27FC236}">
                <a16:creationId xmlns:a16="http://schemas.microsoft.com/office/drawing/2014/main" id="{9D71C13E-0DC5-EFEF-0AC5-6E40BD71E1A1}"/>
              </a:ext>
            </a:extLst>
          </p:cNvPr>
          <p:cNvGrpSpPr/>
          <p:nvPr/>
        </p:nvGrpSpPr>
        <p:grpSpPr>
          <a:xfrm>
            <a:off x="9680134" y="1085344"/>
            <a:ext cx="2231759" cy="2044030"/>
            <a:chOff x="9746865" y="462199"/>
            <a:chExt cx="2231759" cy="2044030"/>
          </a:xfrm>
        </p:grpSpPr>
        <p:sp>
          <p:nvSpPr>
            <p:cNvPr id="43" name="مستطيل 42">
              <a:extLst>
                <a:ext uri="{FF2B5EF4-FFF2-40B4-BE49-F238E27FC236}">
                  <a16:creationId xmlns:a16="http://schemas.microsoft.com/office/drawing/2014/main" id="{AA50A011-3C54-2A7E-9611-24F72A14F83C}"/>
                </a:ext>
              </a:extLst>
            </p:cNvPr>
            <p:cNvSpPr/>
            <p:nvPr/>
          </p:nvSpPr>
          <p:spPr>
            <a:xfrm>
              <a:off x="9746865" y="1859898"/>
              <a:ext cx="2231759" cy="646331"/>
            </a:xfrm>
            <a:prstGeom prst="rect">
              <a:avLst/>
            </a:prstGeom>
            <a:solidFill>
              <a:srgbClr val="FF66CC"/>
            </a:solidFill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wrap="square">
              <a:spAutoFit/>
            </a:bodyPr>
            <a:lstStyle>
              <a:defPPr>
                <a:defRPr lang="ar-SA"/>
              </a:defPPr>
              <a:lvl1pPr marL="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rtl="0"/>
              <a:r>
                <a:rPr lang="en-US" sz="3600" dirty="0">
                  <a:latin typeface="Papyrus" panose="03070502060502030205" pitchFamily="66" charset="0"/>
                </a:rPr>
                <a:t>Role paly</a:t>
              </a:r>
              <a:endParaRPr lang="ar-SA" sz="3600" dirty="0">
                <a:latin typeface="Papyrus" panose="03070502060502030205" pitchFamily="66" charset="0"/>
              </a:endParaRPr>
            </a:p>
          </p:txBody>
        </p:sp>
        <p:pic>
          <p:nvPicPr>
            <p:cNvPr id="44" name="Picture 2" descr="Download Role Play In The Classroom Clipart Role-playing - Clipart  Classroom Role Play, HD Png Download - vhv">
              <a:extLst>
                <a:ext uri="{FF2B5EF4-FFF2-40B4-BE49-F238E27FC236}">
                  <a16:creationId xmlns:a16="http://schemas.microsoft.com/office/drawing/2014/main" id="{143E5479-C684-9D90-73EA-B1E3CFD8EBF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91085" y="462199"/>
              <a:ext cx="1890152" cy="13976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" name="صورة 3">
            <a:extLst>
              <a:ext uri="{FF2B5EF4-FFF2-40B4-BE49-F238E27FC236}">
                <a16:creationId xmlns:a16="http://schemas.microsoft.com/office/drawing/2014/main" id="{3AAF0B65-7B70-0606-294C-45339683708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974" t="54206" r="31005" b="11984"/>
          <a:stretch/>
        </p:blipFill>
        <p:spPr>
          <a:xfrm>
            <a:off x="253802" y="4440904"/>
            <a:ext cx="4490358" cy="2065429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50ECC4FB-F717-8F30-9E48-5681E972A2E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8760" t="56111" r="3811"/>
          <a:stretch/>
        </p:blipFill>
        <p:spPr>
          <a:xfrm>
            <a:off x="6202298" y="2664619"/>
            <a:ext cx="2751201" cy="3774281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6DF62BD0-3A36-95D4-BB39-ED67682FEC8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3947" b="47460"/>
          <a:stretch/>
        </p:blipFill>
        <p:spPr>
          <a:xfrm>
            <a:off x="6137287" y="207526"/>
            <a:ext cx="2459476" cy="2405742"/>
          </a:xfrm>
          <a:prstGeom prst="rect">
            <a:avLst/>
          </a:prstGeom>
        </p:spPr>
      </p:pic>
      <p:sp>
        <p:nvSpPr>
          <p:cNvPr id="17" name="مربع نص 16">
            <a:extLst>
              <a:ext uri="{FF2B5EF4-FFF2-40B4-BE49-F238E27FC236}">
                <a16:creationId xmlns:a16="http://schemas.microsoft.com/office/drawing/2014/main" id="{9D47C302-D0C5-2A29-37E7-4EC9195BFD18}"/>
              </a:ext>
            </a:extLst>
          </p:cNvPr>
          <p:cNvSpPr txBox="1"/>
          <p:nvPr/>
        </p:nvSpPr>
        <p:spPr>
          <a:xfrm>
            <a:off x="5915457" y="1699850"/>
            <a:ext cx="3345101" cy="783193"/>
          </a:xfrm>
          <a:prstGeom prst="wedgeRoundRectCallout">
            <a:avLst>
              <a:gd name="adj1" fmla="val 63404"/>
              <a:gd name="adj2" fmla="val 103007"/>
              <a:gd name="adj3" fmla="val 16667"/>
            </a:avLst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What are the people in the picture doing?</a:t>
            </a:r>
            <a:endParaRPr lang="ar-SA" sz="1200" b="1" dirty="0">
              <a:solidFill>
                <a:schemeClr val="bg1"/>
              </a:solidFill>
            </a:endParaRP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A5F84627-C22B-CBC9-1510-BA099291BFA5}"/>
              </a:ext>
            </a:extLst>
          </p:cNvPr>
          <p:cNvSpPr txBox="1"/>
          <p:nvPr/>
        </p:nvSpPr>
        <p:spPr>
          <a:xfrm>
            <a:off x="1201427" y="4116479"/>
            <a:ext cx="4094473" cy="783193"/>
          </a:xfrm>
          <a:prstGeom prst="wedgeRoundRectCallout">
            <a:avLst>
              <a:gd name="adj1" fmla="val -43074"/>
              <a:gd name="adj2" fmla="val 100227"/>
              <a:gd name="adj3" fmla="val 16667"/>
            </a:avLst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Are any of your teachers strict? What does a strict teacher do?</a:t>
            </a:r>
            <a:endParaRPr lang="ar-SA" sz="1200" b="1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2" name="u10 conv">
            <a:hlinkClick r:id="" action="ppaction://media"/>
            <a:extLst>
              <a:ext uri="{FF2B5EF4-FFF2-40B4-BE49-F238E27FC236}">
                <a16:creationId xmlns:a16="http://schemas.microsoft.com/office/drawing/2014/main" id="{92DBC6A2-3070-F269-6B88-70A2DEA378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443066" y="4827774"/>
            <a:ext cx="1472391" cy="147239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5" name="حبر 14">
                <a:extLst>
                  <a:ext uri="{FF2B5EF4-FFF2-40B4-BE49-F238E27FC236}">
                    <a16:creationId xmlns:a16="http://schemas.microsoft.com/office/drawing/2014/main" id="{333C1C3C-14AE-D4F3-CBCC-021518BFC092}"/>
                  </a:ext>
                </a:extLst>
              </p14:cNvPr>
              <p14:cNvContentPartPr/>
              <p14:nvPr/>
            </p14:nvContentPartPr>
            <p14:xfrm>
              <a:off x="4359694" y="1687911"/>
              <a:ext cx="631440" cy="22320"/>
            </p14:xfrm>
          </p:contentPart>
        </mc:Choice>
        <mc:Fallback xmlns="">
          <p:pic>
            <p:nvPicPr>
              <p:cNvPr id="15" name="حبر 14">
                <a:extLst>
                  <a:ext uri="{FF2B5EF4-FFF2-40B4-BE49-F238E27FC236}">
                    <a16:creationId xmlns:a16="http://schemas.microsoft.com/office/drawing/2014/main" id="{333C1C3C-14AE-D4F3-CBCC-021518BFC092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306054" y="1579911"/>
                <a:ext cx="739080" cy="237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6" name="حبر 15">
                <a:extLst>
                  <a:ext uri="{FF2B5EF4-FFF2-40B4-BE49-F238E27FC236}">
                    <a16:creationId xmlns:a16="http://schemas.microsoft.com/office/drawing/2014/main" id="{46F3BCA1-AB2B-C372-BCDF-194A4CA6E087}"/>
                  </a:ext>
                </a:extLst>
              </p14:cNvPr>
              <p14:cNvContentPartPr/>
              <p14:nvPr/>
            </p14:nvContentPartPr>
            <p14:xfrm>
              <a:off x="2950654" y="1960431"/>
              <a:ext cx="1211760" cy="96840"/>
            </p14:xfrm>
          </p:contentPart>
        </mc:Choice>
        <mc:Fallback xmlns="">
          <p:pic>
            <p:nvPicPr>
              <p:cNvPr id="16" name="حبر 15">
                <a:extLst>
                  <a:ext uri="{FF2B5EF4-FFF2-40B4-BE49-F238E27FC236}">
                    <a16:creationId xmlns:a16="http://schemas.microsoft.com/office/drawing/2014/main" id="{46F3BCA1-AB2B-C372-BCDF-194A4CA6E087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896654" y="1852791"/>
                <a:ext cx="1319400" cy="312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9" name="حبر 18">
                <a:extLst>
                  <a:ext uri="{FF2B5EF4-FFF2-40B4-BE49-F238E27FC236}">
                    <a16:creationId xmlns:a16="http://schemas.microsoft.com/office/drawing/2014/main" id="{75109B32-249E-59CF-DEC2-40BAE1399086}"/>
                  </a:ext>
                </a:extLst>
              </p14:cNvPr>
              <p14:cNvContentPartPr/>
              <p14:nvPr/>
            </p14:nvContentPartPr>
            <p14:xfrm>
              <a:off x="3834814" y="2376951"/>
              <a:ext cx="1063800" cy="8280"/>
            </p14:xfrm>
          </p:contentPart>
        </mc:Choice>
        <mc:Fallback xmlns="">
          <p:pic>
            <p:nvPicPr>
              <p:cNvPr id="19" name="حبر 18">
                <a:extLst>
                  <a:ext uri="{FF2B5EF4-FFF2-40B4-BE49-F238E27FC236}">
                    <a16:creationId xmlns:a16="http://schemas.microsoft.com/office/drawing/2014/main" id="{75109B32-249E-59CF-DEC2-40BAE1399086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3780814" y="2269311"/>
                <a:ext cx="1171440" cy="22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20" name="حبر 19">
                <a:extLst>
                  <a:ext uri="{FF2B5EF4-FFF2-40B4-BE49-F238E27FC236}">
                    <a16:creationId xmlns:a16="http://schemas.microsoft.com/office/drawing/2014/main" id="{A87FE1CC-996A-E98B-096A-BF9513474DD3}"/>
                  </a:ext>
                </a:extLst>
              </p14:cNvPr>
              <p14:cNvContentPartPr/>
              <p14:nvPr/>
            </p14:nvContentPartPr>
            <p14:xfrm>
              <a:off x="2324614" y="3295311"/>
              <a:ext cx="736920" cy="13320"/>
            </p14:xfrm>
          </p:contentPart>
        </mc:Choice>
        <mc:Fallback xmlns="">
          <p:pic>
            <p:nvPicPr>
              <p:cNvPr id="20" name="حبر 19">
                <a:extLst>
                  <a:ext uri="{FF2B5EF4-FFF2-40B4-BE49-F238E27FC236}">
                    <a16:creationId xmlns:a16="http://schemas.microsoft.com/office/drawing/2014/main" id="{A87FE1CC-996A-E98B-096A-BF9513474DD3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2270974" y="3187311"/>
                <a:ext cx="844560" cy="228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21" name="حبر 20">
                <a:extLst>
                  <a:ext uri="{FF2B5EF4-FFF2-40B4-BE49-F238E27FC236}">
                    <a16:creationId xmlns:a16="http://schemas.microsoft.com/office/drawing/2014/main" id="{9ABDA31E-42E5-B6BC-B3ED-D5972B86EA73}"/>
                  </a:ext>
                </a:extLst>
              </p14:cNvPr>
              <p14:cNvContentPartPr/>
              <p14:nvPr/>
            </p14:nvContentPartPr>
            <p14:xfrm>
              <a:off x="3565894" y="3319431"/>
              <a:ext cx="720360" cy="18360"/>
            </p14:xfrm>
          </p:contentPart>
        </mc:Choice>
        <mc:Fallback xmlns="">
          <p:pic>
            <p:nvPicPr>
              <p:cNvPr id="21" name="حبر 20">
                <a:extLst>
                  <a:ext uri="{FF2B5EF4-FFF2-40B4-BE49-F238E27FC236}">
                    <a16:creationId xmlns:a16="http://schemas.microsoft.com/office/drawing/2014/main" id="{9ABDA31E-42E5-B6BC-B3ED-D5972B86EA73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3511894" y="3211431"/>
                <a:ext cx="828000" cy="23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22" name="حبر 21">
                <a:extLst>
                  <a:ext uri="{FF2B5EF4-FFF2-40B4-BE49-F238E27FC236}">
                    <a16:creationId xmlns:a16="http://schemas.microsoft.com/office/drawing/2014/main" id="{4C2F4BA5-F0CB-5A9B-6DBA-BA5429207EFE}"/>
                  </a:ext>
                </a:extLst>
              </p14:cNvPr>
              <p14:cNvContentPartPr/>
              <p14:nvPr/>
            </p14:nvContentPartPr>
            <p14:xfrm>
              <a:off x="6908494" y="4611471"/>
              <a:ext cx="785520" cy="77040"/>
            </p14:xfrm>
          </p:contentPart>
        </mc:Choice>
        <mc:Fallback xmlns="">
          <p:pic>
            <p:nvPicPr>
              <p:cNvPr id="22" name="حبر 21">
                <a:extLst>
                  <a:ext uri="{FF2B5EF4-FFF2-40B4-BE49-F238E27FC236}">
                    <a16:creationId xmlns:a16="http://schemas.microsoft.com/office/drawing/2014/main" id="{4C2F4BA5-F0CB-5A9B-6DBA-BA5429207EFE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6854494" y="4503471"/>
                <a:ext cx="893160" cy="292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62756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6304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صورة 11">
            <a:extLst>
              <a:ext uri="{FF2B5EF4-FFF2-40B4-BE49-F238E27FC236}">
                <a16:creationId xmlns:a16="http://schemas.microsoft.com/office/drawing/2014/main" id="{C8110ACF-A7D3-29DE-A9DA-E83A85C504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398" r="51647" b="32221"/>
          <a:stretch/>
        </p:blipFill>
        <p:spPr>
          <a:xfrm>
            <a:off x="342397" y="2019299"/>
            <a:ext cx="7502323" cy="4487033"/>
          </a:xfrm>
          <a:prstGeom prst="rect">
            <a:avLst/>
          </a:prstGeom>
        </p:spPr>
      </p:pic>
      <p:pic>
        <p:nvPicPr>
          <p:cNvPr id="5" name="Picture 2" descr="مشاهدة صورة المصدر">
            <a:extLst>
              <a:ext uri="{FF2B5EF4-FFF2-40B4-BE49-F238E27FC236}">
                <a16:creationId xmlns:a16="http://schemas.microsoft.com/office/drawing/2014/main" id="{CBD6C0D7-C24B-0764-A2A3-5B8AE1885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4819" y="3429001"/>
            <a:ext cx="2498817" cy="329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مربع نص 13">
            <a:hlinkClick r:id="rId4" action="ppaction://hlinksldjump"/>
            <a:extLst>
              <a:ext uri="{FF2B5EF4-FFF2-40B4-BE49-F238E27FC236}">
                <a16:creationId xmlns:a16="http://schemas.microsoft.com/office/drawing/2014/main" id="{0CA10267-9770-BA78-2BF9-81CB94703B4A}"/>
              </a:ext>
            </a:extLst>
          </p:cNvPr>
          <p:cNvSpPr txBox="1"/>
          <p:nvPr/>
        </p:nvSpPr>
        <p:spPr>
          <a:xfrm rot="21326640">
            <a:off x="10671650" y="3783522"/>
            <a:ext cx="127578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Warm up</a:t>
            </a:r>
            <a:endParaRPr lang="ar-SA" dirty="0"/>
          </a:p>
        </p:txBody>
      </p:sp>
      <p:sp>
        <p:nvSpPr>
          <p:cNvPr id="18" name="مربع نص 17">
            <a:hlinkClick r:id="rId5" action="ppaction://hlinksldjump"/>
            <a:extLst>
              <a:ext uri="{FF2B5EF4-FFF2-40B4-BE49-F238E27FC236}">
                <a16:creationId xmlns:a16="http://schemas.microsoft.com/office/drawing/2014/main" id="{B7A3AA15-F458-7A28-5624-62F280674C7D}"/>
              </a:ext>
            </a:extLst>
          </p:cNvPr>
          <p:cNvSpPr txBox="1"/>
          <p:nvPr/>
        </p:nvSpPr>
        <p:spPr>
          <a:xfrm rot="20984729">
            <a:off x="10546870" y="6016096"/>
            <a:ext cx="139145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2-Pair work</a:t>
            </a:r>
            <a:endParaRPr lang="ar-SA" dirty="0"/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82176841-A8C7-FBC3-EB3B-585115859BD4}"/>
              </a:ext>
            </a:extLst>
          </p:cNvPr>
          <p:cNvSpPr/>
          <p:nvPr/>
        </p:nvSpPr>
        <p:spPr>
          <a:xfrm>
            <a:off x="10440820" y="207526"/>
            <a:ext cx="1737439" cy="461665"/>
          </a:xfrm>
          <a:prstGeom prst="rect">
            <a:avLst/>
          </a:prstGeom>
          <a:solidFill>
            <a:srgbClr val="B09DBA"/>
          </a:solidFill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sz="2400" b="1" dirty="0"/>
              <a:t>Page 84</a:t>
            </a:r>
          </a:p>
        </p:txBody>
      </p:sp>
      <p:sp>
        <p:nvSpPr>
          <p:cNvPr id="22" name="مستطيل 21">
            <a:extLst>
              <a:ext uri="{FF2B5EF4-FFF2-40B4-BE49-F238E27FC236}">
                <a16:creationId xmlns:a16="http://schemas.microsoft.com/office/drawing/2014/main" id="{10F654AC-3B11-2A59-61FD-1F707912C3CD}"/>
              </a:ext>
            </a:extLst>
          </p:cNvPr>
          <p:cNvSpPr/>
          <p:nvPr/>
        </p:nvSpPr>
        <p:spPr>
          <a:xfrm>
            <a:off x="342397" y="4490581"/>
            <a:ext cx="6900004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800" b="1" dirty="0">
                <a:solidFill>
                  <a:srgbClr val="C00000"/>
                </a:solidFill>
                <a:latin typeface="MyriadPro-Light"/>
              </a:rPr>
              <a:t>1- It’s science. He loves the experiments.</a:t>
            </a:r>
            <a:endParaRPr lang="ar-SA" sz="2800" b="1" dirty="0">
              <a:solidFill>
                <a:srgbClr val="C00000"/>
              </a:solidFill>
              <a:latin typeface="MyriadPro-Light"/>
            </a:endParaRPr>
          </a:p>
        </p:txBody>
      </p:sp>
      <p:pic>
        <p:nvPicPr>
          <p:cNvPr id="31" name="Picture 2" descr="Best 1 Minute Timer GIFs | Gfycat">
            <a:extLst>
              <a:ext uri="{FF2B5EF4-FFF2-40B4-BE49-F238E27FC236}">
                <a16:creationId xmlns:a16="http://schemas.microsoft.com/office/drawing/2014/main" id="{D955D053-3CB8-1031-5E2F-EA058472D6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9892" y="2396692"/>
            <a:ext cx="1880191" cy="1057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DF93B443-605F-4161-4B12-EDC942997F63}"/>
              </a:ext>
            </a:extLst>
          </p:cNvPr>
          <p:cNvGrpSpPr/>
          <p:nvPr/>
        </p:nvGrpSpPr>
        <p:grpSpPr>
          <a:xfrm>
            <a:off x="8772723" y="1087562"/>
            <a:ext cx="3336194" cy="1425427"/>
            <a:chOff x="8020382" y="1272326"/>
            <a:chExt cx="3826108" cy="1656828"/>
          </a:xfrm>
        </p:grpSpPr>
        <p:sp>
          <p:nvSpPr>
            <p:cNvPr id="8" name="مستطيل 7">
              <a:extLst>
                <a:ext uri="{FF2B5EF4-FFF2-40B4-BE49-F238E27FC236}">
                  <a16:creationId xmlns:a16="http://schemas.microsoft.com/office/drawing/2014/main" id="{67BC0FBB-97B1-5378-7F34-A1EDC4440B82}"/>
                </a:ext>
              </a:extLst>
            </p:cNvPr>
            <p:cNvSpPr/>
            <p:nvPr/>
          </p:nvSpPr>
          <p:spPr>
            <a:xfrm>
              <a:off x="8020382" y="2177899"/>
              <a:ext cx="3631373" cy="751255"/>
            </a:xfrm>
            <a:prstGeom prst="rect">
              <a:avLst/>
            </a:prstGeom>
            <a:solidFill>
              <a:srgbClr val="FF66CC"/>
            </a:solidFill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wrap="square">
              <a:spAutoFit/>
            </a:bodyPr>
            <a:lstStyle>
              <a:defPPr>
                <a:defRPr lang="ar-SA"/>
              </a:defPPr>
              <a:lvl1pPr marL="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rtl="0"/>
              <a:r>
                <a:rPr lang="en-US" sz="3600" dirty="0">
                  <a:latin typeface="Papyrus" panose="03070502060502030205" pitchFamily="66" charset="0"/>
                </a:rPr>
                <a:t> </a:t>
              </a:r>
              <a:r>
                <a:rPr lang="en-US" sz="3200" dirty="0">
                  <a:latin typeface="Papyrus" panose="03070502060502030205" pitchFamily="66" charset="0"/>
                </a:rPr>
                <a:t>Think pair share</a:t>
              </a:r>
              <a:endParaRPr lang="ar-SA" sz="3600" dirty="0">
                <a:latin typeface="Papyrus" panose="03070502060502030205" pitchFamily="66" charset="0"/>
              </a:endParaRPr>
            </a:p>
          </p:txBody>
        </p:sp>
        <p:sp>
          <p:nvSpPr>
            <p:cNvPr id="10" name="سهم: لليمين 9">
              <a:extLst>
                <a:ext uri="{FF2B5EF4-FFF2-40B4-BE49-F238E27FC236}">
                  <a16:creationId xmlns:a16="http://schemas.microsoft.com/office/drawing/2014/main" id="{AC0099B7-1FED-0F22-C20A-255368A50135}"/>
                </a:ext>
              </a:extLst>
            </p:cNvPr>
            <p:cNvSpPr/>
            <p:nvPr/>
          </p:nvSpPr>
          <p:spPr>
            <a:xfrm>
              <a:off x="9032233" y="1691914"/>
              <a:ext cx="256425" cy="208067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15" name="سهم: لليمين 14">
              <a:extLst>
                <a:ext uri="{FF2B5EF4-FFF2-40B4-BE49-F238E27FC236}">
                  <a16:creationId xmlns:a16="http://schemas.microsoft.com/office/drawing/2014/main" id="{63BB9C81-9B7D-2B85-6FA5-91EBBCDDDF0C}"/>
                </a:ext>
              </a:extLst>
            </p:cNvPr>
            <p:cNvSpPr/>
            <p:nvPr/>
          </p:nvSpPr>
          <p:spPr>
            <a:xfrm>
              <a:off x="10268683" y="1658672"/>
              <a:ext cx="256425" cy="208067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pic>
          <p:nvPicPr>
            <p:cNvPr id="2" name="صورة 1">
              <a:extLst>
                <a:ext uri="{FF2B5EF4-FFF2-40B4-BE49-F238E27FC236}">
                  <a16:creationId xmlns:a16="http://schemas.microsoft.com/office/drawing/2014/main" id="{CBC08876-C0F7-FEEB-2FD2-BC791D58976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288195" y="1413577"/>
              <a:ext cx="744039" cy="693108"/>
            </a:xfrm>
            <a:prstGeom prst="rect">
              <a:avLst/>
            </a:prstGeom>
          </p:spPr>
        </p:pic>
        <p:pic>
          <p:nvPicPr>
            <p:cNvPr id="24" name="صورة 23">
              <a:extLst>
                <a:ext uri="{FF2B5EF4-FFF2-40B4-BE49-F238E27FC236}">
                  <a16:creationId xmlns:a16="http://schemas.microsoft.com/office/drawing/2014/main" id="{66EC67A4-0E35-E7BB-D583-69941DC1998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88659" y="1272326"/>
              <a:ext cx="1015127" cy="919856"/>
            </a:xfrm>
            <a:prstGeom prst="rect">
              <a:avLst/>
            </a:prstGeom>
          </p:spPr>
        </p:pic>
        <p:pic>
          <p:nvPicPr>
            <p:cNvPr id="3" name="صورة 2">
              <a:extLst>
                <a:ext uri="{FF2B5EF4-FFF2-40B4-BE49-F238E27FC236}">
                  <a16:creationId xmlns:a16="http://schemas.microsoft.com/office/drawing/2014/main" id="{2EEF7980-C224-68A8-ACE2-13C3A0DDC73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0473616" y="1503996"/>
              <a:ext cx="1372874" cy="461665"/>
            </a:xfrm>
            <a:prstGeom prst="rect">
              <a:avLst/>
            </a:prstGeom>
          </p:spPr>
        </p:pic>
      </p:grpSp>
      <p:pic>
        <p:nvPicPr>
          <p:cNvPr id="11" name="صورة 10">
            <a:extLst>
              <a:ext uri="{FF2B5EF4-FFF2-40B4-BE49-F238E27FC236}">
                <a16:creationId xmlns:a16="http://schemas.microsoft.com/office/drawing/2014/main" id="{93890BC4-C626-A06D-5535-99F878B1C97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027" r="59495" b="81235"/>
          <a:stretch/>
        </p:blipFill>
        <p:spPr>
          <a:xfrm>
            <a:off x="-92878" y="288630"/>
            <a:ext cx="6737620" cy="1597864"/>
          </a:xfrm>
          <a:prstGeom prst="rect">
            <a:avLst/>
          </a:prstGeom>
        </p:spPr>
      </p:pic>
      <p:sp>
        <p:nvSpPr>
          <p:cNvPr id="13" name="مستطيل 12">
            <a:extLst>
              <a:ext uri="{FF2B5EF4-FFF2-40B4-BE49-F238E27FC236}">
                <a16:creationId xmlns:a16="http://schemas.microsoft.com/office/drawing/2014/main" id="{820E2453-342B-367A-A021-F3E34D3C5347}"/>
              </a:ext>
            </a:extLst>
          </p:cNvPr>
          <p:cNvSpPr/>
          <p:nvPr/>
        </p:nvSpPr>
        <p:spPr>
          <a:xfrm>
            <a:off x="342397" y="4884996"/>
            <a:ext cx="6900004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800" b="1" dirty="0">
                <a:solidFill>
                  <a:srgbClr val="C00000"/>
                </a:solidFill>
                <a:latin typeface="MyriadPro-Light"/>
              </a:rPr>
              <a:t>2- Yes, he does. He thinks it’s fascinating.</a:t>
            </a:r>
            <a:endParaRPr lang="ar-SA" sz="2800" b="1" dirty="0">
              <a:solidFill>
                <a:srgbClr val="C00000"/>
              </a:solidFill>
              <a:latin typeface="MyriadPro-Light"/>
            </a:endParaRPr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A6E8289A-918C-DCEA-FCDC-F84707094C82}"/>
              </a:ext>
            </a:extLst>
          </p:cNvPr>
          <p:cNvSpPr/>
          <p:nvPr/>
        </p:nvSpPr>
        <p:spPr>
          <a:xfrm>
            <a:off x="342396" y="5279411"/>
            <a:ext cx="10182711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800" b="1" dirty="0">
                <a:solidFill>
                  <a:srgbClr val="C00000"/>
                </a:solidFill>
                <a:latin typeface="MyriadPro-Light"/>
              </a:rPr>
              <a:t>3- Yes, he does. He explains things clearly and makes math fun. </a:t>
            </a:r>
            <a:endParaRPr lang="ar-SA" sz="2800" b="1" dirty="0">
              <a:solidFill>
                <a:srgbClr val="C00000"/>
              </a:solidFill>
              <a:latin typeface="MyriadPro-Light"/>
            </a:endParaRPr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E7A929AF-9813-CF79-345D-606C138A0246}"/>
              </a:ext>
            </a:extLst>
          </p:cNvPr>
          <p:cNvSpPr/>
          <p:nvPr/>
        </p:nvSpPr>
        <p:spPr>
          <a:xfrm>
            <a:off x="342397" y="5673826"/>
            <a:ext cx="6900004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800" b="1" dirty="0">
                <a:solidFill>
                  <a:srgbClr val="C00000"/>
                </a:solidFill>
                <a:latin typeface="MyriadPro-Light"/>
              </a:rPr>
              <a:t>4- He’s Mr. Huston, the English teacher.</a:t>
            </a:r>
            <a:endParaRPr lang="ar-SA" sz="2800" b="1" dirty="0">
              <a:solidFill>
                <a:srgbClr val="C00000"/>
              </a:solidFill>
              <a:latin typeface="MyriadPro-Light"/>
            </a:endParaRP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0FCBE857-C9B9-3EBA-0313-E9338EEF3CFA}"/>
              </a:ext>
            </a:extLst>
          </p:cNvPr>
          <p:cNvSpPr txBox="1"/>
          <p:nvPr/>
        </p:nvSpPr>
        <p:spPr>
          <a:xfrm>
            <a:off x="2759527" y="907045"/>
            <a:ext cx="2408577" cy="639604"/>
          </a:xfrm>
          <a:prstGeom prst="horizontalScroll">
            <a:avLst>
              <a:gd name="adj" fmla="val 9350"/>
            </a:avLst>
          </a:prstGeom>
          <a:solidFill>
            <a:schemeClr val="accent1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……</a:t>
            </a:r>
            <a:endParaRPr lang="ar-SA" sz="20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0" name="مستطيل 19">
            <a:extLst>
              <a:ext uri="{FF2B5EF4-FFF2-40B4-BE49-F238E27FC236}">
                <a16:creationId xmlns:a16="http://schemas.microsoft.com/office/drawing/2014/main" id="{29380359-8C9B-13FC-F2E4-5A2C170170E0}"/>
              </a:ext>
            </a:extLst>
          </p:cNvPr>
          <p:cNvSpPr/>
          <p:nvPr/>
        </p:nvSpPr>
        <p:spPr>
          <a:xfrm>
            <a:off x="2214827" y="745334"/>
            <a:ext cx="59984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=</a:t>
            </a:r>
            <a:endParaRPr lang="ar-SA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09318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فقاعات">
  <a:themeElements>
    <a:clrScheme name="مخصص 4">
      <a:dk1>
        <a:sysClr val="windowText" lastClr="000000"/>
      </a:dk1>
      <a:lt1>
        <a:srgbClr val="E9E4EA"/>
      </a:lt1>
      <a:dk2>
        <a:srgbClr val="191B0E"/>
      </a:dk2>
      <a:lt2>
        <a:srgbClr val="F9E6E9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فقاعات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فقاعات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فقاعات</Template>
  <TotalTime>0</TotalTime>
  <Words>407</Words>
  <Application>Microsoft Office PowerPoint</Application>
  <PresentationFormat>شاشة عريضة</PresentationFormat>
  <Paragraphs>122</Paragraphs>
  <Slides>16</Slides>
  <Notes>0</Notes>
  <HiddenSlides>1</HiddenSlides>
  <MMClips>4</MMClips>
  <ScaleCrop>false</ScaleCrop>
  <HeadingPairs>
    <vt:vector size="6" baseType="variant">
      <vt:variant>
        <vt:lpstr>الخطوط المستخدمة</vt:lpstr>
      </vt:variant>
      <vt:variant>
        <vt:i4>6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16</vt:i4>
      </vt:variant>
    </vt:vector>
  </HeadingPairs>
  <TitlesOfParts>
    <vt:vector size="23" baseType="lpstr">
      <vt:lpstr>Century Gothic</vt:lpstr>
      <vt:lpstr>Forte</vt:lpstr>
      <vt:lpstr>Garamond</vt:lpstr>
      <vt:lpstr>Goudy Old Style</vt:lpstr>
      <vt:lpstr>MyriadPro-Light</vt:lpstr>
      <vt:lpstr>Papyrus</vt:lpstr>
      <vt:lpstr>فقاعات</vt:lpstr>
      <vt:lpstr>4 listening 5 pronunciation 6 conversation 7 about you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Lets play</vt:lpstr>
      <vt:lpstr>عرض تقديمي في PowerPoint</vt:lpstr>
      <vt:lpstr>Write in your notebook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 Listen &amp; discuss 2 pair work</dc:title>
  <dc:creator>Dalal Otaibi</dc:creator>
  <cp:lastModifiedBy>Dalal Otaibi</cp:lastModifiedBy>
  <cp:revision>68</cp:revision>
  <dcterms:created xsi:type="dcterms:W3CDTF">2022-08-28T18:22:39Z</dcterms:created>
  <dcterms:modified xsi:type="dcterms:W3CDTF">2024-01-20T15:17:42Z</dcterms:modified>
</cp:coreProperties>
</file>