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60" r:id="rId2"/>
    <p:sldId id="262" r:id="rId3"/>
    <p:sldId id="261" r:id="rId4"/>
    <p:sldId id="259" r:id="rId5"/>
    <p:sldId id="264" r:id="rId6"/>
    <p:sldId id="265" r:id="rId7"/>
    <p:sldId id="257" r:id="rId8"/>
    <p:sldId id="279" r:id="rId9"/>
    <p:sldId id="266" r:id="rId10"/>
    <p:sldId id="282" r:id="rId11"/>
    <p:sldId id="285" r:id="rId12"/>
    <p:sldId id="283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1300CBC-8E46-4769-A49E-CAD5F5D43629}" type="datetimeFigureOut">
              <a:rPr lang="ar-SA" smtClean="0"/>
              <a:t>01/05/45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AF07BAE-DFEA-47DA-B91F-AD683D8F60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311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017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322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59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313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84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66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50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411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638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a1fb274c5c_2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a1fb274c5c_2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a7274a1822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a7274a1822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6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a1fb274c5c_2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a1fb274c5c_2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507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63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7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a7274a182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a7274a182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ga75a9251e8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0" name="Google Shape;2690;ga75a9251e8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02000" y="1507567"/>
            <a:ext cx="838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936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771926" y="-1243423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9154501" y="-948366"/>
            <a:ext cx="4789567" cy="40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2495614" y="-475433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185660" y="4574077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9279769" y="4030032"/>
            <a:ext cx="4843833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509308" y="3734683"/>
            <a:ext cx="1792465" cy="3292904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9482818" y="-485754"/>
            <a:ext cx="1792465" cy="2660436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6391466" y="6091832"/>
            <a:ext cx="3020109" cy="288777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21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5618422" y="2245940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773191" y="170012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1109284" y="282473"/>
            <a:ext cx="12770637" cy="475575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9541117" y="6472414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656999" y="2833907"/>
            <a:ext cx="4515928" cy="708772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622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12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655945" y="-1313387"/>
            <a:ext cx="4396520" cy="303551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11299750" y="5773581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56016" y="-841790"/>
            <a:ext cx="1792464" cy="2660443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9541618" y="-1524503"/>
            <a:ext cx="3859839" cy="345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7074221" y="-2344466"/>
            <a:ext cx="3859835" cy="345776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4226708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7582057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7596701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849709" y="4592268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849709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4226708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554699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5546996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8917841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8917837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533567" y="3601201"/>
            <a:ext cx="3367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8918200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8918220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216355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2163559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2163557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2163559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5546991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5547011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960000" y="456699"/>
            <a:ext cx="1027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6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9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11179250" y="-1061986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540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4" name="Google Shape;924;p16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25" name="Google Shape;925;p16"/>
          <p:cNvSpPr/>
          <p:nvPr/>
        </p:nvSpPr>
        <p:spPr>
          <a:xfrm rot="231922" flipH="1">
            <a:off x="9959009" y="-86049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1725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186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2241034" y="-5632926"/>
            <a:ext cx="21573068" cy="18600449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3053400" y="410144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2140200" y="2062711"/>
            <a:ext cx="7911600" cy="2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6255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9600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9600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45384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45384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8133867" y="3448279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8133867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51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>
            <a:spLocks noGrp="1"/>
          </p:cNvSpPr>
          <p:nvPr>
            <p:ph type="title"/>
          </p:nvPr>
        </p:nvSpPr>
        <p:spPr>
          <a:xfrm>
            <a:off x="1633101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1"/>
          </p:nvPr>
        </p:nvSpPr>
        <p:spPr>
          <a:xfrm>
            <a:off x="1633105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title" idx="2"/>
          </p:nvPr>
        </p:nvSpPr>
        <p:spPr>
          <a:xfrm>
            <a:off x="7769216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3"/>
          </p:nvPr>
        </p:nvSpPr>
        <p:spPr>
          <a:xfrm>
            <a:off x="7769219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title" idx="4"/>
          </p:nvPr>
        </p:nvSpPr>
        <p:spPr>
          <a:xfrm>
            <a:off x="1633101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5"/>
          </p:nvPr>
        </p:nvSpPr>
        <p:spPr>
          <a:xfrm>
            <a:off x="1633105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title" idx="6"/>
          </p:nvPr>
        </p:nvSpPr>
        <p:spPr>
          <a:xfrm>
            <a:off x="7769152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subTitle" idx="7"/>
          </p:nvPr>
        </p:nvSpPr>
        <p:spPr>
          <a:xfrm>
            <a:off x="7769219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1" name="Google Shape;1181;p20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182" name="Google Shape;1182;p20"/>
          <p:cNvSpPr/>
          <p:nvPr/>
        </p:nvSpPr>
        <p:spPr>
          <a:xfrm rot="3176794">
            <a:off x="10280795" y="5421313"/>
            <a:ext cx="3019981" cy="288765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740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460233" y="4344106"/>
            <a:ext cx="10878208" cy="405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5838991" y="-3287032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630841" y="3594449"/>
            <a:ext cx="1792465" cy="3292904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3528000" y="4152183"/>
            <a:ext cx="513600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3528000" y="3458981"/>
            <a:ext cx="5136000" cy="10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3528000" y="1192233"/>
            <a:ext cx="5136000" cy="270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393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2264823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2264823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6124315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6124315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2264823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2264823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6124315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6124315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6156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7" name="Google Shape;1347;p22"/>
          <p:cNvSpPr txBox="1">
            <a:spLocks noGrp="1"/>
          </p:cNvSpPr>
          <p:nvPr>
            <p:ph type="title"/>
          </p:nvPr>
        </p:nvSpPr>
        <p:spPr>
          <a:xfrm>
            <a:off x="973767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8" name="Google Shape;1348;p22"/>
          <p:cNvSpPr txBox="1">
            <a:spLocks noGrp="1"/>
          </p:cNvSpPr>
          <p:nvPr>
            <p:ph type="subTitle" idx="1"/>
          </p:nvPr>
        </p:nvSpPr>
        <p:spPr>
          <a:xfrm>
            <a:off x="973767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2"/>
          <p:cNvSpPr txBox="1">
            <a:spLocks noGrp="1"/>
          </p:cNvSpPr>
          <p:nvPr>
            <p:ph type="title" idx="2"/>
          </p:nvPr>
        </p:nvSpPr>
        <p:spPr>
          <a:xfrm>
            <a:off x="4540435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0" name="Google Shape;1350;p22"/>
          <p:cNvSpPr txBox="1">
            <a:spLocks noGrp="1"/>
          </p:cNvSpPr>
          <p:nvPr>
            <p:ph type="subTitle" idx="3"/>
          </p:nvPr>
        </p:nvSpPr>
        <p:spPr>
          <a:xfrm>
            <a:off x="4540435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2"/>
          <p:cNvSpPr txBox="1">
            <a:spLocks noGrp="1"/>
          </p:cNvSpPr>
          <p:nvPr>
            <p:ph type="title" idx="4"/>
          </p:nvPr>
        </p:nvSpPr>
        <p:spPr>
          <a:xfrm>
            <a:off x="8101711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2" name="Google Shape;1352;p22"/>
          <p:cNvSpPr txBox="1">
            <a:spLocks noGrp="1"/>
          </p:cNvSpPr>
          <p:nvPr>
            <p:ph type="subTitle" idx="5"/>
          </p:nvPr>
        </p:nvSpPr>
        <p:spPr>
          <a:xfrm>
            <a:off x="8101711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3" name="Google Shape;1353;p22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54" name="Google Shape;1354;p22"/>
          <p:cNvSpPr txBox="1">
            <a:spLocks noGrp="1"/>
          </p:cNvSpPr>
          <p:nvPr>
            <p:ph type="title" idx="7"/>
          </p:nvPr>
        </p:nvSpPr>
        <p:spPr>
          <a:xfrm>
            <a:off x="973767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5" name="Google Shape;1355;p22"/>
          <p:cNvSpPr txBox="1">
            <a:spLocks noGrp="1"/>
          </p:cNvSpPr>
          <p:nvPr>
            <p:ph type="subTitle" idx="8"/>
          </p:nvPr>
        </p:nvSpPr>
        <p:spPr>
          <a:xfrm>
            <a:off x="973767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22"/>
          <p:cNvSpPr txBox="1">
            <a:spLocks noGrp="1"/>
          </p:cNvSpPr>
          <p:nvPr>
            <p:ph type="title" idx="9"/>
          </p:nvPr>
        </p:nvSpPr>
        <p:spPr>
          <a:xfrm>
            <a:off x="4540435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7" name="Google Shape;1357;p22"/>
          <p:cNvSpPr txBox="1">
            <a:spLocks noGrp="1"/>
          </p:cNvSpPr>
          <p:nvPr>
            <p:ph type="subTitle" idx="13"/>
          </p:nvPr>
        </p:nvSpPr>
        <p:spPr>
          <a:xfrm>
            <a:off x="4540435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2"/>
          <p:cNvSpPr txBox="1">
            <a:spLocks noGrp="1"/>
          </p:cNvSpPr>
          <p:nvPr>
            <p:ph type="title" idx="14"/>
          </p:nvPr>
        </p:nvSpPr>
        <p:spPr>
          <a:xfrm>
            <a:off x="8101711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9" name="Google Shape;1359;p22"/>
          <p:cNvSpPr txBox="1">
            <a:spLocks noGrp="1"/>
          </p:cNvSpPr>
          <p:nvPr>
            <p:ph type="subTitle" idx="15"/>
          </p:nvPr>
        </p:nvSpPr>
        <p:spPr>
          <a:xfrm>
            <a:off x="8101711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76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9964609" y="-8582942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9696463" y="4574090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11272432" y="5505137"/>
            <a:ext cx="1792489" cy="2660436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2802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>
            <a:spLocks noGrp="1"/>
          </p:cNvSpPr>
          <p:nvPr>
            <p:ph type="title" hasCustomPrompt="1"/>
          </p:nvPr>
        </p:nvSpPr>
        <p:spPr>
          <a:xfrm>
            <a:off x="4054596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>
            <a:spLocks noGrp="1"/>
          </p:cNvSpPr>
          <p:nvPr>
            <p:ph type="subTitle" idx="1"/>
          </p:nvPr>
        </p:nvSpPr>
        <p:spPr>
          <a:xfrm>
            <a:off x="6094403" y="4394633"/>
            <a:ext cx="2551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title" idx="2" hasCustomPrompt="1"/>
          </p:nvPr>
        </p:nvSpPr>
        <p:spPr>
          <a:xfrm>
            <a:off x="6612803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>
            <a:spLocks noGrp="1"/>
          </p:cNvSpPr>
          <p:nvPr>
            <p:ph type="subTitle" idx="3"/>
          </p:nvPr>
        </p:nvSpPr>
        <p:spPr>
          <a:xfrm>
            <a:off x="3527596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 txBox="1">
            <a:spLocks noGrp="1"/>
          </p:cNvSpPr>
          <p:nvPr>
            <p:ph type="title" idx="4" hasCustomPrompt="1"/>
          </p:nvPr>
        </p:nvSpPr>
        <p:spPr>
          <a:xfrm>
            <a:off x="9235267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>
            <a:spLocks noGrp="1"/>
          </p:cNvSpPr>
          <p:nvPr>
            <p:ph type="subTitle" idx="5"/>
          </p:nvPr>
        </p:nvSpPr>
        <p:spPr>
          <a:xfrm>
            <a:off x="8677267" y="4394633"/>
            <a:ext cx="256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4"/>
          <p:cNvSpPr txBox="1">
            <a:spLocks noGrp="1"/>
          </p:cNvSpPr>
          <p:nvPr>
            <p:ph type="title" idx="6" hasCustomPrompt="1"/>
          </p:nvPr>
        </p:nvSpPr>
        <p:spPr>
          <a:xfrm>
            <a:off x="1528213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>
            <a:spLocks noGrp="1"/>
          </p:cNvSpPr>
          <p:nvPr>
            <p:ph type="subTitle" idx="7"/>
          </p:nvPr>
        </p:nvSpPr>
        <p:spPr>
          <a:xfrm>
            <a:off x="966013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4"/>
          <p:cNvSpPr txBox="1">
            <a:spLocks noGrp="1"/>
          </p:cNvSpPr>
          <p:nvPr>
            <p:ph type="subTitle" idx="8"/>
          </p:nvPr>
        </p:nvSpPr>
        <p:spPr>
          <a:xfrm>
            <a:off x="96301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4"/>
          <p:cNvSpPr txBox="1">
            <a:spLocks noGrp="1"/>
          </p:cNvSpPr>
          <p:nvPr>
            <p:ph type="subTitle" idx="9"/>
          </p:nvPr>
        </p:nvSpPr>
        <p:spPr>
          <a:xfrm>
            <a:off x="3524596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4"/>
          <p:cNvSpPr txBox="1">
            <a:spLocks noGrp="1"/>
          </p:cNvSpPr>
          <p:nvPr>
            <p:ph type="subTitle" idx="13"/>
          </p:nvPr>
        </p:nvSpPr>
        <p:spPr>
          <a:xfrm>
            <a:off x="608280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4"/>
          <p:cNvSpPr txBox="1">
            <a:spLocks noGrp="1"/>
          </p:cNvSpPr>
          <p:nvPr>
            <p:ph type="subTitle" idx="14"/>
          </p:nvPr>
        </p:nvSpPr>
        <p:spPr>
          <a:xfrm>
            <a:off x="8670067" y="4843600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24"/>
          <p:cNvSpPr txBox="1">
            <a:spLocks noGrp="1"/>
          </p:cNvSpPr>
          <p:nvPr>
            <p:ph type="ctrTitle" idx="15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01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895267" y="3407600"/>
            <a:ext cx="4755600" cy="15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895267" y="2500069"/>
            <a:ext cx="3472400" cy="7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9284415" y="-841084"/>
            <a:ext cx="4789568" cy="40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255259" y="5505177"/>
            <a:ext cx="4396519" cy="3035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3559889" y="-2021551"/>
            <a:ext cx="3859836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2004313" y="-1640565"/>
            <a:ext cx="3859832" cy="345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552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725367" y="4160508"/>
            <a:ext cx="3048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7253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4196373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4317373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7712868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78338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4600173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8116668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1008167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9722017" y="5422512"/>
            <a:ext cx="3019969" cy="28876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073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4" name="Google Shape;1664;p27"/>
          <p:cNvSpPr txBox="1">
            <a:spLocks noGrp="1"/>
          </p:cNvSpPr>
          <p:nvPr>
            <p:ph type="title"/>
          </p:nvPr>
        </p:nvSpPr>
        <p:spPr>
          <a:xfrm>
            <a:off x="976500" y="2157560"/>
            <a:ext cx="51196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5" name="Google Shape;1665;p27"/>
          <p:cNvSpPr txBox="1">
            <a:spLocks noGrp="1"/>
          </p:cNvSpPr>
          <p:nvPr>
            <p:ph type="subTitle" idx="1"/>
          </p:nvPr>
        </p:nvSpPr>
        <p:spPr>
          <a:xfrm>
            <a:off x="976500" y="2921600"/>
            <a:ext cx="10255600" cy="27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6" name="Google Shape;1666;p27"/>
          <p:cNvSpPr txBox="1">
            <a:spLocks noGrp="1"/>
          </p:cNvSpPr>
          <p:nvPr>
            <p:ph type="ctrTitle" idx="2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667" name="Google Shape;1667;p27"/>
          <p:cNvSpPr/>
          <p:nvPr/>
        </p:nvSpPr>
        <p:spPr>
          <a:xfrm rot="9899989">
            <a:off x="10448182" y="54301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992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28"/>
          <p:cNvSpPr txBox="1">
            <a:spLocks noGrp="1"/>
          </p:cNvSpPr>
          <p:nvPr>
            <p:ph type="title"/>
          </p:nvPr>
        </p:nvSpPr>
        <p:spPr>
          <a:xfrm>
            <a:off x="9765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10" name="Google Shape;1710;p28"/>
          <p:cNvSpPr txBox="1">
            <a:spLocks noGrp="1"/>
          </p:cNvSpPr>
          <p:nvPr>
            <p:ph type="subTitle" idx="1"/>
          </p:nvPr>
        </p:nvSpPr>
        <p:spPr>
          <a:xfrm>
            <a:off x="633567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1" name="Google Shape;1711;p28"/>
          <p:cNvSpPr txBox="1">
            <a:spLocks noGrp="1"/>
          </p:cNvSpPr>
          <p:nvPr>
            <p:ph type="title" idx="2"/>
          </p:nvPr>
        </p:nvSpPr>
        <p:spPr>
          <a:xfrm>
            <a:off x="61042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12" name="Google Shape;1712;p28"/>
          <p:cNvSpPr txBox="1">
            <a:spLocks noGrp="1"/>
          </p:cNvSpPr>
          <p:nvPr>
            <p:ph type="subTitle" idx="3"/>
          </p:nvPr>
        </p:nvSpPr>
        <p:spPr>
          <a:xfrm>
            <a:off x="6104200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3" name="Google Shape;1713;p28"/>
          <p:cNvSpPr txBox="1">
            <a:spLocks noGrp="1"/>
          </p:cNvSpPr>
          <p:nvPr>
            <p:ph type="ctrTitle" idx="4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210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29"/>
          <p:cNvSpPr txBox="1">
            <a:spLocks noGrp="1"/>
          </p:cNvSpPr>
          <p:nvPr>
            <p:ph type="subTitle" idx="1"/>
          </p:nvPr>
        </p:nvSpPr>
        <p:spPr>
          <a:xfrm>
            <a:off x="966137" y="2987800"/>
            <a:ext cx="42424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6" name="Google Shape;1756;p29"/>
          <p:cNvSpPr txBox="1">
            <a:spLocks noGrp="1"/>
          </p:cNvSpPr>
          <p:nvPr>
            <p:ph type="ctrTitle"/>
          </p:nvPr>
        </p:nvSpPr>
        <p:spPr>
          <a:xfrm>
            <a:off x="966137" y="2217400"/>
            <a:ext cx="4242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757" name="Google Shape;1757;p29"/>
          <p:cNvSpPr/>
          <p:nvPr/>
        </p:nvSpPr>
        <p:spPr>
          <a:xfrm rot="-4340781" flipH="1">
            <a:off x="4691" y="-7025256"/>
            <a:ext cx="6165299" cy="967577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9753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5" name="Google Shape;1835;p3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10272000" cy="18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836" name="Google Shape;1836;p30"/>
          <p:cNvSpPr txBox="1">
            <a:spLocks noGrp="1"/>
          </p:cNvSpPr>
          <p:nvPr>
            <p:ph type="subTitle" idx="1"/>
          </p:nvPr>
        </p:nvSpPr>
        <p:spPr>
          <a:xfrm>
            <a:off x="960000" y="3471931"/>
            <a:ext cx="10272000" cy="1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37" name="Google Shape;1837;p30"/>
          <p:cNvSpPr txBox="1"/>
          <p:nvPr/>
        </p:nvSpPr>
        <p:spPr>
          <a:xfrm>
            <a:off x="3528000" y="4838639"/>
            <a:ext cx="5136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02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960000" y="1407800"/>
            <a:ext cx="10272000" cy="4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10211707" y="-1454989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9488020" y="-687000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2612859" y="3217378"/>
            <a:ext cx="4396521" cy="303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9542103" y="4566999"/>
            <a:ext cx="4843832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832493" y="2199445"/>
            <a:ext cx="1792503" cy="2660416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10749149" y="5193893"/>
            <a:ext cx="3020148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74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514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6152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8051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9284415" y="-841084"/>
            <a:ext cx="4789568" cy="40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255259" y="5505177"/>
            <a:ext cx="4396519" cy="3035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3559889" y="-2021551"/>
            <a:ext cx="3859836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2004313" y="-1640565"/>
            <a:ext cx="3859832" cy="345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9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350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subTitle" idx="1"/>
          </p:nvPr>
        </p:nvSpPr>
        <p:spPr>
          <a:xfrm>
            <a:off x="2592449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2"/>
          </p:nvPr>
        </p:nvSpPr>
        <p:spPr>
          <a:xfrm>
            <a:off x="18422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3"/>
          </p:nvPr>
        </p:nvSpPr>
        <p:spPr>
          <a:xfrm flipH="1">
            <a:off x="7556353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4"/>
          </p:nvPr>
        </p:nvSpPr>
        <p:spPr>
          <a:xfrm flipH="1">
            <a:off x="68061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95" name="Google Shape;295;p5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5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43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3947816" y="1815405"/>
            <a:ext cx="4296405" cy="29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4755363" y="2303867"/>
            <a:ext cx="2705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4585994" y="6700027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758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>
            <a:spLocks noGrp="1"/>
          </p:cNvSpPr>
          <p:nvPr>
            <p:ph type="subTitle" idx="1"/>
          </p:nvPr>
        </p:nvSpPr>
        <p:spPr>
          <a:xfrm>
            <a:off x="960000" y="1967600"/>
            <a:ext cx="10272000" cy="3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7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7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091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401491" y="75521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3078823" y="5"/>
            <a:ext cx="81531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10071847" y="3136699"/>
            <a:ext cx="1950408" cy="467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10725830" y="3454541"/>
            <a:ext cx="3020031" cy="288770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6039" y="4600882"/>
            <a:ext cx="1792489" cy="2660436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405899" y="-445895"/>
            <a:ext cx="596618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585658" y="-46207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294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6730533" y="3476089"/>
            <a:ext cx="44904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6095867" y="2263732"/>
            <a:ext cx="5147200" cy="12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8664000" y="4775164"/>
            <a:ext cx="4587200" cy="37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10366596" y="-1357199"/>
            <a:ext cx="3020057" cy="288772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9993722" y="4701471"/>
            <a:ext cx="1792461" cy="3292896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461915" y="-1279335"/>
            <a:ext cx="4843833" cy="39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C3B3369-8946-6DFE-5C3D-EEF6476AEFF4}"/>
              </a:ext>
            </a:extLst>
          </p:cNvPr>
          <p:cNvSpPr txBox="1"/>
          <p:nvPr userDrawn="1"/>
        </p:nvSpPr>
        <p:spPr>
          <a:xfrm>
            <a:off x="4044763" y="5364743"/>
            <a:ext cx="33397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By: Nora M.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Alshaman</a:t>
            </a:r>
            <a:endParaRPr lang="ar-S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9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>
            <a:spLocks noGrp="1"/>
          </p:cNvSpPr>
          <p:nvPr>
            <p:ph type="title"/>
          </p:nvPr>
        </p:nvSpPr>
        <p:spPr>
          <a:xfrm>
            <a:off x="960000" y="4418733"/>
            <a:ext cx="10272000" cy="1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50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875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42"/>
          <p:cNvSpPr txBox="1">
            <a:spLocks noGrp="1"/>
          </p:cNvSpPr>
          <p:nvPr>
            <p:ph type="subTitle" idx="1"/>
          </p:nvPr>
        </p:nvSpPr>
        <p:spPr>
          <a:xfrm flipH="1">
            <a:off x="3850800" y="3947143"/>
            <a:ext cx="4490400" cy="141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dirty="0"/>
              <a:t>P. 96 + 97</a:t>
            </a:r>
            <a:endParaRPr dirty="0"/>
          </a:p>
        </p:txBody>
      </p:sp>
      <p:sp>
        <p:nvSpPr>
          <p:cNvPr id="2179" name="Google Shape;2179;p42"/>
          <p:cNvSpPr txBox="1">
            <a:spLocks noGrp="1"/>
          </p:cNvSpPr>
          <p:nvPr>
            <p:ph type="ctrTitle"/>
          </p:nvPr>
        </p:nvSpPr>
        <p:spPr>
          <a:xfrm flipH="1">
            <a:off x="1482434" y="2169859"/>
            <a:ext cx="9892147" cy="17772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i="0" u="none" strike="noStrike" baseline="0" dirty="0">
                <a:solidFill>
                  <a:schemeClr val="bg2"/>
                </a:solidFill>
                <a:latin typeface="ProximaNova-Bold"/>
              </a:rPr>
              <a:t>7 </a:t>
            </a:r>
            <a:r>
              <a:rPr lang="en-US" sz="5400" b="0" i="0" u="none" strike="noStrike" baseline="0" dirty="0">
                <a:solidFill>
                  <a:schemeClr val="bg2"/>
                </a:solidFill>
                <a:latin typeface="ProximaNovaExCn-Regular"/>
              </a:rPr>
              <a:t>Everyone Makes Mistakes</a:t>
            </a:r>
            <a:br>
              <a:rPr lang="en-US" sz="5400" b="0" i="0" u="none" strike="noStrike" baseline="0" dirty="0">
                <a:solidFill>
                  <a:schemeClr val="bg2"/>
                </a:solidFill>
                <a:latin typeface="ProximaNovaExCn-Regular"/>
              </a:rPr>
            </a:br>
            <a:r>
              <a:rPr lang="en-US" sz="4400" b="0" i="0" u="none" strike="noStrike" baseline="0" dirty="0">
                <a:solidFill>
                  <a:schemeClr val="bg2"/>
                </a:solidFill>
                <a:latin typeface="ProximaNovaExCn-Regular"/>
              </a:rPr>
              <a:t>Listen &amp; Discuss</a:t>
            </a:r>
            <a:endParaRPr sz="4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0C46E0B-503C-C666-2E60-DA9A363A5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1" t="50000" r="23052" b="12385"/>
          <a:stretch/>
        </p:blipFill>
        <p:spPr>
          <a:xfrm>
            <a:off x="157160" y="1402759"/>
            <a:ext cx="9515477" cy="339784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89E883E-FA96-6939-EE3F-0052AB5D353E}"/>
              </a:ext>
            </a:extLst>
          </p:cNvPr>
          <p:cNvSpPr txBox="1"/>
          <p:nvPr/>
        </p:nvSpPr>
        <p:spPr>
          <a:xfrm>
            <a:off x="2121385" y="4431269"/>
            <a:ext cx="6165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6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8CB1459A-45D3-1C08-51EE-A3C8A7D64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2" end="234397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750" y="1171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20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426898" y="1260272"/>
            <a:ext cx="5010542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508223" y="2728507"/>
            <a:ext cx="4929217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08854" y="4216576"/>
            <a:ext cx="4929219" cy="152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48"/>
          <p:cNvSpPr txBox="1">
            <a:spLocks noGrp="1"/>
          </p:cNvSpPr>
          <p:nvPr>
            <p:ph type="subTitle" idx="3"/>
          </p:nvPr>
        </p:nvSpPr>
        <p:spPr>
          <a:xfrm>
            <a:off x="5351903" y="4055069"/>
            <a:ext cx="5890512" cy="184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The company would have made a lot of money.</a:t>
            </a:r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5"/>
          </p:nvPr>
        </p:nvSpPr>
        <p:spPr>
          <a:xfrm>
            <a:off x="5218158" y="2597006"/>
            <a:ext cx="5495023" cy="182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8"/>
          </p:nvPr>
        </p:nvSpPr>
        <p:spPr>
          <a:xfrm>
            <a:off x="508224" y="1715170"/>
            <a:ext cx="3617982" cy="7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</a:t>
            </a:r>
            <a:r>
              <a:rPr lang="en" sz="2400" b="1" dirty="0">
                <a:solidFill>
                  <a:schemeClr val="bg2"/>
                </a:solidFill>
              </a:rPr>
              <a:t> was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4" name="Google Shape;2328;p48">
            <a:extLst>
              <a:ext uri="{FF2B5EF4-FFF2-40B4-BE49-F238E27FC236}">
                <a16:creationId xmlns:a16="http://schemas.microsoft.com/office/drawing/2014/main" id="{58F51D87-D0AA-AB6B-F488-7873E3B78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783" y="3185363"/>
            <a:ext cx="3776549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Who made</a:t>
            </a:r>
            <a:r>
              <a:rPr lang="en" sz="2400" b="1" dirty="0">
                <a:solidFill>
                  <a:schemeClr val="bg2"/>
                </a:solidFill>
              </a:rPr>
              <a:t>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7" name="Google Shape;2328;p48">
            <a:extLst>
              <a:ext uri="{FF2B5EF4-FFF2-40B4-BE49-F238E27FC236}">
                <a16:creationId xmlns:a16="http://schemas.microsoft.com/office/drawing/2014/main" id="{355D92CD-F2CA-C6F7-8241-021E148365A6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49656" y="4653598"/>
            <a:ext cx="3876676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</a:t>
            </a:r>
            <a:r>
              <a:rPr lang="en" sz="2400" b="1" dirty="0">
                <a:solidFill>
                  <a:schemeClr val="bg2"/>
                </a:solidFill>
              </a:rPr>
              <a:t> was this a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50CC95-FE04-20FD-97D5-8062363E8D61}"/>
              </a:ext>
            </a:extLst>
          </p:cNvPr>
          <p:cNvSpPr txBox="1"/>
          <p:nvPr/>
        </p:nvSpPr>
        <p:spPr>
          <a:xfrm>
            <a:off x="5678669" y="1581343"/>
            <a:ext cx="52369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Western Union rejected the patent for the telephone</a:t>
            </a:r>
            <a:endParaRPr lang="ar-SA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318DEF2-1B35-883B-483E-0A4D4EE8D042}"/>
              </a:ext>
            </a:extLst>
          </p:cNvPr>
          <p:cNvSpPr txBox="1"/>
          <p:nvPr/>
        </p:nvSpPr>
        <p:spPr>
          <a:xfrm>
            <a:off x="3701059" y="3335661"/>
            <a:ext cx="7541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president of the company, William Orton.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6B32BBE-19F1-57EF-AA5B-552991A34E1A}"/>
              </a:ext>
            </a:extLst>
          </p:cNvPr>
          <p:cNvSpPr txBox="1"/>
          <p:nvPr/>
        </p:nvSpPr>
        <p:spPr>
          <a:xfrm>
            <a:off x="426898" y="465109"/>
            <a:ext cx="8143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A company rejected the patent for the telephone.</a:t>
            </a:r>
            <a:endParaRPr lang="ar-SA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2" grpId="0" build="p"/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9E883E-FA96-6939-EE3F-0052AB5D353E}"/>
              </a:ext>
            </a:extLst>
          </p:cNvPr>
          <p:cNvSpPr txBox="1"/>
          <p:nvPr/>
        </p:nvSpPr>
        <p:spPr>
          <a:xfrm>
            <a:off x="2121385" y="4431269"/>
            <a:ext cx="6165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5D4879C-B39E-9145-6A82-5DA2C56C5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41" t="12482" r="21251" b="50000"/>
          <a:stretch/>
        </p:blipFill>
        <p:spPr>
          <a:xfrm>
            <a:off x="1" y="1643062"/>
            <a:ext cx="9626204" cy="350043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E221399-B132-C760-931A-B285AECA04D9}"/>
              </a:ext>
            </a:extLst>
          </p:cNvPr>
          <p:cNvSpPr txBox="1"/>
          <p:nvPr/>
        </p:nvSpPr>
        <p:spPr>
          <a:xfrm>
            <a:off x="0" y="1643062"/>
            <a:ext cx="1114425" cy="48577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5980136-0D87-00CE-FD62-729D97258A3A}"/>
              </a:ext>
            </a:extLst>
          </p:cNvPr>
          <p:cNvSpPr txBox="1"/>
          <p:nvPr/>
        </p:nvSpPr>
        <p:spPr>
          <a:xfrm>
            <a:off x="-1" y="2128838"/>
            <a:ext cx="571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238173C0-2E38-A376-E162-47A09DE247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02" end="158016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49" y="1519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426898" y="1260272"/>
            <a:ext cx="5010542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508223" y="2728507"/>
            <a:ext cx="4929217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08854" y="4216576"/>
            <a:ext cx="4929219" cy="152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48"/>
          <p:cNvSpPr txBox="1">
            <a:spLocks noGrp="1"/>
          </p:cNvSpPr>
          <p:nvPr>
            <p:ph type="subTitle" idx="3"/>
          </p:nvPr>
        </p:nvSpPr>
        <p:spPr>
          <a:xfrm>
            <a:off x="5596638" y="4055069"/>
            <a:ext cx="5890512" cy="184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4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ProximaNova-Light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It resulted in the death of 1,517 people.</a:t>
            </a:r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5"/>
          </p:nvPr>
        </p:nvSpPr>
        <p:spPr>
          <a:xfrm>
            <a:off x="5218158" y="2597006"/>
            <a:ext cx="5495023" cy="182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The operator who was supposed to give the message to the captain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8"/>
          </p:nvPr>
        </p:nvSpPr>
        <p:spPr>
          <a:xfrm>
            <a:off x="508224" y="1715170"/>
            <a:ext cx="3617982" cy="7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</a:t>
            </a:r>
            <a:r>
              <a:rPr lang="en" sz="2400" b="1" dirty="0">
                <a:solidFill>
                  <a:schemeClr val="bg2"/>
                </a:solidFill>
              </a:rPr>
              <a:t> was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4" name="Google Shape;2328;p48">
            <a:extLst>
              <a:ext uri="{FF2B5EF4-FFF2-40B4-BE49-F238E27FC236}">
                <a16:creationId xmlns:a16="http://schemas.microsoft.com/office/drawing/2014/main" id="{58F51D87-D0AA-AB6B-F488-7873E3B78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783" y="3185363"/>
            <a:ext cx="3776549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Who made</a:t>
            </a:r>
            <a:r>
              <a:rPr lang="en" sz="2400" b="1" dirty="0">
                <a:solidFill>
                  <a:schemeClr val="bg2"/>
                </a:solidFill>
              </a:rPr>
              <a:t>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7" name="Google Shape;2328;p48">
            <a:extLst>
              <a:ext uri="{FF2B5EF4-FFF2-40B4-BE49-F238E27FC236}">
                <a16:creationId xmlns:a16="http://schemas.microsoft.com/office/drawing/2014/main" id="{355D92CD-F2CA-C6F7-8241-021E148365A6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49656" y="4653598"/>
            <a:ext cx="3876676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</a:t>
            </a:r>
            <a:r>
              <a:rPr lang="en" sz="2400" b="1" dirty="0">
                <a:solidFill>
                  <a:schemeClr val="bg2"/>
                </a:solidFill>
              </a:rPr>
              <a:t> was this a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65DA77A-33FD-E63C-B3A9-7F64A8F4C705}"/>
              </a:ext>
            </a:extLst>
          </p:cNvPr>
          <p:cNvSpPr txBox="1"/>
          <p:nvPr/>
        </p:nvSpPr>
        <p:spPr>
          <a:xfrm>
            <a:off x="976894" y="575699"/>
            <a:ext cx="8143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chemeClr val="bg2"/>
                </a:solidFill>
                <a:latin typeface="ProximaNova-Bold"/>
              </a:rPr>
              <a:t>Mistake: The </a:t>
            </a:r>
            <a:r>
              <a:rPr lang="en-US" sz="2800" b="1" i="1" u="none" strike="noStrike" baseline="0" dirty="0">
                <a:solidFill>
                  <a:schemeClr val="bg2"/>
                </a:solidFill>
                <a:latin typeface="ProximaNova-BoldIt"/>
              </a:rPr>
              <a:t>Titanic </a:t>
            </a:r>
            <a:r>
              <a:rPr lang="en-US" sz="2800" b="1" i="0" u="none" strike="noStrike" baseline="0" dirty="0">
                <a:solidFill>
                  <a:schemeClr val="bg2"/>
                </a:solidFill>
                <a:latin typeface="ProximaNova-Bold"/>
              </a:rPr>
              <a:t>ignored warnings about icebergs.</a:t>
            </a:r>
            <a:endParaRPr lang="ar-SA" sz="2800" dirty="0">
              <a:solidFill>
                <a:schemeClr val="bg2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50CC95-FE04-20FD-97D5-8062363E8D61}"/>
              </a:ext>
            </a:extLst>
          </p:cNvPr>
          <p:cNvSpPr txBox="1"/>
          <p:nvPr/>
        </p:nvSpPr>
        <p:spPr>
          <a:xfrm>
            <a:off x="5678669" y="1581343"/>
            <a:ext cx="523698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The captain ignored five warnings about the icebergs and the radio operator didn’t give the captain another warning.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2" grpId="0" build="p"/>
      <p:bldP spid="2324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9E883E-FA96-6939-EE3F-0052AB5D353E}"/>
              </a:ext>
            </a:extLst>
          </p:cNvPr>
          <p:cNvSpPr txBox="1"/>
          <p:nvPr/>
        </p:nvSpPr>
        <p:spPr>
          <a:xfrm>
            <a:off x="2121385" y="4431269"/>
            <a:ext cx="6165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E221399-B132-C760-931A-B285AECA04D9}"/>
              </a:ext>
            </a:extLst>
          </p:cNvPr>
          <p:cNvSpPr txBox="1"/>
          <p:nvPr/>
        </p:nvSpPr>
        <p:spPr>
          <a:xfrm>
            <a:off x="0" y="1643062"/>
            <a:ext cx="1114425" cy="48577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5980136-0D87-00CE-FD62-729D97258A3A}"/>
              </a:ext>
            </a:extLst>
          </p:cNvPr>
          <p:cNvSpPr txBox="1"/>
          <p:nvPr/>
        </p:nvSpPr>
        <p:spPr>
          <a:xfrm>
            <a:off x="-1" y="2128838"/>
            <a:ext cx="571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582C47-34D6-A02E-DA69-A585B3A2E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42" t="27697" r="24297" b="36869"/>
          <a:stretch/>
        </p:blipFill>
        <p:spPr>
          <a:xfrm>
            <a:off x="114299" y="1643062"/>
            <a:ext cx="9592964" cy="3059670"/>
          </a:xfrm>
          <a:prstGeom prst="rect">
            <a:avLst/>
          </a:prstGeom>
        </p:spPr>
      </p:pic>
      <p:pic>
        <p:nvPicPr>
          <p:cNvPr id="2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BD202C3F-0AFB-ED8C-6483-04D5F74818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0" end="78531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785" y="103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668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426898" y="1260272"/>
            <a:ext cx="5010542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508223" y="2728507"/>
            <a:ext cx="4929217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08854" y="4216576"/>
            <a:ext cx="4929219" cy="152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48"/>
          <p:cNvSpPr txBox="1">
            <a:spLocks noGrp="1"/>
          </p:cNvSpPr>
          <p:nvPr>
            <p:ph type="subTitle" idx="3"/>
          </p:nvPr>
        </p:nvSpPr>
        <p:spPr>
          <a:xfrm>
            <a:off x="5596638" y="4055069"/>
            <a:ext cx="5890512" cy="184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There was gold in Alaska.</a:t>
            </a:r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5"/>
          </p:nvPr>
        </p:nvSpPr>
        <p:spPr>
          <a:xfrm>
            <a:off x="5218158" y="2597006"/>
            <a:ext cx="5495023" cy="182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Russian government. 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8"/>
          </p:nvPr>
        </p:nvSpPr>
        <p:spPr>
          <a:xfrm>
            <a:off x="508224" y="1715170"/>
            <a:ext cx="3617982" cy="7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</a:t>
            </a:r>
            <a:r>
              <a:rPr lang="en" sz="2400" b="1" dirty="0">
                <a:solidFill>
                  <a:schemeClr val="bg2"/>
                </a:solidFill>
              </a:rPr>
              <a:t> was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4" name="Google Shape;2328;p48">
            <a:extLst>
              <a:ext uri="{FF2B5EF4-FFF2-40B4-BE49-F238E27FC236}">
                <a16:creationId xmlns:a16="http://schemas.microsoft.com/office/drawing/2014/main" id="{58F51D87-D0AA-AB6B-F488-7873E3B78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783" y="3185363"/>
            <a:ext cx="3776549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Who made</a:t>
            </a:r>
            <a:r>
              <a:rPr lang="en" sz="2400" b="1" dirty="0">
                <a:solidFill>
                  <a:schemeClr val="bg2"/>
                </a:solidFill>
              </a:rPr>
              <a:t>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7" name="Google Shape;2328;p48">
            <a:extLst>
              <a:ext uri="{FF2B5EF4-FFF2-40B4-BE49-F238E27FC236}">
                <a16:creationId xmlns:a16="http://schemas.microsoft.com/office/drawing/2014/main" id="{355D92CD-F2CA-C6F7-8241-021E148365A6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49656" y="4653598"/>
            <a:ext cx="3876676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</a:t>
            </a:r>
            <a:r>
              <a:rPr lang="en" sz="2400" b="1" dirty="0">
                <a:solidFill>
                  <a:schemeClr val="bg2"/>
                </a:solidFill>
              </a:rPr>
              <a:t> was this a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65DA77A-33FD-E63C-B3A9-7F64A8F4C705}"/>
              </a:ext>
            </a:extLst>
          </p:cNvPr>
          <p:cNvSpPr txBox="1"/>
          <p:nvPr/>
        </p:nvSpPr>
        <p:spPr>
          <a:xfrm>
            <a:off x="1034044" y="626495"/>
            <a:ext cx="8143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Russia sold Alaskan gold to the U.S.</a:t>
            </a:r>
            <a:endParaRPr lang="ar-SA" sz="3600" dirty="0">
              <a:solidFill>
                <a:schemeClr val="bg2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50CC95-FE04-20FD-97D5-8062363E8D61}"/>
              </a:ext>
            </a:extLst>
          </p:cNvPr>
          <p:cNvSpPr txBox="1"/>
          <p:nvPr/>
        </p:nvSpPr>
        <p:spPr>
          <a:xfrm>
            <a:off x="5596638" y="1669714"/>
            <a:ext cx="52369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Russia sold Alaska to the United States for 1.7 cents per acre.</a:t>
            </a:r>
            <a:endParaRPr lang="ar-SA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5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2" grpId="0" build="p"/>
      <p:bldP spid="2324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9E883E-FA96-6939-EE3F-0052AB5D353E}"/>
              </a:ext>
            </a:extLst>
          </p:cNvPr>
          <p:cNvSpPr txBox="1"/>
          <p:nvPr/>
        </p:nvSpPr>
        <p:spPr>
          <a:xfrm>
            <a:off x="2121385" y="4431269"/>
            <a:ext cx="6165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E221399-B132-C760-931A-B285AECA04D9}"/>
              </a:ext>
            </a:extLst>
          </p:cNvPr>
          <p:cNvSpPr txBox="1"/>
          <p:nvPr/>
        </p:nvSpPr>
        <p:spPr>
          <a:xfrm>
            <a:off x="0" y="1643062"/>
            <a:ext cx="1114425" cy="48577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5980136-0D87-00CE-FD62-729D97258A3A}"/>
              </a:ext>
            </a:extLst>
          </p:cNvPr>
          <p:cNvSpPr txBox="1"/>
          <p:nvPr/>
        </p:nvSpPr>
        <p:spPr>
          <a:xfrm>
            <a:off x="-1" y="2128838"/>
            <a:ext cx="571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0713D8A-CC02-F36E-17E5-F245C749C1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0" t="19778" r="23822" b="35377"/>
          <a:stretch/>
        </p:blipFill>
        <p:spPr>
          <a:xfrm>
            <a:off x="57147" y="1333860"/>
            <a:ext cx="9458327" cy="3609616"/>
          </a:xfrm>
          <a:prstGeom prst="rect">
            <a:avLst/>
          </a:prstGeom>
        </p:spPr>
      </p:pic>
      <p:pic>
        <p:nvPicPr>
          <p:cNvPr id="2" name="MG Bk 3 F-SA_2023_2-14">
            <a:hlinkClick r:id="" action="ppaction://media"/>
            <a:extLst>
              <a:ext uri="{FF2B5EF4-FFF2-40B4-BE49-F238E27FC236}">
                <a16:creationId xmlns:a16="http://schemas.microsoft.com/office/drawing/2014/main" id="{96BDA22B-3D32-B914-DD48-01E4F5B5D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2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7399" y="1475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295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426898" y="1260272"/>
            <a:ext cx="5010542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508223" y="2728507"/>
            <a:ext cx="4929217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08854" y="4216576"/>
            <a:ext cx="4929219" cy="152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48"/>
          <p:cNvSpPr txBox="1">
            <a:spLocks noGrp="1"/>
          </p:cNvSpPr>
          <p:nvPr>
            <p:ph type="subTitle" idx="3"/>
          </p:nvPr>
        </p:nvSpPr>
        <p:spPr>
          <a:xfrm>
            <a:off x="4781100" y="4078392"/>
            <a:ext cx="5890512" cy="1849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People were outraged that the original Coke was not available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5"/>
          </p:nvPr>
        </p:nvSpPr>
        <p:spPr>
          <a:xfrm>
            <a:off x="5308154" y="2528558"/>
            <a:ext cx="5495023" cy="182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Russian government. 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8"/>
          </p:nvPr>
        </p:nvSpPr>
        <p:spPr>
          <a:xfrm>
            <a:off x="508224" y="1715170"/>
            <a:ext cx="3617982" cy="7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</a:t>
            </a:r>
            <a:r>
              <a:rPr lang="en" sz="2400" b="1" dirty="0">
                <a:solidFill>
                  <a:schemeClr val="bg2"/>
                </a:solidFill>
              </a:rPr>
              <a:t> was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4" name="Google Shape;2328;p48">
            <a:extLst>
              <a:ext uri="{FF2B5EF4-FFF2-40B4-BE49-F238E27FC236}">
                <a16:creationId xmlns:a16="http://schemas.microsoft.com/office/drawing/2014/main" id="{58F51D87-D0AA-AB6B-F488-7873E3B78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783" y="3185363"/>
            <a:ext cx="3776549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Who made</a:t>
            </a:r>
            <a:r>
              <a:rPr lang="en" sz="2400" b="1" dirty="0">
                <a:solidFill>
                  <a:schemeClr val="bg2"/>
                </a:solidFill>
              </a:rPr>
              <a:t> the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7" name="Google Shape;2328;p48">
            <a:extLst>
              <a:ext uri="{FF2B5EF4-FFF2-40B4-BE49-F238E27FC236}">
                <a16:creationId xmlns:a16="http://schemas.microsoft.com/office/drawing/2014/main" id="{355D92CD-F2CA-C6F7-8241-021E148365A6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49656" y="4653598"/>
            <a:ext cx="3876676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</a:t>
            </a:r>
            <a:r>
              <a:rPr lang="en" sz="2400" b="1" dirty="0">
                <a:solidFill>
                  <a:schemeClr val="bg2"/>
                </a:solidFill>
              </a:rPr>
              <a:t> was this a mistake?</a:t>
            </a:r>
            <a:endParaRPr sz="2400" b="1" dirty="0">
              <a:solidFill>
                <a:schemeClr val="bg2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65DA77A-33FD-E63C-B3A9-7F64A8F4C705}"/>
              </a:ext>
            </a:extLst>
          </p:cNvPr>
          <p:cNvSpPr txBox="1"/>
          <p:nvPr/>
        </p:nvSpPr>
        <p:spPr>
          <a:xfrm>
            <a:off x="1034043" y="626495"/>
            <a:ext cx="9338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Coca-Cola tampered with their successful formula.</a:t>
            </a:r>
            <a:endParaRPr lang="ar-SA" sz="4400" dirty="0">
              <a:solidFill>
                <a:schemeClr val="bg2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50CC95-FE04-20FD-97D5-8062363E8D61}"/>
              </a:ext>
            </a:extLst>
          </p:cNvPr>
          <p:cNvSpPr txBox="1"/>
          <p:nvPr/>
        </p:nvSpPr>
        <p:spPr>
          <a:xfrm>
            <a:off x="5602047" y="1823602"/>
            <a:ext cx="54950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Coca-Cola changed their formula and taste.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6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2" grpId="0" build="p"/>
      <p:bldP spid="2324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3029236" y="2125321"/>
            <a:ext cx="5136000" cy="23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/>
              <a:t>Vocabulary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4093315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2270D7C-76CD-BACE-3141-3983828C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92" t="28739" r="39062" b="38328"/>
          <a:stretch/>
        </p:blipFill>
        <p:spPr>
          <a:xfrm>
            <a:off x="1900237" y="900570"/>
            <a:ext cx="8829676" cy="448581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B0DFB1C-08C4-A88B-F86C-0CF0628C0D8A}"/>
              </a:ext>
            </a:extLst>
          </p:cNvPr>
          <p:cNvSpPr txBox="1"/>
          <p:nvPr/>
        </p:nvSpPr>
        <p:spPr>
          <a:xfrm>
            <a:off x="3028950" y="2271713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F3C0A5C-A2DB-ED8E-AD1E-56CD6832BF46}"/>
              </a:ext>
            </a:extLst>
          </p:cNvPr>
          <p:cNvSpPr txBox="1"/>
          <p:nvPr/>
        </p:nvSpPr>
        <p:spPr>
          <a:xfrm>
            <a:off x="3028950" y="2790171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b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23111D0-C985-60EC-E61F-C43ED2A4696F}"/>
              </a:ext>
            </a:extLst>
          </p:cNvPr>
          <p:cNvSpPr txBox="1"/>
          <p:nvPr/>
        </p:nvSpPr>
        <p:spPr>
          <a:xfrm>
            <a:off x="2986087" y="3233638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16FBEE8-DF01-2CEC-8D98-BE62D7971D12}"/>
              </a:ext>
            </a:extLst>
          </p:cNvPr>
          <p:cNvSpPr txBox="1"/>
          <p:nvPr/>
        </p:nvSpPr>
        <p:spPr>
          <a:xfrm>
            <a:off x="2986087" y="3749678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D00374D-4AA3-E682-4688-B7E44509689C}"/>
              </a:ext>
            </a:extLst>
          </p:cNvPr>
          <p:cNvSpPr txBox="1"/>
          <p:nvPr/>
        </p:nvSpPr>
        <p:spPr>
          <a:xfrm>
            <a:off x="3028950" y="4265718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a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E1F60E-7991-E798-6B72-93A11B983A59}"/>
              </a:ext>
            </a:extLst>
          </p:cNvPr>
          <p:cNvSpPr txBox="1"/>
          <p:nvPr/>
        </p:nvSpPr>
        <p:spPr>
          <a:xfrm>
            <a:off x="3028950" y="4709185"/>
            <a:ext cx="4000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e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2" name="Google Shape;2192;p44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1441985" y="2368105"/>
            <a:ext cx="1617287" cy="13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3" name="Google Shape;2193;p44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4005107" y="2368101"/>
            <a:ext cx="1617299" cy="1360412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Google Shape;2194;p44"/>
          <p:cNvSpPr txBox="1"/>
          <p:nvPr/>
        </p:nvSpPr>
        <p:spPr>
          <a:xfrm>
            <a:off x="1244227" y="2823505"/>
            <a:ext cx="2012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1867" kern="0" dirty="0">
              <a:solidFill>
                <a:srgbClr val="07376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95" name="Google Shape;2195;p44"/>
          <p:cNvSpPr txBox="1"/>
          <p:nvPr/>
        </p:nvSpPr>
        <p:spPr>
          <a:xfrm>
            <a:off x="966627" y="4143940"/>
            <a:ext cx="2568000" cy="1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Read and listen to four stories about big mistakes made in history.</a:t>
            </a:r>
            <a:endParaRPr sz="1867" kern="0" dirty="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6" name="Google Shape;2196;p44"/>
          <p:cNvSpPr txBox="1"/>
          <p:nvPr/>
        </p:nvSpPr>
        <p:spPr>
          <a:xfrm>
            <a:off x="3918156" y="2823505"/>
            <a:ext cx="17912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1867" kern="0" dirty="0">
              <a:solidFill>
                <a:srgbClr val="07376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97" name="Google Shape;2197;p44"/>
          <p:cNvSpPr txBox="1"/>
          <p:nvPr/>
        </p:nvSpPr>
        <p:spPr>
          <a:xfrm>
            <a:off x="3575253" y="4096359"/>
            <a:ext cx="2568000" cy="1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Answer comprehension questions</a:t>
            </a:r>
            <a:endParaRPr sz="1867" kern="0" dirty="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8" name="Google Shape;2198;p44"/>
          <p:cNvSpPr txBox="1"/>
          <p:nvPr/>
        </p:nvSpPr>
        <p:spPr>
          <a:xfrm>
            <a:off x="6086117" y="3895221"/>
            <a:ext cx="2568000" cy="1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Learn new vocabulary</a:t>
            </a:r>
            <a:endParaRPr sz="1867" kern="0" dirty="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9" name="Google Shape;2199;p4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>
            <a:off x="6568228" y="2368101"/>
            <a:ext cx="1617299" cy="1360412"/>
          </a:xfrm>
          <a:prstGeom prst="rect">
            <a:avLst/>
          </a:prstGeom>
          <a:noFill/>
          <a:ln>
            <a:noFill/>
          </a:ln>
        </p:spPr>
      </p:pic>
      <p:sp>
        <p:nvSpPr>
          <p:cNvPr id="2200" name="Google Shape;2200;p44"/>
          <p:cNvSpPr txBox="1"/>
          <p:nvPr/>
        </p:nvSpPr>
        <p:spPr>
          <a:xfrm>
            <a:off x="6481277" y="2823505"/>
            <a:ext cx="17912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1867" kern="0" dirty="0">
              <a:solidFill>
                <a:srgbClr val="07376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01" name="Google Shape;2201;p44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>
            <a:off x="9204863" y="2368101"/>
            <a:ext cx="1617299" cy="1360412"/>
          </a:xfrm>
          <a:prstGeom prst="rect">
            <a:avLst/>
          </a:prstGeom>
          <a:noFill/>
          <a:ln>
            <a:noFill/>
          </a:ln>
        </p:spPr>
      </p:pic>
      <p:sp>
        <p:nvSpPr>
          <p:cNvPr id="2202" name="Google Shape;2202;p44"/>
          <p:cNvSpPr txBox="1"/>
          <p:nvPr/>
        </p:nvSpPr>
        <p:spPr>
          <a:xfrm>
            <a:off x="9117912" y="2823505"/>
            <a:ext cx="17912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1867" kern="0" dirty="0">
              <a:solidFill>
                <a:srgbClr val="07376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03" name="Google Shape;2203;p44"/>
          <p:cNvSpPr/>
          <p:nvPr/>
        </p:nvSpPr>
        <p:spPr>
          <a:xfrm>
            <a:off x="2880032" y="3071967"/>
            <a:ext cx="1270819" cy="120067"/>
          </a:xfrm>
          <a:custGeom>
            <a:avLst/>
            <a:gdLst/>
            <a:ahLst/>
            <a:cxnLst/>
            <a:rect l="l" t="t" r="r" b="b"/>
            <a:pathLst>
              <a:path w="44039" h="3602" extrusionOk="0">
                <a:moveTo>
                  <a:pt x="0" y="336"/>
                </a:moveTo>
                <a:cubicBezTo>
                  <a:pt x="7344" y="1671"/>
                  <a:pt x="14781" y="4286"/>
                  <a:pt x="22187" y="3361"/>
                </a:cubicBezTo>
                <a:cubicBezTo>
                  <a:pt x="29500" y="2447"/>
                  <a:pt x="36669" y="0"/>
                  <a:pt x="4403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8" name="Google Shape;2208;p44"/>
          <p:cNvSpPr txBox="1"/>
          <p:nvPr/>
        </p:nvSpPr>
        <p:spPr>
          <a:xfrm>
            <a:off x="8729512" y="3895221"/>
            <a:ext cx="2568000" cy="1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Practice </a:t>
            </a:r>
          </a:p>
          <a:p>
            <a:pPr algn="ctr" defTabSz="1219170" rtl="0">
              <a:buClr>
                <a:srgbClr val="000000"/>
              </a:buClr>
            </a:pPr>
            <a:r>
              <a:rPr lang="en-US" sz="1867" kern="0" dirty="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pair work activity</a:t>
            </a:r>
            <a:endParaRPr sz="1867" kern="0" dirty="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5446200" y="3083168"/>
            <a:ext cx="1187800" cy="44833"/>
          </a:xfrm>
          <a:custGeom>
            <a:avLst/>
            <a:gdLst/>
            <a:ahLst/>
            <a:cxnLst/>
            <a:rect l="l" t="t" r="r" b="b"/>
            <a:pathLst>
              <a:path w="35634" h="1345" extrusionOk="0">
                <a:moveTo>
                  <a:pt x="0" y="0"/>
                </a:moveTo>
                <a:cubicBezTo>
                  <a:pt x="11870" y="624"/>
                  <a:pt x="23748" y="1345"/>
                  <a:pt x="35634" y="134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0" name="Google Shape;2210;p44"/>
          <p:cNvSpPr/>
          <p:nvPr/>
        </p:nvSpPr>
        <p:spPr>
          <a:xfrm>
            <a:off x="8034733" y="3038334"/>
            <a:ext cx="1277467" cy="33633"/>
          </a:xfrm>
          <a:custGeom>
            <a:avLst/>
            <a:gdLst/>
            <a:ahLst/>
            <a:cxnLst/>
            <a:rect l="l" t="t" r="r" b="b"/>
            <a:pathLst>
              <a:path w="38324" h="1009" extrusionOk="0">
                <a:moveTo>
                  <a:pt x="0" y="1009"/>
                </a:moveTo>
                <a:cubicBezTo>
                  <a:pt x="12779" y="1009"/>
                  <a:pt x="25545" y="0"/>
                  <a:pt x="3832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1" name="Google Shape;2211;p4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dk2"/>
                </a:solidFill>
              </a:rPr>
              <a:t>Our goals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3029236" y="2125321"/>
            <a:ext cx="5136000" cy="23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/>
              <a:t>Pair Work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777601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042921D3-8064-1D36-FB8F-CF53ED70873F}"/>
              </a:ext>
            </a:extLst>
          </p:cNvPr>
          <p:cNvSpPr txBox="1"/>
          <p:nvPr/>
        </p:nvSpPr>
        <p:spPr>
          <a:xfrm>
            <a:off x="2081213" y="1685124"/>
            <a:ext cx="80295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Light"/>
              </a:rPr>
              <a:t>Interview your partner to find out about a mistake they or someone they know once made. Ask questions,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Light"/>
              </a:rPr>
              <a:t>such as:</a:t>
            </a:r>
          </a:p>
          <a:p>
            <a:pPr algn="l"/>
            <a:r>
              <a:rPr lang="en-US" sz="2400" b="1" i="0" u="none" strike="noStrike" baseline="0" dirty="0">
                <a:latin typeface="ProximaNova-Light"/>
              </a:rPr>
              <a:t>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It"/>
              </a:rPr>
              <a:t>What was the mistake?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It"/>
              </a:rPr>
              <a:t>Who made the mistake?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It"/>
              </a:rPr>
              <a:t>Why was the mistake made?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It"/>
              </a:rPr>
              <a:t>What happened as a result of the mistake?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It"/>
              </a:rPr>
              <a:t>How could it have been avoided?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Google Shape;2815;p66">
            <a:extLst>
              <a:ext uri="{FF2B5EF4-FFF2-40B4-BE49-F238E27FC236}">
                <a16:creationId xmlns:a16="http://schemas.microsoft.com/office/drawing/2014/main" id="{A237B971-FDD9-7000-CF08-CF674A464916}"/>
              </a:ext>
            </a:extLst>
          </p:cNvPr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8941275" y="2464488"/>
            <a:ext cx="1932402" cy="1656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2122;p84">
            <a:extLst>
              <a:ext uri="{FF2B5EF4-FFF2-40B4-BE49-F238E27FC236}">
                <a16:creationId xmlns:a16="http://schemas.microsoft.com/office/drawing/2014/main" id="{24E58677-EF38-C777-41DC-CFF144CD8CEC}"/>
              </a:ext>
            </a:extLst>
          </p:cNvPr>
          <p:cNvGrpSpPr/>
          <p:nvPr/>
        </p:nvGrpSpPr>
        <p:grpSpPr>
          <a:xfrm rot="10800000" flipV="1">
            <a:off x="9344469" y="2892569"/>
            <a:ext cx="1147763" cy="1001430"/>
            <a:chOff x="7384751" y="4147984"/>
            <a:chExt cx="380012" cy="351274"/>
          </a:xfrm>
        </p:grpSpPr>
        <p:sp>
          <p:nvSpPr>
            <p:cNvPr id="20" name="Google Shape;12123;p84">
              <a:extLst>
                <a:ext uri="{FF2B5EF4-FFF2-40B4-BE49-F238E27FC236}">
                  <a16:creationId xmlns:a16="http://schemas.microsoft.com/office/drawing/2014/main" id="{823DEF01-8FA9-4D60-6C63-D7326F0C10C1}"/>
                </a:ext>
              </a:extLst>
            </p:cNvPr>
            <p:cNvSpPr/>
            <p:nvPr/>
          </p:nvSpPr>
          <p:spPr>
            <a:xfrm>
              <a:off x="7385513" y="4225879"/>
              <a:ext cx="379250" cy="273379"/>
            </a:xfrm>
            <a:custGeom>
              <a:avLst/>
              <a:gdLst/>
              <a:ahLst/>
              <a:cxnLst/>
              <a:rect l="l" t="t" r="r" b="b"/>
              <a:pathLst>
                <a:path w="11943" h="8609" extrusionOk="0">
                  <a:moveTo>
                    <a:pt x="11740" y="0"/>
                  </a:moveTo>
                  <a:cubicBezTo>
                    <a:pt x="11645" y="0"/>
                    <a:pt x="11562" y="72"/>
                    <a:pt x="11562" y="179"/>
                  </a:cubicBezTo>
                  <a:lnTo>
                    <a:pt x="11562" y="2667"/>
                  </a:lnTo>
                  <a:cubicBezTo>
                    <a:pt x="11562" y="3393"/>
                    <a:pt x="10966" y="3989"/>
                    <a:pt x="10240" y="3989"/>
                  </a:cubicBezTo>
                  <a:lnTo>
                    <a:pt x="9085" y="3989"/>
                  </a:lnTo>
                  <a:cubicBezTo>
                    <a:pt x="8954" y="3989"/>
                    <a:pt x="8823" y="4084"/>
                    <a:pt x="8776" y="4203"/>
                  </a:cubicBezTo>
                  <a:cubicBezTo>
                    <a:pt x="8573" y="4703"/>
                    <a:pt x="8549" y="5167"/>
                    <a:pt x="8752" y="5537"/>
                  </a:cubicBezTo>
                  <a:cubicBezTo>
                    <a:pt x="8823" y="5703"/>
                    <a:pt x="8942" y="5834"/>
                    <a:pt x="9049" y="5941"/>
                  </a:cubicBezTo>
                  <a:cubicBezTo>
                    <a:pt x="8752" y="5929"/>
                    <a:pt x="8514" y="5822"/>
                    <a:pt x="8359" y="5656"/>
                  </a:cubicBezTo>
                  <a:cubicBezTo>
                    <a:pt x="8240" y="5537"/>
                    <a:pt x="7978" y="5167"/>
                    <a:pt x="8073" y="4358"/>
                  </a:cubicBezTo>
                  <a:cubicBezTo>
                    <a:pt x="8109" y="4155"/>
                    <a:pt x="7942" y="3977"/>
                    <a:pt x="7740" y="3977"/>
                  </a:cubicBezTo>
                  <a:lnTo>
                    <a:pt x="5954" y="3977"/>
                  </a:lnTo>
                  <a:cubicBezTo>
                    <a:pt x="5859" y="3977"/>
                    <a:pt x="5775" y="4048"/>
                    <a:pt x="5775" y="4155"/>
                  </a:cubicBezTo>
                  <a:cubicBezTo>
                    <a:pt x="5775" y="4263"/>
                    <a:pt x="5847" y="4334"/>
                    <a:pt x="5954" y="4334"/>
                  </a:cubicBezTo>
                  <a:lnTo>
                    <a:pt x="6847" y="4334"/>
                  </a:lnTo>
                  <a:lnTo>
                    <a:pt x="6847" y="5691"/>
                  </a:lnTo>
                  <a:cubicBezTo>
                    <a:pt x="6847" y="6430"/>
                    <a:pt x="6228" y="7037"/>
                    <a:pt x="5490" y="7037"/>
                  </a:cubicBezTo>
                  <a:lnTo>
                    <a:pt x="4704" y="7037"/>
                  </a:lnTo>
                  <a:cubicBezTo>
                    <a:pt x="4561" y="7037"/>
                    <a:pt x="4466" y="7144"/>
                    <a:pt x="4466" y="7275"/>
                  </a:cubicBezTo>
                  <a:cubicBezTo>
                    <a:pt x="4442" y="7834"/>
                    <a:pt x="4239" y="8215"/>
                    <a:pt x="3668" y="8251"/>
                  </a:cubicBezTo>
                  <a:cubicBezTo>
                    <a:pt x="3930" y="7977"/>
                    <a:pt x="3954" y="7573"/>
                    <a:pt x="3882" y="7239"/>
                  </a:cubicBezTo>
                  <a:cubicBezTo>
                    <a:pt x="3846" y="7120"/>
                    <a:pt x="3763" y="7037"/>
                    <a:pt x="3644" y="7037"/>
                  </a:cubicBezTo>
                  <a:lnTo>
                    <a:pt x="1703" y="7037"/>
                  </a:lnTo>
                  <a:cubicBezTo>
                    <a:pt x="965" y="7037"/>
                    <a:pt x="358" y="6430"/>
                    <a:pt x="358" y="5691"/>
                  </a:cubicBezTo>
                  <a:lnTo>
                    <a:pt x="358" y="5310"/>
                  </a:lnTo>
                  <a:cubicBezTo>
                    <a:pt x="358" y="5227"/>
                    <a:pt x="275" y="5132"/>
                    <a:pt x="179" y="5132"/>
                  </a:cubicBezTo>
                  <a:cubicBezTo>
                    <a:pt x="84" y="5132"/>
                    <a:pt x="1" y="5215"/>
                    <a:pt x="1" y="5310"/>
                  </a:cubicBezTo>
                  <a:lnTo>
                    <a:pt x="1" y="5691"/>
                  </a:lnTo>
                  <a:cubicBezTo>
                    <a:pt x="1" y="6620"/>
                    <a:pt x="751" y="7394"/>
                    <a:pt x="1703" y="7394"/>
                  </a:cubicBezTo>
                  <a:lnTo>
                    <a:pt x="3573" y="7394"/>
                  </a:lnTo>
                  <a:cubicBezTo>
                    <a:pt x="3596" y="7620"/>
                    <a:pt x="3596" y="8025"/>
                    <a:pt x="3215" y="8144"/>
                  </a:cubicBezTo>
                  <a:cubicBezTo>
                    <a:pt x="2989" y="8215"/>
                    <a:pt x="3001" y="8525"/>
                    <a:pt x="3239" y="8573"/>
                  </a:cubicBezTo>
                  <a:cubicBezTo>
                    <a:pt x="3370" y="8608"/>
                    <a:pt x="3489" y="8608"/>
                    <a:pt x="3596" y="8608"/>
                  </a:cubicBezTo>
                  <a:cubicBezTo>
                    <a:pt x="4299" y="8608"/>
                    <a:pt x="4763" y="8204"/>
                    <a:pt x="4823" y="7394"/>
                  </a:cubicBezTo>
                  <a:lnTo>
                    <a:pt x="5513" y="7394"/>
                  </a:lnTo>
                  <a:cubicBezTo>
                    <a:pt x="6454" y="7394"/>
                    <a:pt x="7228" y="6644"/>
                    <a:pt x="7228" y="5691"/>
                  </a:cubicBezTo>
                  <a:lnTo>
                    <a:pt x="7228" y="4334"/>
                  </a:lnTo>
                  <a:lnTo>
                    <a:pt x="7764" y="4334"/>
                  </a:lnTo>
                  <a:cubicBezTo>
                    <a:pt x="7716" y="4715"/>
                    <a:pt x="7704" y="5429"/>
                    <a:pt x="8157" y="5894"/>
                  </a:cubicBezTo>
                  <a:cubicBezTo>
                    <a:pt x="8407" y="6168"/>
                    <a:pt x="8764" y="6299"/>
                    <a:pt x="9240" y="6299"/>
                  </a:cubicBezTo>
                  <a:cubicBezTo>
                    <a:pt x="9311" y="6299"/>
                    <a:pt x="9383" y="6299"/>
                    <a:pt x="9478" y="6287"/>
                  </a:cubicBezTo>
                  <a:cubicBezTo>
                    <a:pt x="9704" y="6263"/>
                    <a:pt x="9776" y="5965"/>
                    <a:pt x="9561" y="5846"/>
                  </a:cubicBezTo>
                  <a:cubicBezTo>
                    <a:pt x="8847" y="5429"/>
                    <a:pt x="9002" y="4715"/>
                    <a:pt x="9145" y="4334"/>
                  </a:cubicBezTo>
                  <a:lnTo>
                    <a:pt x="10276" y="4334"/>
                  </a:lnTo>
                  <a:cubicBezTo>
                    <a:pt x="11205" y="4334"/>
                    <a:pt x="11943" y="3584"/>
                    <a:pt x="11943" y="2667"/>
                  </a:cubicBezTo>
                  <a:lnTo>
                    <a:pt x="11943" y="179"/>
                  </a:lnTo>
                  <a:cubicBezTo>
                    <a:pt x="11919" y="95"/>
                    <a:pt x="11847" y="0"/>
                    <a:pt x="117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" name="Google Shape;12124;p84">
              <a:extLst>
                <a:ext uri="{FF2B5EF4-FFF2-40B4-BE49-F238E27FC236}">
                  <a16:creationId xmlns:a16="http://schemas.microsoft.com/office/drawing/2014/main" id="{B1EDF4CD-DA7C-20A5-6C52-80704EF81893}"/>
                </a:ext>
              </a:extLst>
            </p:cNvPr>
            <p:cNvSpPr/>
            <p:nvPr/>
          </p:nvSpPr>
          <p:spPr>
            <a:xfrm>
              <a:off x="7384751" y="4147984"/>
              <a:ext cx="380012" cy="228382"/>
            </a:xfrm>
            <a:custGeom>
              <a:avLst/>
              <a:gdLst/>
              <a:ahLst/>
              <a:cxnLst/>
              <a:rect l="l" t="t" r="r" b="b"/>
              <a:pathLst>
                <a:path w="11967" h="7192" extrusionOk="0">
                  <a:moveTo>
                    <a:pt x="3144" y="0"/>
                  </a:moveTo>
                  <a:cubicBezTo>
                    <a:pt x="2227" y="0"/>
                    <a:pt x="1477" y="739"/>
                    <a:pt x="1477" y="1667"/>
                  </a:cubicBezTo>
                  <a:lnTo>
                    <a:pt x="1477" y="4132"/>
                  </a:lnTo>
                  <a:cubicBezTo>
                    <a:pt x="1108" y="4191"/>
                    <a:pt x="751" y="4358"/>
                    <a:pt x="477" y="4644"/>
                  </a:cubicBezTo>
                  <a:cubicBezTo>
                    <a:pt x="168" y="4965"/>
                    <a:pt x="1" y="5382"/>
                    <a:pt x="1" y="5823"/>
                  </a:cubicBezTo>
                  <a:lnTo>
                    <a:pt x="1" y="7013"/>
                  </a:lnTo>
                  <a:cubicBezTo>
                    <a:pt x="1" y="7097"/>
                    <a:pt x="84" y="7192"/>
                    <a:pt x="180" y="7192"/>
                  </a:cubicBezTo>
                  <a:cubicBezTo>
                    <a:pt x="275" y="7192"/>
                    <a:pt x="358" y="7108"/>
                    <a:pt x="358" y="7013"/>
                  </a:cubicBezTo>
                  <a:lnTo>
                    <a:pt x="358" y="5823"/>
                  </a:lnTo>
                  <a:cubicBezTo>
                    <a:pt x="358" y="5465"/>
                    <a:pt x="501" y="5132"/>
                    <a:pt x="751" y="4882"/>
                  </a:cubicBezTo>
                  <a:cubicBezTo>
                    <a:pt x="953" y="4668"/>
                    <a:pt x="1203" y="4537"/>
                    <a:pt x="1489" y="4477"/>
                  </a:cubicBezTo>
                  <a:lnTo>
                    <a:pt x="1489" y="5084"/>
                  </a:lnTo>
                  <a:cubicBezTo>
                    <a:pt x="1489" y="6013"/>
                    <a:pt x="2239" y="6751"/>
                    <a:pt x="3156" y="6751"/>
                  </a:cubicBezTo>
                  <a:lnTo>
                    <a:pt x="5240" y="6751"/>
                  </a:lnTo>
                  <a:cubicBezTo>
                    <a:pt x="5335" y="6751"/>
                    <a:pt x="5418" y="6680"/>
                    <a:pt x="5418" y="6573"/>
                  </a:cubicBezTo>
                  <a:cubicBezTo>
                    <a:pt x="5418" y="6489"/>
                    <a:pt x="5347" y="6394"/>
                    <a:pt x="5240" y="6394"/>
                  </a:cubicBezTo>
                  <a:lnTo>
                    <a:pt x="3156" y="6394"/>
                  </a:lnTo>
                  <a:cubicBezTo>
                    <a:pt x="2430" y="6394"/>
                    <a:pt x="1834" y="5799"/>
                    <a:pt x="1834" y="5073"/>
                  </a:cubicBezTo>
                  <a:lnTo>
                    <a:pt x="1834" y="1620"/>
                  </a:lnTo>
                  <a:cubicBezTo>
                    <a:pt x="1834" y="893"/>
                    <a:pt x="2430" y="298"/>
                    <a:pt x="3156" y="298"/>
                  </a:cubicBezTo>
                  <a:lnTo>
                    <a:pt x="10288" y="298"/>
                  </a:lnTo>
                  <a:cubicBezTo>
                    <a:pt x="11014" y="298"/>
                    <a:pt x="11610" y="893"/>
                    <a:pt x="11610" y="1620"/>
                  </a:cubicBezTo>
                  <a:lnTo>
                    <a:pt x="11610" y="1846"/>
                  </a:lnTo>
                  <a:cubicBezTo>
                    <a:pt x="11610" y="1929"/>
                    <a:pt x="11693" y="2025"/>
                    <a:pt x="11788" y="2025"/>
                  </a:cubicBezTo>
                  <a:cubicBezTo>
                    <a:pt x="11883" y="2025"/>
                    <a:pt x="11967" y="1953"/>
                    <a:pt x="11967" y="1846"/>
                  </a:cubicBezTo>
                  <a:lnTo>
                    <a:pt x="11967" y="1620"/>
                  </a:lnTo>
                  <a:cubicBezTo>
                    <a:pt x="11943" y="762"/>
                    <a:pt x="11193" y="0"/>
                    <a:pt x="102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12125;p84">
              <a:extLst>
                <a:ext uri="{FF2B5EF4-FFF2-40B4-BE49-F238E27FC236}">
                  <a16:creationId xmlns:a16="http://schemas.microsoft.com/office/drawing/2014/main" id="{F5D88CEA-DDD5-19CA-8551-AD03401A4C6A}"/>
                </a:ext>
              </a:extLst>
            </p:cNvPr>
            <p:cNvSpPr/>
            <p:nvPr/>
          </p:nvSpPr>
          <p:spPr>
            <a:xfrm>
              <a:off x="7507642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39" y="358"/>
                    <a:pt x="834" y="465"/>
                    <a:pt x="834" y="596"/>
                  </a:cubicBezTo>
                  <a:cubicBezTo>
                    <a:pt x="834" y="739"/>
                    <a:pt x="739" y="834"/>
                    <a:pt x="596" y="834"/>
                  </a:cubicBezTo>
                  <a:cubicBezTo>
                    <a:pt x="465" y="834"/>
                    <a:pt x="358" y="739"/>
                    <a:pt x="358" y="596"/>
                  </a:cubicBezTo>
                  <a:cubicBezTo>
                    <a:pt x="358" y="465"/>
                    <a:pt x="465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12126;p84">
              <a:extLst>
                <a:ext uri="{FF2B5EF4-FFF2-40B4-BE49-F238E27FC236}">
                  <a16:creationId xmlns:a16="http://schemas.microsoft.com/office/drawing/2014/main" id="{68C0F446-46BE-4099-A570-6AA984B80CBD}"/>
                </a:ext>
              </a:extLst>
            </p:cNvPr>
            <p:cNvSpPr/>
            <p:nvPr/>
          </p:nvSpPr>
          <p:spPr>
            <a:xfrm>
              <a:off x="7573820" y="4228134"/>
              <a:ext cx="37820" cy="37852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358"/>
                  </a:moveTo>
                  <a:cubicBezTo>
                    <a:pt x="738" y="358"/>
                    <a:pt x="833" y="465"/>
                    <a:pt x="833" y="596"/>
                  </a:cubicBezTo>
                  <a:cubicBezTo>
                    <a:pt x="833" y="739"/>
                    <a:pt x="738" y="834"/>
                    <a:pt x="595" y="834"/>
                  </a:cubicBezTo>
                  <a:cubicBezTo>
                    <a:pt x="464" y="834"/>
                    <a:pt x="357" y="739"/>
                    <a:pt x="357" y="596"/>
                  </a:cubicBezTo>
                  <a:cubicBezTo>
                    <a:pt x="357" y="465"/>
                    <a:pt x="464" y="358"/>
                    <a:pt x="595" y="358"/>
                  </a:cubicBezTo>
                  <a:close/>
                  <a:moveTo>
                    <a:pt x="595" y="1"/>
                  </a:moveTo>
                  <a:cubicBezTo>
                    <a:pt x="274" y="1"/>
                    <a:pt x="0" y="274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1"/>
                    <a:pt x="5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" name="Google Shape;12127;p84">
              <a:extLst>
                <a:ext uri="{FF2B5EF4-FFF2-40B4-BE49-F238E27FC236}">
                  <a16:creationId xmlns:a16="http://schemas.microsoft.com/office/drawing/2014/main" id="{B2910D7C-A124-498E-6AE6-4261EF072EFE}"/>
                </a:ext>
              </a:extLst>
            </p:cNvPr>
            <p:cNvSpPr/>
            <p:nvPr/>
          </p:nvSpPr>
          <p:spPr>
            <a:xfrm>
              <a:off x="7640728" y="4228134"/>
              <a:ext cx="37852" cy="37852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358"/>
                  </a:moveTo>
                  <a:cubicBezTo>
                    <a:pt x="727" y="358"/>
                    <a:pt x="834" y="465"/>
                    <a:pt x="834" y="596"/>
                  </a:cubicBezTo>
                  <a:cubicBezTo>
                    <a:pt x="834" y="739"/>
                    <a:pt x="727" y="834"/>
                    <a:pt x="596" y="834"/>
                  </a:cubicBezTo>
                  <a:cubicBezTo>
                    <a:pt x="453" y="834"/>
                    <a:pt x="358" y="739"/>
                    <a:pt x="358" y="596"/>
                  </a:cubicBezTo>
                  <a:cubicBezTo>
                    <a:pt x="334" y="465"/>
                    <a:pt x="453" y="358"/>
                    <a:pt x="596" y="358"/>
                  </a:cubicBezTo>
                  <a:close/>
                  <a:moveTo>
                    <a:pt x="596" y="1"/>
                  </a:moveTo>
                  <a:cubicBezTo>
                    <a:pt x="262" y="1"/>
                    <a:pt x="0" y="274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6"/>
                  </a:cubicBezTo>
                  <a:cubicBezTo>
                    <a:pt x="1191" y="274"/>
                    <a:pt x="917" y="1"/>
                    <a:pt x="5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83710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3" name="Google Shape;2173;p41"/>
          <p:cNvSpPr txBox="1">
            <a:spLocks noGrp="1"/>
          </p:cNvSpPr>
          <p:nvPr>
            <p:ph type="ctrTitle"/>
          </p:nvPr>
        </p:nvSpPr>
        <p:spPr>
          <a:xfrm>
            <a:off x="895267" y="971307"/>
            <a:ext cx="3472400" cy="7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/>
              <a:t>Example:</a:t>
            </a:r>
            <a:endParaRPr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494B20F-5918-23F4-3E2F-4497835773B0}"/>
              </a:ext>
            </a:extLst>
          </p:cNvPr>
          <p:cNvSpPr txBox="1"/>
          <p:nvPr/>
        </p:nvSpPr>
        <p:spPr>
          <a:xfrm>
            <a:off x="1188681" y="2130355"/>
            <a:ext cx="80795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ProximaNova-Bold"/>
              </a:rPr>
              <a:t>Student A: </a:t>
            </a:r>
            <a:r>
              <a:rPr lang="en-US" sz="24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"/>
              </a:rPr>
              <a:t>What was the mistake?</a:t>
            </a:r>
          </a:p>
          <a:p>
            <a:pPr algn="l"/>
            <a:r>
              <a:rPr lang="en-US" sz="2400" b="1" dirty="0">
                <a:latin typeface="ProximaNova-Bold"/>
              </a:rPr>
              <a:t>Student B</a:t>
            </a:r>
            <a:r>
              <a:rPr lang="en-US" sz="2400" b="1" i="0" u="none" strike="noStrike" baseline="0" dirty="0">
                <a:latin typeface="ProximaNova-Bold"/>
              </a:rPr>
              <a:t>: </a:t>
            </a:r>
            <a:r>
              <a:rPr lang="en-US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ProximaNova-Light"/>
              </a:rPr>
              <a:t>My father’s car was wrecked in an accident</a:t>
            </a:r>
            <a:r>
              <a:rPr lang="en-US" sz="2400" b="0" i="0" u="none" strike="noStrike" baseline="0" dirty="0">
                <a:latin typeface="ProximaNova-Light"/>
              </a:rPr>
              <a:t>.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Student A: </a:t>
            </a:r>
            <a:r>
              <a:rPr lang="en-US" sz="24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"/>
              </a:rPr>
              <a:t>Who made the mistake?</a:t>
            </a:r>
          </a:p>
          <a:p>
            <a:pPr algn="l"/>
            <a:r>
              <a:rPr lang="en-US" sz="2400" b="1" dirty="0">
                <a:latin typeface="ProximaNova-Bold"/>
              </a:rPr>
              <a:t>Student B</a:t>
            </a:r>
            <a:r>
              <a:rPr lang="en-US" sz="2400" b="1" i="0" u="none" strike="noStrike" baseline="0" dirty="0">
                <a:latin typeface="ProximaNova-Bold"/>
              </a:rPr>
              <a:t>: </a:t>
            </a:r>
            <a:r>
              <a:rPr lang="en-US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ProximaNova-Light"/>
              </a:rPr>
              <a:t>My brother did.</a:t>
            </a:r>
          </a:p>
          <a:p>
            <a:pPr algn="l"/>
            <a:r>
              <a:rPr lang="en-US" sz="2400" b="1" i="0" u="none" strike="noStrike" baseline="0" dirty="0">
                <a:latin typeface="ProximaNova-Bold"/>
              </a:rPr>
              <a:t>Student A: </a:t>
            </a:r>
            <a:r>
              <a:rPr lang="en-US" sz="24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ProximaNova-Light"/>
              </a:rPr>
              <a:t>Why was the mistake made?</a:t>
            </a:r>
          </a:p>
          <a:p>
            <a:pPr algn="l"/>
            <a:r>
              <a:rPr lang="en-US" sz="2400" b="1" dirty="0">
                <a:latin typeface="ProximaNova-Bold"/>
              </a:rPr>
              <a:t>Student B</a:t>
            </a:r>
            <a:r>
              <a:rPr lang="en-US" sz="2400" b="1" i="0" u="none" strike="noStrike" baseline="0" dirty="0">
                <a:latin typeface="ProximaNova-Bold"/>
              </a:rPr>
              <a:t>: </a:t>
            </a:r>
            <a:r>
              <a:rPr lang="en-US" sz="24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ProximaNova-Light"/>
              </a:rPr>
              <a:t>He wasn’t paying attention while driving</a:t>
            </a:r>
            <a:r>
              <a:rPr lang="en-US" sz="18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ProximaNova-Light"/>
              </a:rPr>
              <a:t>.</a:t>
            </a:r>
            <a:endParaRPr lang="ar-SA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3029236" y="2125321"/>
            <a:ext cx="5136000" cy="23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/>
              <a:t>Thanks!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410483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3029236" y="2125321"/>
            <a:ext cx="5136000" cy="23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 dirty="0"/>
              <a:t>Warm-up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3" name="Google Shape;2173;p41"/>
          <p:cNvSpPr txBox="1">
            <a:spLocks noGrp="1"/>
          </p:cNvSpPr>
          <p:nvPr>
            <p:ph type="ctrTitle"/>
          </p:nvPr>
        </p:nvSpPr>
        <p:spPr>
          <a:xfrm>
            <a:off x="1166728" y="2665000"/>
            <a:ext cx="5919871" cy="7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/>
              <a:t>How do you define the word </a:t>
            </a:r>
            <a:r>
              <a:rPr lang="en-US" sz="6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mistake</a:t>
            </a:r>
            <a:r>
              <a:rPr lang="en-US" sz="4800" dirty="0"/>
              <a:t>?</a:t>
            </a:r>
            <a:endParaRPr sz="4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46"/>
          <p:cNvSpPr txBox="1">
            <a:spLocks noGrp="1"/>
          </p:cNvSpPr>
          <p:nvPr>
            <p:ph type="title"/>
          </p:nvPr>
        </p:nvSpPr>
        <p:spPr>
          <a:xfrm>
            <a:off x="3053400" y="4101444"/>
            <a:ext cx="6085200" cy="70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—</a:t>
            </a:r>
            <a:r>
              <a:rPr lang="en-US" sz="2800" b="0" i="1" u="none" strike="noStrike" baseline="0" dirty="0">
                <a:latin typeface="ProximaNova-LightIt"/>
              </a:rPr>
              <a:t>Louis E. Boone</a:t>
            </a:r>
            <a:endParaRPr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05FAB10-0283-7F8F-6CF0-728835AEE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900" y="2327186"/>
            <a:ext cx="7918200" cy="2831781"/>
          </a:xfrm>
        </p:spPr>
        <p:txBody>
          <a:bodyPr/>
          <a:lstStyle/>
          <a:p>
            <a:pPr algn="l"/>
            <a:r>
              <a:rPr lang="en-US" sz="2800" b="1" i="1" u="none" strike="noStrike" baseline="0" dirty="0">
                <a:latin typeface="ProximaNova-BoldIt"/>
              </a:rPr>
              <a:t>“</a:t>
            </a:r>
            <a:r>
              <a:rPr lang="en-US" sz="2800" b="1" u="none" strike="noStrike" baseline="0" dirty="0">
                <a:latin typeface="ProximaNova-BoldIt"/>
              </a:rPr>
              <a:t>Don't fear failure so much that you refuse to try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new things. The saddest summary of a life contains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three descriptions: </a:t>
            </a:r>
            <a:r>
              <a:rPr lang="en-US" sz="2800" b="1" u="none" strike="noStrike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ProximaNova-Bold"/>
              </a:rPr>
              <a:t>could have</a:t>
            </a:r>
            <a:r>
              <a:rPr lang="en-US" sz="2800" b="1" u="none" strike="noStrike" baseline="0" dirty="0">
                <a:latin typeface="ProximaNova-Bold"/>
              </a:rPr>
              <a:t>, </a:t>
            </a:r>
            <a:r>
              <a:rPr lang="en-US" sz="2800" b="1" u="none" strike="noStrike" baseline="0" dirty="0">
                <a:solidFill>
                  <a:srgbClr val="00B050"/>
                </a:solidFill>
                <a:latin typeface="ProximaNova-Bold"/>
              </a:rPr>
              <a:t>might have</a:t>
            </a:r>
            <a:r>
              <a:rPr lang="en-US" sz="2800" b="1" u="none" strike="noStrike" baseline="0" dirty="0">
                <a:latin typeface="ProximaNova-Bold"/>
              </a:rPr>
              <a:t>, and</a:t>
            </a:r>
          </a:p>
          <a:p>
            <a:pPr algn="l"/>
            <a:r>
              <a:rPr lang="en-US" sz="2800" b="1" u="none" strike="noStrike" baseline="0" dirty="0">
                <a:solidFill>
                  <a:srgbClr val="FFC000"/>
                </a:solidFill>
                <a:latin typeface="ProximaNova-Bold"/>
              </a:rPr>
              <a:t>should have</a:t>
            </a:r>
            <a:r>
              <a:rPr lang="en-US" sz="2800" b="1" u="none" strike="noStrike" baseline="0" dirty="0">
                <a:latin typeface="ProximaNova-BoldIt"/>
              </a:rPr>
              <a:t>.”</a:t>
            </a:r>
            <a:endParaRPr lang="ar-SA" sz="44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0E3F85F-1597-2667-A628-2410AA48F86B}"/>
              </a:ext>
            </a:extLst>
          </p:cNvPr>
          <p:cNvSpPr txBox="1"/>
          <p:nvPr/>
        </p:nvSpPr>
        <p:spPr>
          <a:xfrm>
            <a:off x="2576512" y="1699033"/>
            <a:ext cx="65620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ProximaNova-Light"/>
              </a:rPr>
              <a:t>What do you think the following quote means?</a:t>
            </a:r>
            <a:endParaRPr lang="ar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3029236" y="2125321"/>
            <a:ext cx="5136000" cy="23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 dirty="0"/>
              <a:t>Listen &amp; Discuss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518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9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/>
              <a:t>What are these?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A9E943F-9E2F-FA01-8E22-88A81822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17" y="1825096"/>
            <a:ext cx="2423894" cy="32078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96171E-A969-AB73-70E6-0AC2E31BE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217" y="1796521"/>
            <a:ext cx="2423893" cy="320780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75D50F0-0E0E-BFE2-C21D-E3086C96A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715" y="1796521"/>
            <a:ext cx="2212835" cy="320780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31E3521-D8FE-6F2C-B82E-F3B06A18A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155" y="1767946"/>
            <a:ext cx="2212835" cy="32363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61"/>
          <p:cNvSpPr/>
          <p:nvPr/>
        </p:nvSpPr>
        <p:spPr>
          <a:xfrm>
            <a:off x="4619067" y="1952767"/>
            <a:ext cx="2954000" cy="29540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61"/>
          <p:cNvSpPr txBox="1">
            <a:spLocks noGrp="1"/>
          </p:cNvSpPr>
          <p:nvPr>
            <p:ph type="title"/>
          </p:nvPr>
        </p:nvSpPr>
        <p:spPr>
          <a:xfrm>
            <a:off x="4731419" y="2286000"/>
            <a:ext cx="2705200" cy="228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/>
              <a:t>Listen to the four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MISTAKES</a:t>
            </a:r>
            <a:r>
              <a:rPr lang="en-US" sz="2400" b="1" dirty="0"/>
              <a:t> stories then fill the chart</a:t>
            </a:r>
            <a:endParaRPr sz="2400" b="1" dirty="0"/>
          </a:p>
        </p:txBody>
      </p:sp>
      <p:pic>
        <p:nvPicPr>
          <p:cNvPr id="2694" name="Google Shape;2694;p61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531199" flipH="1">
            <a:off x="828356" y="614308"/>
            <a:ext cx="2892497" cy="78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731280" y="4152985"/>
            <a:ext cx="3086649" cy="8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6" name="Google Shape;2696;p61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567114" flipH="1">
            <a:off x="8334595" y="4183984"/>
            <a:ext cx="3206125" cy="87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7" name="Google Shape;2697;p6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317847" flipH="1">
            <a:off x="8394334" y="593633"/>
            <a:ext cx="3086649" cy="84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8" name="Google Shape;2698;p61"/>
          <p:cNvSpPr txBox="1">
            <a:spLocks noGrp="1"/>
          </p:cNvSpPr>
          <p:nvPr>
            <p:ph type="title" idx="4294967295"/>
          </p:nvPr>
        </p:nvSpPr>
        <p:spPr>
          <a:xfrm>
            <a:off x="1606510" y="595556"/>
            <a:ext cx="3522800" cy="83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133" b="1" dirty="0">
                <a:solidFill>
                  <a:schemeClr val="accent2">
                    <a:lumMod val="75000"/>
                  </a:schemeClr>
                </a:solidFill>
              </a:rPr>
              <a:t>Story 1</a:t>
            </a:r>
            <a:endParaRPr sz="21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99" name="Google Shape;2699;p61"/>
          <p:cNvSpPr txBox="1">
            <a:spLocks noGrp="1"/>
          </p:cNvSpPr>
          <p:nvPr>
            <p:ph type="subTitle" idx="4294967295"/>
          </p:nvPr>
        </p:nvSpPr>
        <p:spPr>
          <a:xfrm>
            <a:off x="963572" y="1325962"/>
            <a:ext cx="3115200" cy="138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A company rejected the patent for the telephone.</a:t>
            </a:r>
            <a:endParaRPr sz="2400" dirty="0">
              <a:solidFill>
                <a:schemeClr val="bg2"/>
              </a:solidFill>
            </a:endParaRPr>
          </a:p>
        </p:txBody>
      </p:sp>
      <p:sp>
        <p:nvSpPr>
          <p:cNvPr id="2706" name="Google Shape;2706;p61"/>
          <p:cNvSpPr/>
          <p:nvPr/>
        </p:nvSpPr>
        <p:spPr>
          <a:xfrm>
            <a:off x="4093493" y="1797234"/>
            <a:ext cx="927100" cy="622300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7" name="Google Shape;2707;p61"/>
          <p:cNvSpPr/>
          <p:nvPr/>
        </p:nvSpPr>
        <p:spPr>
          <a:xfrm flipH="1">
            <a:off x="7177126" y="1797218"/>
            <a:ext cx="927100" cy="622300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8" name="Google Shape;2708;p61"/>
          <p:cNvSpPr/>
          <p:nvPr/>
        </p:nvSpPr>
        <p:spPr>
          <a:xfrm rot="10800000">
            <a:off x="7177126" y="4451518"/>
            <a:ext cx="927100" cy="622300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09" name="Google Shape;2709;p61"/>
          <p:cNvSpPr/>
          <p:nvPr/>
        </p:nvSpPr>
        <p:spPr>
          <a:xfrm rot="10800000" flipH="1">
            <a:off x="4093493" y="4451534"/>
            <a:ext cx="927100" cy="622300"/>
          </a:xfrm>
          <a:custGeom>
            <a:avLst/>
            <a:gdLst/>
            <a:ahLst/>
            <a:cxnLst/>
            <a:rect l="l" t="t" r="r" b="b"/>
            <a:pathLst>
              <a:path w="27813" h="18669" extrusionOk="0">
                <a:moveTo>
                  <a:pt x="0" y="0"/>
                </a:moveTo>
                <a:cubicBezTo>
                  <a:pt x="8933" y="6700"/>
                  <a:pt x="17826" y="13675"/>
                  <a:pt x="27813" y="1866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Google Shape;2698;p61">
            <a:extLst>
              <a:ext uri="{FF2B5EF4-FFF2-40B4-BE49-F238E27FC236}">
                <a16:creationId xmlns:a16="http://schemas.microsoft.com/office/drawing/2014/main" id="{CDECA131-209D-EE4C-7D34-2C933FC14857}"/>
              </a:ext>
            </a:extLst>
          </p:cNvPr>
          <p:cNvSpPr txBox="1">
            <a:spLocks/>
          </p:cNvSpPr>
          <p:nvPr/>
        </p:nvSpPr>
        <p:spPr>
          <a:xfrm>
            <a:off x="9331285" y="590665"/>
            <a:ext cx="35228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133" b="1" kern="0" dirty="0">
                <a:solidFill>
                  <a:schemeClr val="accent2">
                    <a:lumMod val="75000"/>
                  </a:schemeClr>
                </a:solidFill>
              </a:rPr>
              <a:t>Story 2</a:t>
            </a:r>
          </a:p>
        </p:txBody>
      </p:sp>
      <p:sp>
        <p:nvSpPr>
          <p:cNvPr id="3" name="Google Shape;2698;p61">
            <a:extLst>
              <a:ext uri="{FF2B5EF4-FFF2-40B4-BE49-F238E27FC236}">
                <a16:creationId xmlns:a16="http://schemas.microsoft.com/office/drawing/2014/main" id="{8257F218-7DFF-60B0-9CC1-8A1B219C12E5}"/>
              </a:ext>
            </a:extLst>
          </p:cNvPr>
          <p:cNvSpPr txBox="1">
            <a:spLocks/>
          </p:cNvSpPr>
          <p:nvPr/>
        </p:nvSpPr>
        <p:spPr>
          <a:xfrm>
            <a:off x="1537135" y="4179319"/>
            <a:ext cx="35228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133" b="1" kern="0" dirty="0">
                <a:solidFill>
                  <a:schemeClr val="accent2">
                    <a:lumMod val="75000"/>
                  </a:schemeClr>
                </a:solidFill>
              </a:rPr>
              <a:t>Story 3</a:t>
            </a:r>
          </a:p>
        </p:txBody>
      </p:sp>
      <p:sp>
        <p:nvSpPr>
          <p:cNvPr id="4" name="Google Shape;2698;p61">
            <a:extLst>
              <a:ext uri="{FF2B5EF4-FFF2-40B4-BE49-F238E27FC236}">
                <a16:creationId xmlns:a16="http://schemas.microsoft.com/office/drawing/2014/main" id="{432516E6-3F57-BE5D-214B-A84C4BE43A3A}"/>
              </a:ext>
            </a:extLst>
          </p:cNvPr>
          <p:cNvSpPr txBox="1">
            <a:spLocks/>
          </p:cNvSpPr>
          <p:nvPr/>
        </p:nvSpPr>
        <p:spPr>
          <a:xfrm>
            <a:off x="9331285" y="4238619"/>
            <a:ext cx="35228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133" b="1" kern="0" dirty="0">
                <a:solidFill>
                  <a:schemeClr val="accent2">
                    <a:lumMod val="75000"/>
                  </a:schemeClr>
                </a:solidFill>
              </a:rPr>
              <a:t>Story 4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BF77B88-6879-39C4-E6F9-10F54EF17DE5}"/>
              </a:ext>
            </a:extLst>
          </p:cNvPr>
          <p:cNvSpPr txBox="1"/>
          <p:nvPr/>
        </p:nvSpPr>
        <p:spPr>
          <a:xfrm>
            <a:off x="8676629" y="1477198"/>
            <a:ext cx="2789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The </a:t>
            </a:r>
            <a:r>
              <a:rPr lang="en-US" sz="2400" b="1" i="1" u="none" strike="noStrike" baseline="0" dirty="0">
                <a:solidFill>
                  <a:schemeClr val="bg2"/>
                </a:solidFill>
                <a:latin typeface="ProximaNova-BoldIt"/>
              </a:rPr>
              <a:t>Titanic </a:t>
            </a:r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ignored warnings about icebergs.</a:t>
            </a:r>
            <a:endParaRPr lang="ar-SA" sz="2400" dirty="0">
              <a:solidFill>
                <a:schemeClr val="bg2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AE36CA2-487E-B334-FA82-9A96EB5A551C}"/>
              </a:ext>
            </a:extLst>
          </p:cNvPr>
          <p:cNvSpPr txBox="1"/>
          <p:nvPr/>
        </p:nvSpPr>
        <p:spPr>
          <a:xfrm>
            <a:off x="994801" y="5027050"/>
            <a:ext cx="2463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Russia sold Alaskan gold to the U.S.</a:t>
            </a:r>
            <a:endParaRPr lang="ar-SA" sz="2400" dirty="0">
              <a:solidFill>
                <a:schemeClr val="bg2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87252BB-E075-0B2C-3BC8-051367050D33}"/>
              </a:ext>
            </a:extLst>
          </p:cNvPr>
          <p:cNvSpPr txBox="1"/>
          <p:nvPr/>
        </p:nvSpPr>
        <p:spPr>
          <a:xfrm>
            <a:off x="8724101" y="5014519"/>
            <a:ext cx="3046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Mistake: Coca-Cola tampered with their</a:t>
            </a:r>
          </a:p>
          <a:p>
            <a:pPr algn="l"/>
            <a:r>
              <a:rPr lang="en-US" sz="2400" b="1" i="0" u="none" strike="noStrike" baseline="0" dirty="0">
                <a:solidFill>
                  <a:schemeClr val="bg2"/>
                </a:solidFill>
                <a:latin typeface="ProximaNova-Bold"/>
              </a:rPr>
              <a:t>successful formula.</a:t>
            </a:r>
            <a:endParaRPr lang="ar-SA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706071" y="2438094"/>
            <a:ext cx="3513138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4332273" y="2392658"/>
            <a:ext cx="3558277" cy="152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8116887" y="2398518"/>
            <a:ext cx="3513137" cy="152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48"/>
          <p:cNvSpPr txBox="1">
            <a:spLocks noGrp="1"/>
          </p:cNvSpPr>
          <p:nvPr>
            <p:ph type="subTitle" idx="1"/>
          </p:nvPr>
        </p:nvSpPr>
        <p:spPr>
          <a:xfrm>
            <a:off x="725367" y="4160508"/>
            <a:ext cx="3048000" cy="635200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22" name="Google Shape;2322;p48"/>
          <p:cNvSpPr txBox="1">
            <a:spLocks noGrp="1"/>
          </p:cNvSpPr>
          <p:nvPr>
            <p:ph type="subTitle" idx="3"/>
          </p:nvPr>
        </p:nvSpPr>
        <p:spPr>
          <a:xfrm>
            <a:off x="4196373" y="4160508"/>
            <a:ext cx="3290000" cy="635200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5"/>
          </p:nvPr>
        </p:nvSpPr>
        <p:spPr>
          <a:xfrm>
            <a:off x="7712868" y="4160508"/>
            <a:ext cx="3290000" cy="635200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8"/>
          </p:nvPr>
        </p:nvSpPr>
        <p:spPr>
          <a:xfrm>
            <a:off x="819136" y="2892280"/>
            <a:ext cx="2482400" cy="7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/>
              <a:t>What</a:t>
            </a:r>
            <a:r>
              <a:rPr lang="en" sz="2400" b="1" dirty="0"/>
              <a:t> was the mistake?</a:t>
            </a:r>
            <a:endParaRPr sz="2400" b="1" dirty="0"/>
          </a:p>
        </p:txBody>
      </p:sp>
      <p:sp>
        <p:nvSpPr>
          <p:cNvPr id="4" name="Google Shape;2328;p48">
            <a:extLst>
              <a:ext uri="{FF2B5EF4-FFF2-40B4-BE49-F238E27FC236}">
                <a16:creationId xmlns:a16="http://schemas.microsoft.com/office/drawing/2014/main" id="{58F51D87-D0AA-AB6B-F488-7873E3B78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00741" y="2839530"/>
            <a:ext cx="2481263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/>
              <a:t>Who made</a:t>
            </a:r>
            <a:r>
              <a:rPr lang="en" sz="2400" b="1" dirty="0"/>
              <a:t> the mistake?</a:t>
            </a:r>
            <a:endParaRPr sz="2400" b="1" dirty="0"/>
          </a:p>
        </p:txBody>
      </p:sp>
      <p:sp>
        <p:nvSpPr>
          <p:cNvPr id="7" name="Google Shape;2328;p48">
            <a:extLst>
              <a:ext uri="{FF2B5EF4-FFF2-40B4-BE49-F238E27FC236}">
                <a16:creationId xmlns:a16="http://schemas.microsoft.com/office/drawing/2014/main" id="{355D92CD-F2CA-C6F7-8241-021E148365A6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8245475" y="2839530"/>
            <a:ext cx="2482850" cy="723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/>
              <a:t>Why</a:t>
            </a:r>
            <a:r>
              <a:rPr lang="en" sz="2400" b="1" dirty="0"/>
              <a:t> was this a mistake?</a:t>
            </a:r>
            <a:endParaRPr sz="2400" b="1" dirty="0"/>
          </a:p>
        </p:txBody>
      </p:sp>
      <p:pic>
        <p:nvPicPr>
          <p:cNvPr id="15" name="Google Shape;2816;p66">
            <a:extLst>
              <a:ext uri="{FF2B5EF4-FFF2-40B4-BE49-F238E27FC236}">
                <a16:creationId xmlns:a16="http://schemas.microsoft.com/office/drawing/2014/main" id="{6022DE3B-8DD7-42C5-B27C-E01F1E5449C8}"/>
              </a:ext>
            </a:extLst>
          </p:cNvPr>
          <p:cNvPicPr preferRelativeResize="0"/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1792107" y="1774018"/>
            <a:ext cx="914520" cy="76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816;p66">
            <a:extLst>
              <a:ext uri="{FF2B5EF4-FFF2-40B4-BE49-F238E27FC236}">
                <a16:creationId xmlns:a16="http://schemas.microsoft.com/office/drawing/2014/main" id="{21EB50D0-94A9-7294-53B8-F2E269A53EFB}"/>
              </a:ext>
            </a:extLst>
          </p:cNvPr>
          <p:cNvPicPr preferRelativeResize="0"/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8900608" y="1708395"/>
            <a:ext cx="914520" cy="76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16;p66">
            <a:extLst>
              <a:ext uri="{FF2B5EF4-FFF2-40B4-BE49-F238E27FC236}">
                <a16:creationId xmlns:a16="http://schemas.microsoft.com/office/drawing/2014/main" id="{C7554A67-FEDD-52BB-E894-D074936AA59D}"/>
              </a:ext>
            </a:extLst>
          </p:cNvPr>
          <p:cNvPicPr preferRelativeResize="0"/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5256487" y="1720315"/>
            <a:ext cx="914520" cy="76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7EBAB4B-858F-3229-D73D-C51CA10238FA}"/>
              </a:ext>
            </a:extLst>
          </p:cNvPr>
          <p:cNvSpPr txBox="1"/>
          <p:nvPr/>
        </p:nvSpPr>
        <p:spPr>
          <a:xfrm>
            <a:off x="1971675" y="1889398"/>
            <a:ext cx="5552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C9E5D66-D9B6-A49F-98CC-B7B8BCDFFECD}"/>
              </a:ext>
            </a:extLst>
          </p:cNvPr>
          <p:cNvSpPr txBox="1"/>
          <p:nvPr/>
        </p:nvSpPr>
        <p:spPr>
          <a:xfrm>
            <a:off x="5434226" y="1807883"/>
            <a:ext cx="5552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0D74EC9-D967-E8BD-FCEE-AE7253CD1A5C}"/>
              </a:ext>
            </a:extLst>
          </p:cNvPr>
          <p:cNvSpPr txBox="1"/>
          <p:nvPr/>
        </p:nvSpPr>
        <p:spPr>
          <a:xfrm>
            <a:off x="9044501" y="1793140"/>
            <a:ext cx="5552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528</Words>
  <Application>Microsoft Office PowerPoint</Application>
  <PresentationFormat>شاشة عريضة</PresentationFormat>
  <Paragraphs>91</Paragraphs>
  <Slides>23</Slides>
  <Notes>23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Arial</vt:lpstr>
      <vt:lpstr>Calibri</vt:lpstr>
      <vt:lpstr>Fira Sans Extra Condensed Medium</vt:lpstr>
      <vt:lpstr>Josefin Sans</vt:lpstr>
      <vt:lpstr>Open Sans</vt:lpstr>
      <vt:lpstr>Open Sans ExtraBold</vt:lpstr>
      <vt:lpstr>Open Sans SemiBold</vt:lpstr>
      <vt:lpstr>Overpass Black</vt:lpstr>
      <vt:lpstr>ProximaNova-Bold</vt:lpstr>
      <vt:lpstr>ProximaNova-BoldIt</vt:lpstr>
      <vt:lpstr>ProximaNovaExCn-Regular</vt:lpstr>
      <vt:lpstr>ProximaNova-Light</vt:lpstr>
      <vt:lpstr>ProximaNova-LightIt</vt:lpstr>
      <vt:lpstr>Aqua Marketing Plan by Slidego</vt:lpstr>
      <vt:lpstr>7 Everyone Makes Mistakes Listen &amp; Discuss</vt:lpstr>
      <vt:lpstr>Our goals</vt:lpstr>
      <vt:lpstr>Warm-up</vt:lpstr>
      <vt:lpstr>How do you define the word mistake?</vt:lpstr>
      <vt:lpstr>—Louis E. Boone</vt:lpstr>
      <vt:lpstr>Listen &amp; Discuss</vt:lpstr>
      <vt:lpstr>What are these?</vt:lpstr>
      <vt:lpstr>Listen to the four MISTAKES stories then fill the chart</vt:lpstr>
      <vt:lpstr>What was the mistake?</vt:lpstr>
      <vt:lpstr>عرض تقديمي في PowerPoint</vt:lpstr>
      <vt:lpstr>What was the mistake?</vt:lpstr>
      <vt:lpstr>عرض تقديمي في PowerPoint</vt:lpstr>
      <vt:lpstr>What was the mistake?</vt:lpstr>
      <vt:lpstr>عرض تقديمي في PowerPoint</vt:lpstr>
      <vt:lpstr>What was the mistake?</vt:lpstr>
      <vt:lpstr>عرض تقديمي في PowerPoint</vt:lpstr>
      <vt:lpstr>What was the mistake?</vt:lpstr>
      <vt:lpstr>Vocabulary</vt:lpstr>
      <vt:lpstr>عرض تقديمي في PowerPoint</vt:lpstr>
      <vt:lpstr>Pair Work</vt:lpstr>
      <vt:lpstr>عرض تقديمي في PowerPoint</vt:lpstr>
      <vt:lpstr>Example: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Everyone Makes Mistakes Listen &amp; Discuss</dc:title>
  <dc:creator>Nora M</dc:creator>
  <cp:lastModifiedBy>Nora M</cp:lastModifiedBy>
  <cp:revision>3</cp:revision>
  <dcterms:created xsi:type="dcterms:W3CDTF">2023-11-02T12:02:06Z</dcterms:created>
  <dcterms:modified xsi:type="dcterms:W3CDTF">2023-11-13T11:05:25Z</dcterms:modified>
</cp:coreProperties>
</file>