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306" r:id="rId2"/>
    <p:sldId id="309" r:id="rId3"/>
    <p:sldId id="260" r:id="rId4"/>
    <p:sldId id="308" r:id="rId5"/>
    <p:sldId id="267" r:id="rId6"/>
    <p:sldId id="310" r:id="rId7"/>
    <p:sldId id="268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1" r:id="rId16"/>
    <p:sldId id="324" r:id="rId17"/>
    <p:sldId id="323" r:id="rId18"/>
    <p:sldId id="325" r:id="rId19"/>
    <p:sldId id="326" r:id="rId20"/>
    <p:sldId id="327" r:id="rId21"/>
    <p:sldId id="328" r:id="rId22"/>
    <p:sldId id="329" r:id="rId23"/>
    <p:sldId id="320" r:id="rId24"/>
    <p:sldId id="335" r:id="rId25"/>
    <p:sldId id="336" r:id="rId26"/>
    <p:sldId id="337" r:id="rId27"/>
  </p:sldIdLst>
  <p:sldSz cx="6858000" cy="9144000" type="screen4x3"/>
  <p:notesSz cx="6858000" cy="9144000"/>
  <p:defaultTextStyle>
    <a:defPPr marL="0" marR="0" lvl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</a:defRPr>
    </a:defPPr>
    <a:lvl1pPr marL="0" marR="0" lvl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1pPr>
    <a:lvl2pPr marL="0" marR="0" lvl="1" indent="4572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2pPr>
    <a:lvl3pPr marL="0" marR="0" lvl="2" indent="9144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3pPr>
    <a:lvl4pPr marL="0" marR="0" lvl="3" indent="13716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4pPr>
    <a:lvl5pPr marL="0" marR="0" lvl="4" indent="18288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5pPr>
    <a:lvl6pPr marL="0" marR="0" lvl="5" indent="22860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6pPr>
    <a:lvl7pPr marL="0" marR="0" lvl="6" indent="27432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7pPr>
    <a:lvl8pPr marL="0" marR="0" lvl="7" indent="32004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8pPr>
    <a:lvl9pPr marL="0" marR="0" lvl="8" indent="36576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7" d="100"/>
          <a:sy n="47" d="100"/>
        </p:scale>
        <p:origin x="2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latinLnBrk="0">
      <a:defRPr sz="1200">
        <a:latin typeface="+mj-lt"/>
        <a:ea typeface="+mj-ea"/>
        <a:cs typeface="+mj-cs"/>
        <a:sym typeface="Calibri"/>
      </a:defRPr>
    </a:lvl1pPr>
    <a:lvl2pPr indent="228600" algn="r" rtl="1" latinLnBrk="0">
      <a:defRPr sz="1200">
        <a:latin typeface="+mj-lt"/>
        <a:ea typeface="+mj-ea"/>
        <a:cs typeface="+mj-cs"/>
        <a:sym typeface="Calibri"/>
      </a:defRPr>
    </a:lvl2pPr>
    <a:lvl3pPr indent="457200" algn="r" rtl="1" latinLnBrk="0">
      <a:defRPr sz="1200">
        <a:latin typeface="+mj-lt"/>
        <a:ea typeface="+mj-ea"/>
        <a:cs typeface="+mj-cs"/>
        <a:sym typeface="Calibri"/>
      </a:defRPr>
    </a:lvl3pPr>
    <a:lvl4pPr indent="685800" algn="r" rtl="1" latinLnBrk="0">
      <a:defRPr sz="1200">
        <a:latin typeface="+mj-lt"/>
        <a:ea typeface="+mj-ea"/>
        <a:cs typeface="+mj-cs"/>
        <a:sym typeface="Calibri"/>
      </a:defRPr>
    </a:lvl4pPr>
    <a:lvl5pPr indent="914400" algn="r" rtl="1" latinLnBrk="0">
      <a:defRPr sz="1200">
        <a:latin typeface="+mj-lt"/>
        <a:ea typeface="+mj-ea"/>
        <a:cs typeface="+mj-cs"/>
        <a:sym typeface="Calibri"/>
      </a:defRPr>
    </a:lvl5pPr>
    <a:lvl6pPr indent="1143000" algn="r" rtl="1" latinLnBrk="0">
      <a:defRPr sz="1200">
        <a:latin typeface="+mj-lt"/>
        <a:ea typeface="+mj-ea"/>
        <a:cs typeface="+mj-cs"/>
        <a:sym typeface="Calibri"/>
      </a:defRPr>
    </a:lvl6pPr>
    <a:lvl7pPr indent="1371600" algn="r" rtl="1" latinLnBrk="0">
      <a:defRPr sz="1200">
        <a:latin typeface="+mj-lt"/>
        <a:ea typeface="+mj-ea"/>
        <a:cs typeface="+mj-cs"/>
        <a:sym typeface="Calibri"/>
      </a:defRPr>
    </a:lvl7pPr>
    <a:lvl8pPr indent="1600200" algn="r" rtl="1" latinLnBrk="0">
      <a:defRPr sz="1200">
        <a:latin typeface="+mj-lt"/>
        <a:ea typeface="+mj-ea"/>
        <a:cs typeface="+mj-cs"/>
        <a:sym typeface="Calibri"/>
      </a:defRPr>
    </a:lvl8pPr>
    <a:lvl9pPr indent="1828800" algn="r" rtl="1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نص العنوان"/>
          <p:cNvSpPr txBox="1">
            <a:spLocks noGrp="1"/>
          </p:cNvSpPr>
          <p:nvPr>
            <p:ph type="title"/>
          </p:nvPr>
        </p:nvSpPr>
        <p:spPr>
          <a:xfrm>
            <a:off x="3729037" y="488951"/>
            <a:ext cx="1157289" cy="10401301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02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257175" y="488951"/>
            <a:ext cx="3357563" cy="10401301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>
            <a:spLocks noGrp="1"/>
          </p:cNvSpPr>
          <p:nvPr>
            <p:ph type="title"/>
          </p:nvPr>
        </p:nvSpPr>
        <p:spPr>
          <a:xfrm>
            <a:off x="541735" y="5875866"/>
            <a:ext cx="5829301" cy="1816101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t>نص العنوان</a:t>
            </a:r>
          </a:p>
        </p:txBody>
      </p:sp>
      <p:sp>
        <p:nvSpPr>
          <p:cNvPr id="3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541735" y="3875618"/>
            <a:ext cx="5829301" cy="20002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9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257175" y="2844800"/>
            <a:ext cx="2257425" cy="804545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342900" y="2046816"/>
            <a:ext cx="3030142" cy="85301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عنصر نائب للنص 4"/>
          <p:cNvSpPr>
            <a:spLocks noGrp="1"/>
          </p:cNvSpPr>
          <p:nvPr>
            <p:ph type="body" sz="quarter" idx="13"/>
          </p:nvPr>
        </p:nvSpPr>
        <p:spPr>
          <a:xfrm>
            <a:off x="3483769" y="2046816"/>
            <a:ext cx="3031332" cy="853016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>
            <a:spLocks noGrp="1"/>
          </p:cNvSpPr>
          <p:nvPr>
            <p:ph type="title"/>
          </p:nvPr>
        </p:nvSpPr>
        <p:spPr>
          <a:xfrm>
            <a:off x="342900" y="364066"/>
            <a:ext cx="2256235" cy="1549401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t>نص العنوان</a:t>
            </a:r>
          </a:p>
        </p:txBody>
      </p:sp>
      <p:sp>
        <p:nvSpPr>
          <p:cNvPr id="7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2681286" y="364066"/>
            <a:ext cx="3833814" cy="7804152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عنصر نائب للنص 3"/>
          <p:cNvSpPr>
            <a:spLocks noGrp="1"/>
          </p:cNvSpPr>
          <p:nvPr>
            <p:ph type="body" sz="half" idx="13"/>
          </p:nvPr>
        </p:nvSpPr>
        <p:spPr>
          <a:xfrm>
            <a:off x="342900" y="1913466"/>
            <a:ext cx="2256235" cy="6254753"/>
          </a:xfrm>
          <a:prstGeom prst="rect">
            <a:avLst/>
          </a:prstGeom>
        </p:spPr>
        <p:txBody>
          <a:bodyPr/>
          <a:lstStyle/>
          <a:p>
            <a:pPr marL="0" indent="0" rtl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>
            <a:spLocks noGrp="1"/>
          </p:cNvSpPr>
          <p:nvPr>
            <p:ph type="title"/>
          </p:nvPr>
        </p:nvSpPr>
        <p:spPr>
          <a:xfrm>
            <a:off x="1344216" y="6400800"/>
            <a:ext cx="4114801" cy="755652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t>نص العنوان</a:t>
            </a:r>
          </a:p>
        </p:txBody>
      </p:sp>
      <p:sp>
        <p:nvSpPr>
          <p:cNvPr id="83" name="عنصر نائب للصورة 2"/>
          <p:cNvSpPr>
            <a:spLocks noGrp="1"/>
          </p:cNvSpPr>
          <p:nvPr>
            <p:ph type="pic" sz="half" idx="13"/>
          </p:nvPr>
        </p:nvSpPr>
        <p:spPr>
          <a:xfrm>
            <a:off x="1344216" y="817032"/>
            <a:ext cx="4114801" cy="54864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344216" y="7156450"/>
            <a:ext cx="4114801" cy="10731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93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342900" y="366183"/>
            <a:ext cx="6172200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200" cy="6034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342900" y="8575214"/>
            <a:ext cx="264257" cy="28667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l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en.wikipedia.org/wiki/Saudi_governmen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Mohammed_bin_Salman" TargetMode="External"/><Relationship Id="rId5" Type="http://schemas.openxmlformats.org/officeDocument/2006/relationships/hyperlink" Target="https://en.wikipedia.org/wiki/Kingdom_of_Saudi_Arabia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صورة 3" descr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E70D4AA3-CC5C-F257-8B95-C0640C4795BF}"/>
              </a:ext>
            </a:extLst>
          </p:cNvPr>
          <p:cNvSpPr/>
          <p:nvPr/>
        </p:nvSpPr>
        <p:spPr>
          <a:xfrm>
            <a:off x="1364776" y="3660298"/>
            <a:ext cx="4503761" cy="2123656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Achievement Portfolio </a:t>
            </a:r>
            <a:endParaRPr kumimoji="0" lang="ar-SA" sz="6600" b="1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Andalus" panose="02020603050405020304" pitchFamily="18" charset="-78"/>
              <a:cs typeface="Andalus" panose="02020603050405020304" pitchFamily="18" charset="-78"/>
              <a:sym typeface="Calibri"/>
            </a:endParaRPr>
          </a:p>
        </p:txBody>
      </p:sp>
      <p:pic>
        <p:nvPicPr>
          <p:cNvPr id="3" name="صورة 4" descr="صورة 4">
            <a:extLst>
              <a:ext uri="{FF2B5EF4-FFF2-40B4-BE49-F238E27FC236}">
                <a16:creationId xmlns:a16="http://schemas.microsoft.com/office/drawing/2014/main" id="{60F68926-03F3-A777-B667-11E1C836F3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33" b="17708"/>
          <a:stretch>
            <a:fillRect/>
          </a:stretch>
        </p:blipFill>
        <p:spPr>
          <a:xfrm>
            <a:off x="4585648" y="2953985"/>
            <a:ext cx="801175" cy="650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صورة 5" descr="صورة 5">
            <a:extLst>
              <a:ext uri="{FF2B5EF4-FFF2-40B4-BE49-F238E27FC236}">
                <a16:creationId xmlns:a16="http://schemas.microsoft.com/office/drawing/2014/main" id="{D86C1012-41B8-3321-2DE4-E21FC10C8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441" y="2950231"/>
            <a:ext cx="1007937" cy="6820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6120245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صورة 3" descr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مربع نص 4"/>
          <p:cNvSpPr txBox="1"/>
          <p:nvPr/>
        </p:nvSpPr>
        <p:spPr>
          <a:xfrm>
            <a:off x="857231" y="3878092"/>
            <a:ext cx="514353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5400">
                <a:solidFill>
                  <a:srgbClr val="FF0066"/>
                </a:solidFill>
              </a:defRPr>
            </a:pPr>
            <a:endParaRPr b="1" dirty="0">
              <a:latin typeface="W1 THAGHR 05 037"/>
              <a:ea typeface="W1 THAGHR 05 037"/>
              <a:cs typeface="W1 THAGHR 05 037"/>
              <a:sym typeface="W1 THAGHR 05 037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4CC4EBD-4091-307F-523F-487D58A46841}"/>
              </a:ext>
            </a:extLst>
          </p:cNvPr>
          <p:cNvSpPr txBox="1"/>
          <p:nvPr/>
        </p:nvSpPr>
        <p:spPr>
          <a:xfrm>
            <a:off x="1852723" y="3527217"/>
            <a:ext cx="3429000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defRPr sz="1800">
                <a:solidFill>
                  <a:srgbClr val="002060"/>
                </a:solidFill>
              </a:defRPr>
            </a:pPr>
            <a:r>
              <a:rPr lang="en-US" sz="4000" b="1" dirty="0">
                <a:solidFill>
                  <a:srgbClr val="CC3399"/>
                </a:solidFill>
                <a:latin typeface="Aharoni" panose="02010803020104030203" pitchFamily="2" charset="-79"/>
                <a:ea typeface="W1 THAGHR 05 037"/>
                <a:cs typeface="Aharoni" panose="02010803020104030203" pitchFamily="2" charset="-79"/>
                <a:sym typeface="W1 THAGHR 05 037"/>
              </a:rPr>
              <a:t>School programs participation </a:t>
            </a:r>
          </a:p>
        </p:txBody>
      </p:sp>
    </p:spTree>
    <p:extLst>
      <p:ext uri="{BB962C8B-B14F-4D97-AF65-F5344CB8AC3E}">
        <p14:creationId xmlns:p14="http://schemas.microsoft.com/office/powerpoint/2010/main" val="297666844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صورة 3" descr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مربع نص 4"/>
          <p:cNvSpPr txBox="1"/>
          <p:nvPr/>
        </p:nvSpPr>
        <p:spPr>
          <a:xfrm>
            <a:off x="857231" y="3878092"/>
            <a:ext cx="514353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5400">
                <a:solidFill>
                  <a:srgbClr val="FF0066"/>
                </a:solidFill>
              </a:defRPr>
            </a:pPr>
            <a:endParaRPr b="1" dirty="0">
              <a:latin typeface="W1 THAGHR 05 037"/>
              <a:ea typeface="W1 THAGHR 05 037"/>
              <a:cs typeface="W1 THAGHR 05 037"/>
              <a:sym typeface="W1 THAGHR 05 037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6EEA3-B8B3-266A-048A-4D097E2740A4}"/>
              </a:ext>
            </a:extLst>
          </p:cNvPr>
          <p:cNvSpPr txBox="1"/>
          <p:nvPr/>
        </p:nvSpPr>
        <p:spPr>
          <a:xfrm>
            <a:off x="1714500" y="3910280"/>
            <a:ext cx="3429000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defRPr sz="1800">
                <a:solidFill>
                  <a:srgbClr val="002060"/>
                </a:solidFill>
              </a:defRPr>
            </a:pPr>
            <a:r>
              <a:rPr lang="en-US" sz="4000" b="1" dirty="0">
                <a:solidFill>
                  <a:srgbClr val="CC3399"/>
                </a:solidFill>
                <a:latin typeface="Aharoni" panose="02010803020104030203" pitchFamily="2" charset="-79"/>
                <a:cs typeface="Aharoni" panose="02010803020104030203" pitchFamily="2" charset="-79"/>
                <a:sym typeface="W1 THAGHR 05 037"/>
              </a:rPr>
              <a:t>S’s </a:t>
            </a:r>
          </a:p>
          <a:p>
            <a:pPr algn="ctr" rtl="0">
              <a:defRPr sz="1800">
                <a:solidFill>
                  <a:srgbClr val="002060"/>
                </a:solidFill>
              </a:defRPr>
            </a:pPr>
            <a:r>
              <a:rPr lang="en-US" sz="4000" b="1" dirty="0">
                <a:solidFill>
                  <a:srgbClr val="CC3399"/>
                </a:solidFill>
                <a:latin typeface="Aharoni" panose="02010803020104030203" pitchFamily="2" charset="-79"/>
                <a:cs typeface="Aharoni" panose="02010803020104030203" pitchFamily="2" charset="-79"/>
                <a:sym typeface="W1 THAGHR 05 037"/>
              </a:rPr>
              <a:t>projects </a:t>
            </a:r>
          </a:p>
        </p:txBody>
      </p:sp>
    </p:spTree>
    <p:extLst>
      <p:ext uri="{BB962C8B-B14F-4D97-AF65-F5344CB8AC3E}">
        <p14:creationId xmlns:p14="http://schemas.microsoft.com/office/powerpoint/2010/main" val="292888694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صورة 3" descr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مربع نص 4"/>
          <p:cNvSpPr txBox="1"/>
          <p:nvPr/>
        </p:nvSpPr>
        <p:spPr>
          <a:xfrm>
            <a:off x="857231" y="3878092"/>
            <a:ext cx="514353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5400">
                <a:solidFill>
                  <a:srgbClr val="FF0066"/>
                </a:solidFill>
              </a:defRPr>
            </a:pPr>
            <a:endParaRPr b="1" dirty="0">
              <a:latin typeface="W1 THAGHR 05 037"/>
              <a:ea typeface="W1 THAGHR 05 037"/>
              <a:cs typeface="W1 THAGHR 05 037"/>
              <a:sym typeface="W1 THAGHR 05 037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DDFE264-94F7-3EB7-9636-254BF8AD32FD}"/>
              </a:ext>
            </a:extLst>
          </p:cNvPr>
          <p:cNvSpPr txBox="1"/>
          <p:nvPr/>
        </p:nvSpPr>
        <p:spPr>
          <a:xfrm>
            <a:off x="1831458" y="3540948"/>
            <a:ext cx="3429000" cy="2062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defRPr sz="1800">
                <a:solidFill>
                  <a:srgbClr val="002060"/>
                </a:solidFill>
              </a:defRPr>
            </a:pPr>
            <a:r>
              <a:rPr lang="en-US" sz="3200" b="1" dirty="0">
                <a:solidFill>
                  <a:srgbClr val="CC3399"/>
                </a:solidFill>
                <a:latin typeface="Aharoni" panose="02010803020104030203" pitchFamily="2" charset="-79"/>
                <a:ea typeface="W1 THAGHR 05 037"/>
                <a:cs typeface="Aharoni" panose="02010803020104030203" pitchFamily="2" charset="-79"/>
                <a:sym typeface="W1 THAGHR 05 037"/>
              </a:rPr>
              <a:t>Low- level</a:t>
            </a:r>
          </a:p>
          <a:p>
            <a:pPr algn="ctr" rtl="0">
              <a:defRPr sz="1800">
                <a:solidFill>
                  <a:srgbClr val="002060"/>
                </a:solidFill>
              </a:defRPr>
            </a:pPr>
            <a:r>
              <a:rPr lang="en-US" sz="3200" b="1" dirty="0">
                <a:solidFill>
                  <a:srgbClr val="CC3399"/>
                </a:solidFill>
                <a:latin typeface="Aharoni" panose="02010803020104030203" pitchFamily="2" charset="-79"/>
                <a:ea typeface="W1 THAGHR 05 037"/>
                <a:cs typeface="Aharoni" panose="02010803020104030203" pitchFamily="2" charset="-79"/>
                <a:sym typeface="W1 THAGHR 05 037"/>
              </a:rPr>
              <a:t> students  improvement plan</a:t>
            </a:r>
          </a:p>
        </p:txBody>
      </p:sp>
    </p:spTree>
    <p:extLst>
      <p:ext uri="{BB962C8B-B14F-4D97-AF65-F5344CB8AC3E}">
        <p14:creationId xmlns:p14="http://schemas.microsoft.com/office/powerpoint/2010/main" val="278576909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صورة 3" descr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مربع نص 4"/>
          <p:cNvSpPr txBox="1"/>
          <p:nvPr/>
        </p:nvSpPr>
        <p:spPr>
          <a:xfrm>
            <a:off x="857231" y="3878092"/>
            <a:ext cx="514353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5400">
                <a:solidFill>
                  <a:srgbClr val="FF0066"/>
                </a:solidFill>
              </a:defRPr>
            </a:pPr>
            <a:endParaRPr b="1" dirty="0">
              <a:latin typeface="W1 THAGHR 05 037"/>
              <a:ea typeface="W1 THAGHR 05 037"/>
              <a:cs typeface="W1 THAGHR 05 037"/>
              <a:sym typeface="W1 THAGHR 05 037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2E8711D-D3CA-4797-1CD7-ECB4E996A30C}"/>
              </a:ext>
            </a:extLst>
          </p:cNvPr>
          <p:cNvSpPr txBox="1"/>
          <p:nvPr/>
        </p:nvSpPr>
        <p:spPr>
          <a:xfrm>
            <a:off x="1714500" y="3417838"/>
            <a:ext cx="3429000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defRPr sz="1800">
                <a:solidFill>
                  <a:srgbClr val="002060"/>
                </a:solidFill>
              </a:defRPr>
            </a:pPr>
            <a:r>
              <a:rPr lang="en-US" sz="3600" b="1" dirty="0">
                <a:solidFill>
                  <a:srgbClr val="CC3399"/>
                </a:solidFill>
                <a:latin typeface="Aharoni" panose="02010803020104030203" pitchFamily="2" charset="-79"/>
                <a:ea typeface="W1 THAGHR 05 037"/>
                <a:cs typeface="Aharoni" panose="02010803020104030203" pitchFamily="2" charset="-79"/>
                <a:sym typeface="W1 THAGHR 05 037"/>
              </a:rPr>
              <a:t>Excellent students</a:t>
            </a:r>
          </a:p>
          <a:p>
            <a:pPr algn="ctr" rtl="0">
              <a:defRPr sz="1800">
                <a:solidFill>
                  <a:srgbClr val="002060"/>
                </a:solidFill>
              </a:defRPr>
            </a:pPr>
            <a:r>
              <a:rPr lang="en-US" sz="3600" b="1" dirty="0">
                <a:solidFill>
                  <a:srgbClr val="CC3399"/>
                </a:solidFill>
                <a:latin typeface="Aharoni" panose="02010803020104030203" pitchFamily="2" charset="-79"/>
                <a:ea typeface="W1 THAGHR 05 037"/>
                <a:cs typeface="Aharoni" panose="02010803020104030203" pitchFamily="2" charset="-79"/>
                <a:sym typeface="W1 THAGHR 05 037"/>
              </a:rPr>
              <a:t> enrichment plan </a:t>
            </a:r>
          </a:p>
        </p:txBody>
      </p:sp>
    </p:spTree>
    <p:extLst>
      <p:ext uri="{BB962C8B-B14F-4D97-AF65-F5344CB8AC3E}">
        <p14:creationId xmlns:p14="http://schemas.microsoft.com/office/powerpoint/2010/main" val="403736869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صورة 3" descr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مربع نص 4"/>
          <p:cNvSpPr txBox="1"/>
          <p:nvPr/>
        </p:nvSpPr>
        <p:spPr>
          <a:xfrm>
            <a:off x="857231" y="3878092"/>
            <a:ext cx="514353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5400">
                <a:solidFill>
                  <a:srgbClr val="FF0066"/>
                </a:solidFill>
              </a:defRPr>
            </a:pPr>
            <a:endParaRPr b="1" dirty="0">
              <a:latin typeface="W1 THAGHR 05 037"/>
              <a:ea typeface="W1 THAGHR 05 037"/>
              <a:cs typeface="W1 THAGHR 05 037"/>
              <a:sym typeface="W1 THAGHR 05 037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AC7B134-016F-0646-32CC-CB35EBC4C53D}"/>
              </a:ext>
            </a:extLst>
          </p:cNvPr>
          <p:cNvSpPr txBox="1"/>
          <p:nvPr/>
        </p:nvSpPr>
        <p:spPr>
          <a:xfrm>
            <a:off x="1714500" y="3540948"/>
            <a:ext cx="3429000" cy="2554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defRPr sz="1800">
                <a:solidFill>
                  <a:srgbClr val="002060"/>
                </a:solidFill>
              </a:defRPr>
            </a:pPr>
            <a:r>
              <a:rPr lang="en-US" sz="4000" b="1" dirty="0">
                <a:solidFill>
                  <a:srgbClr val="CC3399"/>
                </a:solidFill>
                <a:latin typeface="Aharoni" panose="02010803020104030203" pitchFamily="2" charset="-79"/>
                <a:ea typeface="W1 THAGHR 05 037"/>
                <a:cs typeface="Aharoni" panose="02010803020104030203" pitchFamily="2" charset="-79"/>
                <a:sym typeface="W1 THAGHR 05 037"/>
              </a:rPr>
              <a:t>Excellent Students Appreciation certificates</a:t>
            </a:r>
          </a:p>
        </p:txBody>
      </p:sp>
    </p:spTree>
    <p:extLst>
      <p:ext uri="{BB962C8B-B14F-4D97-AF65-F5344CB8AC3E}">
        <p14:creationId xmlns:p14="http://schemas.microsoft.com/office/powerpoint/2010/main" val="104154304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صورة 3" descr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مربع نص 4"/>
          <p:cNvSpPr txBox="1"/>
          <p:nvPr/>
        </p:nvSpPr>
        <p:spPr>
          <a:xfrm>
            <a:off x="857231" y="3878092"/>
            <a:ext cx="514353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5400">
                <a:solidFill>
                  <a:srgbClr val="FF0066"/>
                </a:solidFill>
              </a:defRPr>
            </a:pPr>
            <a:endParaRPr b="1" dirty="0">
              <a:latin typeface="W1 THAGHR 05 037"/>
              <a:ea typeface="W1 THAGHR 05 037"/>
              <a:cs typeface="W1 THAGHR 05 037"/>
              <a:sym typeface="W1 THAGHR 05 037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F48ED3C-003B-5585-2B07-8FE45991ECE9}"/>
              </a:ext>
            </a:extLst>
          </p:cNvPr>
          <p:cNvSpPr txBox="1"/>
          <p:nvPr/>
        </p:nvSpPr>
        <p:spPr>
          <a:xfrm>
            <a:off x="1948417" y="3864114"/>
            <a:ext cx="3429000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defRPr sz="1800">
                <a:solidFill>
                  <a:srgbClr val="002060"/>
                </a:solidFill>
              </a:defRPr>
            </a:pPr>
            <a:r>
              <a:rPr lang="en-US" sz="4000" b="1" dirty="0">
                <a:solidFill>
                  <a:srgbClr val="CC3399"/>
                </a:solidFill>
                <a:latin typeface="Aharoni" panose="02010803020104030203" pitchFamily="2" charset="-79"/>
                <a:ea typeface="W1 THAGHR 05 037"/>
                <a:cs typeface="Aharoni" panose="02010803020104030203" pitchFamily="2" charset="-79"/>
                <a:sym typeface="W1 THAGHR 05 037"/>
              </a:rPr>
              <a:t>Exams</a:t>
            </a:r>
          </a:p>
        </p:txBody>
      </p:sp>
    </p:spTree>
    <p:extLst>
      <p:ext uri="{BB962C8B-B14F-4D97-AF65-F5344CB8AC3E}">
        <p14:creationId xmlns:p14="http://schemas.microsoft.com/office/powerpoint/2010/main" val="323765378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صورة 3" descr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مربع نص 4"/>
          <p:cNvSpPr txBox="1"/>
          <p:nvPr/>
        </p:nvSpPr>
        <p:spPr>
          <a:xfrm>
            <a:off x="857231" y="3878092"/>
            <a:ext cx="514353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5400">
                <a:solidFill>
                  <a:srgbClr val="FF0066"/>
                </a:solidFill>
              </a:defRPr>
            </a:pPr>
            <a:endParaRPr b="1" dirty="0">
              <a:latin typeface="W1 THAGHR 05 037"/>
              <a:ea typeface="W1 THAGHR 05 037"/>
              <a:cs typeface="W1 THAGHR 05 037"/>
              <a:sym typeface="W1 THAGHR 05 037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B4BC777-27C5-F88F-B097-5AFDCD758F41}"/>
              </a:ext>
            </a:extLst>
          </p:cNvPr>
          <p:cNvSpPr txBox="1"/>
          <p:nvPr/>
        </p:nvSpPr>
        <p:spPr>
          <a:xfrm>
            <a:off x="1948417" y="3864114"/>
            <a:ext cx="3429000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defRPr sz="1800">
                <a:solidFill>
                  <a:srgbClr val="002060"/>
                </a:solidFill>
              </a:defRPr>
            </a:pPr>
            <a:r>
              <a:rPr lang="en-US" sz="4000" b="1" dirty="0">
                <a:solidFill>
                  <a:srgbClr val="CC3399"/>
                </a:solidFill>
                <a:latin typeface="Aharoni" panose="02010803020104030203" pitchFamily="2" charset="-79"/>
                <a:ea typeface="W1 THAGHR 05 037"/>
                <a:cs typeface="Aharoni" panose="02010803020104030203" pitchFamily="2" charset="-79"/>
                <a:sym typeface="W1 THAGHR 05 037"/>
              </a:rPr>
              <a:t>Worksheets</a:t>
            </a:r>
          </a:p>
        </p:txBody>
      </p:sp>
    </p:spTree>
    <p:extLst>
      <p:ext uri="{BB962C8B-B14F-4D97-AF65-F5344CB8AC3E}">
        <p14:creationId xmlns:p14="http://schemas.microsoft.com/office/powerpoint/2010/main" val="260255215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صورة 3" descr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مربع نص 4"/>
          <p:cNvSpPr txBox="1"/>
          <p:nvPr/>
        </p:nvSpPr>
        <p:spPr>
          <a:xfrm>
            <a:off x="857231" y="3878092"/>
            <a:ext cx="514353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5400">
                <a:solidFill>
                  <a:srgbClr val="FF0066"/>
                </a:solidFill>
              </a:defRPr>
            </a:pPr>
            <a:endParaRPr b="1" dirty="0">
              <a:latin typeface="W1 THAGHR 05 037"/>
              <a:ea typeface="W1 THAGHR 05 037"/>
              <a:cs typeface="W1 THAGHR 05 037"/>
              <a:sym typeface="W1 THAGHR 05 037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89D4882-EB93-329D-FC8D-86C871E2079E}"/>
              </a:ext>
            </a:extLst>
          </p:cNvPr>
          <p:cNvSpPr txBox="1"/>
          <p:nvPr/>
        </p:nvSpPr>
        <p:spPr>
          <a:xfrm>
            <a:off x="1948417" y="3864114"/>
            <a:ext cx="3429000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defRPr sz="1800">
                <a:solidFill>
                  <a:srgbClr val="002060"/>
                </a:solidFill>
              </a:defRPr>
            </a:pPr>
            <a:r>
              <a:rPr lang="en-US" sz="4000" b="1" dirty="0">
                <a:solidFill>
                  <a:srgbClr val="CC3399"/>
                </a:solidFill>
                <a:latin typeface="Aharoni" panose="02010803020104030203" pitchFamily="2" charset="-79"/>
                <a:ea typeface="W1 THAGHR 05 037"/>
                <a:cs typeface="Aharoni" panose="02010803020104030203" pitchFamily="2" charset="-79"/>
                <a:sym typeface="W1 THAGHR 05 037"/>
              </a:rPr>
              <a:t>Strategies </a:t>
            </a:r>
          </a:p>
        </p:txBody>
      </p:sp>
    </p:spTree>
    <p:extLst>
      <p:ext uri="{BB962C8B-B14F-4D97-AF65-F5344CB8AC3E}">
        <p14:creationId xmlns:p14="http://schemas.microsoft.com/office/powerpoint/2010/main" val="391987969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صورة 3" descr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مربع نص 4"/>
          <p:cNvSpPr txBox="1"/>
          <p:nvPr/>
        </p:nvSpPr>
        <p:spPr>
          <a:xfrm>
            <a:off x="857231" y="3878092"/>
            <a:ext cx="514353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5400">
                <a:solidFill>
                  <a:srgbClr val="FF0066"/>
                </a:solidFill>
              </a:defRPr>
            </a:pPr>
            <a:endParaRPr b="1" dirty="0">
              <a:latin typeface="W1 THAGHR 05 037"/>
              <a:ea typeface="W1 THAGHR 05 037"/>
              <a:cs typeface="W1 THAGHR 05 037"/>
              <a:sym typeface="W1 THAGHR 05 037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89D4882-EB93-329D-FC8D-86C871E2079E}"/>
              </a:ext>
            </a:extLst>
          </p:cNvPr>
          <p:cNvSpPr txBox="1"/>
          <p:nvPr/>
        </p:nvSpPr>
        <p:spPr>
          <a:xfrm>
            <a:off x="1893825" y="3413738"/>
            <a:ext cx="3429000" cy="2554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defRPr sz="1800">
                <a:solidFill>
                  <a:srgbClr val="002060"/>
                </a:solidFill>
              </a:defRPr>
            </a:pPr>
            <a:r>
              <a:rPr lang="en-US" sz="4000" b="1" dirty="0">
                <a:solidFill>
                  <a:srgbClr val="CC3399"/>
                </a:solidFill>
                <a:latin typeface="Aharoni" panose="02010803020104030203" pitchFamily="2" charset="-79"/>
                <a:ea typeface="W1 THAGHR 05 037"/>
                <a:cs typeface="Aharoni" panose="02010803020104030203" pitchFamily="2" charset="-79"/>
                <a:sym typeface="W1 THAGHR 05 037"/>
              </a:rPr>
              <a:t>Professional Learning Community </a:t>
            </a:r>
          </a:p>
          <a:p>
            <a:pPr algn="ctr" rtl="0">
              <a:defRPr sz="1800">
                <a:solidFill>
                  <a:srgbClr val="002060"/>
                </a:solidFill>
              </a:defRPr>
            </a:pPr>
            <a:r>
              <a:rPr lang="en-US" sz="4000" b="1" dirty="0">
                <a:solidFill>
                  <a:srgbClr val="CC3399"/>
                </a:solidFill>
                <a:latin typeface="Aharoni" panose="02010803020104030203" pitchFamily="2" charset="-79"/>
                <a:ea typeface="W1 THAGHR 05 037"/>
                <a:cs typeface="Aharoni" panose="02010803020104030203" pitchFamily="2" charset="-79"/>
                <a:sym typeface="W1 THAGHR 05 037"/>
              </a:rPr>
              <a:t>Report </a:t>
            </a:r>
          </a:p>
        </p:txBody>
      </p:sp>
    </p:spTree>
    <p:extLst>
      <p:ext uri="{BB962C8B-B14F-4D97-AF65-F5344CB8AC3E}">
        <p14:creationId xmlns:p14="http://schemas.microsoft.com/office/powerpoint/2010/main" val="87134019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صورة 3" descr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مربع نص 4"/>
          <p:cNvSpPr txBox="1"/>
          <p:nvPr/>
        </p:nvSpPr>
        <p:spPr>
          <a:xfrm>
            <a:off x="857231" y="3878092"/>
            <a:ext cx="514353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5400">
                <a:solidFill>
                  <a:srgbClr val="FF0066"/>
                </a:solidFill>
              </a:defRPr>
            </a:pPr>
            <a:endParaRPr b="1" dirty="0">
              <a:latin typeface="W1 THAGHR 05 037"/>
              <a:ea typeface="W1 THAGHR 05 037"/>
              <a:cs typeface="W1 THAGHR 05 037"/>
              <a:sym typeface="W1 THAGHR 05 037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89D4882-EB93-329D-FC8D-86C871E2079E}"/>
              </a:ext>
            </a:extLst>
          </p:cNvPr>
          <p:cNvSpPr txBox="1"/>
          <p:nvPr/>
        </p:nvSpPr>
        <p:spPr>
          <a:xfrm>
            <a:off x="1948417" y="3864114"/>
            <a:ext cx="3429000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defRPr sz="1800">
                <a:solidFill>
                  <a:srgbClr val="002060"/>
                </a:solidFill>
              </a:defRPr>
            </a:pPr>
            <a:r>
              <a:rPr lang="en-US" sz="4000" b="1">
                <a:solidFill>
                  <a:srgbClr val="CC3399"/>
                </a:solidFill>
                <a:latin typeface="Aharoni" panose="02010803020104030203" pitchFamily="2" charset="-79"/>
                <a:ea typeface="W1 THAGHR 05 037"/>
                <a:cs typeface="Aharoni" panose="02010803020104030203" pitchFamily="2" charset="-79"/>
                <a:sym typeface="W1 THAGHR 05 037"/>
              </a:rPr>
              <a:t>Learning tools</a:t>
            </a:r>
            <a:endParaRPr lang="en-US" sz="4000" b="1" dirty="0">
              <a:solidFill>
                <a:srgbClr val="CC3399"/>
              </a:solidFill>
              <a:latin typeface="Aharoni" panose="02010803020104030203" pitchFamily="2" charset="-79"/>
              <a:ea typeface="W1 THAGHR 05 037"/>
              <a:cs typeface="Aharoni" panose="02010803020104030203" pitchFamily="2" charset="-79"/>
              <a:sym typeface="W1 THAGHR 05 037"/>
            </a:endParaRPr>
          </a:p>
        </p:txBody>
      </p:sp>
    </p:spTree>
    <p:extLst>
      <p:ext uri="{BB962C8B-B14F-4D97-AF65-F5344CB8AC3E}">
        <p14:creationId xmlns:p14="http://schemas.microsoft.com/office/powerpoint/2010/main" val="17256942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صورة 3" descr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E70D4AA3-CC5C-F257-8B95-C0640C4795BF}"/>
              </a:ext>
            </a:extLst>
          </p:cNvPr>
          <p:cNvSpPr/>
          <p:nvPr/>
        </p:nvSpPr>
        <p:spPr>
          <a:xfrm>
            <a:off x="1364776" y="4018003"/>
            <a:ext cx="4503761" cy="110799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Your name</a:t>
            </a:r>
            <a:endParaRPr kumimoji="0" lang="ar-SA" sz="6600" b="1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Andalus" panose="02020603050405020304" pitchFamily="18" charset="-78"/>
              <a:cs typeface="Andalus" panose="02020603050405020304" pitchFamily="18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261601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صورة 3" descr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4428"/>
            <a:ext cx="6858000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صورة 4" descr="صورة 4"/>
          <p:cNvPicPr>
            <a:picLocks noChangeAspect="1"/>
          </p:cNvPicPr>
          <p:nvPr/>
        </p:nvPicPr>
        <p:blipFill>
          <a:blip r:embed="rId3"/>
          <a:srcRect t="20833" b="17708"/>
          <a:stretch>
            <a:fillRect/>
          </a:stretch>
        </p:blipFill>
        <p:spPr>
          <a:xfrm>
            <a:off x="5153334" y="1045216"/>
            <a:ext cx="1000133" cy="526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0068196-3DFE-D31F-4CC0-B0B2C10F3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491" y="1571603"/>
            <a:ext cx="1749691" cy="169297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24A212A-50DF-D139-4484-2902D8850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731" y="1889079"/>
            <a:ext cx="2499509" cy="11691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0682008-B478-E96E-E41D-648FA4DBE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9491" y="3656698"/>
            <a:ext cx="1969067" cy="196906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597CF45-021D-ED6D-D481-A64E7B8B2C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8892" y="3230330"/>
            <a:ext cx="2314575" cy="19716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0CB9CD0-E385-E253-D723-D49C591366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273" y="6017883"/>
            <a:ext cx="1465193" cy="129516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6EB146B-FC96-A006-F492-1E3C684349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4438" y="5556533"/>
            <a:ext cx="2312802" cy="129516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9912708-7703-0B1A-98BC-2BD6F99A31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9197" y="6747642"/>
            <a:ext cx="2133600" cy="16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1627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صورة 3" descr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4428"/>
            <a:ext cx="6858000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صورة 4" descr="صورة 4"/>
          <p:cNvPicPr>
            <a:picLocks noChangeAspect="1"/>
          </p:cNvPicPr>
          <p:nvPr/>
        </p:nvPicPr>
        <p:blipFill>
          <a:blip r:embed="rId3"/>
          <a:srcRect t="20833" b="17708"/>
          <a:stretch>
            <a:fillRect/>
          </a:stretch>
        </p:blipFill>
        <p:spPr>
          <a:xfrm>
            <a:off x="5179982" y="949682"/>
            <a:ext cx="1000133" cy="526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BA70537-761C-BF63-BA1A-FC8088B70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" y="3666564"/>
            <a:ext cx="2847975" cy="16002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8390AC9-5789-7717-E232-A7367A938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120" y="1523439"/>
            <a:ext cx="2143125" cy="214312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573BA0A-5790-63D0-E2D8-9E5500F33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2912" y="4074046"/>
            <a:ext cx="2307750" cy="78523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AF8F6A9-31E7-92C7-1423-A8830ABA1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9487" y="5465726"/>
            <a:ext cx="2143125" cy="12001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467A78B-E125-D4AE-57D7-D0ADD7393F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137" y="5465726"/>
            <a:ext cx="2307750" cy="121343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2384152-4602-41C4-610C-C4162D1835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9486" y="4812364"/>
            <a:ext cx="2143125" cy="205358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E377F8C-D394-04FC-465F-00972AE2EF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4306" y="6533891"/>
            <a:ext cx="1824962" cy="142297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37721BB-D015-EDEB-7976-B68765B877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6062" y="1685365"/>
            <a:ext cx="2514600" cy="18192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B2C2563-F334-A67F-80C5-91749028F2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5468" y="7207823"/>
            <a:ext cx="2322777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5500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صورة 3" descr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مربع نص 4"/>
          <p:cNvSpPr txBox="1"/>
          <p:nvPr/>
        </p:nvSpPr>
        <p:spPr>
          <a:xfrm>
            <a:off x="857231" y="3878092"/>
            <a:ext cx="514353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5400">
                <a:solidFill>
                  <a:srgbClr val="FF0066"/>
                </a:solidFill>
              </a:defRPr>
            </a:pPr>
            <a:endParaRPr b="1" dirty="0">
              <a:latin typeface="W1 THAGHR 05 037"/>
              <a:ea typeface="W1 THAGHR 05 037"/>
              <a:cs typeface="W1 THAGHR 05 037"/>
              <a:sym typeface="W1 THAGHR 05 037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6EEA3-B8B3-266A-048A-4D097E2740A4}"/>
              </a:ext>
            </a:extLst>
          </p:cNvPr>
          <p:cNvSpPr txBox="1"/>
          <p:nvPr/>
        </p:nvSpPr>
        <p:spPr>
          <a:xfrm>
            <a:off x="1714500" y="3910280"/>
            <a:ext cx="3429000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defRPr sz="1800">
                <a:solidFill>
                  <a:srgbClr val="002060"/>
                </a:solidFill>
              </a:defRPr>
            </a:pPr>
            <a:r>
              <a:rPr lang="en-US" sz="4000" b="1" dirty="0">
                <a:solidFill>
                  <a:srgbClr val="CC3399"/>
                </a:solidFill>
                <a:latin typeface="Aharoni" panose="02010803020104030203" pitchFamily="2" charset="-79"/>
                <a:cs typeface="Aharoni" panose="02010803020104030203" pitchFamily="2" charset="-79"/>
                <a:sym typeface="W1 THAGHR 05 037"/>
              </a:rPr>
              <a:t>Content Analysis </a:t>
            </a:r>
          </a:p>
        </p:txBody>
      </p:sp>
    </p:spTree>
    <p:extLst>
      <p:ext uri="{BB962C8B-B14F-4D97-AF65-F5344CB8AC3E}">
        <p14:creationId xmlns:p14="http://schemas.microsoft.com/office/powerpoint/2010/main" val="428648012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صورة 3" descr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4428"/>
            <a:ext cx="6858000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77BA6DE-318C-5F99-68E9-0044D1FBB4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69" r="29726"/>
          <a:stretch/>
        </p:blipFill>
        <p:spPr>
          <a:xfrm>
            <a:off x="518615" y="2309111"/>
            <a:ext cx="5841243" cy="5980741"/>
          </a:xfrm>
          <a:prstGeom prst="rect">
            <a:avLst/>
          </a:prstGeom>
        </p:spPr>
      </p:pic>
      <p:pic>
        <p:nvPicPr>
          <p:cNvPr id="157" name="صورة 4" descr="صورة 4"/>
          <p:cNvPicPr>
            <a:picLocks noChangeAspect="1"/>
          </p:cNvPicPr>
          <p:nvPr/>
        </p:nvPicPr>
        <p:blipFill>
          <a:blip r:embed="rId4"/>
          <a:srcRect t="20833" b="17708"/>
          <a:stretch>
            <a:fillRect/>
          </a:stretch>
        </p:blipFill>
        <p:spPr>
          <a:xfrm>
            <a:off x="5152687" y="854148"/>
            <a:ext cx="1000133" cy="52638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760A46C-A56A-705C-CE56-C07E3EEF67E0}"/>
              </a:ext>
            </a:extLst>
          </p:cNvPr>
          <p:cNvSpPr txBox="1"/>
          <p:nvPr/>
        </p:nvSpPr>
        <p:spPr>
          <a:xfrm>
            <a:off x="1967807" y="1601225"/>
            <a:ext cx="3429000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defRPr sz="1800">
                <a:solidFill>
                  <a:srgbClr val="002060"/>
                </a:solidFill>
              </a:defRPr>
            </a:pPr>
            <a:r>
              <a:rPr lang="en-US" sz="4000" b="1" dirty="0">
                <a:solidFill>
                  <a:srgbClr val="CC3399"/>
                </a:solidFill>
                <a:latin typeface="Aharoni" panose="02010803020104030203" pitchFamily="2" charset="-79"/>
                <a:ea typeface="W1 THAGHR 05 037"/>
                <a:cs typeface="Aharoni" panose="02010803020104030203" pitchFamily="2" charset="-79"/>
                <a:sym typeface="W1 THAGHR 05 037"/>
              </a:rPr>
              <a:t>Timetable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681037E-B05D-E0AF-695C-3334AD133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1470" y="3237687"/>
            <a:ext cx="1532292" cy="4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1475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صورة 3" descr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4428"/>
            <a:ext cx="6858000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صورة 4" descr="صورة 4"/>
          <p:cNvPicPr>
            <a:picLocks noChangeAspect="1"/>
          </p:cNvPicPr>
          <p:nvPr/>
        </p:nvPicPr>
        <p:blipFill>
          <a:blip r:embed="rId3"/>
          <a:srcRect t="20833" b="17708"/>
          <a:stretch>
            <a:fillRect/>
          </a:stretch>
        </p:blipFill>
        <p:spPr>
          <a:xfrm>
            <a:off x="5152687" y="854148"/>
            <a:ext cx="1000133" cy="52638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760A46C-A56A-705C-CE56-C07E3EEF67E0}"/>
              </a:ext>
            </a:extLst>
          </p:cNvPr>
          <p:cNvSpPr txBox="1"/>
          <p:nvPr/>
        </p:nvSpPr>
        <p:spPr>
          <a:xfrm>
            <a:off x="1730131" y="1406113"/>
            <a:ext cx="4185013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defRPr sz="1800">
                <a:solidFill>
                  <a:srgbClr val="002060"/>
                </a:solidFill>
              </a:defRPr>
            </a:pPr>
            <a:r>
              <a:rPr lang="en-US" sz="4000" b="1" dirty="0">
                <a:solidFill>
                  <a:srgbClr val="CC3399"/>
                </a:solidFill>
                <a:latin typeface="Aharoni" panose="02010803020104030203" pitchFamily="2" charset="-79"/>
                <a:ea typeface="W1 THAGHR 05 037"/>
                <a:cs typeface="Aharoni" panose="02010803020104030203" pitchFamily="2" charset="-79"/>
                <a:sym typeface="W1 THAGHR 05 037"/>
              </a:rPr>
              <a:t>Saudi  National  Day 1445  </a:t>
            </a:r>
          </a:p>
        </p:txBody>
      </p:sp>
    </p:spTree>
    <p:extLst>
      <p:ext uri="{BB962C8B-B14F-4D97-AF65-F5344CB8AC3E}">
        <p14:creationId xmlns:p14="http://schemas.microsoft.com/office/powerpoint/2010/main" val="342809808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صورة 3" descr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4428"/>
            <a:ext cx="6858000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صورة 4" descr="صورة 4"/>
          <p:cNvPicPr>
            <a:picLocks noChangeAspect="1"/>
          </p:cNvPicPr>
          <p:nvPr/>
        </p:nvPicPr>
        <p:blipFill>
          <a:blip r:embed="rId3"/>
          <a:srcRect t="20833" b="17708"/>
          <a:stretch>
            <a:fillRect/>
          </a:stretch>
        </p:blipFill>
        <p:spPr>
          <a:xfrm>
            <a:off x="5152687" y="854148"/>
            <a:ext cx="1000133" cy="5263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26DC944-F3AD-E801-45DC-D1B8B6A153D1}"/>
              </a:ext>
            </a:extLst>
          </p:cNvPr>
          <p:cNvSpPr txBox="1"/>
          <p:nvPr/>
        </p:nvSpPr>
        <p:spPr>
          <a:xfrm>
            <a:off x="1706127" y="1542592"/>
            <a:ext cx="4185013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defRPr sz="1800">
                <a:solidFill>
                  <a:srgbClr val="002060"/>
                </a:solidFill>
              </a:defRPr>
            </a:pPr>
            <a:r>
              <a:rPr lang="en-US" sz="4000" b="1" dirty="0">
                <a:solidFill>
                  <a:srgbClr val="CC3399"/>
                </a:solidFill>
                <a:latin typeface="Aharoni" panose="02010803020104030203" pitchFamily="2" charset="-79"/>
                <a:ea typeface="W1 THAGHR 05 037"/>
                <a:cs typeface="Aharoni" panose="02010803020104030203" pitchFamily="2" charset="-79"/>
                <a:sym typeface="W1 THAGHR 05 037"/>
              </a:rPr>
              <a:t>Saudi  National  Day 1445  </a:t>
            </a:r>
          </a:p>
        </p:txBody>
      </p:sp>
    </p:spTree>
    <p:extLst>
      <p:ext uri="{BB962C8B-B14F-4D97-AF65-F5344CB8AC3E}">
        <p14:creationId xmlns:p14="http://schemas.microsoft.com/office/powerpoint/2010/main" val="95973988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صورة 3" descr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4428"/>
            <a:ext cx="6858000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صورة 4" descr="صورة 4"/>
          <p:cNvPicPr>
            <a:picLocks noChangeAspect="1"/>
          </p:cNvPicPr>
          <p:nvPr/>
        </p:nvPicPr>
        <p:blipFill>
          <a:blip r:embed="rId3"/>
          <a:srcRect t="20833" b="17708"/>
          <a:stretch>
            <a:fillRect/>
          </a:stretch>
        </p:blipFill>
        <p:spPr>
          <a:xfrm>
            <a:off x="5152687" y="854148"/>
            <a:ext cx="1000133" cy="5263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7297985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عنوان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1" name="صورة 3" descr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858001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عنصر نائب للمحتوى 6" descr="عنصر نائب للمحتوى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596" y="766916"/>
            <a:ext cx="1503966" cy="72253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AFC85806-94AB-3B5D-2AFA-2DC63933DB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5719656"/>
              </p:ext>
            </p:extLst>
          </p:nvPr>
        </p:nvGraphicFramePr>
        <p:xfrm>
          <a:off x="519468" y="1658172"/>
          <a:ext cx="5819064" cy="6599542"/>
        </p:xfrm>
        <a:graphic>
          <a:graphicData uri="http://schemas.openxmlformats.org/drawingml/2006/table">
            <a:tbl>
              <a:tblPr rtl="1" firstRow="1">
                <a:tableStyleId>{4C3C2611-4C71-4FC5-86AE-919BDF0F9419}</a:tableStyleId>
              </a:tblPr>
              <a:tblGrid>
                <a:gridCol w="1193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8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141">
                  <a:extLst>
                    <a:ext uri="{9D8B030D-6E8A-4147-A177-3AD203B41FA5}">
                      <a16:colId xmlns:a16="http://schemas.microsoft.com/office/drawing/2014/main" val="1285074196"/>
                    </a:ext>
                  </a:extLst>
                </a:gridCol>
              </a:tblGrid>
              <a:tr h="558557">
                <a:tc gridSpan="3">
                  <a:txBody>
                    <a:bodyPr/>
                    <a:lstStyle/>
                    <a:p>
                      <a:pPr algn="ctr" rtl="0">
                        <a:defRPr sz="2800" b="0">
                          <a:solidFill>
                            <a:srgbClr val="FF0066"/>
                          </a:solidFill>
                        </a:defRPr>
                      </a:pPr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w Cen MT" panose="020B0602020104020603" pitchFamily="34" charset="0"/>
                          <a:ea typeface="W1 THAGHR 05 037"/>
                          <a:cs typeface="W1 THAGHR 05 037"/>
                          <a:sym typeface="W1 THAGHR 05 037"/>
                        </a:rPr>
                        <a:t>Content </a:t>
                      </a:r>
                      <a:endParaRPr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w Cen MT" panose="020B0602020104020603" pitchFamily="34" charset="0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 lang="en-US" b="1" dirty="0"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My CV</a:t>
                      </a: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 lang="en-US" b="1" dirty="0"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Vision </a:t>
                      </a: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 lang="en-US" b="1" dirty="0"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Mission </a:t>
                      </a: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 lang="en-US" b="1" dirty="0"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Goals </a:t>
                      </a: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530"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 lang="en-US" b="1" dirty="0"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Training courses</a:t>
                      </a: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413"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 lang="en-US" b="1" dirty="0"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Certificate of appreciations </a:t>
                      </a: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3413"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 lang="en-US" b="1" dirty="0"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School programs participation </a:t>
                      </a: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 lang="en-US" b="1" dirty="0">
                          <a:latin typeface="W1 THAGHR 05 037"/>
                          <a:sym typeface="W1 THAGHR 05 037"/>
                        </a:rPr>
                        <a:t>S’s projects </a:t>
                      </a:r>
                      <a:endParaRPr b="1" dirty="0">
                        <a:latin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03413"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 lang="en-US" b="1" dirty="0"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Low- level students  improvement plan</a:t>
                      </a:r>
                    </a:p>
                  </a:txBody>
                  <a:tcPr marL="45720" marR="45720" anchor="ctr" horzOverflow="overflow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03413"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 lang="en-US" b="1" dirty="0"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Excellent students enrichment plan </a:t>
                      </a: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59427"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 lang="en-US" b="1" dirty="0"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Appreciation certificates</a:t>
                      </a:r>
                      <a:endParaRPr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endParaRPr sz="1200" b="1" dirty="0">
                        <a:latin typeface="W1 THAGHR 05 037"/>
                        <a:ea typeface="W1 THAGHR 05 037"/>
                        <a:cs typeface="W1 THAGHR 05 037"/>
                        <a:sym typeface="W1 THAGHR 05 037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مستطيل 3">
            <a:extLst>
              <a:ext uri="{FF2B5EF4-FFF2-40B4-BE49-F238E27FC236}">
                <a16:creationId xmlns:a16="http://schemas.microsoft.com/office/drawing/2014/main" id="{4024A6E3-64F8-61B7-E3F0-217D4A862D23}"/>
              </a:ext>
            </a:extLst>
          </p:cNvPr>
          <p:cNvSpPr/>
          <p:nvPr/>
        </p:nvSpPr>
        <p:spPr>
          <a:xfrm>
            <a:off x="750626" y="2535843"/>
            <a:ext cx="1460311" cy="646329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CC3399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General information </a:t>
            </a:r>
            <a:endParaRPr kumimoji="0" lang="ar-SA" sz="1800" b="1" i="0" u="none" strike="noStrike" cap="none" spc="0" normalizeH="0" baseline="0" dirty="0">
              <a:ln>
                <a:noFill/>
              </a:ln>
              <a:solidFill>
                <a:srgbClr val="CC3399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E4F3EA0-C16D-D4D1-2F96-61D1E92B8637}"/>
              </a:ext>
            </a:extLst>
          </p:cNvPr>
          <p:cNvSpPr/>
          <p:nvPr/>
        </p:nvSpPr>
        <p:spPr>
          <a:xfrm>
            <a:off x="655090" y="4188809"/>
            <a:ext cx="1460311" cy="923328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CC3399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Professional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CC3399"/>
                </a:solidFill>
              </a:rPr>
              <a:t>Development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CC3399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Plans </a:t>
            </a:r>
            <a:endParaRPr kumimoji="0" lang="ar-SA" sz="1800" b="1" i="0" u="none" strike="noStrike" cap="none" spc="0" normalizeH="0" baseline="0" dirty="0">
              <a:ln>
                <a:noFill/>
              </a:ln>
              <a:solidFill>
                <a:srgbClr val="CC3399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AC2B618-1423-DAB3-CC54-E7219C444A81}"/>
              </a:ext>
            </a:extLst>
          </p:cNvPr>
          <p:cNvSpPr/>
          <p:nvPr/>
        </p:nvSpPr>
        <p:spPr>
          <a:xfrm>
            <a:off x="655088" y="6080961"/>
            <a:ext cx="1460311" cy="646329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CC3399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Achievement samples</a:t>
            </a:r>
            <a:endParaRPr kumimoji="0" lang="ar-SA" sz="1800" b="1" i="0" u="none" strike="noStrike" cap="none" spc="0" normalizeH="0" baseline="0" dirty="0">
              <a:ln>
                <a:noFill/>
              </a:ln>
              <a:solidFill>
                <a:srgbClr val="CC3399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EC9D3FFA-AF7A-AE58-EF86-062B5DB9997F}"/>
              </a:ext>
            </a:extLst>
          </p:cNvPr>
          <p:cNvSpPr/>
          <p:nvPr/>
        </p:nvSpPr>
        <p:spPr>
          <a:xfrm>
            <a:off x="362942" y="7378615"/>
            <a:ext cx="2044605" cy="646329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CC3399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Student enhanced plans</a:t>
            </a:r>
            <a:endParaRPr kumimoji="0" lang="ar-SA" sz="1800" b="1" i="0" u="none" strike="noStrike" cap="none" spc="0" normalizeH="0" baseline="0" dirty="0">
              <a:ln>
                <a:noFill/>
              </a:ln>
              <a:solidFill>
                <a:srgbClr val="CC3399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074846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صورة 3" descr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صورة 5" descr="صورة 5"/>
          <p:cNvPicPr>
            <a:picLocks noChangeAspect="1"/>
          </p:cNvPicPr>
          <p:nvPr/>
        </p:nvPicPr>
        <p:blipFill>
          <a:blip r:embed="rId3"/>
          <a:srcRect l="8752" t="53971" r="8752" b="35438"/>
          <a:stretch>
            <a:fillRect/>
          </a:stretch>
        </p:blipFill>
        <p:spPr>
          <a:xfrm>
            <a:off x="857231" y="7429520"/>
            <a:ext cx="5143538" cy="85725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F971D7E-ECC7-161D-A1C7-7002E688592B}"/>
              </a:ext>
            </a:extLst>
          </p:cNvPr>
          <p:cNvSpPr/>
          <p:nvPr/>
        </p:nvSpPr>
        <p:spPr>
          <a:xfrm>
            <a:off x="348018" y="2623353"/>
            <a:ext cx="6373504" cy="3970316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CC3399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T.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CC3399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en-US" sz="3600" dirty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Graduation year :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Experience years :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CC3399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Academic year : 1445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school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CC3399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Total of periods :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Classes :</a:t>
            </a:r>
            <a:endParaRPr kumimoji="0" lang="ar-SA" sz="360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Andalus" panose="02020603050405020304" pitchFamily="18" charset="-78"/>
              <a:cs typeface="Andalus" panose="02020603050405020304" pitchFamily="18" charset="-78"/>
              <a:sym typeface="Calibri"/>
            </a:endParaRPr>
          </a:p>
        </p:txBody>
      </p:sp>
      <p:pic>
        <p:nvPicPr>
          <p:cNvPr id="3" name="صورة 4" descr="صورة 4">
            <a:extLst>
              <a:ext uri="{FF2B5EF4-FFF2-40B4-BE49-F238E27FC236}">
                <a16:creationId xmlns:a16="http://schemas.microsoft.com/office/drawing/2014/main" id="{6F4A0EB9-14EB-9896-3E2D-CCFAD269FA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5" t="81250" r="5472"/>
          <a:stretch/>
        </p:blipFill>
        <p:spPr>
          <a:xfrm>
            <a:off x="467435" y="6653398"/>
            <a:ext cx="6134669" cy="20402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1220575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صورة 3" descr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2260"/>
            <a:ext cx="6858000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صورة 4" descr="صورة 4"/>
          <p:cNvPicPr>
            <a:picLocks noChangeAspect="1"/>
          </p:cNvPicPr>
          <p:nvPr/>
        </p:nvPicPr>
        <p:blipFill>
          <a:blip r:embed="rId3"/>
          <a:srcRect t="20833" b="17708"/>
          <a:stretch>
            <a:fillRect/>
          </a:stretch>
        </p:blipFill>
        <p:spPr>
          <a:xfrm>
            <a:off x="5466585" y="1045216"/>
            <a:ext cx="1000133" cy="526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صورة 5" descr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315" y="886477"/>
            <a:ext cx="1367270" cy="84386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534BE70-9105-F886-FA51-2FED2E027668}"/>
              </a:ext>
            </a:extLst>
          </p:cNvPr>
          <p:cNvSpPr txBox="1"/>
          <p:nvPr/>
        </p:nvSpPr>
        <p:spPr>
          <a:xfrm>
            <a:off x="1531089" y="2151200"/>
            <a:ext cx="3572539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Saudi Vision 2030</a:t>
            </a:r>
            <a:endParaRPr lang="ar-SA" sz="2800" dirty="0">
              <a:solidFill>
                <a:srgbClr val="0070C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7BD3C3A-2EAB-208E-629F-963F6B0EFA9A}"/>
              </a:ext>
            </a:extLst>
          </p:cNvPr>
          <p:cNvSpPr txBox="1"/>
          <p:nvPr/>
        </p:nvSpPr>
        <p:spPr>
          <a:xfrm>
            <a:off x="771092" y="2837816"/>
            <a:ext cx="5315815" cy="4154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It is a government program launched by the </a:t>
            </a:r>
          </a:p>
          <a:p>
            <a:pPr algn="ctr"/>
            <a:r>
              <a:rPr lang="en-US" sz="2400" b="0" i="0" strike="noStrike" dirty="0"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  <a:hlinkClick r:id="rId5" tooltip="Kingdom of Saudi Arab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Kingdom of Saudi Arabia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en-US" sz="24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400" b="0" i="0" dirty="0"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that aims to achieve the </a:t>
            </a:r>
          </a:p>
          <a:p>
            <a:pPr algn="ctr"/>
            <a:r>
              <a:rPr lang="en-US" sz="2400" b="0" i="0" dirty="0"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goal of increased diversification economically, socially and culturally, in line with the vision of Saudi Crown Prince and Prime Minister </a:t>
            </a:r>
            <a:r>
              <a:rPr lang="en-US" sz="2400" b="0" i="0" strike="noStrike" dirty="0"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  <a:hlinkClick r:id="rId6" tooltip="Mohammed bin Salm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Mohammed bin Salman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. It was first announced on 25 April 2016 by the </a:t>
            </a:r>
            <a:r>
              <a:rPr lang="en-US" sz="2400" b="0" i="0" strike="noStrike" dirty="0"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  <a:hlinkClick r:id="rId7" tooltip="Saudi governm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Saudi government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ar-SA" sz="2400" dirty="0">
              <a:solidFill>
                <a:schemeClr val="tx1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307442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صورة 3" descr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4428"/>
            <a:ext cx="6858000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صورة 4" descr="صورة 4"/>
          <p:cNvPicPr>
            <a:picLocks noChangeAspect="1"/>
          </p:cNvPicPr>
          <p:nvPr/>
        </p:nvPicPr>
        <p:blipFill>
          <a:blip r:embed="rId3"/>
          <a:srcRect t="20833" b="17708"/>
          <a:stretch>
            <a:fillRect/>
          </a:stretch>
        </p:blipFill>
        <p:spPr>
          <a:xfrm>
            <a:off x="5466585" y="1045216"/>
            <a:ext cx="1000133" cy="526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صورة 5" descr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315" y="886477"/>
            <a:ext cx="1367270" cy="84386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3D69E63-DE5A-FBDE-BC77-2B7C53DCB519}"/>
              </a:ext>
            </a:extLst>
          </p:cNvPr>
          <p:cNvSpPr txBox="1"/>
          <p:nvPr/>
        </p:nvSpPr>
        <p:spPr>
          <a:xfrm>
            <a:off x="1392865" y="2691245"/>
            <a:ext cx="5162901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Saudi Arabia's ambitious roadmap for economic diversification, global engagement, and enhanced quality of life.</a:t>
            </a:r>
            <a:endParaRPr lang="ar-SA" sz="2000" dirty="0">
              <a:latin typeface="Aharoni" panose="02010803020104030203" pitchFamily="2" charset="-79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8CD0EA5-716C-8E69-9E07-15B2012B8AC3}"/>
              </a:ext>
            </a:extLst>
          </p:cNvPr>
          <p:cNvSpPr txBox="1"/>
          <p:nvPr/>
        </p:nvSpPr>
        <p:spPr>
          <a:xfrm>
            <a:off x="2085111" y="1949182"/>
            <a:ext cx="2626241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Saudi Mission</a:t>
            </a:r>
            <a:endParaRPr lang="ar-SA" sz="2800" dirty="0">
              <a:solidFill>
                <a:srgbClr val="0070C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60557D7-275D-AFB3-3C71-5EAB51C63E76}"/>
              </a:ext>
            </a:extLst>
          </p:cNvPr>
          <p:cNvSpPr txBox="1"/>
          <p:nvPr/>
        </p:nvSpPr>
        <p:spPr>
          <a:xfrm>
            <a:off x="597683" y="4153301"/>
            <a:ext cx="5601098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The Saudi Arabian  Cultural Mission ( SACM) , implements Saudi national educational and training polices to provide our country with qualified individuals capable of achieving the countries goals of progress and development .</a:t>
            </a:r>
            <a:endParaRPr lang="ar-SA" sz="20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011929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صورة 3" descr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مربع نص 4"/>
          <p:cNvSpPr txBox="1"/>
          <p:nvPr/>
        </p:nvSpPr>
        <p:spPr>
          <a:xfrm>
            <a:off x="857231" y="3878092"/>
            <a:ext cx="514353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5400">
                <a:solidFill>
                  <a:srgbClr val="FF0066"/>
                </a:solidFill>
              </a:defRPr>
            </a:pPr>
            <a:r>
              <a:rPr lang="en-US" b="1" dirty="0">
                <a:latin typeface="W1 THAGHR 05 037"/>
                <a:ea typeface="W1 THAGHR 05 037"/>
                <a:cs typeface="W1 THAGHR 05 037"/>
                <a:sym typeface="W1 THAGHR 05 037"/>
              </a:rPr>
              <a:t>Goals </a:t>
            </a:r>
            <a:endParaRPr b="1" dirty="0">
              <a:latin typeface="W1 THAGHR 05 037"/>
              <a:ea typeface="W1 THAGHR 05 037"/>
              <a:cs typeface="W1 THAGHR 05 037"/>
              <a:sym typeface="W1 THAGHR 05 037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صورة 3" descr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مربع نص 4"/>
          <p:cNvSpPr txBox="1"/>
          <p:nvPr/>
        </p:nvSpPr>
        <p:spPr>
          <a:xfrm>
            <a:off x="857231" y="3878092"/>
            <a:ext cx="514353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5400">
                <a:solidFill>
                  <a:srgbClr val="FF0066"/>
                </a:solidFill>
              </a:defRPr>
            </a:pPr>
            <a:endParaRPr b="1" dirty="0">
              <a:latin typeface="W1 THAGHR 05 037"/>
              <a:ea typeface="W1 THAGHR 05 037"/>
              <a:cs typeface="W1 THAGHR 05 037"/>
              <a:sym typeface="W1 THAGHR 05 037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CC4111-62CF-EA9E-05EF-572F60119A6E}"/>
              </a:ext>
            </a:extLst>
          </p:cNvPr>
          <p:cNvSpPr txBox="1"/>
          <p:nvPr/>
        </p:nvSpPr>
        <p:spPr>
          <a:xfrm>
            <a:off x="1852723" y="3848725"/>
            <a:ext cx="3429000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defRPr sz="1800">
                <a:solidFill>
                  <a:srgbClr val="002060"/>
                </a:solidFill>
              </a:defRPr>
            </a:pPr>
            <a:r>
              <a:rPr lang="en-US" sz="4400" b="1" dirty="0">
                <a:solidFill>
                  <a:srgbClr val="CC3399"/>
                </a:solidFill>
                <a:latin typeface="Aharoni" panose="02010803020104030203" pitchFamily="2" charset="-79"/>
                <a:ea typeface="W1 THAGHR 05 037"/>
                <a:cs typeface="Aharoni" panose="02010803020104030203" pitchFamily="2" charset="-79"/>
                <a:sym typeface="W1 THAGHR 05 037"/>
              </a:rPr>
              <a:t>Training courses</a:t>
            </a:r>
          </a:p>
        </p:txBody>
      </p:sp>
    </p:spTree>
    <p:extLst>
      <p:ext uri="{BB962C8B-B14F-4D97-AF65-F5344CB8AC3E}">
        <p14:creationId xmlns:p14="http://schemas.microsoft.com/office/powerpoint/2010/main" val="88180410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صورة 3" descr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مربع نص 4"/>
          <p:cNvSpPr txBox="1"/>
          <p:nvPr/>
        </p:nvSpPr>
        <p:spPr>
          <a:xfrm>
            <a:off x="857231" y="3878092"/>
            <a:ext cx="514353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5400">
                <a:solidFill>
                  <a:srgbClr val="FF0066"/>
                </a:solidFill>
              </a:defRPr>
            </a:pPr>
            <a:endParaRPr b="1" dirty="0">
              <a:latin typeface="W1 THAGHR 05 037"/>
              <a:ea typeface="W1 THAGHR 05 037"/>
              <a:cs typeface="W1 THAGHR 05 037"/>
              <a:sym typeface="W1 THAGHR 05 037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99C74D6-85D3-D746-A0CB-550A207DDE3F}"/>
              </a:ext>
            </a:extLst>
          </p:cNvPr>
          <p:cNvSpPr txBox="1"/>
          <p:nvPr/>
        </p:nvSpPr>
        <p:spPr>
          <a:xfrm>
            <a:off x="1661337" y="4078990"/>
            <a:ext cx="3535326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C33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Certificate of appreciations</a:t>
            </a:r>
            <a:endParaRPr lang="ar-SA" sz="4000" dirty="0">
              <a:solidFill>
                <a:srgbClr val="CC3399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4541739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سمة Office">
  <a:themeElements>
    <a:clrScheme name="سمة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سمة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سمة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سمة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سمة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سمة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219</Words>
  <Application>Microsoft Office PowerPoint</Application>
  <PresentationFormat>عرض على الشاشة (4:3)</PresentationFormat>
  <Paragraphs>56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3" baseType="lpstr">
      <vt:lpstr>Aharoni</vt:lpstr>
      <vt:lpstr>Andalus</vt:lpstr>
      <vt:lpstr>Arial</vt:lpstr>
      <vt:lpstr>Calibri</vt:lpstr>
      <vt:lpstr>Tw Cen MT</vt:lpstr>
      <vt:lpstr>W1 THAGHR 05 037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naziha alrezqi</dc:creator>
  <cp:lastModifiedBy>naziha alrezqi</cp:lastModifiedBy>
  <cp:revision>63</cp:revision>
  <dcterms:modified xsi:type="dcterms:W3CDTF">2023-12-23T12:12:42Z</dcterms:modified>
</cp:coreProperties>
</file>