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1">
  <p:cSld name="0096_Litton_Template_SlidesMania_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"/>
          <p:cNvGrpSpPr/>
          <p:nvPr/>
        </p:nvGrpSpPr>
        <p:grpSpPr>
          <a:xfrm rot="1055452">
            <a:off x="329562" y="1515676"/>
            <a:ext cx="3807866" cy="5072237"/>
            <a:chOff x="6211004" y="738628"/>
            <a:chExt cx="3807866" cy="5072237"/>
          </a:xfrm>
        </p:grpSpPr>
        <p:grpSp>
          <p:nvGrpSpPr>
            <p:cNvPr id="9" name="Google Shape;9;p2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10" name="Google Shape;10;p2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;p2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4798" y="1075514"/>
            <a:ext cx="7638950" cy="502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692" y="946128"/>
            <a:ext cx="2920844" cy="1723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"/>
          <p:cNvGrpSpPr/>
          <p:nvPr/>
        </p:nvGrpSpPr>
        <p:grpSpPr>
          <a:xfrm>
            <a:off x="2908980" y="43319"/>
            <a:ext cx="870519" cy="1032775"/>
            <a:chOff x="8628598" y="-256174"/>
            <a:chExt cx="3288699" cy="3901680"/>
          </a:xfrm>
        </p:grpSpPr>
        <p:sp>
          <p:nvSpPr>
            <p:cNvPr id="23" name="Google Shape;23;p2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10042348" y="1702611"/>
              <a:ext cx="542400" cy="404700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18" y="4221131"/>
            <a:ext cx="1761065" cy="103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5" name="Google Shape;205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" name="Google Shape;206;p11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s-ES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08" name="Google Shape;208;p1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9" name="Google Shape;209;p1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1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2">
  <p:cSld name="0096_Litton_Template_SlidesMania_2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 rot="-689345">
            <a:off x="380761" y="3606878"/>
            <a:ext cx="2062466" cy="2747291"/>
            <a:chOff x="6211004" y="738628"/>
            <a:chExt cx="3807866" cy="5072237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18" y="2571954"/>
            <a:ext cx="1323462" cy="78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6502" y="3725926"/>
            <a:ext cx="2173033" cy="12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618" y="5288077"/>
            <a:ext cx="1622447" cy="9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 txBox="1"/>
          <p:nvPr/>
        </p:nvSpPr>
        <p:spPr>
          <a:xfrm rot="5400000">
            <a:off x="-512550" y="60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3">
  <p:cSld name="0096_Litton_Template_SlidesMania_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6827" y="5335585"/>
            <a:ext cx="1935161" cy="11419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26876" y="4899153"/>
            <a:ext cx="1935161" cy="1141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4"/>
          <p:cNvGrpSpPr/>
          <p:nvPr/>
        </p:nvGrpSpPr>
        <p:grpSpPr>
          <a:xfrm>
            <a:off x="10003355" y="4081183"/>
            <a:ext cx="870534" cy="1032794"/>
            <a:chOff x="8628598" y="-256174"/>
            <a:chExt cx="3288699" cy="3901680"/>
          </a:xfrm>
        </p:grpSpPr>
        <p:sp>
          <p:nvSpPr>
            <p:cNvPr id="63" name="Google Shape;63;p4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Google Shape;7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6288" y="4530639"/>
            <a:ext cx="1309065" cy="772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5">
  <p:cSld name="0096_Litton_Template_SlidesMania_5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5"/>
          <p:cNvGrpSpPr/>
          <p:nvPr/>
        </p:nvGrpSpPr>
        <p:grpSpPr>
          <a:xfrm rot="598434">
            <a:off x="9417164" y="628195"/>
            <a:ext cx="2311120" cy="3078508"/>
            <a:chOff x="6211004" y="738628"/>
            <a:chExt cx="3807866" cy="5072237"/>
          </a:xfrm>
        </p:grpSpPr>
        <p:grpSp>
          <p:nvGrpSpPr>
            <p:cNvPr id="83" name="Google Shape;83;p5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84" name="Google Shape;84;p5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" name="Google Shape;88;p5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5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982" y="583330"/>
            <a:ext cx="8787113" cy="578560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6">
  <p:cSld name="0096_Litton_Template_SlidesMania_6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5448" y="961684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6044" y="27855"/>
            <a:ext cx="1942019" cy="1146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/>
          <p:nvPr/>
        </p:nvSpPr>
        <p:spPr>
          <a:xfrm>
            <a:off x="6866055" y="636502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6719373" y="287600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6"/>
          <p:cNvGrpSpPr/>
          <p:nvPr/>
        </p:nvGrpSpPr>
        <p:grpSpPr>
          <a:xfrm>
            <a:off x="7167713" y="5202882"/>
            <a:ext cx="1132005" cy="1343000"/>
            <a:chOff x="8628598" y="-256174"/>
            <a:chExt cx="3288699" cy="3901680"/>
          </a:xfrm>
        </p:grpSpPr>
        <p:sp>
          <p:nvSpPr>
            <p:cNvPr id="103" name="Google Shape;103;p6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6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7">
  <p:cSld name="0096_Litton_Template_SlidesMania_7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593075" y="665998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446393" y="317096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7"/>
          <p:cNvGrpSpPr/>
          <p:nvPr/>
        </p:nvGrpSpPr>
        <p:grpSpPr>
          <a:xfrm>
            <a:off x="3767214" y="5256896"/>
            <a:ext cx="1132005" cy="1343000"/>
            <a:chOff x="8628598" y="-256174"/>
            <a:chExt cx="3288699" cy="3901680"/>
          </a:xfrm>
        </p:grpSpPr>
        <p:sp>
          <p:nvSpPr>
            <p:cNvPr id="124" name="Google Shape;124;p7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961" y="5365077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3530" y="4693153"/>
            <a:ext cx="1327471" cy="7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8">
  <p:cSld name="0096_Litton_Template_SlidesMania_8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5448" y="961684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6044" y="27855"/>
            <a:ext cx="1942019" cy="11460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6866055" y="636502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6719373" y="287600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8"/>
          <p:cNvGrpSpPr/>
          <p:nvPr/>
        </p:nvGrpSpPr>
        <p:grpSpPr>
          <a:xfrm>
            <a:off x="7167713" y="5202882"/>
            <a:ext cx="1132005" cy="1343000"/>
            <a:chOff x="8628598" y="-256174"/>
            <a:chExt cx="3288699" cy="3901680"/>
          </a:xfrm>
        </p:grpSpPr>
        <p:sp>
          <p:nvSpPr>
            <p:cNvPr id="149" name="Google Shape;149;p8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4">
  <p:cSld name="0096_Litton_Template_SlidesMania_4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4613" y="5611421"/>
            <a:ext cx="1459678" cy="8613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9"/>
          <p:cNvGrpSpPr/>
          <p:nvPr/>
        </p:nvGrpSpPr>
        <p:grpSpPr>
          <a:xfrm rot="1333441">
            <a:off x="3526738" y="3991408"/>
            <a:ext cx="870534" cy="1032794"/>
            <a:chOff x="8628598" y="-256174"/>
            <a:chExt cx="3288699" cy="3901680"/>
          </a:xfrm>
        </p:grpSpPr>
        <p:sp>
          <p:nvSpPr>
            <p:cNvPr id="170" name="Google Shape;170;p9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9"/>
          <p:cNvGrpSpPr/>
          <p:nvPr/>
        </p:nvGrpSpPr>
        <p:grpSpPr>
          <a:xfrm>
            <a:off x="48404" y="-1800554"/>
            <a:ext cx="6140064" cy="8178822"/>
            <a:chOff x="6211004" y="738628"/>
            <a:chExt cx="3807866" cy="5072237"/>
          </a:xfrm>
        </p:grpSpPr>
        <p:grpSp>
          <p:nvGrpSpPr>
            <p:cNvPr id="187" name="Google Shape;187;p9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188" name="Google Shape;188;p9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9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3014" y="4625922"/>
            <a:ext cx="1935161" cy="114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9150" y="4568622"/>
            <a:ext cx="1234246" cy="72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9">
  <p:cSld name="0096_Litton_Template_SlidesMania_9">
    <p:bg>
      <p:bgPr>
        <a:solidFill>
          <a:schemeClr val="dk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/>
        </p:nvSpPr>
        <p:spPr>
          <a:xfrm>
            <a:off x="5916430" y="2561742"/>
            <a:ext cx="432462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فكرة الدرس 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أقرب الكسر الاعتيادي إلى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الصفر أو ١ / ٢ أو ١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بإستعمال خط الأعداد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033EA51-B5BD-1D44-914A-7010E7D39667}"/>
              </a:ext>
            </a:extLst>
          </p:cNvPr>
          <p:cNvSpPr txBox="1"/>
          <p:nvPr/>
        </p:nvSpPr>
        <p:spPr>
          <a:xfrm>
            <a:off x="1882048" y="1576331"/>
            <a:ext cx="27031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chemeClr val="accent2"/>
                </a:solidFill>
              </a:rPr>
              <a:t>تقريب الكسور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5FBDFA-F053-2D44-83B5-1A25663F2640}"/>
              </a:ext>
            </a:extLst>
          </p:cNvPr>
          <p:cNvSpPr txBox="1"/>
          <p:nvPr/>
        </p:nvSpPr>
        <p:spPr>
          <a:xfrm>
            <a:off x="-187593" y="4422387"/>
            <a:ext cx="1828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>
                <a:solidFill>
                  <a:schemeClr val="accent3"/>
                </a:solidFill>
              </a:rPr>
              <a:t>٦-٦ 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C8301466-BACE-274E-BE98-1B5B81B44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001" y="6138537"/>
            <a:ext cx="3797300" cy="6096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4C33746-64DB-E54D-A831-12CC04F50F9F}"/>
              </a:ext>
            </a:extLst>
          </p:cNvPr>
          <p:cNvSpPr txBox="1"/>
          <p:nvPr/>
        </p:nvSpPr>
        <p:spPr>
          <a:xfrm>
            <a:off x="9088916" y="6261863"/>
            <a:ext cx="2750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Wafa</a:t>
            </a:r>
            <a:endParaRPr lang="ar-SA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202" y="4363492"/>
            <a:ext cx="419441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411329" y="137263"/>
            <a:ext cx="104758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solidFill>
                  <a:schemeClr val="accent5"/>
                </a:solidFill>
              </a:rPr>
              <a:t>لاتنسي ياصغيرة أداء مهامك في المنصة </a:t>
            </a:r>
            <a:endParaRPr sz="6000" dirty="0">
              <a:solidFill>
                <a:schemeClr val="accent5"/>
              </a:solidFill>
            </a:endParaRPr>
          </a:p>
        </p:txBody>
      </p:sp>
      <p:grpSp>
        <p:nvGrpSpPr>
          <p:cNvPr id="271" name="Google Shape;271;p20"/>
          <p:cNvGrpSpPr/>
          <p:nvPr/>
        </p:nvGrpSpPr>
        <p:grpSpPr>
          <a:xfrm>
            <a:off x="648262" y="1627070"/>
            <a:ext cx="3807866" cy="5072237"/>
            <a:chOff x="6211004" y="738628"/>
            <a:chExt cx="3807866" cy="5072237"/>
          </a:xfrm>
        </p:grpSpPr>
        <p:grpSp>
          <p:nvGrpSpPr>
            <p:cNvPr id="272" name="Google Shape;272;p20"/>
            <p:cNvGrpSpPr/>
            <p:nvPr/>
          </p:nvGrpSpPr>
          <p:grpSpPr>
            <a:xfrm>
              <a:off x="7821501" y="5121818"/>
              <a:ext cx="602429" cy="689047"/>
              <a:chOff x="7778826" y="5131650"/>
              <a:chExt cx="709755" cy="919777"/>
            </a:xfrm>
          </p:grpSpPr>
          <p:sp>
            <p:nvSpPr>
              <p:cNvPr id="273" name="Google Shape;273;p20"/>
              <p:cNvSpPr/>
              <p:nvPr/>
            </p:nvSpPr>
            <p:spPr>
              <a:xfrm>
                <a:off x="7778826" y="5469146"/>
                <a:ext cx="709755" cy="58228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20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6698" y="4224116"/>
            <a:ext cx="4194412" cy="247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8899" y="2195711"/>
            <a:ext cx="5816112" cy="3829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0"/>
          <p:cNvGrpSpPr/>
          <p:nvPr/>
        </p:nvGrpSpPr>
        <p:grpSpPr>
          <a:xfrm>
            <a:off x="6646853" y="3871218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9572246" y="251858"/>
            <a:ext cx="62795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000" b="0" i="0" u="none" strike="noStrike" cap="none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استعد </a:t>
            </a:r>
            <a:endParaRPr sz="8000" b="0" i="0" u="none" strike="noStrike" cap="none" dirty="0">
              <a:solidFill>
                <a:schemeClr val="accent1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C5DBD6-16B4-CE40-8435-55BAB0FE7D5E}"/>
              </a:ext>
            </a:extLst>
          </p:cNvPr>
          <p:cNvSpPr txBox="1"/>
          <p:nvPr/>
        </p:nvSpPr>
        <p:spPr>
          <a:xfrm>
            <a:off x="6258193" y="2274838"/>
            <a:ext cx="530902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يبلغ طول الضفدع السام </a:t>
            </a:r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الظاهر في الصورة حوالي ٥سم وهيا قيمة تساوي  ١ / ٢٠ م </a:t>
            </a:r>
            <a:endParaRPr lang="ar-SA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AA96D71-C9CA-F844-A48B-372837BB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945" y="3787813"/>
            <a:ext cx="2667000" cy="215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7DA37552-ACB5-DB49-A2B3-6786579C3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78" y="1199383"/>
            <a:ext cx="8014395" cy="4400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D90DE793-B8BA-C244-B917-C69868BF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480998"/>
              </p:ext>
            </p:extLst>
          </p:nvPr>
        </p:nvGraphicFramePr>
        <p:xfrm>
          <a:off x="1894292" y="2485142"/>
          <a:ext cx="6796794" cy="33596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65598">
                  <a:extLst>
                    <a:ext uri="{9D8B030D-6E8A-4147-A177-3AD203B41FA5}">
                      <a16:colId xmlns:a16="http://schemas.microsoft.com/office/drawing/2014/main" val="1552710615"/>
                    </a:ext>
                  </a:extLst>
                </a:gridCol>
                <a:gridCol w="2265598">
                  <a:extLst>
                    <a:ext uri="{9D8B030D-6E8A-4147-A177-3AD203B41FA5}">
                      <a16:colId xmlns:a16="http://schemas.microsoft.com/office/drawing/2014/main" val="3936510413"/>
                    </a:ext>
                  </a:extLst>
                </a:gridCol>
                <a:gridCol w="2265598">
                  <a:extLst>
                    <a:ext uri="{9D8B030D-6E8A-4147-A177-3AD203B41FA5}">
                      <a16:colId xmlns:a16="http://schemas.microsoft.com/office/drawing/2014/main" val="2500999135"/>
                    </a:ext>
                  </a:extLst>
                </a:gridCol>
              </a:tblGrid>
              <a:tr h="902602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 التقريب الى الصفر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التقريب الى ١ / ٢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التقريب الى الواحد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6684"/>
                  </a:ext>
                </a:extLst>
              </a:tr>
              <a:tr h="902602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اذا كان البسط أصغر </a:t>
                      </a:r>
                    </a:p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من المقام بكثير فقرب </a:t>
                      </a:r>
                    </a:p>
                    <a:p>
                      <a:pPr algn="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الكسر إلى الصفر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/>
                        <a:t>اذا كان البسط يساوي </a:t>
                      </a:r>
                    </a:p>
                    <a:p>
                      <a:pPr algn="r" rtl="1"/>
                      <a:r>
                        <a:rPr lang="ar-SA" sz="2400" dirty="0"/>
                        <a:t>نصف المقام تقريبآ</a:t>
                      </a:r>
                    </a:p>
                    <a:p>
                      <a:pPr algn="r" rtl="1"/>
                      <a:r>
                        <a:rPr lang="ar-SA" sz="2400" dirty="0"/>
                        <a:t>فقرب الكسر إلى </a:t>
                      </a:r>
                    </a:p>
                    <a:p>
                      <a:pPr algn="r" rtl="1"/>
                      <a:r>
                        <a:rPr lang="ar-SA" sz="2400" dirty="0"/>
                        <a:t>١ / 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/>
                        <a:t>اذا كان البسط قريبآ من المقام فيرب الكسر الى الواحد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01237"/>
                  </a:ext>
                </a:extLst>
              </a:tr>
              <a:tr h="90260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22715"/>
                  </a:ext>
                </a:extLst>
              </a:tr>
            </a:tbl>
          </a:graphicData>
        </a:graphic>
      </p:graphicFrame>
      <p:pic>
        <p:nvPicPr>
          <p:cNvPr id="4" name="صورة 4">
            <a:extLst>
              <a:ext uri="{FF2B5EF4-FFF2-40B4-BE49-F238E27FC236}">
                <a16:creationId xmlns:a16="http://schemas.microsoft.com/office/drawing/2014/main" id="{6D042F9B-55F6-AF41-BBE8-E11FE1DF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71" y="4972890"/>
            <a:ext cx="1384300" cy="1055783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E95891FB-8F37-E54D-B701-809CB66931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97706" y="5087189"/>
            <a:ext cx="1574800" cy="1041400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888521EF-ED99-A947-BBEB-E73CA06D4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669" y="5007165"/>
            <a:ext cx="1397000" cy="10414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F777C5C-64FD-F349-886C-6F5B06BBCE3A}"/>
              </a:ext>
            </a:extLst>
          </p:cNvPr>
          <p:cNvSpPr txBox="1"/>
          <p:nvPr/>
        </p:nvSpPr>
        <p:spPr>
          <a:xfrm>
            <a:off x="1212620" y="5710186"/>
            <a:ext cx="2341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تقرب الى الواحد 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7226711" y="1647094"/>
            <a:ext cx="3864076" cy="327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تذكر             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0" i="0" u="none" strike="noStrike" cap="none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البسط هو العدد الذي فوق خط الكسر والمقام هو العدد الذي تحت خط الكسر        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074077BD-8200-BF4F-A86B-264756CE7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178" y="5057894"/>
            <a:ext cx="2223969" cy="121107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64FADBE3-4C47-914D-98D5-DDF10052FD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9628" y="897415"/>
            <a:ext cx="5063169" cy="5063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597FA2A1-91B3-F647-A28B-9DBF1A73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683"/>
            <a:ext cx="5778685" cy="416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21033CF-51FB-5947-9800-A38C244E098B}"/>
              </a:ext>
            </a:extLst>
          </p:cNvPr>
          <p:cNvSpPr txBox="1"/>
          <p:nvPr/>
        </p:nvSpPr>
        <p:spPr>
          <a:xfrm>
            <a:off x="6981328" y="946657"/>
            <a:ext cx="397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chemeClr val="bg1"/>
                </a:solidFill>
              </a:rPr>
              <a:t>مسائل مهارات التفكير العليا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44FED4F-0FFF-7248-B015-860668BB1D37}"/>
              </a:ext>
            </a:extLst>
          </p:cNvPr>
          <p:cNvSpPr txBox="1"/>
          <p:nvPr/>
        </p:nvSpPr>
        <p:spPr>
          <a:xfrm>
            <a:off x="5152527" y="3469395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72CC01-A0F6-654C-B123-2589F4C2B610}"/>
              </a:ext>
            </a:extLst>
          </p:cNvPr>
          <p:cNvSpPr txBox="1"/>
          <p:nvPr/>
        </p:nvSpPr>
        <p:spPr>
          <a:xfrm>
            <a:off x="5441208" y="2746120"/>
            <a:ext cx="577683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dirty="0"/>
              <a:t>اكتب كسرآ مقامه </a:t>
            </a:r>
          </a:p>
          <a:p>
            <a:pPr algn="r"/>
            <a:r>
              <a:rPr lang="ar-SA" sz="4400" dirty="0"/>
              <a:t>١٥ ويمكن تقريبه</a:t>
            </a:r>
          </a:p>
          <a:p>
            <a:pPr algn="r"/>
            <a:r>
              <a:rPr lang="ar-SA" sz="4400" dirty="0"/>
              <a:t> الى ١ / ٢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78C4FA1E-6425-AC45-AEF6-EFEAD5BD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591" y="1022508"/>
            <a:ext cx="5460143" cy="1949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A02CCF3B-6E4F-944A-A6E6-6CBB9BF5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18" y="1361576"/>
            <a:ext cx="7220024" cy="391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0096_Litton_Template_SlidesMania">
  <a:themeElements>
    <a:clrScheme name="Office">
      <a:dk1>
        <a:srgbClr val="000000"/>
      </a:dk1>
      <a:lt1>
        <a:srgbClr val="F2E9D6"/>
      </a:lt1>
      <a:dk2>
        <a:srgbClr val="37342E"/>
      </a:dk2>
      <a:lt2>
        <a:srgbClr val="E7E6E6"/>
      </a:lt2>
      <a:accent1>
        <a:srgbClr val="E47479"/>
      </a:accent1>
      <a:accent2>
        <a:srgbClr val="7FBA92"/>
      </a:accent2>
      <a:accent3>
        <a:srgbClr val="E4B243"/>
      </a:accent3>
      <a:accent4>
        <a:srgbClr val="E3D2AF"/>
      </a:accent4>
      <a:accent5>
        <a:srgbClr val="F2E9D6"/>
      </a:accent5>
      <a:accent6>
        <a:srgbClr val="FFFFFF"/>
      </a:accent6>
      <a:hlink>
        <a:srgbClr val="BC930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</Slides>
  <Notes>10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0096_Litton_Template_SlidesMania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وفاء الشنبري</cp:lastModifiedBy>
  <cp:revision>4</cp:revision>
  <dcterms:modified xsi:type="dcterms:W3CDTF">2022-01-05T05:22:19Z</dcterms:modified>
</cp:coreProperties>
</file>