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57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F2B"/>
    <a:srgbClr val="F8D22F"/>
    <a:srgbClr val="344529"/>
    <a:srgbClr val="2B3922"/>
    <a:srgbClr val="2E3722"/>
    <a:srgbClr val="FCF7F1"/>
    <a:srgbClr val="B8D233"/>
    <a:srgbClr val="5CC6D6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USE should / shouldn't / when clause 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dirty="0"/>
            <a:t>Listen for specific information 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800" b="1" dirty="0"/>
            <a:t>Pronounce sounds </a:t>
          </a:r>
        </a:p>
        <a:p>
          <a:pPr>
            <a:lnSpc>
              <a:spcPct val="100000"/>
            </a:lnSpc>
            <a:defRPr cap="all"/>
          </a:pPr>
          <a:r>
            <a:rPr lang="en-US" sz="1800" b="1" dirty="0"/>
            <a:t>( </a:t>
          </a:r>
          <a:r>
            <a:rPr lang="en-US" sz="1800" b="1" i="0" dirty="0"/>
            <a:t>/</a:t>
          </a:r>
          <a:r>
            <a:rPr lang="en-US" sz="1800" b="1" i="0" dirty="0" err="1"/>
            <a:t>sn</a:t>
          </a:r>
          <a:r>
            <a:rPr lang="en-US" sz="1800" b="1" i="0" dirty="0"/>
            <a:t>/, /</a:t>
          </a:r>
          <a:r>
            <a:rPr lang="en-US" sz="1800" b="1" i="0" dirty="0" err="1"/>
            <a:t>st</a:t>
          </a:r>
          <a:r>
            <a:rPr lang="en-US" sz="1800" b="1" i="0" dirty="0"/>
            <a:t>/, /</a:t>
          </a:r>
          <a:r>
            <a:rPr lang="en-US" sz="1800" b="1" i="0" dirty="0" err="1"/>
            <a:t>sw</a:t>
          </a:r>
          <a:r>
            <a:rPr lang="en-US" sz="1800" b="1" i="0" dirty="0"/>
            <a:t>/, and /</a:t>
          </a:r>
          <a:r>
            <a:rPr lang="en-US" sz="1800" b="1" i="0" dirty="0" err="1"/>
            <a:t>sl</a:t>
          </a:r>
          <a:r>
            <a:rPr lang="en-US" sz="1800" b="1" i="0" dirty="0"/>
            <a:t>/. </a:t>
          </a:r>
          <a:br>
            <a:rPr lang="en-US" sz="1100" i="0" dirty="0"/>
          </a:br>
          <a:br>
            <a:rPr lang="en-US" sz="1100" i="0" dirty="0"/>
          </a:br>
          <a:endParaRPr lang="en-US" sz="1100" dirty="0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3"/>
      <dgm:spPr/>
    </dgm:pt>
    <dgm:pt modelId="{7C175B98-93F4-4D7C-BB95-1514AB879CD5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3" custScaleX="105495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3"/>
      <dgm:spPr/>
    </dgm:pt>
    <dgm:pt modelId="{DB4CA7C4-FCA1-4127-B20A-2A5C031A3CF4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3"/>
      <dgm:spPr/>
    </dgm:pt>
    <dgm:pt modelId="{39509775-983E-4110-B989-EE2CD6514BE0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olume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705996" y="498965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115496" y="908465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5200" y="3018966"/>
          <a:ext cx="3323092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USE should / shouldn't / when clause </a:t>
          </a:r>
        </a:p>
      </dsp:txBody>
      <dsp:txXfrm>
        <a:off x="5200" y="3018966"/>
        <a:ext cx="3323092" cy="1012500"/>
      </dsp:txXfrm>
    </dsp:sp>
    <dsp:sp modelId="{BCD8CDD9-0C56-4401-ADB1-8B48DAB2C96F}">
      <dsp:nvSpPr>
        <dsp:cNvPr id="0" name=""/>
        <dsp:cNvSpPr/>
      </dsp:nvSpPr>
      <dsp:spPr>
        <a:xfrm>
          <a:off x="4493793" y="498965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4903293" y="908465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3879543" y="3018966"/>
          <a:ext cx="315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b="1" kern="1200" dirty="0"/>
            <a:t>Listen for specific information </a:t>
          </a:r>
        </a:p>
      </dsp:txBody>
      <dsp:txXfrm>
        <a:off x="3879543" y="3018966"/>
        <a:ext cx="3150000" cy="1012500"/>
      </dsp:txXfrm>
    </dsp:sp>
    <dsp:sp modelId="{FF93E135-77D6-48A0-8871-9BC93D705D06}">
      <dsp:nvSpPr>
        <dsp:cNvPr id="0" name=""/>
        <dsp:cNvSpPr/>
      </dsp:nvSpPr>
      <dsp:spPr>
        <a:xfrm>
          <a:off x="8195043" y="498965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8604543" y="908465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7580793" y="3018966"/>
          <a:ext cx="3150000" cy="101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Pronounce sounds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( </a:t>
          </a:r>
          <a:r>
            <a:rPr lang="en-US" sz="1800" b="1" i="0" kern="1200" dirty="0"/>
            <a:t>/</a:t>
          </a:r>
          <a:r>
            <a:rPr lang="en-US" sz="1800" b="1" i="0" kern="1200" dirty="0" err="1"/>
            <a:t>sn</a:t>
          </a:r>
          <a:r>
            <a:rPr lang="en-US" sz="1800" b="1" i="0" kern="1200" dirty="0"/>
            <a:t>/, /</a:t>
          </a:r>
          <a:r>
            <a:rPr lang="en-US" sz="1800" b="1" i="0" kern="1200" dirty="0" err="1"/>
            <a:t>st</a:t>
          </a:r>
          <a:r>
            <a:rPr lang="en-US" sz="1800" b="1" i="0" kern="1200" dirty="0"/>
            <a:t>/, /</a:t>
          </a:r>
          <a:r>
            <a:rPr lang="en-US" sz="1800" b="1" i="0" kern="1200" dirty="0" err="1"/>
            <a:t>sw</a:t>
          </a:r>
          <a:r>
            <a:rPr lang="en-US" sz="1800" b="1" i="0" kern="1200" dirty="0"/>
            <a:t>/, and /</a:t>
          </a:r>
          <a:r>
            <a:rPr lang="en-US" sz="1800" b="1" i="0" kern="1200" dirty="0" err="1"/>
            <a:t>sl</a:t>
          </a:r>
          <a:r>
            <a:rPr lang="en-US" sz="1800" b="1" i="0" kern="1200" dirty="0"/>
            <a:t>/. </a:t>
          </a:r>
          <a:br>
            <a:rPr lang="en-US" sz="1100" i="0" kern="1200" dirty="0"/>
          </a:br>
          <a:br>
            <a:rPr lang="en-US" sz="1100" i="0" kern="1200" dirty="0"/>
          </a:br>
          <a:endParaRPr lang="en-US" sz="1100" kern="1200" dirty="0"/>
        </a:p>
      </dsp:txBody>
      <dsp:txXfrm>
        <a:off x="7580793" y="3018966"/>
        <a:ext cx="3150000" cy="101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12/20/23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12/20/23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bchorizon.com.tr/courses/english-course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1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ocabulizate.blogspot.com/2011/01/cat-smile-and-homework.html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cornwallclusterofchurches.org.uk/author/admi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kclipart.com/Carry-Clipart30mmqrcsrm/" TargetMode="Externa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cargobe.wordpress.com/2018/05/03/practise-for-speaking-test-1b2-1b2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187" y="0"/>
            <a:ext cx="12189626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U 8 Grammar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4343792"/>
            <a:ext cx="4775075" cy="55965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8D22F"/>
                </a:solidFill>
              </a:rPr>
              <a:t>Tr. Nora Khalid </a:t>
            </a:r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3E7AC-A1B9-4685-9249-1C335DA9A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00" t="37943" r="27884" b="34146"/>
          <a:stretch/>
        </p:blipFill>
        <p:spPr>
          <a:xfrm>
            <a:off x="466026" y="1253783"/>
            <a:ext cx="11259948" cy="43504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FBC6DA-9094-41D1-89CB-093E3F3BC2B9}"/>
              </a:ext>
            </a:extLst>
          </p:cNvPr>
          <p:cNvSpPr txBox="1"/>
          <p:nvPr/>
        </p:nvSpPr>
        <p:spPr>
          <a:xfrm>
            <a:off x="1477108" y="3066757"/>
            <a:ext cx="337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d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52822-A109-4E55-A00E-ADF8092E921E}"/>
              </a:ext>
            </a:extLst>
          </p:cNvPr>
          <p:cNvSpPr txBox="1"/>
          <p:nvPr/>
        </p:nvSpPr>
        <p:spPr>
          <a:xfrm>
            <a:off x="1420837" y="3429000"/>
            <a:ext cx="337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097304-BDD1-40E7-B0D0-AC16F4F50ADE}"/>
              </a:ext>
            </a:extLst>
          </p:cNvPr>
          <p:cNvSpPr txBox="1"/>
          <p:nvPr/>
        </p:nvSpPr>
        <p:spPr>
          <a:xfrm>
            <a:off x="1477108" y="3812267"/>
            <a:ext cx="337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e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B45D8-4F3F-4F33-BB9F-B88011333839}"/>
              </a:ext>
            </a:extLst>
          </p:cNvPr>
          <p:cNvSpPr txBox="1"/>
          <p:nvPr/>
        </p:nvSpPr>
        <p:spPr>
          <a:xfrm>
            <a:off x="1448972" y="4174510"/>
            <a:ext cx="337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b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34FF7F-04DF-4FEB-94B8-99FC6C6ECEED}"/>
              </a:ext>
            </a:extLst>
          </p:cNvPr>
          <p:cNvSpPr txBox="1"/>
          <p:nvPr/>
        </p:nvSpPr>
        <p:spPr>
          <a:xfrm>
            <a:off x="1463040" y="4536753"/>
            <a:ext cx="1828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f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9353C5-D177-412F-86E1-3D86095B0FF5}"/>
              </a:ext>
            </a:extLst>
          </p:cNvPr>
          <p:cNvSpPr txBox="1"/>
          <p:nvPr/>
        </p:nvSpPr>
        <p:spPr>
          <a:xfrm>
            <a:off x="1441938" y="4889363"/>
            <a:ext cx="33762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c</a:t>
            </a:r>
            <a:endParaRPr lang="ar-SA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4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8A499-4D53-4370-815F-0ECF749D35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2" t="22756" r="29846" b="13213"/>
          <a:stretch/>
        </p:blipFill>
        <p:spPr>
          <a:xfrm>
            <a:off x="4500490" y="715038"/>
            <a:ext cx="6904891" cy="5624872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303672F-BB12-410E-AEBD-CF1CE54968D9}"/>
              </a:ext>
            </a:extLst>
          </p:cNvPr>
          <p:cNvSpPr/>
          <p:nvPr/>
        </p:nvSpPr>
        <p:spPr>
          <a:xfrm>
            <a:off x="786619" y="475887"/>
            <a:ext cx="2672861" cy="1969477"/>
          </a:xfrm>
          <a:prstGeom prst="cloud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How many people are there? </a:t>
            </a:r>
            <a:endParaRPr lang="ar-SA" sz="2000" b="1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25A019F-1672-4320-A527-783C7C152DED}"/>
              </a:ext>
            </a:extLst>
          </p:cNvPr>
          <p:cNvSpPr/>
          <p:nvPr/>
        </p:nvSpPr>
        <p:spPr>
          <a:xfrm>
            <a:off x="2233245" y="2175872"/>
            <a:ext cx="2672861" cy="1969477"/>
          </a:xfrm>
          <a:prstGeom prst="cloud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Are they happy? </a:t>
            </a:r>
            <a:endParaRPr lang="ar-SA" sz="2000" b="1" dirty="0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E1F00396-2383-4350-BAFD-69269B031BC5}"/>
              </a:ext>
            </a:extLst>
          </p:cNvPr>
          <p:cNvSpPr/>
          <p:nvPr/>
        </p:nvSpPr>
        <p:spPr>
          <a:xfrm>
            <a:off x="372208" y="4145349"/>
            <a:ext cx="2672861" cy="1969477"/>
          </a:xfrm>
          <a:prstGeom prst="cloud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/>
              <a:t>What’s wrong with each one? </a:t>
            </a:r>
            <a:endParaRPr lang="ar-SA" sz="2000" b="1" dirty="0"/>
          </a:p>
        </p:txBody>
      </p:sp>
    </p:spTree>
    <p:extLst>
      <p:ext uri="{BB962C8B-B14F-4D97-AF65-F5344CB8AC3E}">
        <p14:creationId xmlns:p14="http://schemas.microsoft.com/office/powerpoint/2010/main" val="993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D65EED-CD0E-45EC-9A15-BACD95EA2F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962" t="22756" r="29846" b="13213"/>
          <a:stretch/>
        </p:blipFill>
        <p:spPr>
          <a:xfrm>
            <a:off x="633046" y="548640"/>
            <a:ext cx="11015003" cy="5791270"/>
          </a:xfrm>
          <a:prstGeom prst="rect">
            <a:avLst/>
          </a:prstGeom>
        </p:spPr>
      </p:pic>
      <p:pic>
        <p:nvPicPr>
          <p:cNvPr id="3" name="SG Bk 3 F-SA__18_2-22">
            <a:hlinkClick r:id="" action="ppaction://media"/>
            <a:extLst>
              <a:ext uri="{FF2B5EF4-FFF2-40B4-BE49-F238E27FC236}">
                <a16:creationId xmlns:a16="http://schemas.microsoft.com/office/drawing/2014/main" id="{E6B519F7-D1B9-4449-AB12-60432B6FCE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97636" y="4826391"/>
            <a:ext cx="1200443" cy="120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3F2B69-5A8C-4F65-A752-7CAA29F91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962" t="22756" r="29846" b="13213"/>
          <a:stretch/>
        </p:blipFill>
        <p:spPr>
          <a:xfrm>
            <a:off x="633046" y="548640"/>
            <a:ext cx="11015003" cy="5791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4796C1-9A5F-42CF-A9D9-CB7FD0A2509B}"/>
              </a:ext>
            </a:extLst>
          </p:cNvPr>
          <p:cNvSpPr txBox="1"/>
          <p:nvPr/>
        </p:nvSpPr>
        <p:spPr>
          <a:xfrm>
            <a:off x="2025747" y="3280806"/>
            <a:ext cx="203981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cold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86419-088B-42CE-93A0-9A19AED16087}"/>
              </a:ext>
            </a:extLst>
          </p:cNvPr>
          <p:cNvSpPr txBox="1"/>
          <p:nvPr/>
        </p:nvSpPr>
        <p:spPr>
          <a:xfrm>
            <a:off x="5146431" y="3865581"/>
            <a:ext cx="316757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Stomachache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1ACBEE-2989-4288-94A1-031C84ED03F5}"/>
              </a:ext>
            </a:extLst>
          </p:cNvPr>
          <p:cNvSpPr txBox="1"/>
          <p:nvPr/>
        </p:nvSpPr>
        <p:spPr>
          <a:xfrm>
            <a:off x="9045526" y="3280806"/>
            <a:ext cx="23739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Toothache </a:t>
            </a:r>
            <a:endParaRPr lang="ar-SA" sz="3200" b="1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6C5E90-6AB3-4456-B16F-93E22A143784}"/>
              </a:ext>
            </a:extLst>
          </p:cNvPr>
          <p:cNvSpPr txBox="1"/>
          <p:nvPr/>
        </p:nvSpPr>
        <p:spPr>
          <a:xfrm>
            <a:off x="8665699" y="5755135"/>
            <a:ext cx="254449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Sore throat</a:t>
            </a:r>
            <a:endParaRPr lang="ar-SA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2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BED02D-B56E-43A7-BC55-F788A428B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39" t="41226" r="47038" b="39072"/>
          <a:stretch/>
        </p:blipFill>
        <p:spPr>
          <a:xfrm>
            <a:off x="1734139" y="1698674"/>
            <a:ext cx="8723722" cy="3460651"/>
          </a:xfrm>
          <a:prstGeom prst="rect">
            <a:avLst/>
          </a:prstGeom>
        </p:spPr>
      </p:pic>
      <p:pic>
        <p:nvPicPr>
          <p:cNvPr id="3" name="SG Bk 3 F-SA__18_2-23">
            <a:hlinkClick r:id="" action="ppaction://media"/>
            <a:extLst>
              <a:ext uri="{FF2B5EF4-FFF2-40B4-BE49-F238E27FC236}">
                <a16:creationId xmlns:a16="http://schemas.microsoft.com/office/drawing/2014/main" id="{0D561393-89FA-4FCC-94EE-02B0332900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3778" y="690489"/>
            <a:ext cx="1467730" cy="146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70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D9C5BE-44B5-4FAC-9E85-1F924ADB0B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7223" y="488852"/>
            <a:ext cx="9097553" cy="29401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3BDBD-7FE1-4E8C-AD7B-9A72E3CD8424}"/>
              </a:ext>
            </a:extLst>
          </p:cNvPr>
          <p:cNvSpPr/>
          <p:nvPr/>
        </p:nvSpPr>
        <p:spPr>
          <a:xfrm>
            <a:off x="3349093" y="4177157"/>
            <a:ext cx="5493812" cy="1323439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 120 - 121</a:t>
            </a:r>
          </a:p>
        </p:txBody>
      </p:sp>
    </p:spTree>
    <p:extLst>
      <p:ext uri="{BB962C8B-B14F-4D97-AF65-F5344CB8AC3E}">
        <p14:creationId xmlns:p14="http://schemas.microsoft.com/office/powerpoint/2010/main" val="1853812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Goals</a:t>
            </a:r>
          </a:p>
        </p:txBody>
      </p:sp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3395034"/>
              </p:ext>
            </p:extLst>
          </p:nvPr>
        </p:nvGraphicFramePr>
        <p:xfrm>
          <a:off x="728003" y="1561515"/>
          <a:ext cx="10735994" cy="4530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B22DEEB5-C83D-4092-9725-489C28BF8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48973" y="2831122"/>
            <a:ext cx="1772529" cy="1772529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058A73E4-DEF1-4217-B7C0-BF1664E6D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99454" y="2981179"/>
            <a:ext cx="1493518" cy="14935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28D48B-5229-469B-9ACF-81D9C0D1631A}"/>
              </a:ext>
            </a:extLst>
          </p:cNvPr>
          <p:cNvSpPr/>
          <p:nvPr/>
        </p:nvSpPr>
        <p:spPr>
          <a:xfrm>
            <a:off x="7699206" y="1723126"/>
            <a:ext cx="413927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Shouldn’t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697670-856F-4110-BC5B-53372CB73EE0}"/>
              </a:ext>
            </a:extLst>
          </p:cNvPr>
          <p:cNvSpPr/>
          <p:nvPr/>
        </p:nvSpPr>
        <p:spPr>
          <a:xfrm>
            <a:off x="852856" y="1723126"/>
            <a:ext cx="31406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Should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E8AE5F-CE2D-42C2-B90F-440850BBFFAC}"/>
              </a:ext>
            </a:extLst>
          </p:cNvPr>
          <p:cNvSpPr txBox="1"/>
          <p:nvPr/>
        </p:nvSpPr>
        <p:spPr>
          <a:xfrm>
            <a:off x="3376246" y="4280094"/>
            <a:ext cx="619916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I </a:t>
            </a:r>
            <a:r>
              <a:rPr lang="en-US" sz="3600" b="1" dirty="0">
                <a:solidFill>
                  <a:schemeClr val="accent1"/>
                </a:solidFill>
              </a:rPr>
              <a:t>should</a:t>
            </a:r>
            <a:r>
              <a:rPr lang="en-US" sz="3600" b="1" dirty="0"/>
              <a:t> study. </a:t>
            </a:r>
          </a:p>
          <a:p>
            <a:endParaRPr lang="en-US" sz="3600" b="1" dirty="0"/>
          </a:p>
          <a:p>
            <a:r>
              <a:rPr lang="en-US" sz="3600" b="1" dirty="0"/>
              <a:t>I </a:t>
            </a:r>
            <a:r>
              <a:rPr lang="en-US" sz="3600" b="1" dirty="0">
                <a:solidFill>
                  <a:srgbClr val="F03F2B"/>
                </a:solidFill>
              </a:rPr>
              <a:t>shouldn’t</a:t>
            </a:r>
            <a:r>
              <a:rPr lang="en-US" sz="3600" b="1" dirty="0"/>
              <a:t> eat fast food. 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301796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720DB1-CE22-4F19-8DB9-29FB45DBC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31" t="39174" r="32846" b="46049"/>
          <a:stretch/>
        </p:blipFill>
        <p:spPr>
          <a:xfrm>
            <a:off x="532227" y="1994095"/>
            <a:ext cx="11127545" cy="28698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231FB94-8876-4C2C-B40E-5764DF76DA00}"/>
              </a:ext>
            </a:extLst>
          </p:cNvPr>
          <p:cNvSpPr/>
          <p:nvPr/>
        </p:nvSpPr>
        <p:spPr>
          <a:xfrm>
            <a:off x="3038623" y="3024554"/>
            <a:ext cx="2926080" cy="520504"/>
          </a:xfrm>
          <a:prstGeom prst="round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70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AD7659-5317-4753-9EB4-B897E770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0739" y="993366"/>
            <a:ext cx="3386856" cy="3862538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A991850-60C2-486E-AFCD-46DAF94A80C3}"/>
              </a:ext>
            </a:extLst>
          </p:cNvPr>
          <p:cNvSpPr/>
          <p:nvPr/>
        </p:nvSpPr>
        <p:spPr>
          <a:xfrm>
            <a:off x="5106572" y="1180241"/>
            <a:ext cx="5556738" cy="34887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F6B6B-F2A0-4813-ADD6-9CCAEA95A42A}"/>
              </a:ext>
            </a:extLst>
          </p:cNvPr>
          <p:cNvSpPr txBox="1"/>
          <p:nvPr/>
        </p:nvSpPr>
        <p:spPr>
          <a:xfrm>
            <a:off x="5584873" y="1770473"/>
            <a:ext cx="460013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Visitors ………………… knock the door before they get in. </a:t>
            </a:r>
            <a:endParaRPr lang="ar-SA" sz="36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40C58-3216-4721-895F-D98A1772C661}"/>
              </a:ext>
            </a:extLst>
          </p:cNvPr>
          <p:cNvSpPr txBox="1"/>
          <p:nvPr/>
        </p:nvSpPr>
        <p:spPr>
          <a:xfrm>
            <a:off x="6801727" y="2339860"/>
            <a:ext cx="21664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should</a:t>
            </a:r>
            <a:endParaRPr lang="ar-SA" sz="3200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765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D7659-5317-4753-9EB4-B897E770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1100739" y="1117160"/>
            <a:ext cx="3386856" cy="3614950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A991850-60C2-486E-AFCD-46DAF94A80C3}"/>
              </a:ext>
            </a:extLst>
          </p:cNvPr>
          <p:cNvSpPr/>
          <p:nvPr/>
        </p:nvSpPr>
        <p:spPr>
          <a:xfrm>
            <a:off x="5106572" y="1180241"/>
            <a:ext cx="5556738" cy="348878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AF6B6B-F2A0-4813-ADD6-9CCAEA95A42A}"/>
              </a:ext>
            </a:extLst>
          </p:cNvPr>
          <p:cNvSpPr txBox="1"/>
          <p:nvPr/>
        </p:nvSpPr>
        <p:spPr>
          <a:xfrm>
            <a:off x="5584873" y="1770473"/>
            <a:ext cx="4600135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bg2"/>
                </a:solidFill>
              </a:rPr>
              <a:t>You ………………… carry very heavy things by yourself. </a:t>
            </a:r>
            <a:endParaRPr lang="ar-SA" sz="3600" b="1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40C58-3216-4721-895F-D98A1772C661}"/>
              </a:ext>
            </a:extLst>
          </p:cNvPr>
          <p:cNvSpPr txBox="1"/>
          <p:nvPr/>
        </p:nvSpPr>
        <p:spPr>
          <a:xfrm>
            <a:off x="7174522" y="1770473"/>
            <a:ext cx="21664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highlight>
                  <a:srgbClr val="000000"/>
                </a:highlight>
              </a:rPr>
              <a:t>Shouldn’t</a:t>
            </a:r>
            <a:endParaRPr lang="ar-SA" sz="3200" b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05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CABCC6-941B-4889-A117-5CB9FCA18A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00" t="32607" r="27654" b="55079"/>
          <a:stretch/>
        </p:blipFill>
        <p:spPr>
          <a:xfrm>
            <a:off x="572088" y="1519312"/>
            <a:ext cx="11047823" cy="17443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28BDCA-A055-424F-8160-362711A94361}"/>
              </a:ext>
            </a:extLst>
          </p:cNvPr>
          <p:cNvSpPr txBox="1"/>
          <p:nvPr/>
        </p:nvSpPr>
        <p:spPr>
          <a:xfrm>
            <a:off x="872197" y="717452"/>
            <a:ext cx="227896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Read:</a:t>
            </a:r>
            <a:endParaRPr lang="ar-SA" sz="2800" b="1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8DE70-C72A-42F4-90DC-BD726BB2AB33}"/>
              </a:ext>
            </a:extLst>
          </p:cNvPr>
          <p:cNvCxnSpPr>
            <a:cxnSpLocks/>
          </p:cNvCxnSpPr>
          <p:nvPr/>
        </p:nvCxnSpPr>
        <p:spPr>
          <a:xfrm>
            <a:off x="1280160" y="2602522"/>
            <a:ext cx="44875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77BB23-B7CF-4EA8-92DB-B78B2FBEB5BE}"/>
              </a:ext>
            </a:extLst>
          </p:cNvPr>
          <p:cNvCxnSpPr>
            <a:cxnSpLocks/>
          </p:cNvCxnSpPr>
          <p:nvPr/>
        </p:nvCxnSpPr>
        <p:spPr>
          <a:xfrm>
            <a:off x="6834554" y="2614244"/>
            <a:ext cx="448759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86ABF69-EBA3-4D18-9807-4138412D9B16}"/>
              </a:ext>
            </a:extLst>
          </p:cNvPr>
          <p:cNvSpPr/>
          <p:nvPr/>
        </p:nvSpPr>
        <p:spPr>
          <a:xfrm>
            <a:off x="4445390" y="4346916"/>
            <a:ext cx="2912012" cy="1561513"/>
          </a:xfrm>
          <a:prstGeom prst="cloud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Question or sentence? </a:t>
            </a:r>
            <a:endParaRPr lang="ar-SA" sz="2400" b="1" dirty="0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2E94CEB6-1465-4621-AE5A-9DA800D8F014}"/>
              </a:ext>
            </a:extLst>
          </p:cNvPr>
          <p:cNvSpPr/>
          <p:nvPr/>
        </p:nvSpPr>
        <p:spPr>
          <a:xfrm>
            <a:off x="4459458" y="4358638"/>
            <a:ext cx="2912012" cy="1561513"/>
          </a:xfrm>
          <a:prstGeom prst="cloudCallo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/>
              <a:t>In the past or the present?</a:t>
            </a:r>
            <a:endParaRPr lang="ar-SA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A4C9C8-C3FC-420B-9717-BF45ECFC1E10}"/>
              </a:ext>
            </a:extLst>
          </p:cNvPr>
          <p:cNvSpPr txBox="1"/>
          <p:nvPr/>
        </p:nvSpPr>
        <p:spPr>
          <a:xfrm>
            <a:off x="3019863" y="1710506"/>
            <a:ext cx="40561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>
                <a:solidFill>
                  <a:schemeClr val="accent1"/>
                </a:solidFill>
              </a:rPr>
              <a:t>S + v after when.</a:t>
            </a:r>
            <a:endParaRPr lang="ar-SA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19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73E6FB-9DE7-4CA4-BBD0-3E8F5D3819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03717" y="1463040"/>
            <a:ext cx="9003323" cy="386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89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54CBD3-0952-48E7-931F-5FD3F5F4C0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08" t="34454" r="29154" b="19165"/>
          <a:stretch/>
        </p:blipFill>
        <p:spPr>
          <a:xfrm>
            <a:off x="1425527" y="496980"/>
            <a:ext cx="9340946" cy="586403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1CD0B4D-7810-45E6-A892-5A0BCC3F8598}"/>
              </a:ext>
            </a:extLst>
          </p:cNvPr>
          <p:cNvCxnSpPr>
            <a:cxnSpLocks/>
          </p:cNvCxnSpPr>
          <p:nvPr/>
        </p:nvCxnSpPr>
        <p:spPr>
          <a:xfrm>
            <a:off x="1758462" y="4276578"/>
            <a:ext cx="26587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94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D276E62-80A3-44DD-9BCC-97ED2B99B57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</ds:schemaRefs>
</ds:datastoreItem>
</file>

<file path=customXml/itemProps2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7651BA-F45C-4845-9AB3-E0A65B39F5E1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{7DDB08E8-8745-49BB-BFF2-37F26E74B872}tf78438558_win32</Template>
  <TotalTime>60</TotalTime>
  <Words>120</Words>
  <Application>Microsoft Office PowerPoint</Application>
  <PresentationFormat>Widescreen</PresentationFormat>
  <Paragraphs>34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SavonVTI</vt:lpstr>
      <vt:lpstr>U 8 Grammar </vt:lpstr>
      <vt:lpstr>Goals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8 Grammar</dc:title>
  <dc:creator>نورا</dc:creator>
  <cp:lastModifiedBy>modhi_2050@outlook.com</cp:lastModifiedBy>
  <cp:revision>9</cp:revision>
  <dcterms:created xsi:type="dcterms:W3CDTF">2020-11-23T12:43:24Z</dcterms:created>
  <dcterms:modified xsi:type="dcterms:W3CDTF">2023-12-20T09:23:31Z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