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260" r:id="rId2"/>
    <p:sldId id="261" r:id="rId3"/>
    <p:sldId id="262" r:id="rId4"/>
    <p:sldId id="263" r:id="rId5"/>
    <p:sldId id="264" r:id="rId6"/>
    <p:sldId id="265" r:id="rId7"/>
    <p:sldId id="266" r:id="rId8"/>
  </p:sldIdLst>
  <p:sldSz cx="12192000" cy="6858000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نمط متوسط 2 - تميي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7C0BDFA0-FA82-6545-933F-F2C1E214E49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5684BCC5-5468-0845-BE34-B7277688F1E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/>
              <a:t>انقر لتحرير نمط العنوان الفرعي للشكل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10479E02-17B2-B44B-BB71-DACA50FD76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7B25E-5FDD-154D-977D-085E73301F2F}" type="datetimeFigureOut">
              <a:rPr lang="ar-SA" smtClean="0"/>
              <a:t>19 جمادى الأولى، 1443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7532B030-5384-AC41-AB6B-DC26620A88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EBC220CA-9B28-7F4F-9209-BDD1A0B4D2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E50DD7-E491-924A-A6E6-2A676C3B019C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2238429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28212A7B-233B-AF48-8BFE-5E13196611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:a16="http://schemas.microsoft.com/office/drawing/2014/main" id="{B932F110-53AE-E34E-9306-E71217E9645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3EB85C33-0C43-644E-A952-2A3368DCD2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7B25E-5FDD-154D-977D-085E73301F2F}" type="datetimeFigureOut">
              <a:rPr lang="ar-SA" smtClean="0"/>
              <a:t>19 جمادى الأولى، 1443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140C61CE-E219-1D44-8384-C279E53D72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CB2E1EA4-D380-FD4B-9B97-8E5AF1F117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E50DD7-E491-924A-A6E6-2A676C3B019C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8732327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>
            <a:extLst>
              <a:ext uri="{FF2B5EF4-FFF2-40B4-BE49-F238E27FC236}">
                <a16:creationId xmlns:a16="http://schemas.microsoft.com/office/drawing/2014/main" id="{C8819A1E-3820-F54A-B672-F6888EA5E98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:a16="http://schemas.microsoft.com/office/drawing/2014/main" id="{9AA57801-2E6B-2A46-ABF1-D45784E42FE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18604329-D45D-8042-9C7D-6C328E393F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7B25E-5FDD-154D-977D-085E73301F2F}" type="datetimeFigureOut">
              <a:rPr lang="ar-SA" smtClean="0"/>
              <a:t>19 جمادى الأولى، 1443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25C973A2-84B9-AA44-8A2F-FD457D3BDB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629DA103-AC50-F944-9475-5756BE7F81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E50DD7-E491-924A-A6E6-2A676C3B019C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1284533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D588BD00-0DF4-DA4F-ABF2-B82AD01B7A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EC9CB3B8-76B1-0842-B8E5-A3224B23C45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7696EA61-8AFC-2C4E-B969-ED1BCAE286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7B25E-5FDD-154D-977D-085E73301F2F}" type="datetimeFigureOut">
              <a:rPr lang="ar-SA" smtClean="0"/>
              <a:t>19 جمادى الأولى، 1443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9F3C548A-92C3-6D4D-9080-99B3CE0E60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CD0A9329-B476-0B43-993C-2532CCAE0D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E50DD7-E491-924A-A6E6-2A676C3B019C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9206365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5A3818A9-F733-F844-AAFC-6573A50EDC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3645982D-12DD-394D-AEC5-6CFD10D91E7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F2A85239-5C68-1D40-8505-B34167E515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7B25E-5FDD-154D-977D-085E73301F2F}" type="datetimeFigureOut">
              <a:rPr lang="ar-SA" smtClean="0"/>
              <a:t>19 جمادى الأولى، 1443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D1FEB642-D40B-DF4B-89A9-B9536A179E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EF8689BF-06A8-D34E-9950-241EDD660A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E50DD7-E491-924A-A6E6-2A676C3B019C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1347041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1DE9BCB6-F598-D94A-9272-2F7BDC6E41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EAA23B2D-F487-DC42-B2F0-0554CE60825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30124EFB-FBEC-F849-9FD8-EC379143075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D08E08D8-8C34-3441-B273-4E288081AE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7B25E-5FDD-154D-977D-085E73301F2F}" type="datetimeFigureOut">
              <a:rPr lang="ar-SA" smtClean="0"/>
              <a:t>19 جمادى الأولى، 1443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93751976-EE22-164C-9D9D-EA24075776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0522B6DF-A2C9-6348-8B72-E96CE14CD1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E50DD7-E491-924A-A6E6-2A676C3B019C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7202974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960CAE83-87C5-4649-9DC2-015D069D0F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C0F9939C-E5D3-6F49-AC66-67CACF62000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6955E5EF-6C72-174D-98B4-39687D65EF0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نص 4">
            <a:extLst>
              <a:ext uri="{FF2B5EF4-FFF2-40B4-BE49-F238E27FC236}">
                <a16:creationId xmlns:a16="http://schemas.microsoft.com/office/drawing/2014/main" id="{0381671B-A825-4A47-A13C-A4B9D201BF7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6" name="عنصر نائب للمحتوى 5">
            <a:extLst>
              <a:ext uri="{FF2B5EF4-FFF2-40B4-BE49-F238E27FC236}">
                <a16:creationId xmlns:a16="http://schemas.microsoft.com/office/drawing/2014/main" id="{A91370EA-F0D1-E147-A67D-D842FD0F516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7" name="عنصر نائب للتاريخ 6">
            <a:extLst>
              <a:ext uri="{FF2B5EF4-FFF2-40B4-BE49-F238E27FC236}">
                <a16:creationId xmlns:a16="http://schemas.microsoft.com/office/drawing/2014/main" id="{BDA870BD-1ED8-0E48-BBAC-477BC1B218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7B25E-5FDD-154D-977D-085E73301F2F}" type="datetimeFigureOut">
              <a:rPr lang="ar-SA" smtClean="0"/>
              <a:t>19 جمادى الأولى، 1443</a:t>
            </a:fld>
            <a:endParaRPr lang="ar-SA"/>
          </a:p>
        </p:txBody>
      </p:sp>
      <p:sp>
        <p:nvSpPr>
          <p:cNvPr id="8" name="عنصر نائب للتذييل 7">
            <a:extLst>
              <a:ext uri="{FF2B5EF4-FFF2-40B4-BE49-F238E27FC236}">
                <a16:creationId xmlns:a16="http://schemas.microsoft.com/office/drawing/2014/main" id="{D2658534-AAD2-A643-9725-6AC9BEE3DA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عنصر نائب لرقم الشريحة 8">
            <a:extLst>
              <a:ext uri="{FF2B5EF4-FFF2-40B4-BE49-F238E27FC236}">
                <a16:creationId xmlns:a16="http://schemas.microsoft.com/office/drawing/2014/main" id="{A3250CDD-9872-2A41-842C-D6EA6A3917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E50DD7-E491-924A-A6E6-2A676C3B019C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7483656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E3A14DA2-B0E0-4B4D-8C3A-BF93594E80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تاريخ 2">
            <a:extLst>
              <a:ext uri="{FF2B5EF4-FFF2-40B4-BE49-F238E27FC236}">
                <a16:creationId xmlns:a16="http://schemas.microsoft.com/office/drawing/2014/main" id="{74ECD6A1-7BF2-9548-B4E1-1448789A80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7B25E-5FDD-154D-977D-085E73301F2F}" type="datetimeFigureOut">
              <a:rPr lang="ar-SA" smtClean="0"/>
              <a:t>19 جمادى الأولى، 1443</a:t>
            </a:fld>
            <a:endParaRPr lang="ar-SA"/>
          </a:p>
        </p:txBody>
      </p:sp>
      <p:sp>
        <p:nvSpPr>
          <p:cNvPr id="4" name="عنصر نائب للتذييل 3">
            <a:extLst>
              <a:ext uri="{FF2B5EF4-FFF2-40B4-BE49-F238E27FC236}">
                <a16:creationId xmlns:a16="http://schemas.microsoft.com/office/drawing/2014/main" id="{558327E2-CD8D-D34D-94C5-509F476908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رقم الشريحة 4">
            <a:extLst>
              <a:ext uri="{FF2B5EF4-FFF2-40B4-BE49-F238E27FC236}">
                <a16:creationId xmlns:a16="http://schemas.microsoft.com/office/drawing/2014/main" id="{2BBC1911-E374-1444-904D-2BAC9E9811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E50DD7-E491-924A-A6E6-2A676C3B019C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8820617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>
            <a:extLst>
              <a:ext uri="{FF2B5EF4-FFF2-40B4-BE49-F238E27FC236}">
                <a16:creationId xmlns:a16="http://schemas.microsoft.com/office/drawing/2014/main" id="{0E293E32-5FA0-2A48-AB63-0B066146B1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7B25E-5FDD-154D-977D-085E73301F2F}" type="datetimeFigureOut">
              <a:rPr lang="ar-SA" smtClean="0"/>
              <a:t>19 جمادى الأولى، 1443</a:t>
            </a:fld>
            <a:endParaRPr lang="ar-SA"/>
          </a:p>
        </p:txBody>
      </p:sp>
      <p:sp>
        <p:nvSpPr>
          <p:cNvPr id="3" name="عنصر نائب للتذييل 2">
            <a:extLst>
              <a:ext uri="{FF2B5EF4-FFF2-40B4-BE49-F238E27FC236}">
                <a16:creationId xmlns:a16="http://schemas.microsoft.com/office/drawing/2014/main" id="{F2D0C3B5-09D9-DB4C-B601-0B6398D823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9E3CA74B-B712-8F45-871B-3768C82785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E50DD7-E491-924A-A6E6-2A676C3B019C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8235257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C1FB227D-CF2D-1947-A4CD-2F345EAC3F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944C9532-1AF7-2C4A-B92F-C26846A176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id="{559FA871-6611-2440-BC13-E14B6681E7A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290B9D44-28CC-D640-82A3-D3390CC965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7B25E-5FDD-154D-977D-085E73301F2F}" type="datetimeFigureOut">
              <a:rPr lang="ar-SA" smtClean="0"/>
              <a:t>19 جمادى الأولى، 1443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480A913D-3CC8-B34E-B4C4-F90F53C822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6FF95B43-440D-1941-9326-C61CBF264A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E50DD7-E491-924A-A6E6-2A676C3B019C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6572135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A02758FD-BB1D-124A-B68C-2C815E574D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صورة 2">
            <a:extLst>
              <a:ext uri="{FF2B5EF4-FFF2-40B4-BE49-F238E27FC236}">
                <a16:creationId xmlns:a16="http://schemas.microsoft.com/office/drawing/2014/main" id="{D3E6873D-B529-174E-9DFA-C70AC5BC707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id="{8B508D4C-C6DA-6943-A3F4-F11C3C6B80F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2A1DFB05-777C-4C42-A0C4-02B614A865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7B25E-5FDD-154D-977D-085E73301F2F}" type="datetimeFigureOut">
              <a:rPr lang="ar-SA" smtClean="0"/>
              <a:t>19 جمادى الأولى، 1443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96A40A0A-C29B-4F43-9C95-17483A9233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3832EBE8-A512-384C-9CF6-08525E2429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E50DD7-E491-924A-A6E6-2A676C3B019C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1721754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>
            <a:extLst>
              <a:ext uri="{FF2B5EF4-FFF2-40B4-BE49-F238E27FC236}">
                <a16:creationId xmlns:a16="http://schemas.microsoft.com/office/drawing/2014/main" id="{CE1E5AAB-FB84-D04F-BCD7-AB54FB511A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AA5574DB-8B54-1742-B464-E83362AAFC5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F98A0692-DDF6-1B4B-9722-C3E61E46430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87B25E-5FDD-154D-977D-085E73301F2F}" type="datetimeFigureOut">
              <a:rPr lang="ar-SA" smtClean="0"/>
              <a:t>19 جمادى الأولى، 1443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A101FD59-897C-854F-B85C-D30EA987B51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B40EAF62-1D8F-3540-A157-38D8CC9C84B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E50DD7-E491-924A-A6E6-2A676C3B019C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7142122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hyperlink" Target="https://toytheater.com/fraction-circles/" TargetMode="External"/><Relationship Id="rId3" Type="http://schemas.openxmlformats.org/officeDocument/2006/relationships/image" Target="../media/image2.png"/><Relationship Id="rId7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مستطيل 5">
            <a:extLst>
              <a:ext uri="{FF2B5EF4-FFF2-40B4-BE49-F238E27FC236}">
                <a16:creationId xmlns:a16="http://schemas.microsoft.com/office/drawing/2014/main" id="{DC0FFF6B-C6C9-AF43-8E04-793A0CD7581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2" name="مربع نص 11">
            <a:extLst>
              <a:ext uri="{FF2B5EF4-FFF2-40B4-BE49-F238E27FC236}">
                <a16:creationId xmlns:a16="http://schemas.microsoft.com/office/drawing/2014/main" id="{BFB04060-6165-D240-A66C-3498DE31A347}"/>
              </a:ext>
            </a:extLst>
          </p:cNvPr>
          <p:cNvSpPr txBox="1"/>
          <p:nvPr/>
        </p:nvSpPr>
        <p:spPr>
          <a:xfrm>
            <a:off x="4824355" y="3706564"/>
            <a:ext cx="1828800" cy="182880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endParaRPr lang="ar-SA"/>
          </a:p>
        </p:txBody>
      </p:sp>
      <p:pic>
        <p:nvPicPr>
          <p:cNvPr id="2" name="صورة 2">
            <a:extLst>
              <a:ext uri="{FF2B5EF4-FFF2-40B4-BE49-F238E27FC236}">
                <a16:creationId xmlns:a16="http://schemas.microsoft.com/office/drawing/2014/main" id="{4E624169-AD51-A043-BC6B-02A5673CEB7D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62696" y="0"/>
            <a:ext cx="12066607" cy="6858000"/>
          </a:xfrm>
          <a:prstGeom prst="rect">
            <a:avLst/>
          </a:prstGeom>
        </p:spPr>
      </p:pic>
      <p:sp>
        <p:nvSpPr>
          <p:cNvPr id="3" name="مستطيل: زوايا مستديرة 2">
            <a:extLst>
              <a:ext uri="{FF2B5EF4-FFF2-40B4-BE49-F238E27FC236}">
                <a16:creationId xmlns:a16="http://schemas.microsoft.com/office/drawing/2014/main" id="{063135BE-FB1F-2447-B5AC-58A452E07642}"/>
              </a:ext>
            </a:extLst>
          </p:cNvPr>
          <p:cNvSpPr/>
          <p:nvPr/>
        </p:nvSpPr>
        <p:spPr>
          <a:xfrm>
            <a:off x="9257229" y="141384"/>
            <a:ext cx="2695767" cy="715483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4800" dirty="0">
                <a:solidFill>
                  <a:schemeClr val="tx1"/>
                </a:solidFill>
              </a:rPr>
              <a:t>٦-١</a:t>
            </a:r>
          </a:p>
        </p:txBody>
      </p:sp>
      <p:sp>
        <p:nvSpPr>
          <p:cNvPr id="4" name="مستطيل: زوايا مستديرة 3">
            <a:extLst>
              <a:ext uri="{FF2B5EF4-FFF2-40B4-BE49-F238E27FC236}">
                <a16:creationId xmlns:a16="http://schemas.microsoft.com/office/drawing/2014/main" id="{63D575B8-6CC3-7440-B771-EF7B3744D7E1}"/>
              </a:ext>
            </a:extLst>
          </p:cNvPr>
          <p:cNvSpPr/>
          <p:nvPr/>
        </p:nvSpPr>
        <p:spPr>
          <a:xfrm>
            <a:off x="9257229" y="998251"/>
            <a:ext cx="2695767" cy="1511147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dirty="0">
                <a:solidFill>
                  <a:schemeClr val="tx1"/>
                </a:solidFill>
              </a:rPr>
              <a:t>القسمة والكسور الاعتيادية </a:t>
            </a:r>
          </a:p>
        </p:txBody>
      </p:sp>
      <p:sp>
        <p:nvSpPr>
          <p:cNvPr id="7" name="مستطيل: زوايا مستديرة 6">
            <a:extLst>
              <a:ext uri="{FF2B5EF4-FFF2-40B4-BE49-F238E27FC236}">
                <a16:creationId xmlns:a16="http://schemas.microsoft.com/office/drawing/2014/main" id="{A2F2FD95-0F41-6949-B077-CF83D17F10D1}"/>
              </a:ext>
            </a:extLst>
          </p:cNvPr>
          <p:cNvSpPr/>
          <p:nvPr/>
        </p:nvSpPr>
        <p:spPr>
          <a:xfrm>
            <a:off x="9257229" y="2650783"/>
            <a:ext cx="2695767" cy="3668616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dirty="0">
                <a:solidFill>
                  <a:srgbClr val="FF0000"/>
                </a:solidFill>
              </a:rPr>
              <a:t> فكرة الدرس :</a:t>
            </a:r>
          </a:p>
          <a:p>
            <a:pPr algn="ctr"/>
            <a:r>
              <a:rPr lang="ar-SA" sz="2400" dirty="0">
                <a:solidFill>
                  <a:srgbClr val="FF0000"/>
                </a:solidFill>
              </a:rPr>
              <a:t>أمثل مواقف القسمة بالكسور الاعتيادية </a:t>
            </a:r>
          </a:p>
          <a:p>
            <a:pPr algn="ctr"/>
            <a:r>
              <a:rPr lang="ar-SA" sz="2400" dirty="0">
                <a:solidFill>
                  <a:srgbClr val="FF0000"/>
                </a:solidFill>
              </a:rPr>
              <a:t>المفردات :</a:t>
            </a:r>
          </a:p>
          <a:p>
            <a:pPr algn="ctr"/>
            <a:r>
              <a:rPr lang="ar-SA" sz="2400" dirty="0">
                <a:solidFill>
                  <a:srgbClr val="FF0000"/>
                </a:solidFill>
              </a:rPr>
              <a:t>الكسر الاعتيادي </a:t>
            </a:r>
          </a:p>
          <a:p>
            <a:pPr algn="ctr"/>
            <a:r>
              <a:rPr lang="ar-SA" sz="2400" dirty="0">
                <a:solidFill>
                  <a:srgbClr val="FF0000"/>
                </a:solidFill>
              </a:rPr>
              <a:t>البسط</a:t>
            </a:r>
          </a:p>
          <a:p>
            <a:pPr algn="ctr"/>
            <a:r>
              <a:rPr lang="ar-SA" sz="2400" dirty="0">
                <a:solidFill>
                  <a:srgbClr val="FF0000"/>
                </a:solidFill>
              </a:rPr>
              <a:t>المقام </a:t>
            </a:r>
          </a:p>
        </p:txBody>
      </p:sp>
      <p:sp>
        <p:nvSpPr>
          <p:cNvPr id="8" name="مستطيل 7">
            <a:extLst>
              <a:ext uri="{FF2B5EF4-FFF2-40B4-BE49-F238E27FC236}">
                <a16:creationId xmlns:a16="http://schemas.microsoft.com/office/drawing/2014/main" id="{6BF81831-CD9F-5841-8432-72F46547F146}"/>
              </a:ext>
            </a:extLst>
          </p:cNvPr>
          <p:cNvSpPr/>
          <p:nvPr/>
        </p:nvSpPr>
        <p:spPr>
          <a:xfrm>
            <a:off x="239004" y="141385"/>
            <a:ext cx="8841918" cy="637692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9" name="صورة 9">
            <a:extLst>
              <a:ext uri="{FF2B5EF4-FFF2-40B4-BE49-F238E27FC236}">
                <a16:creationId xmlns:a16="http://schemas.microsoft.com/office/drawing/2014/main" id="{6F9B3119-C21C-F744-B254-AA34A921361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2409" y="4948024"/>
            <a:ext cx="2056094" cy="2051361"/>
          </a:xfrm>
          <a:prstGeom prst="rect">
            <a:avLst/>
          </a:prstGeom>
        </p:spPr>
      </p:pic>
      <p:pic>
        <p:nvPicPr>
          <p:cNvPr id="5" name="صورة 9">
            <a:extLst>
              <a:ext uri="{FF2B5EF4-FFF2-40B4-BE49-F238E27FC236}">
                <a16:creationId xmlns:a16="http://schemas.microsoft.com/office/drawing/2014/main" id="{AC9501FA-0694-9841-9C53-C99E0C3033B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4103" y="5832591"/>
            <a:ext cx="4013200" cy="546100"/>
          </a:xfrm>
          <a:prstGeom prst="rect">
            <a:avLst/>
          </a:prstGeom>
        </p:spPr>
      </p:pic>
      <p:pic>
        <p:nvPicPr>
          <p:cNvPr id="10" name="صورة 10">
            <a:extLst>
              <a:ext uri="{FF2B5EF4-FFF2-40B4-BE49-F238E27FC236}">
                <a16:creationId xmlns:a16="http://schemas.microsoft.com/office/drawing/2014/main" id="{6765084E-DC78-8F48-855A-2192194C211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004" y="295314"/>
            <a:ext cx="990600" cy="1117600"/>
          </a:xfrm>
          <a:prstGeom prst="rect">
            <a:avLst/>
          </a:prstGeom>
        </p:spPr>
      </p:pic>
      <p:pic>
        <p:nvPicPr>
          <p:cNvPr id="11" name="صورة 12">
            <a:extLst>
              <a:ext uri="{FF2B5EF4-FFF2-40B4-BE49-F238E27FC236}">
                <a16:creationId xmlns:a16="http://schemas.microsoft.com/office/drawing/2014/main" id="{44FC67BC-30F8-8A49-930F-B87CA8DE895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0696" y="4136945"/>
            <a:ext cx="1828800" cy="2144965"/>
          </a:xfrm>
          <a:prstGeom prst="rect">
            <a:avLst/>
          </a:prstGeom>
        </p:spPr>
      </p:pic>
      <p:pic>
        <p:nvPicPr>
          <p:cNvPr id="13" name="صورة 13">
            <a:extLst>
              <a:ext uri="{FF2B5EF4-FFF2-40B4-BE49-F238E27FC236}">
                <a16:creationId xmlns:a16="http://schemas.microsoft.com/office/drawing/2014/main" id="{B68F6059-16E2-AA4D-833D-D2086722187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7891" y="404161"/>
            <a:ext cx="5158824" cy="27294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82466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مستطيل 5">
            <a:extLst>
              <a:ext uri="{FF2B5EF4-FFF2-40B4-BE49-F238E27FC236}">
                <a16:creationId xmlns:a16="http://schemas.microsoft.com/office/drawing/2014/main" id="{DC0FFF6B-C6C9-AF43-8E04-793A0CD7581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2" name="مربع نص 11">
            <a:extLst>
              <a:ext uri="{FF2B5EF4-FFF2-40B4-BE49-F238E27FC236}">
                <a16:creationId xmlns:a16="http://schemas.microsoft.com/office/drawing/2014/main" id="{BFB04060-6165-D240-A66C-3498DE31A347}"/>
              </a:ext>
            </a:extLst>
          </p:cNvPr>
          <p:cNvSpPr txBox="1"/>
          <p:nvPr/>
        </p:nvSpPr>
        <p:spPr>
          <a:xfrm>
            <a:off x="4824355" y="3706564"/>
            <a:ext cx="1828800" cy="182880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endParaRPr lang="ar-SA"/>
          </a:p>
        </p:txBody>
      </p:sp>
      <p:pic>
        <p:nvPicPr>
          <p:cNvPr id="2" name="صورة 2">
            <a:extLst>
              <a:ext uri="{FF2B5EF4-FFF2-40B4-BE49-F238E27FC236}">
                <a16:creationId xmlns:a16="http://schemas.microsoft.com/office/drawing/2014/main" id="{4E624169-AD51-A043-BC6B-02A5673CEB7D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62696" y="0"/>
            <a:ext cx="12066607" cy="6858000"/>
          </a:xfrm>
          <a:prstGeom prst="rect">
            <a:avLst/>
          </a:prstGeom>
        </p:spPr>
      </p:pic>
      <p:sp>
        <p:nvSpPr>
          <p:cNvPr id="3" name="مستطيل: زوايا مستديرة 2">
            <a:extLst>
              <a:ext uri="{FF2B5EF4-FFF2-40B4-BE49-F238E27FC236}">
                <a16:creationId xmlns:a16="http://schemas.microsoft.com/office/drawing/2014/main" id="{063135BE-FB1F-2447-B5AC-58A452E07642}"/>
              </a:ext>
            </a:extLst>
          </p:cNvPr>
          <p:cNvSpPr/>
          <p:nvPr/>
        </p:nvSpPr>
        <p:spPr>
          <a:xfrm>
            <a:off x="9257229" y="141384"/>
            <a:ext cx="2695767" cy="715483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4800" dirty="0">
                <a:solidFill>
                  <a:schemeClr val="tx1"/>
                </a:solidFill>
              </a:rPr>
              <a:t>٦-١</a:t>
            </a:r>
          </a:p>
        </p:txBody>
      </p:sp>
      <p:sp>
        <p:nvSpPr>
          <p:cNvPr id="4" name="مستطيل: زوايا مستديرة 3">
            <a:extLst>
              <a:ext uri="{FF2B5EF4-FFF2-40B4-BE49-F238E27FC236}">
                <a16:creationId xmlns:a16="http://schemas.microsoft.com/office/drawing/2014/main" id="{63D575B8-6CC3-7440-B771-EF7B3744D7E1}"/>
              </a:ext>
            </a:extLst>
          </p:cNvPr>
          <p:cNvSpPr/>
          <p:nvPr/>
        </p:nvSpPr>
        <p:spPr>
          <a:xfrm>
            <a:off x="9257229" y="998251"/>
            <a:ext cx="2695767" cy="1511147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dirty="0">
                <a:solidFill>
                  <a:schemeClr val="tx1"/>
                </a:solidFill>
              </a:rPr>
              <a:t>القسمة والكسور الاعتيادية </a:t>
            </a:r>
          </a:p>
        </p:txBody>
      </p:sp>
      <p:sp>
        <p:nvSpPr>
          <p:cNvPr id="7" name="مستطيل: زوايا مستديرة 6">
            <a:extLst>
              <a:ext uri="{FF2B5EF4-FFF2-40B4-BE49-F238E27FC236}">
                <a16:creationId xmlns:a16="http://schemas.microsoft.com/office/drawing/2014/main" id="{A2F2FD95-0F41-6949-B077-CF83D17F10D1}"/>
              </a:ext>
            </a:extLst>
          </p:cNvPr>
          <p:cNvSpPr/>
          <p:nvPr/>
        </p:nvSpPr>
        <p:spPr>
          <a:xfrm>
            <a:off x="9257229" y="2650783"/>
            <a:ext cx="2695767" cy="3668616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dirty="0">
                <a:solidFill>
                  <a:srgbClr val="FF0000"/>
                </a:solidFill>
              </a:rPr>
              <a:t> فكرة الدرس :</a:t>
            </a:r>
          </a:p>
          <a:p>
            <a:pPr algn="ctr"/>
            <a:r>
              <a:rPr lang="ar-SA" sz="2400" dirty="0">
                <a:solidFill>
                  <a:srgbClr val="FF0000"/>
                </a:solidFill>
              </a:rPr>
              <a:t>أمثل مواقف القسمة بالكسور الاعتيادية </a:t>
            </a:r>
          </a:p>
          <a:p>
            <a:pPr algn="ctr"/>
            <a:r>
              <a:rPr lang="ar-SA" sz="2400" dirty="0">
                <a:solidFill>
                  <a:srgbClr val="FF0000"/>
                </a:solidFill>
              </a:rPr>
              <a:t>المفردات :</a:t>
            </a:r>
          </a:p>
          <a:p>
            <a:pPr algn="ctr"/>
            <a:r>
              <a:rPr lang="ar-SA" sz="2400" dirty="0">
                <a:solidFill>
                  <a:srgbClr val="FF0000"/>
                </a:solidFill>
              </a:rPr>
              <a:t>الكسر الاعتيادي </a:t>
            </a:r>
          </a:p>
          <a:p>
            <a:pPr algn="ctr"/>
            <a:r>
              <a:rPr lang="ar-SA" sz="2400" dirty="0">
                <a:solidFill>
                  <a:srgbClr val="FF0000"/>
                </a:solidFill>
              </a:rPr>
              <a:t>البسط</a:t>
            </a:r>
          </a:p>
          <a:p>
            <a:pPr algn="ctr"/>
            <a:r>
              <a:rPr lang="ar-SA" sz="2400" dirty="0">
                <a:solidFill>
                  <a:srgbClr val="FF0000"/>
                </a:solidFill>
              </a:rPr>
              <a:t>المقام </a:t>
            </a:r>
          </a:p>
        </p:txBody>
      </p:sp>
      <p:sp>
        <p:nvSpPr>
          <p:cNvPr id="8" name="مستطيل 7">
            <a:extLst>
              <a:ext uri="{FF2B5EF4-FFF2-40B4-BE49-F238E27FC236}">
                <a16:creationId xmlns:a16="http://schemas.microsoft.com/office/drawing/2014/main" id="{6BF81831-CD9F-5841-8432-72F46547F146}"/>
              </a:ext>
            </a:extLst>
          </p:cNvPr>
          <p:cNvSpPr/>
          <p:nvPr/>
        </p:nvSpPr>
        <p:spPr>
          <a:xfrm>
            <a:off x="239004" y="141385"/>
            <a:ext cx="8841918" cy="637692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9" name="صورة 9">
            <a:extLst>
              <a:ext uri="{FF2B5EF4-FFF2-40B4-BE49-F238E27FC236}">
                <a16:creationId xmlns:a16="http://schemas.microsoft.com/office/drawing/2014/main" id="{6F9B3119-C21C-F744-B254-AA34A921361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2409" y="4948024"/>
            <a:ext cx="2056094" cy="2051361"/>
          </a:xfrm>
          <a:prstGeom prst="rect">
            <a:avLst/>
          </a:prstGeom>
        </p:spPr>
      </p:pic>
      <p:pic>
        <p:nvPicPr>
          <p:cNvPr id="5" name="صورة 9">
            <a:extLst>
              <a:ext uri="{FF2B5EF4-FFF2-40B4-BE49-F238E27FC236}">
                <a16:creationId xmlns:a16="http://schemas.microsoft.com/office/drawing/2014/main" id="{AC9501FA-0694-9841-9C53-C99E0C3033B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4103" y="5832591"/>
            <a:ext cx="4013200" cy="546100"/>
          </a:xfrm>
          <a:prstGeom prst="rect">
            <a:avLst/>
          </a:prstGeom>
        </p:spPr>
      </p:pic>
      <p:pic>
        <p:nvPicPr>
          <p:cNvPr id="10" name="صورة 10">
            <a:extLst>
              <a:ext uri="{FF2B5EF4-FFF2-40B4-BE49-F238E27FC236}">
                <a16:creationId xmlns:a16="http://schemas.microsoft.com/office/drawing/2014/main" id="{6765084E-DC78-8F48-855A-2192194C211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004" y="295314"/>
            <a:ext cx="990600" cy="1117600"/>
          </a:xfrm>
          <a:prstGeom prst="rect">
            <a:avLst/>
          </a:prstGeom>
        </p:spPr>
      </p:pic>
      <p:pic>
        <p:nvPicPr>
          <p:cNvPr id="11" name="صورة 12">
            <a:extLst>
              <a:ext uri="{FF2B5EF4-FFF2-40B4-BE49-F238E27FC236}">
                <a16:creationId xmlns:a16="http://schemas.microsoft.com/office/drawing/2014/main" id="{44FC67BC-30F8-8A49-930F-B87CA8DE895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0696" y="4136945"/>
            <a:ext cx="1828800" cy="2144965"/>
          </a:xfrm>
          <a:prstGeom prst="rect">
            <a:avLst/>
          </a:prstGeom>
        </p:spPr>
      </p:pic>
      <p:pic>
        <p:nvPicPr>
          <p:cNvPr id="13" name="صورة 13">
            <a:extLst>
              <a:ext uri="{FF2B5EF4-FFF2-40B4-BE49-F238E27FC236}">
                <a16:creationId xmlns:a16="http://schemas.microsoft.com/office/drawing/2014/main" id="{BFCE2919-D3DA-3E45-925F-9646B9A4483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3685" y="619090"/>
            <a:ext cx="6212092" cy="30911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09287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مستطيل 5">
            <a:extLst>
              <a:ext uri="{FF2B5EF4-FFF2-40B4-BE49-F238E27FC236}">
                <a16:creationId xmlns:a16="http://schemas.microsoft.com/office/drawing/2014/main" id="{DC0FFF6B-C6C9-AF43-8E04-793A0CD7581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2" name="مربع نص 11">
            <a:extLst>
              <a:ext uri="{FF2B5EF4-FFF2-40B4-BE49-F238E27FC236}">
                <a16:creationId xmlns:a16="http://schemas.microsoft.com/office/drawing/2014/main" id="{BFB04060-6165-D240-A66C-3498DE31A347}"/>
              </a:ext>
            </a:extLst>
          </p:cNvPr>
          <p:cNvSpPr txBox="1"/>
          <p:nvPr/>
        </p:nvSpPr>
        <p:spPr>
          <a:xfrm>
            <a:off x="4824355" y="3706564"/>
            <a:ext cx="1828800" cy="182880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endParaRPr lang="ar-SA"/>
          </a:p>
        </p:txBody>
      </p:sp>
      <p:pic>
        <p:nvPicPr>
          <p:cNvPr id="2" name="صورة 2">
            <a:extLst>
              <a:ext uri="{FF2B5EF4-FFF2-40B4-BE49-F238E27FC236}">
                <a16:creationId xmlns:a16="http://schemas.microsoft.com/office/drawing/2014/main" id="{4E624169-AD51-A043-BC6B-02A5673CEB7D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62696" y="0"/>
            <a:ext cx="12066607" cy="6858000"/>
          </a:xfrm>
          <a:prstGeom prst="rect">
            <a:avLst/>
          </a:prstGeom>
        </p:spPr>
      </p:pic>
      <p:sp>
        <p:nvSpPr>
          <p:cNvPr id="3" name="مستطيل: زوايا مستديرة 2">
            <a:extLst>
              <a:ext uri="{FF2B5EF4-FFF2-40B4-BE49-F238E27FC236}">
                <a16:creationId xmlns:a16="http://schemas.microsoft.com/office/drawing/2014/main" id="{063135BE-FB1F-2447-B5AC-58A452E07642}"/>
              </a:ext>
            </a:extLst>
          </p:cNvPr>
          <p:cNvSpPr/>
          <p:nvPr/>
        </p:nvSpPr>
        <p:spPr>
          <a:xfrm>
            <a:off x="9257229" y="141384"/>
            <a:ext cx="2695767" cy="715483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4800" dirty="0">
                <a:solidFill>
                  <a:schemeClr val="tx1"/>
                </a:solidFill>
              </a:rPr>
              <a:t>٦-١</a:t>
            </a:r>
          </a:p>
        </p:txBody>
      </p:sp>
      <p:sp>
        <p:nvSpPr>
          <p:cNvPr id="4" name="مستطيل: زوايا مستديرة 3">
            <a:extLst>
              <a:ext uri="{FF2B5EF4-FFF2-40B4-BE49-F238E27FC236}">
                <a16:creationId xmlns:a16="http://schemas.microsoft.com/office/drawing/2014/main" id="{63D575B8-6CC3-7440-B771-EF7B3744D7E1}"/>
              </a:ext>
            </a:extLst>
          </p:cNvPr>
          <p:cNvSpPr/>
          <p:nvPr/>
        </p:nvSpPr>
        <p:spPr>
          <a:xfrm>
            <a:off x="9257229" y="998251"/>
            <a:ext cx="2695767" cy="1511147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dirty="0">
                <a:solidFill>
                  <a:schemeClr val="tx1"/>
                </a:solidFill>
              </a:rPr>
              <a:t>القسمة والكسور الاعتيادية </a:t>
            </a:r>
          </a:p>
        </p:txBody>
      </p:sp>
      <p:sp>
        <p:nvSpPr>
          <p:cNvPr id="7" name="مستطيل: زوايا مستديرة 6">
            <a:extLst>
              <a:ext uri="{FF2B5EF4-FFF2-40B4-BE49-F238E27FC236}">
                <a16:creationId xmlns:a16="http://schemas.microsoft.com/office/drawing/2014/main" id="{A2F2FD95-0F41-6949-B077-CF83D17F10D1}"/>
              </a:ext>
            </a:extLst>
          </p:cNvPr>
          <p:cNvSpPr/>
          <p:nvPr/>
        </p:nvSpPr>
        <p:spPr>
          <a:xfrm>
            <a:off x="9257229" y="2650783"/>
            <a:ext cx="2695767" cy="3668616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dirty="0">
                <a:solidFill>
                  <a:srgbClr val="FF0000"/>
                </a:solidFill>
              </a:rPr>
              <a:t> فكرة الدرس :</a:t>
            </a:r>
          </a:p>
          <a:p>
            <a:pPr algn="ctr"/>
            <a:r>
              <a:rPr lang="ar-SA" sz="2400" dirty="0">
                <a:solidFill>
                  <a:srgbClr val="FF0000"/>
                </a:solidFill>
              </a:rPr>
              <a:t>أمثل مواقف القسمة بالكسور الاعتيادية </a:t>
            </a:r>
          </a:p>
          <a:p>
            <a:pPr algn="ctr"/>
            <a:r>
              <a:rPr lang="ar-SA" sz="2400" dirty="0">
                <a:solidFill>
                  <a:srgbClr val="FF0000"/>
                </a:solidFill>
              </a:rPr>
              <a:t>المفردات :</a:t>
            </a:r>
          </a:p>
          <a:p>
            <a:pPr algn="ctr"/>
            <a:r>
              <a:rPr lang="ar-SA" sz="2400" dirty="0">
                <a:solidFill>
                  <a:srgbClr val="FF0000"/>
                </a:solidFill>
              </a:rPr>
              <a:t>الكسر الاعتيادي </a:t>
            </a:r>
          </a:p>
          <a:p>
            <a:pPr algn="ctr"/>
            <a:r>
              <a:rPr lang="ar-SA" sz="2400" dirty="0">
                <a:solidFill>
                  <a:srgbClr val="FF0000"/>
                </a:solidFill>
              </a:rPr>
              <a:t>البسط</a:t>
            </a:r>
          </a:p>
          <a:p>
            <a:pPr algn="ctr"/>
            <a:r>
              <a:rPr lang="ar-SA" sz="2400" dirty="0">
                <a:solidFill>
                  <a:srgbClr val="FF0000"/>
                </a:solidFill>
              </a:rPr>
              <a:t>المقام </a:t>
            </a:r>
          </a:p>
        </p:txBody>
      </p:sp>
      <p:sp>
        <p:nvSpPr>
          <p:cNvPr id="8" name="مستطيل 7">
            <a:extLst>
              <a:ext uri="{FF2B5EF4-FFF2-40B4-BE49-F238E27FC236}">
                <a16:creationId xmlns:a16="http://schemas.microsoft.com/office/drawing/2014/main" id="{6BF81831-CD9F-5841-8432-72F46547F146}"/>
              </a:ext>
            </a:extLst>
          </p:cNvPr>
          <p:cNvSpPr/>
          <p:nvPr/>
        </p:nvSpPr>
        <p:spPr>
          <a:xfrm>
            <a:off x="239004" y="141385"/>
            <a:ext cx="8841918" cy="637692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9" name="صورة 9">
            <a:extLst>
              <a:ext uri="{FF2B5EF4-FFF2-40B4-BE49-F238E27FC236}">
                <a16:creationId xmlns:a16="http://schemas.microsoft.com/office/drawing/2014/main" id="{6F9B3119-C21C-F744-B254-AA34A921361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2409" y="4948024"/>
            <a:ext cx="2056094" cy="2051361"/>
          </a:xfrm>
          <a:prstGeom prst="rect">
            <a:avLst/>
          </a:prstGeom>
        </p:spPr>
      </p:pic>
      <p:pic>
        <p:nvPicPr>
          <p:cNvPr id="5" name="صورة 9">
            <a:extLst>
              <a:ext uri="{FF2B5EF4-FFF2-40B4-BE49-F238E27FC236}">
                <a16:creationId xmlns:a16="http://schemas.microsoft.com/office/drawing/2014/main" id="{AC9501FA-0694-9841-9C53-C99E0C3033B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4103" y="5832591"/>
            <a:ext cx="4013200" cy="546100"/>
          </a:xfrm>
          <a:prstGeom prst="rect">
            <a:avLst/>
          </a:prstGeom>
        </p:spPr>
      </p:pic>
      <p:pic>
        <p:nvPicPr>
          <p:cNvPr id="10" name="صورة 10">
            <a:extLst>
              <a:ext uri="{FF2B5EF4-FFF2-40B4-BE49-F238E27FC236}">
                <a16:creationId xmlns:a16="http://schemas.microsoft.com/office/drawing/2014/main" id="{6765084E-DC78-8F48-855A-2192194C211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004" y="295314"/>
            <a:ext cx="990600" cy="1117600"/>
          </a:xfrm>
          <a:prstGeom prst="rect">
            <a:avLst/>
          </a:prstGeom>
        </p:spPr>
      </p:pic>
      <p:pic>
        <p:nvPicPr>
          <p:cNvPr id="11" name="صورة 12">
            <a:extLst>
              <a:ext uri="{FF2B5EF4-FFF2-40B4-BE49-F238E27FC236}">
                <a16:creationId xmlns:a16="http://schemas.microsoft.com/office/drawing/2014/main" id="{44FC67BC-30F8-8A49-930F-B87CA8DE895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0696" y="4136945"/>
            <a:ext cx="1828800" cy="2144965"/>
          </a:xfrm>
          <a:prstGeom prst="rect">
            <a:avLst/>
          </a:prstGeom>
        </p:spPr>
      </p:pic>
      <p:pic>
        <p:nvPicPr>
          <p:cNvPr id="13" name="صورة 13">
            <a:extLst>
              <a:ext uri="{FF2B5EF4-FFF2-40B4-BE49-F238E27FC236}">
                <a16:creationId xmlns:a16="http://schemas.microsoft.com/office/drawing/2014/main" id="{FF78B935-0AF2-4E46-AA4A-E7D0516351C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3445" y="347950"/>
            <a:ext cx="5696072" cy="1425725"/>
          </a:xfrm>
          <a:prstGeom prst="rect">
            <a:avLst/>
          </a:prstGeom>
        </p:spPr>
      </p:pic>
      <p:pic>
        <p:nvPicPr>
          <p:cNvPr id="14" name="صورة 14">
            <a:hlinkClick r:id="rId8"/>
            <a:extLst>
              <a:ext uri="{FF2B5EF4-FFF2-40B4-BE49-F238E27FC236}">
                <a16:creationId xmlns:a16="http://schemas.microsoft.com/office/drawing/2014/main" id="{758A7E71-9FD6-5F4B-8074-67032F8F0024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698" y="3798566"/>
            <a:ext cx="1301276" cy="13730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59079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مستطيل 5">
            <a:extLst>
              <a:ext uri="{FF2B5EF4-FFF2-40B4-BE49-F238E27FC236}">
                <a16:creationId xmlns:a16="http://schemas.microsoft.com/office/drawing/2014/main" id="{DC0FFF6B-C6C9-AF43-8E04-793A0CD7581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2" name="مربع نص 11">
            <a:extLst>
              <a:ext uri="{FF2B5EF4-FFF2-40B4-BE49-F238E27FC236}">
                <a16:creationId xmlns:a16="http://schemas.microsoft.com/office/drawing/2014/main" id="{BFB04060-6165-D240-A66C-3498DE31A347}"/>
              </a:ext>
            </a:extLst>
          </p:cNvPr>
          <p:cNvSpPr txBox="1"/>
          <p:nvPr/>
        </p:nvSpPr>
        <p:spPr>
          <a:xfrm>
            <a:off x="4824355" y="3706564"/>
            <a:ext cx="1828800" cy="182880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endParaRPr lang="ar-SA"/>
          </a:p>
        </p:txBody>
      </p:sp>
      <p:pic>
        <p:nvPicPr>
          <p:cNvPr id="2" name="صورة 2">
            <a:extLst>
              <a:ext uri="{FF2B5EF4-FFF2-40B4-BE49-F238E27FC236}">
                <a16:creationId xmlns:a16="http://schemas.microsoft.com/office/drawing/2014/main" id="{4E624169-AD51-A043-BC6B-02A5673CEB7D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62696" y="0"/>
            <a:ext cx="12066607" cy="6858000"/>
          </a:xfrm>
          <a:prstGeom prst="rect">
            <a:avLst/>
          </a:prstGeom>
        </p:spPr>
      </p:pic>
      <p:sp>
        <p:nvSpPr>
          <p:cNvPr id="3" name="مستطيل: زوايا مستديرة 2">
            <a:extLst>
              <a:ext uri="{FF2B5EF4-FFF2-40B4-BE49-F238E27FC236}">
                <a16:creationId xmlns:a16="http://schemas.microsoft.com/office/drawing/2014/main" id="{063135BE-FB1F-2447-B5AC-58A452E07642}"/>
              </a:ext>
            </a:extLst>
          </p:cNvPr>
          <p:cNvSpPr/>
          <p:nvPr/>
        </p:nvSpPr>
        <p:spPr>
          <a:xfrm>
            <a:off x="9257229" y="141384"/>
            <a:ext cx="2695767" cy="715483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4800" dirty="0">
                <a:solidFill>
                  <a:schemeClr val="tx1"/>
                </a:solidFill>
              </a:rPr>
              <a:t>٦-١</a:t>
            </a:r>
          </a:p>
        </p:txBody>
      </p:sp>
      <p:sp>
        <p:nvSpPr>
          <p:cNvPr id="4" name="مستطيل: زوايا مستديرة 3">
            <a:extLst>
              <a:ext uri="{FF2B5EF4-FFF2-40B4-BE49-F238E27FC236}">
                <a16:creationId xmlns:a16="http://schemas.microsoft.com/office/drawing/2014/main" id="{63D575B8-6CC3-7440-B771-EF7B3744D7E1}"/>
              </a:ext>
            </a:extLst>
          </p:cNvPr>
          <p:cNvSpPr/>
          <p:nvPr/>
        </p:nvSpPr>
        <p:spPr>
          <a:xfrm>
            <a:off x="9257229" y="998251"/>
            <a:ext cx="2695767" cy="1511147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dirty="0">
                <a:solidFill>
                  <a:schemeClr val="tx1"/>
                </a:solidFill>
              </a:rPr>
              <a:t>القسمة والكسور الاعتيادية </a:t>
            </a:r>
          </a:p>
        </p:txBody>
      </p:sp>
      <p:sp>
        <p:nvSpPr>
          <p:cNvPr id="7" name="مستطيل: زوايا مستديرة 6">
            <a:extLst>
              <a:ext uri="{FF2B5EF4-FFF2-40B4-BE49-F238E27FC236}">
                <a16:creationId xmlns:a16="http://schemas.microsoft.com/office/drawing/2014/main" id="{A2F2FD95-0F41-6949-B077-CF83D17F10D1}"/>
              </a:ext>
            </a:extLst>
          </p:cNvPr>
          <p:cNvSpPr/>
          <p:nvPr/>
        </p:nvSpPr>
        <p:spPr>
          <a:xfrm>
            <a:off x="9257229" y="2650783"/>
            <a:ext cx="2695767" cy="3668616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dirty="0">
                <a:solidFill>
                  <a:srgbClr val="FF0000"/>
                </a:solidFill>
              </a:rPr>
              <a:t> فكرة الدرس :</a:t>
            </a:r>
          </a:p>
          <a:p>
            <a:pPr algn="ctr"/>
            <a:r>
              <a:rPr lang="ar-SA" sz="2400" dirty="0">
                <a:solidFill>
                  <a:srgbClr val="FF0000"/>
                </a:solidFill>
              </a:rPr>
              <a:t>أمثل مواقف القسمة بالكسور الاعتيادية </a:t>
            </a:r>
          </a:p>
          <a:p>
            <a:pPr algn="ctr"/>
            <a:r>
              <a:rPr lang="ar-SA" sz="2400" dirty="0">
                <a:solidFill>
                  <a:srgbClr val="FF0000"/>
                </a:solidFill>
              </a:rPr>
              <a:t>المفردات :</a:t>
            </a:r>
          </a:p>
          <a:p>
            <a:pPr algn="ctr"/>
            <a:r>
              <a:rPr lang="ar-SA" sz="2400" dirty="0">
                <a:solidFill>
                  <a:srgbClr val="FF0000"/>
                </a:solidFill>
              </a:rPr>
              <a:t>الكسر الاعتيادي </a:t>
            </a:r>
          </a:p>
          <a:p>
            <a:pPr algn="ctr"/>
            <a:r>
              <a:rPr lang="ar-SA" sz="2400" dirty="0">
                <a:solidFill>
                  <a:srgbClr val="FF0000"/>
                </a:solidFill>
              </a:rPr>
              <a:t>البسط</a:t>
            </a:r>
          </a:p>
          <a:p>
            <a:pPr algn="ctr"/>
            <a:r>
              <a:rPr lang="ar-SA" sz="2400" dirty="0">
                <a:solidFill>
                  <a:srgbClr val="FF0000"/>
                </a:solidFill>
              </a:rPr>
              <a:t>المقام </a:t>
            </a:r>
          </a:p>
        </p:txBody>
      </p:sp>
      <p:sp>
        <p:nvSpPr>
          <p:cNvPr id="8" name="مستطيل 7">
            <a:extLst>
              <a:ext uri="{FF2B5EF4-FFF2-40B4-BE49-F238E27FC236}">
                <a16:creationId xmlns:a16="http://schemas.microsoft.com/office/drawing/2014/main" id="{6BF81831-CD9F-5841-8432-72F46547F146}"/>
              </a:ext>
            </a:extLst>
          </p:cNvPr>
          <p:cNvSpPr/>
          <p:nvPr/>
        </p:nvSpPr>
        <p:spPr>
          <a:xfrm>
            <a:off x="239004" y="141385"/>
            <a:ext cx="8841918" cy="637692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9" name="صورة 9">
            <a:extLst>
              <a:ext uri="{FF2B5EF4-FFF2-40B4-BE49-F238E27FC236}">
                <a16:creationId xmlns:a16="http://schemas.microsoft.com/office/drawing/2014/main" id="{6F9B3119-C21C-F744-B254-AA34A921361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2409" y="4948024"/>
            <a:ext cx="2056094" cy="2051361"/>
          </a:xfrm>
          <a:prstGeom prst="rect">
            <a:avLst/>
          </a:prstGeom>
        </p:spPr>
      </p:pic>
      <p:pic>
        <p:nvPicPr>
          <p:cNvPr id="5" name="صورة 9">
            <a:extLst>
              <a:ext uri="{FF2B5EF4-FFF2-40B4-BE49-F238E27FC236}">
                <a16:creationId xmlns:a16="http://schemas.microsoft.com/office/drawing/2014/main" id="{AC9501FA-0694-9841-9C53-C99E0C3033BA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2092850" y="5832591"/>
            <a:ext cx="2795705" cy="546100"/>
          </a:xfrm>
          <a:prstGeom prst="rect">
            <a:avLst/>
          </a:prstGeom>
        </p:spPr>
      </p:pic>
      <p:pic>
        <p:nvPicPr>
          <p:cNvPr id="10" name="صورة 10">
            <a:extLst>
              <a:ext uri="{FF2B5EF4-FFF2-40B4-BE49-F238E27FC236}">
                <a16:creationId xmlns:a16="http://schemas.microsoft.com/office/drawing/2014/main" id="{6765084E-DC78-8F48-855A-2192194C211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004" y="295314"/>
            <a:ext cx="990600" cy="1117600"/>
          </a:xfrm>
          <a:prstGeom prst="rect">
            <a:avLst/>
          </a:prstGeom>
        </p:spPr>
      </p:pic>
      <p:pic>
        <p:nvPicPr>
          <p:cNvPr id="11" name="صورة 12">
            <a:extLst>
              <a:ext uri="{FF2B5EF4-FFF2-40B4-BE49-F238E27FC236}">
                <a16:creationId xmlns:a16="http://schemas.microsoft.com/office/drawing/2014/main" id="{44FC67BC-30F8-8A49-930F-B87CA8DE895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0696" y="4136945"/>
            <a:ext cx="1828800" cy="2144965"/>
          </a:xfrm>
          <a:prstGeom prst="rect">
            <a:avLst/>
          </a:prstGeom>
        </p:spPr>
      </p:pic>
      <p:pic>
        <p:nvPicPr>
          <p:cNvPr id="13" name="صورة 13">
            <a:extLst>
              <a:ext uri="{FF2B5EF4-FFF2-40B4-BE49-F238E27FC236}">
                <a16:creationId xmlns:a16="http://schemas.microsoft.com/office/drawing/2014/main" id="{688CD2C4-C977-5942-B459-F2515CFC71E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9596" y="447218"/>
            <a:ext cx="5391739" cy="1931392"/>
          </a:xfrm>
          <a:prstGeom prst="rect">
            <a:avLst/>
          </a:prstGeom>
        </p:spPr>
      </p:pic>
      <p:pic>
        <p:nvPicPr>
          <p:cNvPr id="14" name="صورة 14">
            <a:extLst>
              <a:ext uri="{FF2B5EF4-FFF2-40B4-BE49-F238E27FC236}">
                <a16:creationId xmlns:a16="http://schemas.microsoft.com/office/drawing/2014/main" id="{501FA806-6FF5-3B4E-90A2-94F1DF3AA09A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393" y="1785344"/>
            <a:ext cx="2120900" cy="187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34824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مستطيل 5">
            <a:extLst>
              <a:ext uri="{FF2B5EF4-FFF2-40B4-BE49-F238E27FC236}">
                <a16:creationId xmlns:a16="http://schemas.microsoft.com/office/drawing/2014/main" id="{DC0FFF6B-C6C9-AF43-8E04-793A0CD7581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2" name="مربع نص 11">
            <a:extLst>
              <a:ext uri="{FF2B5EF4-FFF2-40B4-BE49-F238E27FC236}">
                <a16:creationId xmlns:a16="http://schemas.microsoft.com/office/drawing/2014/main" id="{BFB04060-6165-D240-A66C-3498DE31A347}"/>
              </a:ext>
            </a:extLst>
          </p:cNvPr>
          <p:cNvSpPr txBox="1"/>
          <p:nvPr/>
        </p:nvSpPr>
        <p:spPr>
          <a:xfrm>
            <a:off x="4824355" y="3706564"/>
            <a:ext cx="1828800" cy="182880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endParaRPr lang="ar-SA"/>
          </a:p>
        </p:txBody>
      </p:sp>
      <p:pic>
        <p:nvPicPr>
          <p:cNvPr id="2" name="صورة 2">
            <a:extLst>
              <a:ext uri="{FF2B5EF4-FFF2-40B4-BE49-F238E27FC236}">
                <a16:creationId xmlns:a16="http://schemas.microsoft.com/office/drawing/2014/main" id="{4E624169-AD51-A043-BC6B-02A5673CEB7D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62696" y="0"/>
            <a:ext cx="12066607" cy="6858000"/>
          </a:xfrm>
          <a:prstGeom prst="rect">
            <a:avLst/>
          </a:prstGeom>
        </p:spPr>
      </p:pic>
      <p:sp>
        <p:nvSpPr>
          <p:cNvPr id="3" name="مستطيل: زوايا مستديرة 2">
            <a:extLst>
              <a:ext uri="{FF2B5EF4-FFF2-40B4-BE49-F238E27FC236}">
                <a16:creationId xmlns:a16="http://schemas.microsoft.com/office/drawing/2014/main" id="{063135BE-FB1F-2447-B5AC-58A452E07642}"/>
              </a:ext>
            </a:extLst>
          </p:cNvPr>
          <p:cNvSpPr/>
          <p:nvPr/>
        </p:nvSpPr>
        <p:spPr>
          <a:xfrm>
            <a:off x="9257229" y="141384"/>
            <a:ext cx="2695767" cy="715483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4800" dirty="0">
                <a:solidFill>
                  <a:schemeClr val="tx1"/>
                </a:solidFill>
              </a:rPr>
              <a:t>٦-١</a:t>
            </a:r>
          </a:p>
        </p:txBody>
      </p:sp>
      <p:sp>
        <p:nvSpPr>
          <p:cNvPr id="4" name="مستطيل: زوايا مستديرة 3">
            <a:extLst>
              <a:ext uri="{FF2B5EF4-FFF2-40B4-BE49-F238E27FC236}">
                <a16:creationId xmlns:a16="http://schemas.microsoft.com/office/drawing/2014/main" id="{63D575B8-6CC3-7440-B771-EF7B3744D7E1}"/>
              </a:ext>
            </a:extLst>
          </p:cNvPr>
          <p:cNvSpPr/>
          <p:nvPr/>
        </p:nvSpPr>
        <p:spPr>
          <a:xfrm>
            <a:off x="9257229" y="998251"/>
            <a:ext cx="2695767" cy="1511147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dirty="0">
                <a:solidFill>
                  <a:schemeClr val="tx1"/>
                </a:solidFill>
              </a:rPr>
              <a:t>القسمة والكسور الاعتيادية </a:t>
            </a:r>
          </a:p>
        </p:txBody>
      </p:sp>
      <p:sp>
        <p:nvSpPr>
          <p:cNvPr id="7" name="مستطيل: زوايا مستديرة 6">
            <a:extLst>
              <a:ext uri="{FF2B5EF4-FFF2-40B4-BE49-F238E27FC236}">
                <a16:creationId xmlns:a16="http://schemas.microsoft.com/office/drawing/2014/main" id="{A2F2FD95-0F41-6949-B077-CF83D17F10D1}"/>
              </a:ext>
            </a:extLst>
          </p:cNvPr>
          <p:cNvSpPr/>
          <p:nvPr/>
        </p:nvSpPr>
        <p:spPr>
          <a:xfrm>
            <a:off x="9257229" y="2650783"/>
            <a:ext cx="2695767" cy="3668616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dirty="0">
                <a:solidFill>
                  <a:srgbClr val="FF0000"/>
                </a:solidFill>
              </a:rPr>
              <a:t> فكرة الدرس :</a:t>
            </a:r>
          </a:p>
          <a:p>
            <a:pPr algn="ctr"/>
            <a:r>
              <a:rPr lang="ar-SA" sz="2400" dirty="0">
                <a:solidFill>
                  <a:srgbClr val="FF0000"/>
                </a:solidFill>
              </a:rPr>
              <a:t>أمثل مواقف القسمة بالكسور الاعتيادية </a:t>
            </a:r>
          </a:p>
          <a:p>
            <a:pPr algn="ctr"/>
            <a:r>
              <a:rPr lang="ar-SA" sz="2400" dirty="0">
                <a:solidFill>
                  <a:srgbClr val="FF0000"/>
                </a:solidFill>
              </a:rPr>
              <a:t>المفردات :</a:t>
            </a:r>
          </a:p>
          <a:p>
            <a:pPr algn="ctr"/>
            <a:r>
              <a:rPr lang="ar-SA" sz="2400" dirty="0">
                <a:solidFill>
                  <a:srgbClr val="FF0000"/>
                </a:solidFill>
              </a:rPr>
              <a:t>الكسر الاعتيادي </a:t>
            </a:r>
          </a:p>
          <a:p>
            <a:pPr algn="ctr"/>
            <a:r>
              <a:rPr lang="ar-SA" sz="2400" dirty="0">
                <a:solidFill>
                  <a:srgbClr val="FF0000"/>
                </a:solidFill>
              </a:rPr>
              <a:t>البسط</a:t>
            </a:r>
          </a:p>
          <a:p>
            <a:pPr algn="ctr"/>
            <a:r>
              <a:rPr lang="ar-SA" sz="2400" dirty="0">
                <a:solidFill>
                  <a:srgbClr val="FF0000"/>
                </a:solidFill>
              </a:rPr>
              <a:t>المقام </a:t>
            </a:r>
          </a:p>
        </p:txBody>
      </p:sp>
      <p:sp>
        <p:nvSpPr>
          <p:cNvPr id="8" name="مستطيل 7">
            <a:extLst>
              <a:ext uri="{FF2B5EF4-FFF2-40B4-BE49-F238E27FC236}">
                <a16:creationId xmlns:a16="http://schemas.microsoft.com/office/drawing/2014/main" id="{6BF81831-CD9F-5841-8432-72F46547F146}"/>
              </a:ext>
            </a:extLst>
          </p:cNvPr>
          <p:cNvSpPr/>
          <p:nvPr/>
        </p:nvSpPr>
        <p:spPr>
          <a:xfrm>
            <a:off x="239004" y="141385"/>
            <a:ext cx="8841918" cy="637692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9" name="صورة 9">
            <a:extLst>
              <a:ext uri="{FF2B5EF4-FFF2-40B4-BE49-F238E27FC236}">
                <a16:creationId xmlns:a16="http://schemas.microsoft.com/office/drawing/2014/main" id="{6F9B3119-C21C-F744-B254-AA34A921361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2409" y="4948024"/>
            <a:ext cx="2056094" cy="2051361"/>
          </a:xfrm>
          <a:prstGeom prst="rect">
            <a:avLst/>
          </a:prstGeom>
        </p:spPr>
      </p:pic>
      <p:pic>
        <p:nvPicPr>
          <p:cNvPr id="5" name="صورة 9">
            <a:extLst>
              <a:ext uri="{FF2B5EF4-FFF2-40B4-BE49-F238E27FC236}">
                <a16:creationId xmlns:a16="http://schemas.microsoft.com/office/drawing/2014/main" id="{AC9501FA-0694-9841-9C53-C99E0C3033BA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2092850" y="5832591"/>
            <a:ext cx="2795705" cy="546100"/>
          </a:xfrm>
          <a:prstGeom prst="rect">
            <a:avLst/>
          </a:prstGeom>
        </p:spPr>
      </p:pic>
      <p:pic>
        <p:nvPicPr>
          <p:cNvPr id="10" name="صورة 10">
            <a:extLst>
              <a:ext uri="{FF2B5EF4-FFF2-40B4-BE49-F238E27FC236}">
                <a16:creationId xmlns:a16="http://schemas.microsoft.com/office/drawing/2014/main" id="{6765084E-DC78-8F48-855A-2192194C211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004" y="295314"/>
            <a:ext cx="990600" cy="1117600"/>
          </a:xfrm>
          <a:prstGeom prst="rect">
            <a:avLst/>
          </a:prstGeom>
        </p:spPr>
      </p:pic>
      <p:pic>
        <p:nvPicPr>
          <p:cNvPr id="11" name="صورة 12">
            <a:extLst>
              <a:ext uri="{FF2B5EF4-FFF2-40B4-BE49-F238E27FC236}">
                <a16:creationId xmlns:a16="http://schemas.microsoft.com/office/drawing/2014/main" id="{44FC67BC-30F8-8A49-930F-B87CA8DE895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8732" y="4373348"/>
            <a:ext cx="1828800" cy="2144965"/>
          </a:xfrm>
          <a:prstGeom prst="rect">
            <a:avLst/>
          </a:prstGeom>
        </p:spPr>
      </p:pic>
      <p:pic>
        <p:nvPicPr>
          <p:cNvPr id="13" name="صورة 13">
            <a:extLst>
              <a:ext uri="{FF2B5EF4-FFF2-40B4-BE49-F238E27FC236}">
                <a16:creationId xmlns:a16="http://schemas.microsoft.com/office/drawing/2014/main" id="{7FB204B3-FB95-4243-AEF6-7BDD0799726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0704" y="223176"/>
            <a:ext cx="6779965" cy="3960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08963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مستطيل 5">
            <a:extLst>
              <a:ext uri="{FF2B5EF4-FFF2-40B4-BE49-F238E27FC236}">
                <a16:creationId xmlns:a16="http://schemas.microsoft.com/office/drawing/2014/main" id="{DC0FFF6B-C6C9-AF43-8E04-793A0CD7581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2" name="مربع نص 11">
            <a:extLst>
              <a:ext uri="{FF2B5EF4-FFF2-40B4-BE49-F238E27FC236}">
                <a16:creationId xmlns:a16="http://schemas.microsoft.com/office/drawing/2014/main" id="{BFB04060-6165-D240-A66C-3498DE31A347}"/>
              </a:ext>
            </a:extLst>
          </p:cNvPr>
          <p:cNvSpPr txBox="1"/>
          <p:nvPr/>
        </p:nvSpPr>
        <p:spPr>
          <a:xfrm>
            <a:off x="4824355" y="3706564"/>
            <a:ext cx="1828800" cy="182880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endParaRPr lang="ar-SA"/>
          </a:p>
        </p:txBody>
      </p:sp>
      <p:pic>
        <p:nvPicPr>
          <p:cNvPr id="2" name="صورة 2">
            <a:extLst>
              <a:ext uri="{FF2B5EF4-FFF2-40B4-BE49-F238E27FC236}">
                <a16:creationId xmlns:a16="http://schemas.microsoft.com/office/drawing/2014/main" id="{4E624169-AD51-A043-BC6B-02A5673CEB7D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62696" y="0"/>
            <a:ext cx="12066607" cy="6858000"/>
          </a:xfrm>
          <a:prstGeom prst="rect">
            <a:avLst/>
          </a:prstGeom>
        </p:spPr>
      </p:pic>
      <p:sp>
        <p:nvSpPr>
          <p:cNvPr id="3" name="مستطيل: زوايا مستديرة 2">
            <a:extLst>
              <a:ext uri="{FF2B5EF4-FFF2-40B4-BE49-F238E27FC236}">
                <a16:creationId xmlns:a16="http://schemas.microsoft.com/office/drawing/2014/main" id="{063135BE-FB1F-2447-B5AC-58A452E07642}"/>
              </a:ext>
            </a:extLst>
          </p:cNvPr>
          <p:cNvSpPr/>
          <p:nvPr/>
        </p:nvSpPr>
        <p:spPr>
          <a:xfrm>
            <a:off x="9257229" y="141384"/>
            <a:ext cx="2695767" cy="715483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4800" dirty="0">
                <a:solidFill>
                  <a:schemeClr val="tx1"/>
                </a:solidFill>
              </a:rPr>
              <a:t>٦-١</a:t>
            </a:r>
          </a:p>
        </p:txBody>
      </p:sp>
      <p:sp>
        <p:nvSpPr>
          <p:cNvPr id="4" name="مستطيل: زوايا مستديرة 3">
            <a:extLst>
              <a:ext uri="{FF2B5EF4-FFF2-40B4-BE49-F238E27FC236}">
                <a16:creationId xmlns:a16="http://schemas.microsoft.com/office/drawing/2014/main" id="{63D575B8-6CC3-7440-B771-EF7B3744D7E1}"/>
              </a:ext>
            </a:extLst>
          </p:cNvPr>
          <p:cNvSpPr/>
          <p:nvPr/>
        </p:nvSpPr>
        <p:spPr>
          <a:xfrm>
            <a:off x="9257229" y="998251"/>
            <a:ext cx="2695767" cy="1511147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dirty="0">
                <a:solidFill>
                  <a:schemeClr val="tx1"/>
                </a:solidFill>
              </a:rPr>
              <a:t>القسمة والكسور الاعتيادية </a:t>
            </a:r>
          </a:p>
        </p:txBody>
      </p:sp>
      <p:sp>
        <p:nvSpPr>
          <p:cNvPr id="7" name="مستطيل: زوايا مستديرة 6">
            <a:extLst>
              <a:ext uri="{FF2B5EF4-FFF2-40B4-BE49-F238E27FC236}">
                <a16:creationId xmlns:a16="http://schemas.microsoft.com/office/drawing/2014/main" id="{A2F2FD95-0F41-6949-B077-CF83D17F10D1}"/>
              </a:ext>
            </a:extLst>
          </p:cNvPr>
          <p:cNvSpPr/>
          <p:nvPr/>
        </p:nvSpPr>
        <p:spPr>
          <a:xfrm>
            <a:off x="9257229" y="2650783"/>
            <a:ext cx="2695767" cy="3668616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dirty="0">
                <a:solidFill>
                  <a:srgbClr val="FF0000"/>
                </a:solidFill>
              </a:rPr>
              <a:t> فكرة الدرس :</a:t>
            </a:r>
          </a:p>
          <a:p>
            <a:pPr algn="ctr"/>
            <a:r>
              <a:rPr lang="ar-SA" sz="2400" dirty="0">
                <a:solidFill>
                  <a:srgbClr val="FF0000"/>
                </a:solidFill>
              </a:rPr>
              <a:t>أمثل مواقف القسمة بالكسور الاعتيادية </a:t>
            </a:r>
          </a:p>
          <a:p>
            <a:pPr algn="ctr"/>
            <a:r>
              <a:rPr lang="ar-SA" sz="2400" dirty="0">
                <a:solidFill>
                  <a:srgbClr val="FF0000"/>
                </a:solidFill>
              </a:rPr>
              <a:t>المفردات :</a:t>
            </a:r>
          </a:p>
          <a:p>
            <a:pPr algn="ctr"/>
            <a:r>
              <a:rPr lang="ar-SA" sz="2400" dirty="0">
                <a:solidFill>
                  <a:srgbClr val="FF0000"/>
                </a:solidFill>
              </a:rPr>
              <a:t>الكسر الاعتيادي </a:t>
            </a:r>
          </a:p>
          <a:p>
            <a:pPr algn="ctr"/>
            <a:r>
              <a:rPr lang="ar-SA" sz="2400" dirty="0">
                <a:solidFill>
                  <a:srgbClr val="FF0000"/>
                </a:solidFill>
              </a:rPr>
              <a:t>البسط</a:t>
            </a:r>
          </a:p>
          <a:p>
            <a:pPr algn="ctr"/>
            <a:r>
              <a:rPr lang="ar-SA" sz="2400" dirty="0">
                <a:solidFill>
                  <a:srgbClr val="FF0000"/>
                </a:solidFill>
              </a:rPr>
              <a:t>المقام </a:t>
            </a:r>
          </a:p>
        </p:txBody>
      </p:sp>
      <p:sp>
        <p:nvSpPr>
          <p:cNvPr id="8" name="مستطيل 7">
            <a:extLst>
              <a:ext uri="{FF2B5EF4-FFF2-40B4-BE49-F238E27FC236}">
                <a16:creationId xmlns:a16="http://schemas.microsoft.com/office/drawing/2014/main" id="{6BF81831-CD9F-5841-8432-72F46547F146}"/>
              </a:ext>
            </a:extLst>
          </p:cNvPr>
          <p:cNvSpPr/>
          <p:nvPr/>
        </p:nvSpPr>
        <p:spPr>
          <a:xfrm>
            <a:off x="239004" y="141385"/>
            <a:ext cx="8841918" cy="637692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9" name="صورة 9">
            <a:extLst>
              <a:ext uri="{FF2B5EF4-FFF2-40B4-BE49-F238E27FC236}">
                <a16:creationId xmlns:a16="http://schemas.microsoft.com/office/drawing/2014/main" id="{6F9B3119-C21C-F744-B254-AA34A921361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2409" y="4948024"/>
            <a:ext cx="2056094" cy="2051361"/>
          </a:xfrm>
          <a:prstGeom prst="rect">
            <a:avLst/>
          </a:prstGeom>
        </p:spPr>
      </p:pic>
      <p:pic>
        <p:nvPicPr>
          <p:cNvPr id="5" name="صورة 9">
            <a:extLst>
              <a:ext uri="{FF2B5EF4-FFF2-40B4-BE49-F238E27FC236}">
                <a16:creationId xmlns:a16="http://schemas.microsoft.com/office/drawing/2014/main" id="{AC9501FA-0694-9841-9C53-C99E0C3033BA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2092850" y="5906566"/>
            <a:ext cx="2795705" cy="398149"/>
          </a:xfrm>
          <a:prstGeom prst="rect">
            <a:avLst/>
          </a:prstGeom>
        </p:spPr>
      </p:pic>
      <p:pic>
        <p:nvPicPr>
          <p:cNvPr id="10" name="صورة 10">
            <a:extLst>
              <a:ext uri="{FF2B5EF4-FFF2-40B4-BE49-F238E27FC236}">
                <a16:creationId xmlns:a16="http://schemas.microsoft.com/office/drawing/2014/main" id="{6765084E-DC78-8F48-855A-2192194C211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004" y="295314"/>
            <a:ext cx="990600" cy="1117600"/>
          </a:xfrm>
          <a:prstGeom prst="rect">
            <a:avLst/>
          </a:prstGeom>
        </p:spPr>
      </p:pic>
      <p:pic>
        <p:nvPicPr>
          <p:cNvPr id="11" name="صورة 12">
            <a:extLst>
              <a:ext uri="{FF2B5EF4-FFF2-40B4-BE49-F238E27FC236}">
                <a16:creationId xmlns:a16="http://schemas.microsoft.com/office/drawing/2014/main" id="{44FC67BC-30F8-8A49-930F-B87CA8DE895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0696" y="4136945"/>
            <a:ext cx="1828800" cy="2144965"/>
          </a:xfrm>
          <a:prstGeom prst="rect">
            <a:avLst/>
          </a:prstGeom>
        </p:spPr>
      </p:pic>
      <p:pic>
        <p:nvPicPr>
          <p:cNvPr id="13" name="صورة 13">
            <a:extLst>
              <a:ext uri="{FF2B5EF4-FFF2-40B4-BE49-F238E27FC236}">
                <a16:creationId xmlns:a16="http://schemas.microsoft.com/office/drawing/2014/main" id="{5EFCE06F-9D57-024D-B73F-92405C10D41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4024" y="553285"/>
            <a:ext cx="5891637" cy="19737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871001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مستطيل 5">
            <a:extLst>
              <a:ext uri="{FF2B5EF4-FFF2-40B4-BE49-F238E27FC236}">
                <a16:creationId xmlns:a16="http://schemas.microsoft.com/office/drawing/2014/main" id="{DC0FFF6B-C6C9-AF43-8E04-793A0CD7581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2" name="مربع نص 11">
            <a:extLst>
              <a:ext uri="{FF2B5EF4-FFF2-40B4-BE49-F238E27FC236}">
                <a16:creationId xmlns:a16="http://schemas.microsoft.com/office/drawing/2014/main" id="{BFB04060-6165-D240-A66C-3498DE31A347}"/>
              </a:ext>
            </a:extLst>
          </p:cNvPr>
          <p:cNvSpPr txBox="1"/>
          <p:nvPr/>
        </p:nvSpPr>
        <p:spPr>
          <a:xfrm>
            <a:off x="4824355" y="3706564"/>
            <a:ext cx="1828800" cy="182880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endParaRPr lang="ar-SA"/>
          </a:p>
        </p:txBody>
      </p:sp>
      <p:pic>
        <p:nvPicPr>
          <p:cNvPr id="2" name="صورة 2">
            <a:extLst>
              <a:ext uri="{FF2B5EF4-FFF2-40B4-BE49-F238E27FC236}">
                <a16:creationId xmlns:a16="http://schemas.microsoft.com/office/drawing/2014/main" id="{4E624169-AD51-A043-BC6B-02A5673CEB7D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62696" y="0"/>
            <a:ext cx="12066607" cy="6858000"/>
          </a:xfrm>
          <a:prstGeom prst="rect">
            <a:avLst/>
          </a:prstGeom>
        </p:spPr>
      </p:pic>
      <p:sp>
        <p:nvSpPr>
          <p:cNvPr id="3" name="مستطيل: زوايا مستديرة 2">
            <a:extLst>
              <a:ext uri="{FF2B5EF4-FFF2-40B4-BE49-F238E27FC236}">
                <a16:creationId xmlns:a16="http://schemas.microsoft.com/office/drawing/2014/main" id="{063135BE-FB1F-2447-B5AC-58A452E07642}"/>
              </a:ext>
            </a:extLst>
          </p:cNvPr>
          <p:cNvSpPr/>
          <p:nvPr/>
        </p:nvSpPr>
        <p:spPr>
          <a:xfrm>
            <a:off x="9257229" y="141384"/>
            <a:ext cx="2695767" cy="715483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4800" dirty="0">
                <a:solidFill>
                  <a:schemeClr val="tx1"/>
                </a:solidFill>
              </a:rPr>
              <a:t>٦-١</a:t>
            </a:r>
          </a:p>
        </p:txBody>
      </p:sp>
      <p:sp>
        <p:nvSpPr>
          <p:cNvPr id="4" name="مستطيل: زوايا مستديرة 3">
            <a:extLst>
              <a:ext uri="{FF2B5EF4-FFF2-40B4-BE49-F238E27FC236}">
                <a16:creationId xmlns:a16="http://schemas.microsoft.com/office/drawing/2014/main" id="{63D575B8-6CC3-7440-B771-EF7B3744D7E1}"/>
              </a:ext>
            </a:extLst>
          </p:cNvPr>
          <p:cNvSpPr/>
          <p:nvPr/>
        </p:nvSpPr>
        <p:spPr>
          <a:xfrm>
            <a:off x="9257229" y="998251"/>
            <a:ext cx="2695767" cy="1511147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dirty="0">
                <a:solidFill>
                  <a:schemeClr val="tx1"/>
                </a:solidFill>
              </a:rPr>
              <a:t>القسمة والكسور الاعتيادية </a:t>
            </a:r>
          </a:p>
        </p:txBody>
      </p:sp>
      <p:sp>
        <p:nvSpPr>
          <p:cNvPr id="7" name="مستطيل: زوايا مستديرة 6">
            <a:extLst>
              <a:ext uri="{FF2B5EF4-FFF2-40B4-BE49-F238E27FC236}">
                <a16:creationId xmlns:a16="http://schemas.microsoft.com/office/drawing/2014/main" id="{A2F2FD95-0F41-6949-B077-CF83D17F10D1}"/>
              </a:ext>
            </a:extLst>
          </p:cNvPr>
          <p:cNvSpPr/>
          <p:nvPr/>
        </p:nvSpPr>
        <p:spPr>
          <a:xfrm>
            <a:off x="9257229" y="2650783"/>
            <a:ext cx="2695767" cy="3668616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dirty="0">
                <a:solidFill>
                  <a:srgbClr val="FF0000"/>
                </a:solidFill>
              </a:rPr>
              <a:t> فكرة الدرس :</a:t>
            </a:r>
          </a:p>
          <a:p>
            <a:pPr algn="ctr"/>
            <a:r>
              <a:rPr lang="ar-SA" sz="2400" dirty="0">
                <a:solidFill>
                  <a:srgbClr val="FF0000"/>
                </a:solidFill>
              </a:rPr>
              <a:t>أمثل مواقف القسمة بالكسور الاعتيادية </a:t>
            </a:r>
          </a:p>
          <a:p>
            <a:pPr algn="ctr"/>
            <a:r>
              <a:rPr lang="ar-SA" sz="2400" dirty="0">
                <a:solidFill>
                  <a:srgbClr val="FF0000"/>
                </a:solidFill>
              </a:rPr>
              <a:t>المفردات :</a:t>
            </a:r>
          </a:p>
          <a:p>
            <a:pPr algn="ctr"/>
            <a:r>
              <a:rPr lang="ar-SA" sz="2400" dirty="0">
                <a:solidFill>
                  <a:srgbClr val="FF0000"/>
                </a:solidFill>
              </a:rPr>
              <a:t>الكسر الاعتيادي </a:t>
            </a:r>
          </a:p>
          <a:p>
            <a:pPr algn="ctr"/>
            <a:r>
              <a:rPr lang="ar-SA" sz="2400" dirty="0">
                <a:solidFill>
                  <a:srgbClr val="FF0000"/>
                </a:solidFill>
              </a:rPr>
              <a:t>البسط</a:t>
            </a:r>
          </a:p>
          <a:p>
            <a:pPr algn="ctr"/>
            <a:r>
              <a:rPr lang="ar-SA" sz="2400" dirty="0">
                <a:solidFill>
                  <a:srgbClr val="FF0000"/>
                </a:solidFill>
              </a:rPr>
              <a:t>المقام </a:t>
            </a:r>
          </a:p>
        </p:txBody>
      </p:sp>
      <p:sp>
        <p:nvSpPr>
          <p:cNvPr id="8" name="مستطيل 7">
            <a:extLst>
              <a:ext uri="{FF2B5EF4-FFF2-40B4-BE49-F238E27FC236}">
                <a16:creationId xmlns:a16="http://schemas.microsoft.com/office/drawing/2014/main" id="{6BF81831-CD9F-5841-8432-72F46547F146}"/>
              </a:ext>
            </a:extLst>
          </p:cNvPr>
          <p:cNvSpPr/>
          <p:nvPr/>
        </p:nvSpPr>
        <p:spPr>
          <a:xfrm>
            <a:off x="239004" y="141385"/>
            <a:ext cx="8841918" cy="637692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9" name="صورة 9">
            <a:extLst>
              <a:ext uri="{FF2B5EF4-FFF2-40B4-BE49-F238E27FC236}">
                <a16:creationId xmlns:a16="http://schemas.microsoft.com/office/drawing/2014/main" id="{6F9B3119-C21C-F744-B254-AA34A921361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2409" y="4948024"/>
            <a:ext cx="2056094" cy="2051361"/>
          </a:xfrm>
          <a:prstGeom prst="rect">
            <a:avLst/>
          </a:prstGeom>
        </p:spPr>
      </p:pic>
      <p:pic>
        <p:nvPicPr>
          <p:cNvPr id="5" name="صورة 9">
            <a:extLst>
              <a:ext uri="{FF2B5EF4-FFF2-40B4-BE49-F238E27FC236}">
                <a16:creationId xmlns:a16="http://schemas.microsoft.com/office/drawing/2014/main" id="{AC9501FA-0694-9841-9C53-C99E0C3033BA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2092850" y="5906566"/>
            <a:ext cx="2795705" cy="398149"/>
          </a:xfrm>
          <a:prstGeom prst="rect">
            <a:avLst/>
          </a:prstGeom>
        </p:spPr>
      </p:pic>
      <p:pic>
        <p:nvPicPr>
          <p:cNvPr id="10" name="صورة 10">
            <a:extLst>
              <a:ext uri="{FF2B5EF4-FFF2-40B4-BE49-F238E27FC236}">
                <a16:creationId xmlns:a16="http://schemas.microsoft.com/office/drawing/2014/main" id="{6765084E-DC78-8F48-855A-2192194C211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004" y="295314"/>
            <a:ext cx="990600" cy="1117600"/>
          </a:xfrm>
          <a:prstGeom prst="rect">
            <a:avLst/>
          </a:prstGeom>
        </p:spPr>
      </p:pic>
      <p:pic>
        <p:nvPicPr>
          <p:cNvPr id="11" name="صورة 12">
            <a:extLst>
              <a:ext uri="{FF2B5EF4-FFF2-40B4-BE49-F238E27FC236}">
                <a16:creationId xmlns:a16="http://schemas.microsoft.com/office/drawing/2014/main" id="{44FC67BC-30F8-8A49-930F-B87CA8DE895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0696" y="4136945"/>
            <a:ext cx="1828800" cy="2144965"/>
          </a:xfrm>
          <a:prstGeom prst="rect">
            <a:avLst/>
          </a:prstGeom>
        </p:spPr>
      </p:pic>
      <p:sp>
        <p:nvSpPr>
          <p:cNvPr id="13" name="مربع نص 12">
            <a:extLst>
              <a:ext uri="{FF2B5EF4-FFF2-40B4-BE49-F238E27FC236}">
                <a16:creationId xmlns:a16="http://schemas.microsoft.com/office/drawing/2014/main" id="{B774F19D-52E1-4A40-9C4F-D805F117FE3C}"/>
              </a:ext>
            </a:extLst>
          </p:cNvPr>
          <p:cNvSpPr txBox="1"/>
          <p:nvPr/>
        </p:nvSpPr>
        <p:spPr>
          <a:xfrm>
            <a:off x="1742998" y="1753824"/>
            <a:ext cx="6529941" cy="132343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4000" dirty="0"/>
              <a:t>ان التركيز هو الأساس لكي تنجح في أي شيء في حياتك </a:t>
            </a:r>
          </a:p>
        </p:txBody>
      </p:sp>
      <p:sp>
        <p:nvSpPr>
          <p:cNvPr id="14" name="مربع نص 13">
            <a:extLst>
              <a:ext uri="{FF2B5EF4-FFF2-40B4-BE49-F238E27FC236}">
                <a16:creationId xmlns:a16="http://schemas.microsoft.com/office/drawing/2014/main" id="{8A8EFA6B-E358-D745-AFDC-222BFC8FCB8C}"/>
              </a:ext>
            </a:extLst>
          </p:cNvPr>
          <p:cNvSpPr txBox="1"/>
          <p:nvPr/>
        </p:nvSpPr>
        <p:spPr>
          <a:xfrm>
            <a:off x="2570603" y="3218648"/>
            <a:ext cx="3283925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ar-SA" sz="2400" dirty="0">
                <a:solidFill>
                  <a:srgbClr val="C00000"/>
                </a:solidFill>
              </a:rPr>
              <a:t>المهام في المنصة </a:t>
            </a:r>
          </a:p>
        </p:txBody>
      </p:sp>
    </p:spTree>
    <p:extLst>
      <p:ext uri="{BB962C8B-B14F-4D97-AF65-F5344CB8AC3E}">
        <p14:creationId xmlns:p14="http://schemas.microsoft.com/office/powerpoint/2010/main" val="959376981"/>
      </p:ext>
    </p:extLst>
  </p:cSld>
  <p:clrMapOvr>
    <a:masterClrMapping/>
  </p:clrMapOvr>
</p:sld>
</file>

<file path=ppt/theme/theme1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شاشة عريضة</PresentationFormat>
  <Slides>7</Slides>
  <Notes>0</Notes>
  <HiddenSlides>0</HiddenSlides>
  <ScaleCrop>false</ScaleCrop>
  <HeadingPairs>
    <vt:vector size="4" baseType="variant">
      <vt:variant>
        <vt:lpstr>نسق</vt:lpstr>
      </vt:variant>
      <vt:variant>
        <vt:i4>1</vt:i4>
      </vt:variant>
      <vt:variant>
        <vt:lpstr>عناوين الشرائح</vt:lpstr>
      </vt:variant>
      <vt:variant>
        <vt:i4>7</vt:i4>
      </vt:variant>
    </vt:vector>
  </HeadingPairs>
  <TitlesOfParts>
    <vt:vector size="8" baseType="lpstr">
      <vt:lpstr>نسق Office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وفاء الشنبري</dc:creator>
  <cp:lastModifiedBy>وفاء الشنبري</cp:lastModifiedBy>
  <cp:revision>22</cp:revision>
  <dcterms:created xsi:type="dcterms:W3CDTF">2021-10-10T21:32:23Z</dcterms:created>
  <dcterms:modified xsi:type="dcterms:W3CDTF">2021-12-23T11:34:19Z</dcterms:modified>
</cp:coreProperties>
</file>