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8" r:id="rId1"/>
  </p:sldMasterIdLst>
  <p:notesMasterIdLst>
    <p:notesMasterId r:id="rId21"/>
  </p:notesMasterIdLst>
  <p:sldIdLst>
    <p:sldId id="287" r:id="rId2"/>
    <p:sldId id="306" r:id="rId3"/>
    <p:sldId id="288" r:id="rId4"/>
    <p:sldId id="289" r:id="rId5"/>
    <p:sldId id="290" r:id="rId6"/>
    <p:sldId id="309" r:id="rId7"/>
    <p:sldId id="328" r:id="rId8"/>
    <p:sldId id="329" r:id="rId9"/>
    <p:sldId id="333" r:id="rId10"/>
    <p:sldId id="334" r:id="rId11"/>
    <p:sldId id="335" r:id="rId12"/>
    <p:sldId id="336" r:id="rId13"/>
    <p:sldId id="291" r:id="rId14"/>
    <p:sldId id="285" r:id="rId15"/>
    <p:sldId id="286" r:id="rId16"/>
    <p:sldId id="317" r:id="rId17"/>
    <p:sldId id="305" r:id="rId18"/>
    <p:sldId id="296" r:id="rId19"/>
    <p:sldId id="325" r:id="rId20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599" autoAdjust="0"/>
  </p:normalViewPr>
  <p:slideViewPr>
    <p:cSldViewPr>
      <p:cViewPr varScale="1">
        <p:scale>
          <a:sx n="74" d="100"/>
          <a:sy n="74" d="100"/>
        </p:scale>
        <p:origin x="129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81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17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287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48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347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525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362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353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25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37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0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80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731D43-ED52-4375-BB11-6038EDF48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96B2A6-3292-4F4E-AD82-3AA7873A61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9B9DFC-2724-4F1B-B99E-A26C765256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5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9BA178-819D-413D-AA77-F4F24BC5D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5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0B8D95-7D41-497D-9F2D-257138D4F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3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61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8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60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1/5/2023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39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1/5/2023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4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1/5/2023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2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7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5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0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6" r:id="rId15"/>
    <p:sldLayoutId id="2147483717" r:id="rId16"/>
    <p:sldLayoutId id="2147483718" r:id="rId17"/>
  </p:sldLayoutIdLst>
  <p:transition>
    <p:strips/>
    <p:sndAc>
      <p:stSnd>
        <p:snd r:embed="rId19" name="cashreg.wav"/>
      </p:stSnd>
    </p:sndAc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thigon.org/polypad#dominoes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38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39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hyperlink" Target="https://www.liveworksheets.com/px2734649zn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2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5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5" Type="http://schemas.openxmlformats.org/officeDocument/2006/relationships/image" Target="../media/image28.png"/><Relationship Id="rId4" Type="http://schemas.openxmlformats.org/officeDocument/2006/relationships/slide" Target="slide10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52464" y="921338"/>
            <a:ext cx="4631323" cy="322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CFB89C67-2F75-4684-A0BA-24A06105E7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066800"/>
            <a:ext cx="948272" cy="911819"/>
          </a:xfrm>
          <a:prstGeom prst="rect">
            <a:avLst/>
          </a:prstGeom>
        </p:spPr>
      </p:pic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971800" y="3581400"/>
            <a:ext cx="3309937" cy="566738"/>
            <a:chOff x="1643042" y="1571612"/>
            <a:chExt cx="6429420" cy="1357322"/>
          </a:xfrm>
        </p:grpSpPr>
        <p:sp>
          <p:nvSpPr>
            <p:cNvPr id="5" name="Rounded Rectangle 1"/>
            <p:cNvSpPr/>
            <p:nvPr/>
          </p:nvSpPr>
          <p:spPr>
            <a:xfrm>
              <a:off x="1643042" y="1571612"/>
              <a:ext cx="6429420" cy="1357322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6" name="Oval 2"/>
            <p:cNvSpPr/>
            <p:nvPr/>
          </p:nvSpPr>
          <p:spPr>
            <a:xfrm>
              <a:off x="6929454" y="1857364"/>
              <a:ext cx="720000" cy="71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Oval 3"/>
            <p:cNvSpPr/>
            <p:nvPr/>
          </p:nvSpPr>
          <p:spPr>
            <a:xfrm>
              <a:off x="6138016" y="1857364"/>
              <a:ext cx="720000" cy="7143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8" name="Oval 5"/>
            <p:cNvSpPr/>
            <p:nvPr/>
          </p:nvSpPr>
          <p:spPr>
            <a:xfrm>
              <a:off x="4572000" y="1857364"/>
              <a:ext cx="720000" cy="71438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FF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Oval 6"/>
            <p:cNvSpPr/>
            <p:nvPr/>
          </p:nvSpPr>
          <p:spPr>
            <a:xfrm>
              <a:off x="3780562" y="1857364"/>
              <a:ext cx="720000" cy="71438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FF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0" name="Oval 7"/>
            <p:cNvSpPr/>
            <p:nvPr/>
          </p:nvSpPr>
          <p:spPr>
            <a:xfrm>
              <a:off x="3005984" y="1857364"/>
              <a:ext cx="720000" cy="71438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FF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1" name="Oval 8"/>
            <p:cNvSpPr/>
            <p:nvPr/>
          </p:nvSpPr>
          <p:spPr>
            <a:xfrm>
              <a:off x="2214546" y="1857364"/>
              <a:ext cx="720000" cy="71438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FF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2" name="Oval 10"/>
            <p:cNvSpPr/>
            <p:nvPr/>
          </p:nvSpPr>
          <p:spPr>
            <a:xfrm>
              <a:off x="5352198" y="1857364"/>
              <a:ext cx="720000" cy="7143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3" name="مستطيل 12"/>
          <p:cNvSpPr/>
          <p:nvPr/>
        </p:nvSpPr>
        <p:spPr>
          <a:xfrm>
            <a:off x="3021607" y="4495800"/>
            <a:ext cx="303961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الشكل التالي يكون العدد 10 </a:t>
            </a:r>
          </a:p>
          <a:p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gency FB" panose="020B0503020202020204" pitchFamily="34" charset="0"/>
              </a:rPr>
              <a:t>√</a:t>
            </a:r>
            <a:endParaRPr lang="ar-SA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× </a:t>
            </a:r>
            <a:endParaRPr lang="ar-SA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1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CFB89C67-2F75-4684-A0BA-24A06105E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066800"/>
            <a:ext cx="948272" cy="91181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581400"/>
            <a:ext cx="47244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4894637" y="1126120"/>
            <a:ext cx="4087978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48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نشاهد هذا النشاط</a:t>
            </a:r>
          </a:p>
          <a:p>
            <a:pPr algn="ctr">
              <a:defRPr/>
            </a:pPr>
            <a:r>
              <a:rPr lang="ar-SA" sz="48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لنتعرف على درسنا</a:t>
            </a:r>
            <a:endParaRPr lang="ar-SA" sz="4800" b="1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2" y="775563"/>
            <a:ext cx="4292600" cy="4292600"/>
          </a:xfrm>
          <a:prstGeom prst="rect">
            <a:avLst/>
          </a:prstGeom>
        </p:spPr>
      </p:pic>
      <p:sp>
        <p:nvSpPr>
          <p:cNvPr id="5" name="مستطيل 4">
            <a:hlinkClick r:id="rId4"/>
          </p:cNvPr>
          <p:cNvSpPr/>
          <p:nvPr/>
        </p:nvSpPr>
        <p:spPr>
          <a:xfrm>
            <a:off x="4887124" y="4219365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https://mathigon.org/polypad#dominoes</a:t>
            </a:r>
          </a:p>
        </p:txBody>
      </p:sp>
    </p:spTree>
    <p:extLst>
      <p:ext uri="{BB962C8B-B14F-4D97-AF65-F5344CB8AC3E}">
        <p14:creationId xmlns:p14="http://schemas.microsoft.com/office/powerpoint/2010/main" val="156512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251"/>
            <a:ext cx="3991502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1710042" y="861342"/>
            <a:ext cx="5793751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الخميس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: 12 / 6 / 1444 هـ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المادة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رياضيات 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السادس: الجمع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3219E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F3219E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:الجمع الرأسي</a:t>
            </a:r>
            <a:endParaRPr lang="ar-SA" sz="2000" b="1" cap="all" dirty="0">
              <a:ln w="0"/>
              <a:solidFill>
                <a:srgbClr val="F3219E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3600" b="1" cap="all" dirty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الدرس والهدف منه </a:t>
            </a:r>
            <a:endParaRPr lang="ar-SA" sz="3600" b="1" cap="all" dirty="0" smtClean="0">
              <a:ln w="0"/>
              <a:solidFill>
                <a:srgbClr val="008E4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3600" b="1" cap="all" dirty="0" smtClean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الجمع أفقيًّا ورأسيًّا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ar-SA" sz="2000" b="1" cap="all" dirty="0">
              <a:ln w="0"/>
              <a:solidFill>
                <a:srgbClr val="008E4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35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6858000" cy="655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118241"/>
            <a:ext cx="3991502" cy="4874628"/>
          </a:xfrm>
          <a:prstGeom prst="rect">
            <a:avLst/>
          </a:prstGeom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7086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49" y="2178550"/>
            <a:ext cx="3991502" cy="4874628"/>
          </a:xfrm>
          <a:prstGeom prst="rect">
            <a:avLst/>
          </a:prstGeom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sp>
        <p:nvSpPr>
          <p:cNvPr id="19" name="مستطيل 18"/>
          <p:cNvSpPr/>
          <p:nvPr/>
        </p:nvSpPr>
        <p:spPr>
          <a:xfrm>
            <a:off x="3124455" y="106480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accent5"/>
                </a:solidFill>
                <a:cs typeface="Akhbar MT" pitchFamily="2" charset="-78"/>
              </a:rPr>
              <a:t>الرياضيات والوطن</a:t>
            </a:r>
          </a:p>
          <a:p>
            <a:pPr algn="ctr"/>
            <a:endParaRPr lang="en-US" sz="2400" b="1" dirty="0" smtClean="0">
              <a:solidFill>
                <a:schemeClr val="accent5"/>
              </a:solidFill>
              <a:cs typeface="Akhbar MT" pitchFamily="2" charset="-78"/>
            </a:endParaRPr>
          </a:p>
          <a:p>
            <a:pPr algn="ctr"/>
            <a:r>
              <a:rPr lang="ar-SA" sz="2400" b="1" dirty="0" smtClean="0">
                <a:solidFill>
                  <a:schemeClr val="accent5"/>
                </a:solidFill>
                <a:cs typeface="Akhbar MT" pitchFamily="2" charset="-78"/>
              </a:rPr>
              <a:t>حينما تكون لغة الأرقام هي بوابة العلوم </a:t>
            </a:r>
          </a:p>
          <a:p>
            <a:pPr algn="ctr"/>
            <a:r>
              <a:rPr lang="ar-SA" sz="2400" b="1" dirty="0" smtClean="0">
                <a:solidFill>
                  <a:schemeClr val="accent5"/>
                </a:solidFill>
                <a:cs typeface="Akhbar MT" pitchFamily="2" charset="-78"/>
              </a:rPr>
              <a:t>فإن حضارة أمتنا ستكون مشرقة </a:t>
            </a:r>
            <a:endParaRPr lang="en-US" sz="2400" b="1" dirty="0">
              <a:solidFill>
                <a:schemeClr val="accent5"/>
              </a:solidFill>
              <a:cs typeface="Akhbar MT" pitchFamily="2" charset="-78"/>
            </a:endParaRPr>
          </a:p>
        </p:txBody>
      </p:sp>
      <p:pic>
        <p:nvPicPr>
          <p:cNvPr id="1026" name="Picture 2" descr="رؤية 203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31" y="2737415"/>
            <a:ext cx="4081044" cy="148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9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357451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5" y="67177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4375750" y="1125519"/>
            <a:ext cx="2908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نشاط ختامي</a:t>
            </a:r>
          </a:p>
        </p:txBody>
      </p:sp>
      <p:pic>
        <p:nvPicPr>
          <p:cNvPr id="5" name="Picture 2" descr="المحاضره الخامسه ضع اشاره حول الإجابه الصحيحه liveworksheets-الانشطه_التفاعليه_السحابيه.  - YouTub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90" y="2084880"/>
            <a:ext cx="3652316" cy="20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hlinkClick r:id="rId19"/>
          </p:cNvPr>
          <p:cNvSpPr/>
          <p:nvPr/>
        </p:nvSpPr>
        <p:spPr>
          <a:xfrm>
            <a:off x="1951752" y="4357669"/>
            <a:ext cx="5150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https://www.liveworksheets.com/px2734649zn</a:t>
            </a:r>
          </a:p>
        </p:txBody>
      </p:sp>
    </p:spTree>
    <p:extLst>
      <p:ext uri="{BB962C8B-B14F-4D97-AF65-F5344CB8AC3E}">
        <p14:creationId xmlns:p14="http://schemas.microsoft.com/office/powerpoint/2010/main" val="38738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30" y="56344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113946" y="1392503"/>
            <a:ext cx="3632726" cy="42165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الواجب 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ar-SA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فقرة من 9  </a:t>
            </a:r>
            <a:r>
              <a:rPr lang="ar-SA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إلى </a:t>
            </a:r>
            <a:r>
              <a:rPr lang="ar-SA" sz="4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14 </a:t>
            </a:r>
            <a:endParaRPr lang="ar-SA" sz="4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+</a:t>
            </a:r>
          </a:p>
          <a:p>
            <a:pPr algn="ctr"/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النشاط المنزلي </a:t>
            </a:r>
          </a:p>
          <a:p>
            <a:pPr algn="ctr"/>
            <a:endParaRPr lang="ar-SA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6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1" y="-76199"/>
            <a:ext cx="91313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9214094"/>
      </p:ext>
    </p:extLst>
  </p:cSld>
  <p:clrMapOvr>
    <a:masterClrMapping/>
  </p:clrMapOvr>
  <p:transition>
    <p:pull dir="ru"/>
    <p:sndAc>
      <p:stSnd>
        <p:snd r:embed="rId2" name="Connect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21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780" y="965505"/>
            <a:ext cx="4940019" cy="322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1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941810" y="1036542"/>
            <a:ext cx="4611390" cy="314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00200" y="912040"/>
            <a:ext cx="5378655" cy="387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8">
            <a:alphaModFix/>
          </a:blip>
          <a:srcRect l="49052"/>
          <a:stretch/>
        </p:blipFill>
        <p:spPr>
          <a:xfrm>
            <a:off x="965813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5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صورة 20" descr="Image_01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592425" y="1045796"/>
            <a:ext cx="5258352" cy="322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78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discuss,student,Learn,classroom,books,pupils vector,discuss vector,learning  vector,Pupils clipart,discuss… | Student cartoon, Education technology  learning,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5029200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5073658" y="304800"/>
            <a:ext cx="4087978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48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من تذكرنا</a:t>
            </a:r>
          </a:p>
          <a:p>
            <a:pPr algn="ctr">
              <a:defRPr/>
            </a:pPr>
            <a:r>
              <a:rPr lang="ar-SA" sz="48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بدرسنا السابق</a:t>
            </a:r>
            <a:endParaRPr lang="ar-SA" sz="4800" b="1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5486400" y="2276148"/>
            <a:ext cx="31085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ما ناتج جمع </a:t>
            </a:r>
          </a:p>
          <a:p>
            <a:pPr algn="ctr"/>
            <a:r>
              <a:rPr lang="ar-SA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</a:rPr>
              <a:t>1 + 11؟</a:t>
            </a:r>
            <a:endParaRPr lang="ar-SA" sz="54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224464" y="4191000"/>
            <a:ext cx="39789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أذكري تكوين</a:t>
            </a:r>
          </a:p>
          <a:p>
            <a:pPr algn="ctr"/>
            <a:r>
              <a:rPr lang="ar-SA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 أخر للعدد 12 . </a:t>
            </a:r>
            <a:endParaRPr lang="ar-SA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95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01F07525-D7F9-4F61-BBAA-5CF10E0E5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79" y="3300413"/>
            <a:ext cx="439895" cy="571500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7575EA14-6598-4F11-97C6-C2D76E3234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85" y="3300412"/>
            <a:ext cx="439895" cy="571501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162C616-99E9-478A-B917-54C4174A31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91" y="3274791"/>
            <a:ext cx="479336" cy="622742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3D208FF4-CC86-48A1-936E-B9B93BEC26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35249"/>
            <a:ext cx="500768" cy="65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1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CFB89C67-2F75-4684-A0BA-24A06105E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066800"/>
            <a:ext cx="948272" cy="911819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209800" y="3849469"/>
            <a:ext cx="49872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ما العدد الذي يمثل هذا التكوين ؟</a:t>
            </a:r>
            <a:endParaRPr lang="ar-SA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4800600"/>
            <a:ext cx="2924681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CFB89C67-2F75-4684-A0BA-24A06105E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066800"/>
            <a:ext cx="948272" cy="91181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4572000"/>
            <a:ext cx="2971799" cy="165735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209800" y="3962400"/>
            <a:ext cx="3810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من خلال الشكل التالي كوني العدد 8 </a:t>
            </a:r>
            <a:endParaRPr lang="ar-S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1409</TotalTime>
  <Words>107</Words>
  <Application>Microsoft Office PowerPoint</Application>
  <PresentationFormat>عرض على الشاشة (4:3)</PresentationFormat>
  <Paragraphs>31</Paragraphs>
  <Slides>19</Slides>
  <Notes>9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6" baseType="lpstr">
      <vt:lpstr>Agency FB</vt:lpstr>
      <vt:lpstr>Akhbar MT</vt:lpstr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338</cp:revision>
  <dcterms:created xsi:type="dcterms:W3CDTF">2006-08-16T00:00:00Z</dcterms:created>
  <dcterms:modified xsi:type="dcterms:W3CDTF">2023-01-05T04:52:50Z</dcterms:modified>
</cp:coreProperties>
</file>