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8" r:id="rId5"/>
    <p:sldId id="256" r:id="rId6"/>
    <p:sldId id="266" r:id="rId7"/>
    <p:sldId id="328" r:id="rId8"/>
    <p:sldId id="257" r:id="rId9"/>
    <p:sldId id="294" r:id="rId10"/>
    <p:sldId id="356" r:id="rId11"/>
    <p:sldId id="355" r:id="rId12"/>
    <p:sldId id="348" r:id="rId13"/>
    <p:sldId id="357" r:id="rId14"/>
    <p:sldId id="349" r:id="rId15"/>
    <p:sldId id="350" r:id="rId16"/>
    <p:sldId id="351" r:id="rId17"/>
    <p:sldId id="352" r:id="rId18"/>
    <p:sldId id="353" r:id="rId19"/>
    <p:sldId id="354" r:id="rId20"/>
    <p:sldId id="295" r:id="rId21"/>
    <p:sldId id="270" r:id="rId22"/>
    <p:sldId id="296" r:id="rId23"/>
    <p:sldId id="269" r:id="rId24"/>
    <p:sldId id="271" r:id="rId25"/>
    <p:sldId id="330" r:id="rId26"/>
    <p:sldId id="265" r:id="rId27"/>
    <p:sldId id="264" r:id="rId28"/>
    <p:sldId id="331" r:id="rId29"/>
    <p:sldId id="268" r:id="rId30"/>
    <p:sldId id="332" r:id="rId31"/>
    <p:sldId id="273" r:id="rId32"/>
    <p:sldId id="361" r:id="rId33"/>
    <p:sldId id="362" r:id="rId34"/>
    <p:sldId id="363" r:id="rId35"/>
    <p:sldId id="366" r:id="rId36"/>
    <p:sldId id="365" r:id="rId37"/>
    <p:sldId id="364" r:id="rId38"/>
    <p:sldId id="358" r:id="rId39"/>
    <p:sldId id="359" r:id="rId40"/>
    <p:sldId id="360" r:id="rId41"/>
    <p:sldId id="367" r:id="rId42"/>
    <p:sldId id="275" r:id="rId43"/>
    <p:sldId id="276" r:id="rId44"/>
    <p:sldId id="333" r:id="rId45"/>
    <p:sldId id="263" r:id="rId46"/>
    <p:sldId id="267" r:id="rId47"/>
    <p:sldId id="261" r:id="rId48"/>
    <p:sldId id="299" r:id="rId49"/>
    <p:sldId id="334" r:id="rId50"/>
    <p:sldId id="335" r:id="rId51"/>
    <p:sldId id="337" r:id="rId52"/>
    <p:sldId id="277" r:id="rId53"/>
    <p:sldId id="272" r:id="rId54"/>
    <p:sldId id="279" r:id="rId55"/>
    <p:sldId id="278" r:id="rId56"/>
    <p:sldId id="280" r:id="rId57"/>
    <p:sldId id="300" r:id="rId58"/>
    <p:sldId id="282" r:id="rId59"/>
    <p:sldId id="338" r:id="rId60"/>
    <p:sldId id="283" r:id="rId61"/>
    <p:sldId id="284" r:id="rId62"/>
    <p:sldId id="341" r:id="rId63"/>
    <p:sldId id="339" r:id="rId64"/>
    <p:sldId id="340" r:id="rId65"/>
    <p:sldId id="298" r:id="rId66"/>
    <p:sldId id="287" r:id="rId67"/>
    <p:sldId id="421" r:id="rId68"/>
    <p:sldId id="422" r:id="rId69"/>
    <p:sldId id="423" r:id="rId70"/>
    <p:sldId id="285" r:id="rId71"/>
    <p:sldId id="286" r:id="rId72"/>
    <p:sldId id="342" r:id="rId73"/>
    <p:sldId id="262" r:id="rId74"/>
    <p:sldId id="297" r:id="rId75"/>
    <p:sldId id="424" r:id="rId76"/>
    <p:sldId id="343" r:id="rId77"/>
    <p:sldId id="289" r:id="rId78"/>
    <p:sldId id="433" r:id="rId79"/>
    <p:sldId id="346" r:id="rId80"/>
    <p:sldId id="288" r:id="rId81"/>
    <p:sldId id="396" r:id="rId82"/>
    <p:sldId id="412" r:id="rId83"/>
    <p:sldId id="397" r:id="rId84"/>
    <p:sldId id="430" r:id="rId85"/>
    <p:sldId id="425" r:id="rId86"/>
    <p:sldId id="414" r:id="rId87"/>
    <p:sldId id="416" r:id="rId88"/>
    <p:sldId id="418" r:id="rId89"/>
    <p:sldId id="409" r:id="rId90"/>
    <p:sldId id="398" r:id="rId91"/>
    <p:sldId id="426" r:id="rId92"/>
    <p:sldId id="427" r:id="rId93"/>
    <p:sldId id="428" r:id="rId94"/>
    <p:sldId id="431" r:id="rId95"/>
    <p:sldId id="432" r:id="rId96"/>
    <p:sldId id="443" r:id="rId97"/>
    <p:sldId id="442" r:id="rId98"/>
    <p:sldId id="429" r:id="rId99"/>
    <p:sldId id="437" r:id="rId100"/>
    <p:sldId id="435" r:id="rId101"/>
    <p:sldId id="434" r:id="rId102"/>
    <p:sldId id="411" r:id="rId103"/>
    <p:sldId id="413" r:id="rId104"/>
    <p:sldId id="415" r:id="rId105"/>
    <p:sldId id="417" r:id="rId106"/>
    <p:sldId id="410" r:id="rId107"/>
    <p:sldId id="406" r:id="rId108"/>
    <p:sldId id="407" r:id="rId109"/>
    <p:sldId id="408" r:id="rId110"/>
    <p:sldId id="419" r:id="rId111"/>
    <p:sldId id="441" r:id="rId112"/>
    <p:sldId id="420" r:id="rId113"/>
    <p:sldId id="436" r:id="rId114"/>
    <p:sldId id="438" r:id="rId115"/>
    <p:sldId id="439" r:id="rId116"/>
    <p:sldId id="440" r:id="rId117"/>
    <p:sldId id="292" r:id="rId118"/>
    <p:sldId id="293" r:id="rId119"/>
    <p:sldId id="260" r:id="rId120"/>
    <p:sldId id="259" r:id="rId121"/>
  </p:sldIdLst>
  <p:sldSz cx="9144000" cy="6858000" type="screen4x3"/>
  <p:notesSz cx="6858000" cy="9144000"/>
  <p:embeddedFontLst>
    <p:embeddedFont>
      <p:font typeface="Abadi" panose="020B0604020104020204" pitchFamily="34" charset="0"/>
      <p:regular r:id="rId122"/>
    </p:embeddedFont>
    <p:embeddedFont>
      <p:font typeface="Aharoni" panose="02010803020104030203" pitchFamily="2" charset="-79"/>
      <p:bold r:id="rId123"/>
    </p:embeddedFont>
    <p:embeddedFont>
      <p:font typeface="Arial Black" panose="020B0A04020102020204" pitchFamily="34" charset="0"/>
      <p:bold r:id="rId124"/>
    </p:embeddedFont>
    <p:embeddedFont>
      <p:font typeface="Calibri" panose="020F0502020204030204" pitchFamily="34" charset="0"/>
      <p:regular r:id="rId125"/>
      <p:bold r:id="rId126"/>
    </p:embeddedFont>
    <p:embeddedFont>
      <p:font typeface="Calibri Light" panose="020F0302020204030204" pitchFamily="34" charset="0"/>
      <p:regular r:id="rId127"/>
    </p:embeddedFont>
    <p:embeddedFont>
      <p:font typeface="Gill Sans Ultra Bold Condensed" panose="020B0A06020104020203" pitchFamily="34" charset="0"/>
      <p:regular r:id="rId128"/>
    </p:embeddedFont>
    <p:embeddedFont>
      <p:font typeface="Impact" panose="020B0806030902050204" pitchFamily="34" charset="0"/>
      <p:regular r:id="rId1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sho e" initials="be" lastIdx="2" clrIdx="0">
    <p:extLst>
      <p:ext uri="{19B8F6BF-5375-455C-9EA6-DF929625EA0E}">
        <p15:presenceInfo xmlns:p15="http://schemas.microsoft.com/office/powerpoint/2012/main" userId="9f9b69f8aa8e7c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DCE8DA"/>
    <a:srgbClr val="88D0F6"/>
    <a:srgbClr val="FF9966"/>
    <a:srgbClr val="FFFFFF"/>
    <a:srgbClr val="33CCFF"/>
    <a:srgbClr val="B7C1C2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2.fntdata"/><Relationship Id="rId128" Type="http://schemas.openxmlformats.org/officeDocument/2006/relationships/font" Target="fonts/font7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font" Target="fonts/font3.fntdata"/><Relationship Id="rId129" Type="http://schemas.openxmlformats.org/officeDocument/2006/relationships/font" Target="fonts/font8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commentAuthors" Target="commentAuthor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font" Target="fonts/font4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font" Target="fonts/font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5T22:43:44.895" idx="1">
    <p:pos x="146" y="21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389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5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846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819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8759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4182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8654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2830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1926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5047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744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2262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0763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6876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598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0218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4990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9214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7322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9933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29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774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752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757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661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5736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433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5821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1719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6786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035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8650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750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2565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8741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4088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145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8542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068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919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906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790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413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113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D307B-40C3-4E8D-80BA-CEC038A5384A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9ED42-9A01-4AA5-91A1-4C2E0EE3EF3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100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C8829-806C-4FCD-BA4F-FB81888AA84E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576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F9FA6-B974-40EC-AD8B-D4881738DD42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D0040-1209-4CA1-AA42-7D9D0E1791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373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3935-1F6B-4C6A-93F8-011E4A1AA221}" type="datetimeFigureOut">
              <a:rPr lang="ar-SA" smtClean="0"/>
              <a:t>24/05/45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94612-9AED-491D-9CFE-874EC8414B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082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3.gi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4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4.xml"/><Relationship Id="rId4" Type="http://schemas.microsoft.com/office/2007/relationships/hdphoto" Target="../media/hdphoto8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4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398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74B6ED4-6A0F-4E79-BC17-52CFD98C9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88" b="87313" l="8867" r="80400">
                        <a14:foregroundMark x1="71333" y1="60188" x2="71333" y2="60188"/>
                        <a14:foregroundMark x1="57800" y1="87063" x2="57800" y2="87063"/>
                        <a14:foregroundMark x1="37800" y1="86500" x2="39133" y2="87313"/>
                        <a14:foregroundMark x1="55933" y1="8813" x2="47133" y2="8188"/>
                        <a14:foregroundMark x1="47133" y1="8188" x2="36200" y2="1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652" b="6386"/>
          <a:stretch/>
        </p:blipFill>
        <p:spPr>
          <a:xfrm>
            <a:off x="-1749288" y="0"/>
            <a:ext cx="6917635" cy="6387080"/>
          </a:xfrm>
          <a:prstGeom prst="rect">
            <a:avLst/>
          </a:prstGeom>
        </p:spPr>
      </p:pic>
      <p:pic>
        <p:nvPicPr>
          <p:cNvPr id="7" name="صورة 6" descr="صورة تحتوي على غرفة&#10;&#10;تم إنشاء الوصف تلقائياً">
            <a:extLst>
              <a:ext uri="{FF2B5EF4-FFF2-40B4-BE49-F238E27FC236}">
                <a16:creationId xmlns:a16="http://schemas.microsoft.com/office/drawing/2014/main" id="{2B16E418-B8FE-4E67-A551-AE1206278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28" b="99523" l="1094" r="99688">
                        <a14:foregroundMark x1="42031" y1="35561" x2="42031" y2="35561"/>
                        <a14:foregroundMark x1="43281" y1="35561" x2="53125" y2="30549"/>
                        <a14:foregroundMark x1="53125" y1="30549" x2="55469" y2="34368"/>
                        <a14:foregroundMark x1="72031" y1="14558" x2="75156" y2="37709"/>
                        <a14:foregroundMark x1="37656" y1="31981" x2="44844" y2="45346"/>
                        <a14:foregroundMark x1="36094" y1="11933" x2="16406" y2="16468"/>
                        <a14:foregroundMark x1="16406" y1="16468" x2="7813" y2="21002"/>
                        <a14:foregroundMark x1="7813" y1="21002" x2="1875" y2="29117"/>
                        <a14:foregroundMark x1="1875" y1="29117" x2="19063" y2="68496"/>
                        <a14:foregroundMark x1="19063" y1="68496" x2="13750" y2="79236"/>
                        <a14:foregroundMark x1="13750" y1="79236" x2="5313" y2="73270"/>
                        <a14:foregroundMark x1="5313" y1="73270" x2="6094" y2="86874"/>
                        <a14:foregroundMark x1="6094" y1="86874" x2="14219" y2="93317"/>
                        <a14:foregroundMark x1="14219" y1="93317" x2="23750" y2="94033"/>
                        <a14:foregroundMark x1="23750" y1="94033" x2="70781" y2="88067"/>
                        <a14:foregroundMark x1="70781" y1="88067" x2="81250" y2="90215"/>
                        <a14:foregroundMark x1="81250" y1="90215" x2="88438" y2="89976"/>
                        <a14:foregroundMark x1="79375" y1="71838" x2="46250" y2="96897"/>
                        <a14:foregroundMark x1="63594" y1="50597" x2="30781" y2="87589"/>
                        <a14:foregroundMark x1="54844" y1="68019" x2="18750" y2="99761"/>
                        <a14:foregroundMark x1="95469" y1="73508" x2="92344" y2="91885"/>
                        <a14:foregroundMark x1="86563" y1="78759" x2="70313" y2="45823"/>
                        <a14:foregroundMark x1="70313" y1="45823" x2="57969" y2="11217"/>
                        <a14:foregroundMark x1="57969" y1="11217" x2="48125" y2="4773"/>
                        <a14:foregroundMark x1="48125" y1="4773" x2="11250" y2="18854"/>
                        <a14:foregroundMark x1="11250" y1="18854" x2="2188" y2="25537"/>
                        <a14:foregroundMark x1="2188" y1="25537" x2="12344" y2="79236"/>
                        <a14:foregroundMark x1="13125" y1="26730" x2="16563" y2="33890"/>
                        <a14:foregroundMark x1="16719" y1="34845" x2="16719" y2="34845"/>
                        <a14:foregroundMark x1="17188" y1="37709" x2="17188" y2="37709"/>
                        <a14:foregroundMark x1="24219" y1="51551" x2="24219" y2="51551"/>
                        <a14:foregroundMark x1="31250" y1="76850" x2="5469" y2="16229"/>
                        <a14:foregroundMark x1="2031" y1="95943" x2="313" y2="27685"/>
                        <a14:foregroundMark x1="313" y1="27685" x2="1406" y2="14320"/>
                        <a14:foregroundMark x1="1406" y1="14320" x2="19688" y2="4296"/>
                        <a14:foregroundMark x1="19688" y1="4296" x2="29531" y2="2387"/>
                        <a14:foregroundMark x1="29531" y1="2387" x2="16094" y2="15990"/>
                        <a14:foregroundMark x1="16094" y1="15990" x2="32188" y2="11695"/>
                        <a14:foregroundMark x1="32188" y1="11695" x2="16406" y2="49403"/>
                        <a14:foregroundMark x1="16406" y1="49403" x2="29063" y2="33890"/>
                        <a14:foregroundMark x1="29063" y1="33890" x2="20313" y2="77088"/>
                        <a14:foregroundMark x1="20313" y1="77088" x2="33594" y2="58473"/>
                        <a14:foregroundMark x1="33594" y1="58473" x2="38281" y2="81384"/>
                        <a14:foregroundMark x1="38281" y1="81384" x2="47813" y2="76611"/>
                        <a14:foregroundMark x1="47813" y1="76611" x2="61563" y2="61575"/>
                        <a14:foregroundMark x1="61563" y1="61575" x2="62656" y2="79236"/>
                        <a14:foregroundMark x1="62656" y1="79236" x2="62813" y2="39379"/>
                        <a14:foregroundMark x1="62813" y1="39379" x2="65000" y2="53699"/>
                        <a14:foregroundMark x1="65000" y1="53699" x2="68438" y2="20525"/>
                        <a14:foregroundMark x1="68438" y1="20525" x2="74844" y2="35322"/>
                        <a14:foregroundMark x1="74844" y1="35322" x2="69531" y2="20764"/>
                        <a14:foregroundMark x1="69531" y1="20764" x2="84375" y2="69212"/>
                        <a14:foregroundMark x1="84375" y1="69212" x2="78281" y2="45823"/>
                        <a14:foregroundMark x1="78281" y1="45823" x2="58125" y2="21480"/>
                        <a14:foregroundMark x1="58125" y1="21480" x2="68125" y2="16468"/>
                        <a14:foregroundMark x1="68125" y1="16468" x2="69219" y2="8592"/>
                        <a14:foregroundMark x1="65781" y1="12649" x2="17969" y2="8115"/>
                        <a14:foregroundMark x1="17969" y1="8115" x2="8281" y2="10024"/>
                        <a14:foregroundMark x1="8281" y1="10024" x2="1094" y2="17184"/>
                        <a14:foregroundMark x1="1094" y1="17184" x2="7969" y2="55370"/>
                        <a14:foregroundMark x1="7969" y1="55370" x2="13125" y2="66826"/>
                        <a14:foregroundMark x1="13125" y1="66826" x2="30469" y2="64678"/>
                        <a14:foregroundMark x1="30469" y1="64678" x2="36250" y2="74702"/>
                        <a14:foregroundMark x1="36250" y1="74702" x2="38594" y2="86396"/>
                        <a14:foregroundMark x1="38594" y1="86396" x2="41406" y2="79714"/>
                        <a14:foregroundMark x1="84531" y1="61337" x2="58594" y2="57518"/>
                        <a14:foregroundMark x1="71094" y1="8115" x2="71406" y2="13842"/>
                        <a14:foregroundMark x1="70000" y1="6683" x2="61875" y2="6921"/>
                        <a14:foregroundMark x1="61875" y1="6921" x2="45313" y2="1432"/>
                        <a14:foregroundMark x1="45313" y1="1432" x2="10938" y2="5728"/>
                        <a14:foregroundMark x1="10938" y1="5728" x2="5625" y2="8831"/>
                        <a14:foregroundMark x1="67500" y1="7160" x2="72344" y2="11456"/>
                        <a14:foregroundMark x1="68281" y1="9547" x2="72656" y2="9785"/>
                        <a14:foregroundMark x1="91250" y1="75418" x2="89688" y2="91408"/>
                        <a14:foregroundMark x1="89688" y1="91408" x2="92969" y2="69928"/>
                        <a14:foregroundMark x1="92969" y1="69928" x2="93281" y2="69451"/>
                        <a14:foregroundMark x1="92344" y1="73747" x2="76875" y2="89260"/>
                        <a14:foregroundMark x1="41563" y1="97136" x2="9531" y2="99523"/>
                        <a14:foregroundMark x1="33438" y1="92363" x2="16250" y2="94511"/>
                        <a14:foregroundMark x1="16250" y1="94511" x2="14219" y2="78282"/>
                        <a14:foregroundMark x1="14219" y1="78282" x2="17188" y2="83055"/>
                        <a14:foregroundMark x1="17813" y1="74463" x2="19531" y2="89260"/>
                        <a14:foregroundMark x1="17500" y1="21241" x2="22500" y2="31026"/>
                        <a14:foregroundMark x1="55469" y1="24344" x2="58906" y2="36516"/>
                        <a14:foregroundMark x1="58906" y1="36516" x2="58906" y2="39379"/>
                        <a14:foregroundMark x1="98281" y1="71599" x2="99688" y2="81384"/>
                        <a14:foregroundMark x1="84531" y1="61337" x2="94219" y2="70406"/>
                        <a14:foregroundMark x1="82500" y1="54654" x2="96094" y2="68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58" y="1759226"/>
            <a:ext cx="5324060" cy="479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94387" y="3933056"/>
            <a:ext cx="792396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Cow 1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Cow 2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cow 1.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Cow 3 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.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7" y="188640"/>
            <a:ext cx="8820150" cy="28350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1043608" y="47667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635896" y="2606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445266" y="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2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94387" y="3933056"/>
            <a:ext cx="869712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tea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fire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the tea.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sun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.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96"/>
          <a:stretch/>
        </p:blipFill>
        <p:spPr>
          <a:xfrm>
            <a:off x="251520" y="324633"/>
            <a:ext cx="8640960" cy="26003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/>
          <p:cNvSpPr/>
          <p:nvPr/>
        </p:nvSpPr>
        <p:spPr>
          <a:xfrm>
            <a:off x="2528789" y="339621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hot</a:t>
            </a:r>
            <a:endParaRPr kumimoji="0" lang="ar-SA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52EA5A8-590B-42A5-B8C8-63584F305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5" b="23923" l="7070" r="89959">
                        <a14:foregroundMark x1="89959" y1="14308" x2="89959" y2="14308"/>
                        <a14:foregroundMark x1="84119" y1="13462" x2="84119" y2="13462"/>
                        <a14:foregroundMark x1="81455" y1="13462" x2="79611" y2="16692"/>
                        <a14:foregroundMark x1="78893" y1="8769" x2="78893" y2="8769"/>
                        <a14:foregroundMark x1="83504" y1="5077" x2="83504" y2="5077"/>
                        <a14:foregroundMark x1="87295" y1="7308" x2="87295" y2="7308"/>
                        <a14:foregroundMark x1="23156" y1="13462" x2="23156" y2="13462"/>
                        <a14:foregroundMark x1="17111" y1="12692" x2="17111" y2="16615"/>
                        <a14:foregroundMark x1="12193" y1="11308" x2="7684" y2="14923"/>
                        <a14:foregroundMark x1="7684" y1="14923" x2="7070" y2="16385"/>
                        <a14:foregroundMark x1="83607" y1="11154" x2="88832" y2="15154"/>
                        <a14:foregroundMark x1="86270" y1="6231" x2="86270" y2="6231"/>
                        <a14:foregroundMark x1="77971" y1="12154" x2="77971" y2="12154"/>
                        <a14:foregroundMark x1="78893" y1="9385" x2="78893" y2="9385"/>
                        <a14:foregroundMark x1="72643" y1="12077" x2="72643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93"/>
          <a:stretch/>
        </p:blipFill>
        <p:spPr>
          <a:xfrm>
            <a:off x="208723" y="549585"/>
            <a:ext cx="8696738" cy="3525458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09331" y="3532853"/>
            <a:ext cx="8142935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red bag is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nice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orange  bag  is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red bag.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blue  bag is 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est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.</a:t>
            </a:r>
            <a:endParaRPr kumimoji="0" lang="ar-SA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67544" y="476672"/>
            <a:ext cx="1584176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6FF099C0-BA18-4F6B-BD26-8FD43B1C4892}"/>
              </a:ext>
            </a:extLst>
          </p:cNvPr>
          <p:cNvSpPr/>
          <p:nvPr/>
        </p:nvSpPr>
        <p:spPr>
          <a:xfrm>
            <a:off x="168965" y="5959059"/>
            <a:ext cx="2236304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B8EF13FF-AE73-44CB-9485-D7DDEC7530B8}"/>
              </a:ext>
            </a:extLst>
          </p:cNvPr>
          <p:cNvSpPr/>
          <p:nvPr/>
        </p:nvSpPr>
        <p:spPr>
          <a:xfrm>
            <a:off x="2961861" y="5959058"/>
            <a:ext cx="2236304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AA58C9D-F519-4586-8C8C-52C882CC3F7A}"/>
              </a:ext>
            </a:extLst>
          </p:cNvPr>
          <p:cNvSpPr/>
          <p:nvPr/>
        </p:nvSpPr>
        <p:spPr>
          <a:xfrm>
            <a:off x="5921237" y="5959057"/>
            <a:ext cx="2594113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Daived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0C11E0D-EA6A-4B86-A707-7C4B73CDAA96}"/>
              </a:ext>
            </a:extLst>
          </p:cNvPr>
          <p:cNvSpPr/>
          <p:nvPr/>
        </p:nvSpPr>
        <p:spPr>
          <a:xfrm>
            <a:off x="5804455" y="1898374"/>
            <a:ext cx="3140765" cy="49596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A390BC4-1DFD-4631-BC19-BE973F4A1D5C}"/>
              </a:ext>
            </a:extLst>
          </p:cNvPr>
          <p:cNvSpPr/>
          <p:nvPr/>
        </p:nvSpPr>
        <p:spPr>
          <a:xfrm>
            <a:off x="362779" y="2655338"/>
            <a:ext cx="8418442" cy="1371598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Davied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is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9966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Funn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est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boy.</a:t>
            </a:r>
          </a:p>
        </p:txBody>
      </p:sp>
    </p:spTree>
    <p:extLst>
      <p:ext uri="{BB962C8B-B14F-4D97-AF65-F5344CB8AC3E}">
        <p14:creationId xmlns:p14="http://schemas.microsoft.com/office/powerpoint/2010/main" val="423588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1EF04B-D2B5-489B-8EDC-F1F24F3E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6F3F0-4174-40BA-8225-37FE56EF5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754677C-3E7F-402A-9EE6-B90147D5DC00}"/>
              </a:ext>
            </a:extLst>
          </p:cNvPr>
          <p:cNvSpPr/>
          <p:nvPr/>
        </p:nvSpPr>
        <p:spPr>
          <a:xfrm>
            <a:off x="168965" y="5959059"/>
            <a:ext cx="2236304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6711E107-D5FB-44B7-B657-957AD1410EEF}"/>
              </a:ext>
            </a:extLst>
          </p:cNvPr>
          <p:cNvSpPr/>
          <p:nvPr/>
        </p:nvSpPr>
        <p:spPr>
          <a:xfrm>
            <a:off x="2961861" y="5959058"/>
            <a:ext cx="2236304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41DA468-1A68-4856-A4DD-97D1202DDE1A}"/>
              </a:ext>
            </a:extLst>
          </p:cNvPr>
          <p:cNvSpPr/>
          <p:nvPr/>
        </p:nvSpPr>
        <p:spPr>
          <a:xfrm>
            <a:off x="5921237" y="5959057"/>
            <a:ext cx="2594113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B1B7057-DC09-47FF-8113-66F947A9B4FF}"/>
              </a:ext>
            </a:extLst>
          </p:cNvPr>
          <p:cNvSpPr/>
          <p:nvPr/>
        </p:nvSpPr>
        <p:spPr>
          <a:xfrm>
            <a:off x="362779" y="2625520"/>
            <a:ext cx="8418442" cy="1371598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Davied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9999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boy. </a:t>
            </a:r>
          </a:p>
        </p:txBody>
      </p:sp>
    </p:spTree>
    <p:extLst>
      <p:ext uri="{BB962C8B-B14F-4D97-AF65-F5344CB8AC3E}">
        <p14:creationId xmlns:p14="http://schemas.microsoft.com/office/powerpoint/2010/main" val="232083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7AFC0C6-2577-44D3-81F3-8B755B183766}"/>
              </a:ext>
            </a:extLst>
          </p:cNvPr>
          <p:cNvSpPr/>
          <p:nvPr/>
        </p:nvSpPr>
        <p:spPr>
          <a:xfrm>
            <a:off x="362779" y="3429000"/>
            <a:ext cx="8418442" cy="1371598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women 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9999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old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person. </a:t>
            </a:r>
          </a:p>
        </p:txBody>
      </p:sp>
    </p:spTree>
    <p:extLst>
      <p:ext uri="{BB962C8B-B14F-4D97-AF65-F5344CB8AC3E}">
        <p14:creationId xmlns:p14="http://schemas.microsoft.com/office/powerpoint/2010/main" val="423690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2037F8B-6E67-416F-91B8-3D5788CB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25" y="834887"/>
            <a:ext cx="2842592" cy="423105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64EDB99-DE1D-44B1-8419-34B743D452DD}"/>
              </a:ext>
            </a:extLst>
          </p:cNvPr>
          <p:cNvSpPr/>
          <p:nvPr/>
        </p:nvSpPr>
        <p:spPr>
          <a:xfrm>
            <a:off x="362779" y="5183553"/>
            <a:ext cx="8418442" cy="105822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Science 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most/least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CFF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difficult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subject.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0205F0A-BD5A-4491-8759-7089A228A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424366"/>
            <a:ext cx="2842592" cy="4641574"/>
          </a:xfrm>
          <a:prstGeom prst="rect">
            <a:avLst/>
          </a:prstGeom>
        </p:spPr>
      </p:pic>
      <p:pic>
        <p:nvPicPr>
          <p:cNvPr id="3" name="صورة 2" descr="صورة تحتوي على نص, ملكة, رسوم المتجهات&#10;&#10;تم إنشاء الوصف تلقائياً">
            <a:extLst>
              <a:ext uri="{FF2B5EF4-FFF2-40B4-BE49-F238E27FC236}">
                <a16:creationId xmlns:a16="http://schemas.microsoft.com/office/drawing/2014/main" id="{F2B5144C-5358-439F-9EDE-7B6C75ED2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13" y="483173"/>
            <a:ext cx="2584174" cy="4641574"/>
          </a:xfrm>
          <a:prstGeom prst="rect">
            <a:avLst/>
          </a:prstGeom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E12F2239-C508-4CA3-B7EB-FDC926060B84}"/>
              </a:ext>
            </a:extLst>
          </p:cNvPr>
          <p:cNvSpPr/>
          <p:nvPr/>
        </p:nvSpPr>
        <p:spPr>
          <a:xfrm>
            <a:off x="2513772" y="0"/>
            <a:ext cx="4383156" cy="1013792"/>
          </a:xfrm>
          <a:prstGeom prst="wedgeEllipseCallout">
            <a:avLst>
              <a:gd name="adj1" fmla="val -26067"/>
              <a:gd name="adj2" fmla="val 3602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Difficult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16889" y="3573016"/>
            <a:ext cx="90537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Red car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Blue car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better 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red car 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White car  is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best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8"/>
          <a:stretch/>
        </p:blipFill>
        <p:spPr>
          <a:xfrm>
            <a:off x="477288" y="332656"/>
            <a:ext cx="8280920" cy="20162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683568" y="260648"/>
            <a:ext cx="1622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good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 Exam Stock Illustrations – 170 F Exam Stock Illustrations, Vectors &amp;amp;  Clipart - Dreamstime">
            <a:extLst>
              <a:ext uri="{FF2B5EF4-FFF2-40B4-BE49-F238E27FC236}">
                <a16:creationId xmlns:a16="http://schemas.microsoft.com/office/drawing/2014/main" id="{F25CD42D-1786-48C8-BF79-3EABEBB9B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6956" r="8510" b="6956"/>
          <a:stretch/>
        </p:blipFill>
        <p:spPr bwMode="auto">
          <a:xfrm>
            <a:off x="208722" y="397565"/>
            <a:ext cx="3543015" cy="41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d Grade Report Card free image download">
            <a:extLst>
              <a:ext uri="{FF2B5EF4-FFF2-40B4-BE49-F238E27FC236}">
                <a16:creationId xmlns:a16="http://schemas.microsoft.com/office/drawing/2014/main" id="{B42D5515-685F-4B14-8BD4-CA3B80501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69" y="1500807"/>
            <a:ext cx="4881609" cy="367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9246021E-1877-4C9C-86B9-DF2752909FE7}"/>
              </a:ext>
            </a:extLst>
          </p:cNvPr>
          <p:cNvSpPr/>
          <p:nvPr/>
        </p:nvSpPr>
        <p:spPr>
          <a:xfrm>
            <a:off x="6858000" y="228599"/>
            <a:ext cx="2077278" cy="576470"/>
          </a:xfrm>
          <a:prstGeom prst="wedgeEllipseCallout">
            <a:avLst>
              <a:gd name="adj1" fmla="val -45235"/>
              <a:gd name="adj2" fmla="val 25215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English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4CB1D692-6ACF-452B-AAEB-CDB5A6044D58}"/>
              </a:ext>
            </a:extLst>
          </p:cNvPr>
          <p:cNvSpPr/>
          <p:nvPr/>
        </p:nvSpPr>
        <p:spPr>
          <a:xfrm>
            <a:off x="4661452" y="109330"/>
            <a:ext cx="2077278" cy="576470"/>
          </a:xfrm>
          <a:prstGeom prst="wedgeEllipseCallout">
            <a:avLst>
              <a:gd name="adj1" fmla="val 6918"/>
              <a:gd name="adj2" fmla="val 2625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Arabic 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04E0AD06-A074-4916-807B-1D5C3DD8CD3E}"/>
              </a:ext>
            </a:extLst>
          </p:cNvPr>
          <p:cNvSpPr/>
          <p:nvPr/>
        </p:nvSpPr>
        <p:spPr>
          <a:xfrm>
            <a:off x="3434257" y="1013790"/>
            <a:ext cx="2077278" cy="576470"/>
          </a:xfrm>
          <a:prstGeom prst="wedgeEllipseCallout">
            <a:avLst>
              <a:gd name="adj1" fmla="val 33712"/>
              <a:gd name="adj2" fmla="val 22284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  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E605F81-8AAA-4A49-AA64-933284FBBE8C}"/>
              </a:ext>
            </a:extLst>
          </p:cNvPr>
          <p:cNvSpPr/>
          <p:nvPr/>
        </p:nvSpPr>
        <p:spPr>
          <a:xfrm>
            <a:off x="362779" y="5088837"/>
            <a:ext cx="8418442" cy="1371598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My mark in Math subject is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9999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worst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C81FC34-4017-430D-A902-852912AD53FF}"/>
              </a:ext>
            </a:extLst>
          </p:cNvPr>
          <p:cNvSpPr/>
          <p:nvPr/>
        </p:nvSpPr>
        <p:spPr>
          <a:xfrm>
            <a:off x="231435" y="102889"/>
            <a:ext cx="1443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Bad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r="13040" b="85634"/>
          <a:stretch/>
        </p:blipFill>
        <p:spPr>
          <a:xfrm>
            <a:off x="954359" y="1302026"/>
            <a:ext cx="7056784" cy="936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4" r="14712" b="35905"/>
          <a:stretch/>
        </p:blipFill>
        <p:spPr>
          <a:xfrm>
            <a:off x="129816" y="2846445"/>
            <a:ext cx="8712968" cy="27095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56446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A20FF5A-51CA-4790-9134-569FE42E0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8" y="172643"/>
            <a:ext cx="5377069" cy="4707471"/>
          </a:xfrm>
          <a:prstGeom prst="rect">
            <a:avLst/>
          </a:prstGeom>
        </p:spPr>
      </p:pic>
      <p:sp>
        <p:nvSpPr>
          <p:cNvPr id="8" name="سهم: لليسار 7">
            <a:extLst>
              <a:ext uri="{FF2B5EF4-FFF2-40B4-BE49-F238E27FC236}">
                <a16:creationId xmlns:a16="http://schemas.microsoft.com/office/drawing/2014/main" id="{BDA22654-E2E7-46A4-9790-420A0ABBDE90}"/>
              </a:ext>
            </a:extLst>
          </p:cNvPr>
          <p:cNvSpPr/>
          <p:nvPr/>
        </p:nvSpPr>
        <p:spPr>
          <a:xfrm>
            <a:off x="4572000" y="675861"/>
            <a:ext cx="4204252" cy="197788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Pharmacy </a:t>
            </a:r>
            <a:endParaRPr lang="ar-SA" sz="60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FA4AF91-5133-48E6-8EE0-96F6BBFD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48" y="2653748"/>
            <a:ext cx="4800602" cy="4045226"/>
          </a:xfrm>
          <a:prstGeom prst="rect">
            <a:avLst/>
          </a:prstGeom>
        </p:spPr>
      </p:pic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DA147986-1DEE-4C90-A8CF-89986366F2F1}"/>
              </a:ext>
            </a:extLst>
          </p:cNvPr>
          <p:cNvSpPr/>
          <p:nvPr/>
        </p:nvSpPr>
        <p:spPr>
          <a:xfrm>
            <a:off x="437321" y="4472609"/>
            <a:ext cx="4552121" cy="20971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Restaurant 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21607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مستطيل 28">
            <a:extLst>
              <a:ext uri="{FF2B5EF4-FFF2-40B4-BE49-F238E27FC236}">
                <a16:creationId xmlns:a16="http://schemas.microsoft.com/office/drawing/2014/main" id="{4C2B714D-7909-4E64-8996-38D2344AAF02}"/>
              </a:ext>
            </a:extLst>
          </p:cNvPr>
          <p:cNvSpPr/>
          <p:nvPr/>
        </p:nvSpPr>
        <p:spPr>
          <a:xfrm>
            <a:off x="6871242" y="2087636"/>
            <a:ext cx="2277701" cy="4592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F760227A-8D2E-4153-8BF8-D46E670B81A2}"/>
              </a:ext>
            </a:extLst>
          </p:cNvPr>
          <p:cNvCxnSpPr>
            <a:cxnSpLocks/>
          </p:cNvCxnSpPr>
          <p:nvPr/>
        </p:nvCxnSpPr>
        <p:spPr>
          <a:xfrm>
            <a:off x="4850296" y="1417568"/>
            <a:ext cx="2937016" cy="7094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1540B80-9A42-45CC-AACC-EBAF3176A147}"/>
              </a:ext>
            </a:extLst>
          </p:cNvPr>
          <p:cNvSpPr/>
          <p:nvPr/>
        </p:nvSpPr>
        <p:spPr>
          <a:xfrm>
            <a:off x="3385910" y="2126975"/>
            <a:ext cx="3450540" cy="45922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A5EFA0-BDB7-4F97-8BCD-2DEBEE31B876}"/>
              </a:ext>
            </a:extLst>
          </p:cNvPr>
          <p:cNvSpPr/>
          <p:nvPr/>
        </p:nvSpPr>
        <p:spPr>
          <a:xfrm>
            <a:off x="69574" y="2136913"/>
            <a:ext cx="3246767" cy="4631633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9EF1B8E2-862A-49A8-9437-3B731F9FAEA9}"/>
              </a:ext>
            </a:extLst>
          </p:cNvPr>
          <p:cNvCxnSpPr>
            <a:cxnSpLocks/>
          </p:cNvCxnSpPr>
          <p:nvPr/>
        </p:nvCxnSpPr>
        <p:spPr>
          <a:xfrm>
            <a:off x="4644877" y="680419"/>
            <a:ext cx="0" cy="20627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194D2659-E455-469E-A5F9-05BB88D34AE1}"/>
              </a:ext>
            </a:extLst>
          </p:cNvPr>
          <p:cNvCxnSpPr>
            <a:cxnSpLocks/>
          </p:cNvCxnSpPr>
          <p:nvPr/>
        </p:nvCxnSpPr>
        <p:spPr>
          <a:xfrm flipH="1">
            <a:off x="2216426" y="1368287"/>
            <a:ext cx="2633870" cy="7686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52193332-90FF-4178-8F7A-AD4D9745199B}"/>
              </a:ext>
            </a:extLst>
          </p:cNvPr>
          <p:cNvSpPr/>
          <p:nvPr/>
        </p:nvSpPr>
        <p:spPr>
          <a:xfrm>
            <a:off x="1550503" y="138731"/>
            <a:ext cx="6202017" cy="2236305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Superlative  ( </a:t>
            </a:r>
            <a:r>
              <a:rPr lang="en-US" sz="3200" b="1" dirty="0">
                <a:highlight>
                  <a:srgbClr val="FF00FF"/>
                </a:highlight>
              </a:rPr>
              <a:t>more</a:t>
            </a:r>
            <a:r>
              <a:rPr lang="en-US" sz="3200" b="1" dirty="0"/>
              <a:t> than 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2</a:t>
            </a:r>
            <a:r>
              <a:rPr lang="en-US" sz="3200" b="1" dirty="0"/>
              <a:t> things )</a:t>
            </a:r>
          </a:p>
          <a:p>
            <a:pPr algn="ctr"/>
            <a:r>
              <a:rPr lang="en-US" sz="2000" b="1" dirty="0"/>
              <a:t>Short ( </a:t>
            </a:r>
            <a:r>
              <a:rPr lang="en-US" sz="2000" b="1" dirty="0">
                <a:highlight>
                  <a:srgbClr val="FF00FF"/>
                </a:highlight>
              </a:rPr>
              <a:t>the</a:t>
            </a:r>
            <a:r>
              <a:rPr lang="en-US" sz="2000" b="1" dirty="0"/>
              <a:t> + Adj + </a:t>
            </a:r>
            <a:r>
              <a:rPr lang="en-US" sz="20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est</a:t>
            </a:r>
            <a:r>
              <a:rPr lang="en-US" sz="2000" b="1" dirty="0"/>
              <a:t>)  </a:t>
            </a:r>
          </a:p>
          <a:p>
            <a:pPr algn="ctr"/>
            <a:r>
              <a:rPr lang="en-US" sz="2000" b="1" dirty="0"/>
              <a:t>Long (</a:t>
            </a:r>
            <a:r>
              <a:rPr lang="en-US" sz="2000" b="1" dirty="0">
                <a:highlight>
                  <a:srgbClr val="FF00FF"/>
                </a:highlight>
              </a:rPr>
              <a:t>the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most / least + </a:t>
            </a:r>
            <a:r>
              <a:rPr lang="en-US" sz="2000" b="1" dirty="0"/>
              <a:t>adj )   </a:t>
            </a:r>
          </a:p>
          <a:p>
            <a:pPr algn="ctr"/>
            <a:r>
              <a:rPr lang="en-US" sz="2000" b="1" dirty="0"/>
              <a:t>Irregular  ( </a:t>
            </a:r>
            <a:r>
              <a:rPr lang="en-US" sz="2000" b="1" dirty="0">
                <a:highlight>
                  <a:srgbClr val="FF00FF"/>
                </a:highlight>
              </a:rPr>
              <a:t>the</a:t>
            </a:r>
            <a:r>
              <a:rPr lang="en-US" sz="2000" b="1" dirty="0"/>
              <a:t> + 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adj</a:t>
            </a:r>
            <a:r>
              <a:rPr lang="en-US" sz="2000" b="1" dirty="0"/>
              <a:t>  )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9210E6C-4983-4FE1-B3AC-2ED10A732B54}"/>
              </a:ext>
            </a:extLst>
          </p:cNvPr>
          <p:cNvSpPr/>
          <p:nvPr/>
        </p:nvSpPr>
        <p:spPr>
          <a:xfrm>
            <a:off x="581437" y="2191578"/>
            <a:ext cx="2226365" cy="924339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Short adjectives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A43779DE-2B25-4F73-990B-C2102ACBD0C5}"/>
              </a:ext>
            </a:extLst>
          </p:cNvPr>
          <p:cNvSpPr/>
          <p:nvPr/>
        </p:nvSpPr>
        <p:spPr>
          <a:xfrm>
            <a:off x="278295" y="3014869"/>
            <a:ext cx="1192696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long </a:t>
            </a:r>
            <a:endParaRPr lang="ar-SA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E5CDCE0-E9EE-4D71-8D18-8DE728609835}"/>
              </a:ext>
            </a:extLst>
          </p:cNvPr>
          <p:cNvSpPr/>
          <p:nvPr/>
        </p:nvSpPr>
        <p:spPr>
          <a:xfrm>
            <a:off x="1505776" y="3220277"/>
            <a:ext cx="1560443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the</a:t>
            </a:r>
            <a:r>
              <a:rPr lang="en-US" b="1" dirty="0">
                <a:solidFill>
                  <a:schemeClr val="tx1"/>
                </a:solidFill>
              </a:rPr>
              <a:t> long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est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 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C171B72A-6E4E-4DF1-BE6E-D6BCE58C14A4}"/>
              </a:ext>
            </a:extLst>
          </p:cNvPr>
          <p:cNvSpPr/>
          <p:nvPr/>
        </p:nvSpPr>
        <p:spPr>
          <a:xfrm>
            <a:off x="278295" y="3939208"/>
            <a:ext cx="1192696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Nic</a:t>
            </a:r>
            <a:r>
              <a:rPr lang="en-US" b="1" dirty="0">
                <a:highlight>
                  <a:srgbClr val="FF00FF"/>
                </a:highlight>
              </a:rPr>
              <a:t>e</a:t>
            </a:r>
            <a:r>
              <a:rPr lang="en-US" b="1" dirty="0"/>
              <a:t>  </a:t>
            </a:r>
            <a:endParaRPr lang="ar-SA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2E1CE63-BDD8-4F5A-A21F-E4FB5D4E5781}"/>
              </a:ext>
            </a:extLst>
          </p:cNvPr>
          <p:cNvSpPr/>
          <p:nvPr/>
        </p:nvSpPr>
        <p:spPr>
          <a:xfrm>
            <a:off x="1540560" y="4065103"/>
            <a:ext cx="1560443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the</a:t>
            </a:r>
            <a:r>
              <a:rPr lang="en-US" b="1" dirty="0">
                <a:solidFill>
                  <a:schemeClr val="tx1"/>
                </a:solidFill>
              </a:rPr>
              <a:t> nic</a:t>
            </a:r>
            <a:r>
              <a:rPr lang="en-US" b="1" dirty="0">
                <a:solidFill>
                  <a:schemeClr val="tx1"/>
                </a:solidFill>
                <a:highlight>
                  <a:srgbClr val="FF00FF"/>
                </a:highlight>
              </a:rPr>
              <a:t>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st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10" name="سهم: لليمين 9">
            <a:extLst>
              <a:ext uri="{FF2B5EF4-FFF2-40B4-BE49-F238E27FC236}">
                <a16:creationId xmlns:a16="http://schemas.microsoft.com/office/drawing/2014/main" id="{7F0EBE92-6727-4B8B-B518-1C3BDD6ADB16}"/>
              </a:ext>
            </a:extLst>
          </p:cNvPr>
          <p:cNvSpPr/>
          <p:nvPr/>
        </p:nvSpPr>
        <p:spPr>
          <a:xfrm>
            <a:off x="278295" y="4919868"/>
            <a:ext cx="1192696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Happ</a:t>
            </a:r>
            <a:r>
              <a:rPr lang="en-US" b="1" dirty="0">
                <a:highlight>
                  <a:srgbClr val="FF00FF"/>
                </a:highlight>
              </a:rPr>
              <a:t>y</a:t>
            </a:r>
            <a:r>
              <a:rPr lang="en-US" b="1" dirty="0"/>
              <a:t>   </a:t>
            </a:r>
            <a:endParaRPr lang="ar-SA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2A7FE15-61C5-4078-9DF3-96DF712EC70B}"/>
              </a:ext>
            </a:extLst>
          </p:cNvPr>
          <p:cNvSpPr/>
          <p:nvPr/>
        </p:nvSpPr>
        <p:spPr>
          <a:xfrm>
            <a:off x="1545527" y="4984474"/>
            <a:ext cx="1560443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happ</a:t>
            </a:r>
            <a:r>
              <a:rPr lang="en-US" b="1" dirty="0">
                <a:solidFill>
                  <a:schemeClr val="tx1"/>
                </a:solidFill>
                <a:highlight>
                  <a:srgbClr val="FF00FF"/>
                </a:highlight>
              </a:rPr>
              <a:t>i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est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13" name="سهم: لليمين 12">
            <a:extLst>
              <a:ext uri="{FF2B5EF4-FFF2-40B4-BE49-F238E27FC236}">
                <a16:creationId xmlns:a16="http://schemas.microsoft.com/office/drawing/2014/main" id="{9D399484-E3FB-4F59-B5F4-B23A9963F1B4}"/>
              </a:ext>
            </a:extLst>
          </p:cNvPr>
          <p:cNvSpPr/>
          <p:nvPr/>
        </p:nvSpPr>
        <p:spPr>
          <a:xfrm>
            <a:off x="278295" y="5844207"/>
            <a:ext cx="1192696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B</a:t>
            </a:r>
            <a:r>
              <a:rPr lang="en-US" b="1" dirty="0">
                <a:highlight>
                  <a:srgbClr val="FF00FF"/>
                </a:highlight>
              </a:rPr>
              <a:t>i</a:t>
            </a:r>
            <a:r>
              <a:rPr lang="en-US" b="1" dirty="0"/>
              <a:t>g    </a:t>
            </a:r>
            <a:endParaRPr lang="ar-SA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15E331D-918C-43AB-AB01-652134192D11}"/>
              </a:ext>
            </a:extLst>
          </p:cNvPr>
          <p:cNvSpPr/>
          <p:nvPr/>
        </p:nvSpPr>
        <p:spPr>
          <a:xfrm>
            <a:off x="1540560" y="6038020"/>
            <a:ext cx="1560443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the</a:t>
            </a:r>
            <a:r>
              <a:rPr lang="en-US" b="1" dirty="0">
                <a:solidFill>
                  <a:schemeClr val="tx1"/>
                </a:solidFill>
              </a:rPr>
              <a:t> big</a:t>
            </a:r>
            <a:r>
              <a:rPr lang="en-US" b="1" dirty="0">
                <a:solidFill>
                  <a:schemeClr val="tx1"/>
                </a:solidFill>
                <a:highlight>
                  <a:srgbClr val="FF00FF"/>
                </a:highlight>
              </a:rPr>
              <a:t>g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est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 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D432BF0A-E083-4B5B-AE22-D9EB3C190245}"/>
              </a:ext>
            </a:extLst>
          </p:cNvPr>
          <p:cNvSpPr/>
          <p:nvPr/>
        </p:nvSpPr>
        <p:spPr>
          <a:xfrm>
            <a:off x="3525062" y="2743200"/>
            <a:ext cx="2226365" cy="924339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long adjectives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سهم: لليمين 18">
            <a:extLst>
              <a:ext uri="{FF2B5EF4-FFF2-40B4-BE49-F238E27FC236}">
                <a16:creationId xmlns:a16="http://schemas.microsoft.com/office/drawing/2014/main" id="{9A9648C7-0B25-4939-81E6-733FAC88EC23}"/>
              </a:ext>
            </a:extLst>
          </p:cNvPr>
          <p:cNvSpPr/>
          <p:nvPr/>
        </p:nvSpPr>
        <p:spPr>
          <a:xfrm>
            <a:off x="3409130" y="3642482"/>
            <a:ext cx="1522347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Beautiful  </a:t>
            </a:r>
            <a:endParaRPr lang="ar-SA" b="1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7A9F00E-6AC6-4909-9027-C8830B882333}"/>
              </a:ext>
            </a:extLst>
          </p:cNvPr>
          <p:cNvSpPr/>
          <p:nvPr/>
        </p:nvSpPr>
        <p:spPr>
          <a:xfrm>
            <a:off x="4931477" y="3790120"/>
            <a:ext cx="1759226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the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most/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least</a:t>
            </a:r>
            <a:r>
              <a:rPr lang="en-US" b="1" dirty="0" err="1">
                <a:solidFill>
                  <a:schemeClr val="tx1"/>
                </a:solidFill>
              </a:rPr>
              <a:t>beautiful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24" name="سهم: لليمين 23">
            <a:extLst>
              <a:ext uri="{FF2B5EF4-FFF2-40B4-BE49-F238E27FC236}">
                <a16:creationId xmlns:a16="http://schemas.microsoft.com/office/drawing/2014/main" id="{C82682EE-95B0-4B49-B45D-38A30A0B17DD}"/>
              </a:ext>
            </a:extLst>
          </p:cNvPr>
          <p:cNvSpPr/>
          <p:nvPr/>
        </p:nvSpPr>
        <p:spPr>
          <a:xfrm>
            <a:off x="3414902" y="4567127"/>
            <a:ext cx="1522347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Colorful   </a:t>
            </a:r>
            <a:endParaRPr lang="ar-SA" b="1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BC0B578-24FF-4C7F-89D8-C1CD7458FD61}"/>
              </a:ext>
            </a:extLst>
          </p:cNvPr>
          <p:cNvSpPr/>
          <p:nvPr/>
        </p:nvSpPr>
        <p:spPr>
          <a:xfrm>
            <a:off x="4934750" y="4746031"/>
            <a:ext cx="1759226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most/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least</a:t>
            </a:r>
            <a:r>
              <a:rPr lang="en-US" b="1" dirty="0" err="1">
                <a:solidFill>
                  <a:schemeClr val="tx1"/>
                </a:solidFill>
              </a:rPr>
              <a:t>colorful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73ADFACE-9601-4676-8D39-0A29804501C7}"/>
              </a:ext>
            </a:extLst>
          </p:cNvPr>
          <p:cNvSpPr/>
          <p:nvPr/>
        </p:nvSpPr>
        <p:spPr>
          <a:xfrm>
            <a:off x="6864602" y="2191578"/>
            <a:ext cx="2226365" cy="924339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Irregular adjectives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6681E47-46B8-4714-B90B-5E1433122823}"/>
              </a:ext>
            </a:extLst>
          </p:cNvPr>
          <p:cNvSpPr/>
          <p:nvPr/>
        </p:nvSpPr>
        <p:spPr>
          <a:xfrm>
            <a:off x="7639833" y="3309223"/>
            <a:ext cx="1451134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best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31" name="سهم: لليمين 30">
            <a:extLst>
              <a:ext uri="{FF2B5EF4-FFF2-40B4-BE49-F238E27FC236}">
                <a16:creationId xmlns:a16="http://schemas.microsoft.com/office/drawing/2014/main" id="{35CE724E-AE65-482A-98CA-194AC902AD72}"/>
              </a:ext>
            </a:extLst>
          </p:cNvPr>
          <p:cNvSpPr/>
          <p:nvPr/>
        </p:nvSpPr>
        <p:spPr>
          <a:xfrm>
            <a:off x="6859670" y="3149046"/>
            <a:ext cx="960763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Good </a:t>
            </a:r>
            <a:endParaRPr lang="ar-SA" b="1" dirty="0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BC514DD-56EB-4665-9783-C9FBCE7D3626}"/>
              </a:ext>
            </a:extLst>
          </p:cNvPr>
          <p:cNvSpPr/>
          <p:nvPr/>
        </p:nvSpPr>
        <p:spPr>
          <a:xfrm>
            <a:off x="7654768" y="4406254"/>
            <a:ext cx="1451134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the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worst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33" name="سهم: لليمين 32">
            <a:extLst>
              <a:ext uri="{FF2B5EF4-FFF2-40B4-BE49-F238E27FC236}">
                <a16:creationId xmlns:a16="http://schemas.microsoft.com/office/drawing/2014/main" id="{B0965AA8-1FBB-458A-B375-43526867F41D}"/>
              </a:ext>
            </a:extLst>
          </p:cNvPr>
          <p:cNvSpPr/>
          <p:nvPr/>
        </p:nvSpPr>
        <p:spPr>
          <a:xfrm>
            <a:off x="6843090" y="4227350"/>
            <a:ext cx="960763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Bad 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17063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1" grpId="0" animBg="1"/>
      <p:bldP spid="34" grpId="0" animBg="1"/>
      <p:bldP spid="3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0CEE5E2-AC20-49C0-AEA4-CDF2AAD41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"/>
          <a:stretch/>
        </p:blipFill>
        <p:spPr>
          <a:xfrm>
            <a:off x="0" y="-1"/>
            <a:ext cx="9144000" cy="695739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56C9DC9-A9AA-4063-85EF-AFCCD17426FB}"/>
              </a:ext>
            </a:extLst>
          </p:cNvPr>
          <p:cNvSpPr/>
          <p:nvPr/>
        </p:nvSpPr>
        <p:spPr>
          <a:xfrm>
            <a:off x="2853956" y="3198167"/>
            <a:ext cx="19764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light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est</a:t>
            </a:r>
            <a:endParaRPr lang="ar-SA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9F26098-9119-4561-A767-4437ED5F66D0}"/>
              </a:ext>
            </a:extLst>
          </p:cNvPr>
          <p:cNvSpPr/>
          <p:nvPr/>
        </p:nvSpPr>
        <p:spPr>
          <a:xfrm>
            <a:off x="2853956" y="3593947"/>
            <a:ext cx="19764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big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g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est</a:t>
            </a:r>
            <a:endParaRPr lang="ar-SA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B2AEB4-C539-4CAF-90BE-0B2B11457662}"/>
              </a:ext>
            </a:extLst>
          </p:cNvPr>
          <p:cNvSpPr/>
          <p:nvPr/>
        </p:nvSpPr>
        <p:spPr>
          <a:xfrm>
            <a:off x="2774442" y="3999474"/>
            <a:ext cx="19764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tall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est</a:t>
            </a:r>
            <a:endParaRPr lang="ar-SA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BDD3505-86BC-4EE9-BAA1-16673EAC9707}"/>
              </a:ext>
            </a:extLst>
          </p:cNvPr>
          <p:cNvSpPr/>
          <p:nvPr/>
        </p:nvSpPr>
        <p:spPr>
          <a:xfrm>
            <a:off x="2853956" y="4390922"/>
            <a:ext cx="29504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most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beautiful  </a:t>
            </a:r>
            <a:endParaRPr lang="ar-SA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908B7AA-7196-4663-A33E-CA8286533F94}"/>
              </a:ext>
            </a:extLst>
          </p:cNvPr>
          <p:cNvSpPr/>
          <p:nvPr/>
        </p:nvSpPr>
        <p:spPr>
          <a:xfrm>
            <a:off x="2675050" y="4796449"/>
            <a:ext cx="19764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best</a:t>
            </a:r>
            <a:endParaRPr lang="ar-SA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E9A35A0-0586-4921-8D23-6607BFAE106A}"/>
              </a:ext>
            </a:extLst>
          </p:cNvPr>
          <p:cNvSpPr/>
          <p:nvPr/>
        </p:nvSpPr>
        <p:spPr>
          <a:xfrm>
            <a:off x="2853955" y="5212491"/>
            <a:ext cx="19764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hot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t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est</a:t>
            </a:r>
            <a:endParaRPr lang="ar-SA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A0F080B-A483-4A45-A64F-ED3331043AD4}"/>
              </a:ext>
            </a:extLst>
          </p:cNvPr>
          <p:cNvSpPr/>
          <p:nvPr/>
        </p:nvSpPr>
        <p:spPr>
          <a:xfrm>
            <a:off x="2909331" y="5617628"/>
            <a:ext cx="19764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happ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i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est</a:t>
            </a:r>
            <a:endParaRPr lang="ar-SA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A84F8FD-7224-4C44-A38E-416848FB44F3}"/>
              </a:ext>
            </a:extLst>
          </p:cNvPr>
          <p:cNvSpPr/>
          <p:nvPr/>
        </p:nvSpPr>
        <p:spPr>
          <a:xfrm>
            <a:off x="2630325" y="6023155"/>
            <a:ext cx="33977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most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expensive 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8095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6CEC9D0-1E39-4E57-8DFC-BA67B5C52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" y="1321904"/>
            <a:ext cx="8825947" cy="458730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19B148B-0B2B-42A0-A288-E8B9629E8DF7}"/>
              </a:ext>
            </a:extLst>
          </p:cNvPr>
          <p:cNvSpPr/>
          <p:nvPr/>
        </p:nvSpPr>
        <p:spPr>
          <a:xfrm>
            <a:off x="2207913" y="2144619"/>
            <a:ext cx="19764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short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est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C39172C-DD33-4706-A09A-DE94EF493C3B}"/>
              </a:ext>
            </a:extLst>
          </p:cNvPr>
          <p:cNvSpPr/>
          <p:nvPr/>
        </p:nvSpPr>
        <p:spPr>
          <a:xfrm>
            <a:off x="2237728" y="3198166"/>
            <a:ext cx="24137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heav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i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est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318AEA4-5DE7-4397-A4DD-B0E6A4DE206E}"/>
              </a:ext>
            </a:extLst>
          </p:cNvPr>
          <p:cNvSpPr/>
          <p:nvPr/>
        </p:nvSpPr>
        <p:spPr>
          <a:xfrm>
            <a:off x="2098578" y="4322854"/>
            <a:ext cx="3636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the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most interesting 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 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113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2929E37-2AE8-4FAD-881B-DFA7B4FFF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7" t="4946" r="565" b="2753"/>
          <a:stretch/>
        </p:blipFill>
        <p:spPr>
          <a:xfrm>
            <a:off x="288234" y="129209"/>
            <a:ext cx="8706679" cy="6410739"/>
          </a:xfrm>
          <a:prstGeom prst="rect">
            <a:avLst/>
          </a:prstGeom>
        </p:spPr>
      </p:pic>
      <p:pic>
        <p:nvPicPr>
          <p:cNvPr id="1028" name="Picture 4" descr="Correct Clipart - Clipart Suggest">
            <a:extLst>
              <a:ext uri="{FF2B5EF4-FFF2-40B4-BE49-F238E27FC236}">
                <a16:creationId xmlns:a16="http://schemas.microsoft.com/office/drawing/2014/main" id="{06C8A030-7802-4DFF-BC42-4EA37A47D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321" y="1709530"/>
            <a:ext cx="767175" cy="73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rrect Clipart - Clipart Suggest">
            <a:extLst>
              <a:ext uri="{FF2B5EF4-FFF2-40B4-BE49-F238E27FC236}">
                <a16:creationId xmlns:a16="http://schemas.microsoft.com/office/drawing/2014/main" id="{1E1AD89F-B012-4DFB-8F04-F28B0E5D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99" y="2595770"/>
            <a:ext cx="767175" cy="73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rrect Clipart - Clipart Suggest">
            <a:extLst>
              <a:ext uri="{FF2B5EF4-FFF2-40B4-BE49-F238E27FC236}">
                <a16:creationId xmlns:a16="http://schemas.microsoft.com/office/drawing/2014/main" id="{66C2DCF2-4768-4043-B609-E3F9D023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3501886"/>
            <a:ext cx="767175" cy="73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orrect Clipart - Clipart Suggest">
            <a:extLst>
              <a:ext uri="{FF2B5EF4-FFF2-40B4-BE49-F238E27FC236}">
                <a16:creationId xmlns:a16="http://schemas.microsoft.com/office/drawing/2014/main" id="{0E8B591A-4882-41BA-8724-82308A101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456043"/>
            <a:ext cx="767175" cy="73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orrect Clipart - Clipart Suggest">
            <a:extLst>
              <a:ext uri="{FF2B5EF4-FFF2-40B4-BE49-F238E27FC236}">
                <a16:creationId xmlns:a16="http://schemas.microsoft.com/office/drawing/2014/main" id="{FD6CB3E9-C5FF-4CF4-9B27-2714D6E9D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862" y="5431735"/>
            <a:ext cx="767175" cy="73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0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F1D55AE-6692-4878-8205-19CD7B6E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86732"/>
            <a:ext cx="8705850" cy="588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3062222-7BC6-4313-B09C-047809D81046}"/>
              </a:ext>
            </a:extLst>
          </p:cNvPr>
          <p:cNvSpPr/>
          <p:nvPr/>
        </p:nvSpPr>
        <p:spPr>
          <a:xfrm>
            <a:off x="7467600" y="5828343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63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8EC3F53-A350-491E-84FF-9E6A656D5218}"/>
              </a:ext>
            </a:extLst>
          </p:cNvPr>
          <p:cNvSpPr/>
          <p:nvPr/>
        </p:nvSpPr>
        <p:spPr>
          <a:xfrm>
            <a:off x="2484311" y="1622168"/>
            <a:ext cx="1611438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the best 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3951871-5C99-4172-A1BA-9C7D6FDB63EC}"/>
              </a:ext>
            </a:extLst>
          </p:cNvPr>
          <p:cNvSpPr/>
          <p:nvPr/>
        </p:nvSpPr>
        <p:spPr>
          <a:xfrm>
            <a:off x="3290030" y="2225786"/>
            <a:ext cx="1611438" cy="38628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better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3DDA20D-1C5E-4A72-907F-E6B9276A8A65}"/>
              </a:ext>
            </a:extLst>
          </p:cNvPr>
          <p:cNvSpPr/>
          <p:nvPr/>
        </p:nvSpPr>
        <p:spPr>
          <a:xfrm>
            <a:off x="1718973" y="3284903"/>
            <a:ext cx="1530677" cy="394970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the hottest  </a:t>
            </a:r>
            <a:endParaRPr lang="ar-SA" sz="14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28D796A-269C-43A0-BA24-29B8C4BD147E}"/>
              </a:ext>
            </a:extLst>
          </p:cNvPr>
          <p:cNvSpPr/>
          <p:nvPr/>
        </p:nvSpPr>
        <p:spPr>
          <a:xfrm>
            <a:off x="2115319" y="2735196"/>
            <a:ext cx="2268661" cy="386284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more popular 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2C97089-D2BD-4B44-B303-C0E16F72A715}"/>
              </a:ext>
            </a:extLst>
          </p:cNvPr>
          <p:cNvSpPr/>
          <p:nvPr/>
        </p:nvSpPr>
        <p:spPr>
          <a:xfrm>
            <a:off x="4095749" y="3220109"/>
            <a:ext cx="1611438" cy="45976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the driest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A03FE27-08BB-4671-90BA-5FD830CC5F04}"/>
              </a:ext>
            </a:extLst>
          </p:cNvPr>
          <p:cNvSpPr/>
          <p:nvPr/>
        </p:nvSpPr>
        <p:spPr>
          <a:xfrm>
            <a:off x="3511878" y="3851982"/>
            <a:ext cx="1611438" cy="386283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the worst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AE76FF9-B63E-4FD5-A755-0809F8AF5492}"/>
              </a:ext>
            </a:extLst>
          </p:cNvPr>
          <p:cNvSpPr/>
          <p:nvPr/>
        </p:nvSpPr>
        <p:spPr>
          <a:xfrm>
            <a:off x="1767089" y="4355747"/>
            <a:ext cx="2128635" cy="386284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the quietest 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8043A093-D12A-4A79-B230-F65F30703198}"/>
              </a:ext>
            </a:extLst>
          </p:cNvPr>
          <p:cNvSpPr/>
          <p:nvPr/>
        </p:nvSpPr>
        <p:spPr>
          <a:xfrm>
            <a:off x="2789110" y="4811336"/>
            <a:ext cx="1611438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bigger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11B2CD26-7BBF-470A-A8A3-3A2BFDFE8EAF}"/>
              </a:ext>
            </a:extLst>
          </p:cNvPr>
          <p:cNvSpPr/>
          <p:nvPr/>
        </p:nvSpPr>
        <p:spPr>
          <a:xfrm>
            <a:off x="1767090" y="5417905"/>
            <a:ext cx="2538210" cy="38628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more beautiful</a:t>
            </a:r>
            <a:endParaRPr lang="ar-SA" sz="32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1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2B4ADF9-053B-4F23-B8E3-20D73A461D55}"/>
              </a:ext>
            </a:extLst>
          </p:cNvPr>
          <p:cNvGrpSpPr/>
          <p:nvPr/>
        </p:nvGrpSpPr>
        <p:grpSpPr>
          <a:xfrm>
            <a:off x="238125" y="1076325"/>
            <a:ext cx="8667750" cy="4705349"/>
            <a:chOff x="238125" y="1076325"/>
            <a:chExt cx="8667750" cy="4705349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1E8E3B2-B3F9-41B2-A215-54FF19BA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25" y="1076325"/>
              <a:ext cx="8667750" cy="4705349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18BBF149-F2AE-4EA9-8F2E-BF2DCF4852C6}"/>
                </a:ext>
              </a:extLst>
            </p:cNvPr>
            <p:cNvSpPr/>
            <p:nvPr/>
          </p:nvSpPr>
          <p:spPr>
            <a:xfrm>
              <a:off x="7610475" y="1076325"/>
              <a:ext cx="1295400" cy="1790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3062222-7BC6-4313-B09C-047809D81046}"/>
              </a:ext>
            </a:extLst>
          </p:cNvPr>
          <p:cNvSpPr/>
          <p:nvPr/>
        </p:nvSpPr>
        <p:spPr>
          <a:xfrm>
            <a:off x="7458075" y="1113468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63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ADAB16B-B757-4BD9-BF24-55078F7AA42A}"/>
              </a:ext>
            </a:extLst>
          </p:cNvPr>
          <p:cNvSpPr/>
          <p:nvPr/>
        </p:nvSpPr>
        <p:spPr>
          <a:xfrm>
            <a:off x="1058044" y="3322804"/>
            <a:ext cx="3828280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No, it isn’t. It’s shorter.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2C16BA-3A14-4C62-82B8-D5B576A94959}"/>
              </a:ext>
            </a:extLst>
          </p:cNvPr>
          <p:cNvSpPr/>
          <p:nvPr/>
        </p:nvSpPr>
        <p:spPr>
          <a:xfrm>
            <a:off x="1058043" y="4083967"/>
            <a:ext cx="3828281" cy="38628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No, they aren’t. They’re slower.</a:t>
            </a:r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C7FFCD8-9480-43B4-9801-18FC0E542061}"/>
              </a:ext>
            </a:extLst>
          </p:cNvPr>
          <p:cNvSpPr/>
          <p:nvPr/>
        </p:nvSpPr>
        <p:spPr>
          <a:xfrm>
            <a:off x="5484687" y="3322804"/>
            <a:ext cx="2916363" cy="394970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No, it isn’t. It’s smaller.</a:t>
            </a:r>
            <a:endParaRPr lang="ar-SA" sz="14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E50F8D8-4074-42A9-8CDC-7F8FF6311F54}"/>
              </a:ext>
            </a:extLst>
          </p:cNvPr>
          <p:cNvSpPr/>
          <p:nvPr/>
        </p:nvSpPr>
        <p:spPr>
          <a:xfrm>
            <a:off x="1058044" y="4803085"/>
            <a:ext cx="3828280" cy="386284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No, it isn’t. It’s noisier.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DB6C563-6C12-4890-BF14-A47B5664B6F2}"/>
              </a:ext>
            </a:extLst>
          </p:cNvPr>
          <p:cNvSpPr/>
          <p:nvPr/>
        </p:nvSpPr>
        <p:spPr>
          <a:xfrm>
            <a:off x="5484687" y="4010909"/>
            <a:ext cx="3000376" cy="45976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No, it isn’t. It’s worse.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1CCEB9C-3366-4043-8650-24F796FA9AA9}"/>
              </a:ext>
            </a:extLst>
          </p:cNvPr>
          <p:cNvSpPr/>
          <p:nvPr/>
        </p:nvSpPr>
        <p:spPr>
          <a:xfrm>
            <a:off x="5498304" y="4763808"/>
            <a:ext cx="3112295" cy="386283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No, they aren’t. They’re dirtier.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5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4DC1D8E-767B-4F1E-A8F7-257F13B09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86" y="1376362"/>
            <a:ext cx="8510427" cy="5048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68A152B-439A-4B50-93A8-B08BE1F01334}"/>
              </a:ext>
            </a:extLst>
          </p:cNvPr>
          <p:cNvSpPr/>
          <p:nvPr/>
        </p:nvSpPr>
        <p:spPr>
          <a:xfrm>
            <a:off x="2665497" y="433387"/>
            <a:ext cx="3813005" cy="69056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118</a:t>
            </a:r>
            <a:endParaRPr lang="ar-SA" sz="28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7569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0E32A35-0467-469C-8A4D-3C798E06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5" y="998506"/>
            <a:ext cx="8315325" cy="5589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E54BB87-12D4-4856-BA5A-544D872459D0}"/>
              </a:ext>
            </a:extLst>
          </p:cNvPr>
          <p:cNvSpPr/>
          <p:nvPr/>
        </p:nvSpPr>
        <p:spPr>
          <a:xfrm>
            <a:off x="2665496" y="146018"/>
            <a:ext cx="3813005" cy="69056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118</a:t>
            </a:r>
            <a:endParaRPr lang="ar-SA" sz="28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3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26F0CEE-425A-4FCD-91D7-5890DCF04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1" y="195533"/>
            <a:ext cx="4736279" cy="3450197"/>
          </a:xfrm>
          <a:prstGeom prst="rect">
            <a:avLst/>
          </a:prstGeom>
        </p:spPr>
      </p:pic>
      <p:sp>
        <p:nvSpPr>
          <p:cNvPr id="8" name="سهم: لليسار 7">
            <a:extLst>
              <a:ext uri="{FF2B5EF4-FFF2-40B4-BE49-F238E27FC236}">
                <a16:creationId xmlns:a16="http://schemas.microsoft.com/office/drawing/2014/main" id="{BDA22654-E2E7-46A4-9790-420A0ABBDE90}"/>
              </a:ext>
            </a:extLst>
          </p:cNvPr>
          <p:cNvSpPr/>
          <p:nvPr/>
        </p:nvSpPr>
        <p:spPr>
          <a:xfrm>
            <a:off x="4572000" y="675861"/>
            <a:ext cx="4204252" cy="197788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Park </a:t>
            </a:r>
            <a:endParaRPr lang="ar-SA" sz="6000" b="1" dirty="0"/>
          </a:p>
        </p:txBody>
      </p:sp>
      <p:pic>
        <p:nvPicPr>
          <p:cNvPr id="7" name="صورة 6" descr="صورة تحتوي على مكتبة, غرفة, غرفة نوم&#10;&#10;تم إنشاء الوصف تلقائياً">
            <a:extLst>
              <a:ext uri="{FF2B5EF4-FFF2-40B4-BE49-F238E27FC236}">
                <a16:creationId xmlns:a16="http://schemas.microsoft.com/office/drawing/2014/main" id="{8DDC9B33-DAB3-4F13-B166-732FCF0BB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77" y="2557663"/>
            <a:ext cx="6396382" cy="4300337"/>
          </a:xfrm>
          <a:prstGeom prst="rect">
            <a:avLst/>
          </a:prstGeom>
        </p:spPr>
      </p:pic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DA147986-1DEE-4C90-A8CF-89986366F2F1}"/>
              </a:ext>
            </a:extLst>
          </p:cNvPr>
          <p:cNvSpPr/>
          <p:nvPr/>
        </p:nvSpPr>
        <p:spPr>
          <a:xfrm>
            <a:off x="437321" y="4472609"/>
            <a:ext cx="4552121" cy="20971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Supermarket 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2003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داخلي, أخضر, منضدة, طعام&#10;&#10;تم إنشاء الوصف تلقائياً">
            <a:extLst>
              <a:ext uri="{FF2B5EF4-FFF2-40B4-BE49-F238E27FC236}">
                <a16:creationId xmlns:a16="http://schemas.microsoft.com/office/drawing/2014/main" id="{F6811D10-2AE8-40F9-9A80-1FB19A407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6" y="187934"/>
            <a:ext cx="5063070" cy="4284675"/>
          </a:xfrm>
          <a:prstGeom prst="rect">
            <a:avLst/>
          </a:prstGeom>
        </p:spPr>
      </p:pic>
      <p:sp>
        <p:nvSpPr>
          <p:cNvPr id="8" name="سهم: لليسار 7">
            <a:extLst>
              <a:ext uri="{FF2B5EF4-FFF2-40B4-BE49-F238E27FC236}">
                <a16:creationId xmlns:a16="http://schemas.microsoft.com/office/drawing/2014/main" id="{BDA22654-E2E7-46A4-9790-420A0ABBDE90}"/>
              </a:ext>
            </a:extLst>
          </p:cNvPr>
          <p:cNvSpPr/>
          <p:nvPr/>
        </p:nvSpPr>
        <p:spPr>
          <a:xfrm>
            <a:off x="4144617" y="675861"/>
            <a:ext cx="4631635" cy="197788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Post office . </a:t>
            </a:r>
            <a:endParaRPr lang="ar-SA" sz="6000" b="1" dirty="0"/>
          </a:p>
        </p:txBody>
      </p:sp>
      <p:pic>
        <p:nvPicPr>
          <p:cNvPr id="11" name="صورة 10" descr="صورة تحتوي على قطار, واقف, صغير, منضدة&#10;&#10;تم إنشاء الوصف تلقائياً">
            <a:extLst>
              <a:ext uri="{FF2B5EF4-FFF2-40B4-BE49-F238E27FC236}">
                <a16:creationId xmlns:a16="http://schemas.microsoft.com/office/drawing/2014/main" id="{3AAC4BDF-86DF-4AD7-B490-5DF67A4D3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46" b="8696"/>
          <a:stretch/>
        </p:blipFill>
        <p:spPr>
          <a:xfrm>
            <a:off x="3797784" y="2330271"/>
            <a:ext cx="4816219" cy="4284675"/>
          </a:xfrm>
          <a:prstGeom prst="rect">
            <a:avLst/>
          </a:prstGeom>
        </p:spPr>
      </p:pic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DA147986-1DEE-4C90-A8CF-89986366F2F1}"/>
              </a:ext>
            </a:extLst>
          </p:cNvPr>
          <p:cNvSpPr/>
          <p:nvPr/>
        </p:nvSpPr>
        <p:spPr>
          <a:xfrm>
            <a:off x="437321" y="4472609"/>
            <a:ext cx="4552121" cy="20971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Subway station 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4992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افذة, رسم&#10;&#10;تم إنشاء الوصف تلقائياً">
            <a:extLst>
              <a:ext uri="{FF2B5EF4-FFF2-40B4-BE49-F238E27FC236}">
                <a16:creationId xmlns:a16="http://schemas.microsoft.com/office/drawing/2014/main" id="{7247D26E-CB05-4CCC-80D9-177D5918F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5" b="89918" l="8523" r="93636">
                        <a14:foregroundMark x1="52955" y1="7510" x2="52955" y2="7510"/>
                        <a14:foregroundMark x1="8523" y1="76852" x2="8523" y2="76852"/>
                        <a14:foregroundMark x1="93636" y1="81893" x2="93636" y2="8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35"/>
            <a:ext cx="7146234" cy="6872366"/>
          </a:xfrm>
          <a:prstGeom prst="rect">
            <a:avLst/>
          </a:prstGeom>
        </p:spPr>
      </p:pic>
      <p:sp>
        <p:nvSpPr>
          <p:cNvPr id="8" name="سهم: لليسار 7">
            <a:extLst>
              <a:ext uri="{FF2B5EF4-FFF2-40B4-BE49-F238E27FC236}">
                <a16:creationId xmlns:a16="http://schemas.microsoft.com/office/drawing/2014/main" id="{BDA22654-E2E7-46A4-9790-420A0ABBDE90}"/>
              </a:ext>
            </a:extLst>
          </p:cNvPr>
          <p:cNvSpPr/>
          <p:nvPr/>
        </p:nvSpPr>
        <p:spPr>
          <a:xfrm>
            <a:off x="1838739" y="636105"/>
            <a:ext cx="7146235" cy="197788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Apartment building </a:t>
            </a:r>
            <a:endParaRPr lang="ar-SA" sz="6000" b="1" dirty="0"/>
          </a:p>
        </p:txBody>
      </p:sp>
    </p:spTree>
    <p:extLst>
      <p:ext uri="{BB962C8B-B14F-4D97-AF65-F5344CB8AC3E}">
        <p14:creationId xmlns:p14="http://schemas.microsoft.com/office/powerpoint/2010/main" val="24933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م, علامة&#10;&#10;تم إنشاء الوصف تلقائياً">
            <a:extLst>
              <a:ext uri="{FF2B5EF4-FFF2-40B4-BE49-F238E27FC236}">
                <a16:creationId xmlns:a16="http://schemas.microsoft.com/office/drawing/2014/main" id="{B1D15768-E8FD-48B0-9B99-A44A57650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4222" l="4000" r="94667">
                        <a14:foregroundMark x1="65333" y1="8000" x2="65333" y2="8000"/>
                        <a14:foregroundMark x1="68444" y1="76000" x2="68444" y2="76000"/>
                        <a14:foregroundMark x1="63556" y1="89778" x2="63556" y2="89778"/>
                        <a14:foregroundMark x1="85333" y1="88000" x2="85333" y2="88000"/>
                        <a14:foregroundMark x1="88444" y1="71556" x2="88444" y2="71556"/>
                        <a14:foregroundMark x1="27556" y1="73333" x2="27556" y2="73333"/>
                        <a14:foregroundMark x1="11111" y1="48000" x2="11111" y2="48000"/>
                        <a14:foregroundMark x1="13778" y1="38222" x2="13778" y2="38222"/>
                        <a14:foregroundMark x1="19556" y1="23556" x2="12000" y2="48000"/>
                        <a14:foregroundMark x1="12000" y1="48000" x2="10222" y2="50222"/>
                        <a14:foregroundMark x1="4444" y1="50667" x2="4444" y2="55111"/>
                        <a14:foregroundMark x1="36889" y1="47111" x2="36889" y2="53778"/>
                        <a14:foregroundMark x1="91111" y1="48889" x2="91111" y2="56889"/>
                        <a14:foregroundMark x1="80889" y1="21333" x2="80444" y2="37333"/>
                        <a14:foregroundMark x1="67111" y1="13778" x2="60444" y2="42667"/>
                        <a14:foregroundMark x1="85333" y1="85333" x2="37333" y2="79556"/>
                        <a14:foregroundMark x1="87556" y1="91111" x2="12444" y2="89778"/>
                        <a14:foregroundMark x1="11111" y1="79111" x2="13333" y2="89333"/>
                        <a14:foregroundMark x1="13333" y1="89333" x2="13333" y2="89333"/>
                        <a14:foregroundMark x1="52444" y1="38222" x2="49778" y2="49778"/>
                        <a14:foregroundMark x1="49778" y1="49778" x2="49778" y2="50222"/>
                        <a14:foregroundMark x1="75111" y1="28444" x2="84444" y2="52444"/>
                        <a14:foregroundMark x1="26667" y1="28889" x2="18667" y2="50222"/>
                        <a14:foregroundMark x1="95556" y1="47111" x2="95111" y2="58667"/>
                        <a14:foregroundMark x1="95111" y1="58667" x2="95111" y2="58667"/>
                        <a14:foregroundMark x1="9778" y1="92889" x2="90222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542614"/>
            <a:ext cx="6192078" cy="6192078"/>
          </a:xfrm>
          <a:prstGeom prst="rect">
            <a:avLst/>
          </a:prstGeom>
        </p:spPr>
      </p:pic>
      <p:sp>
        <p:nvSpPr>
          <p:cNvPr id="8" name="سهم: لليسار 7">
            <a:extLst>
              <a:ext uri="{FF2B5EF4-FFF2-40B4-BE49-F238E27FC236}">
                <a16:creationId xmlns:a16="http://schemas.microsoft.com/office/drawing/2014/main" id="{BDA22654-E2E7-46A4-9790-420A0ABBDE90}"/>
              </a:ext>
            </a:extLst>
          </p:cNvPr>
          <p:cNvSpPr/>
          <p:nvPr/>
        </p:nvSpPr>
        <p:spPr>
          <a:xfrm>
            <a:off x="1838739" y="636105"/>
            <a:ext cx="7146235" cy="197788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Convenience store .</a:t>
            </a:r>
            <a:endParaRPr lang="ar-SA" sz="6000" b="1" dirty="0"/>
          </a:p>
        </p:txBody>
      </p:sp>
    </p:spTree>
    <p:extLst>
      <p:ext uri="{BB962C8B-B14F-4D97-AF65-F5344CB8AC3E}">
        <p14:creationId xmlns:p14="http://schemas.microsoft.com/office/powerpoint/2010/main" val="34575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داخلي, منضدة, جالس, مكتبة&#10;&#10;تم إنشاء الوصف تلقائياً">
            <a:extLst>
              <a:ext uri="{FF2B5EF4-FFF2-40B4-BE49-F238E27FC236}">
                <a16:creationId xmlns:a16="http://schemas.microsoft.com/office/drawing/2014/main" id="{971F286A-8013-477A-86D3-A282C3410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0" y="129739"/>
            <a:ext cx="8797500" cy="6598521"/>
          </a:xfrm>
          <a:prstGeom prst="rect">
            <a:avLst/>
          </a:prstGeom>
        </p:spPr>
      </p:pic>
      <p:sp>
        <p:nvSpPr>
          <p:cNvPr id="8" name="سهم: لليسار 7">
            <a:extLst>
              <a:ext uri="{FF2B5EF4-FFF2-40B4-BE49-F238E27FC236}">
                <a16:creationId xmlns:a16="http://schemas.microsoft.com/office/drawing/2014/main" id="{BDA22654-E2E7-46A4-9790-420A0ABBDE90}"/>
              </a:ext>
            </a:extLst>
          </p:cNvPr>
          <p:cNvSpPr/>
          <p:nvPr/>
        </p:nvSpPr>
        <p:spPr>
          <a:xfrm>
            <a:off x="4949688" y="715619"/>
            <a:ext cx="3458818" cy="197788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Mall </a:t>
            </a:r>
            <a:endParaRPr lang="ar-SA" sz="6000" b="1" dirty="0"/>
          </a:p>
        </p:txBody>
      </p:sp>
    </p:spTree>
    <p:extLst>
      <p:ext uri="{BB962C8B-B14F-4D97-AF65-F5344CB8AC3E}">
        <p14:creationId xmlns:p14="http://schemas.microsoft.com/office/powerpoint/2010/main" val="180294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E88F04-6C65-4839-84A7-2C9A9B361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152400"/>
            <a:ext cx="8801100" cy="65565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79050A4-56D1-4520-B796-7916F7AFB2FF}"/>
              </a:ext>
            </a:extLst>
          </p:cNvPr>
          <p:cNvSpPr/>
          <p:nvPr/>
        </p:nvSpPr>
        <p:spPr>
          <a:xfrm>
            <a:off x="7496175" y="149013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56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5" name="rgu8t (mp3cut.net)">
            <a:hlinkClick r:id="" action="ppaction://media"/>
            <a:extLst>
              <a:ext uri="{FF2B5EF4-FFF2-40B4-BE49-F238E27FC236}">
                <a16:creationId xmlns:a16="http://schemas.microsoft.com/office/drawing/2014/main" id="{F95A04D5-33EB-4A94-835C-D6934FBBB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7094" y="2107096"/>
            <a:ext cx="1197113" cy="11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597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88078E3-A980-419A-98A3-2014BD8C9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87" y="144965"/>
            <a:ext cx="8567187" cy="65680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8B2F38E-BCFD-44DA-B352-612350094188}"/>
              </a:ext>
            </a:extLst>
          </p:cNvPr>
          <p:cNvSpPr/>
          <p:nvPr/>
        </p:nvSpPr>
        <p:spPr>
          <a:xfrm>
            <a:off x="428625" y="234738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57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5" name="rgu8t (mp3cut.net)">
            <a:hlinkClick r:id="" action="ppaction://media"/>
            <a:extLst>
              <a:ext uri="{FF2B5EF4-FFF2-40B4-BE49-F238E27FC236}">
                <a16:creationId xmlns:a16="http://schemas.microsoft.com/office/drawing/2014/main" id="{15667CEA-E799-4F1F-911A-27E93A26D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6975" y="553825"/>
            <a:ext cx="1246809" cy="12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319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25A90D1-545E-409F-8C2E-DE1EE5B1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67"/>
          <a:stretch/>
        </p:blipFill>
        <p:spPr>
          <a:xfrm>
            <a:off x="497681" y="1097222"/>
            <a:ext cx="8148637" cy="441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997A336-A486-4656-80D8-016F409C067D}"/>
              </a:ext>
            </a:extLst>
          </p:cNvPr>
          <p:cNvSpPr/>
          <p:nvPr/>
        </p:nvSpPr>
        <p:spPr>
          <a:xfrm>
            <a:off x="7324725" y="5711613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57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A6A3931-D03D-4950-AF13-530AC5294960}"/>
              </a:ext>
            </a:extLst>
          </p:cNvPr>
          <p:cNvSpPr/>
          <p:nvPr/>
        </p:nvSpPr>
        <p:spPr>
          <a:xfrm>
            <a:off x="1876158" y="2758110"/>
            <a:ext cx="2848242" cy="4276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a restaurant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E003D72-BE25-4003-A9F0-519406A9675C}"/>
              </a:ext>
            </a:extLst>
          </p:cNvPr>
          <p:cNvSpPr/>
          <p:nvPr/>
        </p:nvSpPr>
        <p:spPr>
          <a:xfrm>
            <a:off x="1876159" y="3276623"/>
            <a:ext cx="2171966" cy="427682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The park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8DA2963-2DCC-4135-B32F-0EF64DA76069}"/>
              </a:ext>
            </a:extLst>
          </p:cNvPr>
          <p:cNvSpPr/>
          <p:nvPr/>
        </p:nvSpPr>
        <p:spPr>
          <a:xfrm>
            <a:off x="1876159" y="3757001"/>
            <a:ext cx="2171966" cy="42768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The mall</a:t>
            </a:r>
            <a:endParaRPr lang="ar-SA" sz="40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4328797-445C-41E2-AE80-5518F013AA08}"/>
              </a:ext>
            </a:extLst>
          </p:cNvPr>
          <p:cNvSpPr/>
          <p:nvPr/>
        </p:nvSpPr>
        <p:spPr>
          <a:xfrm>
            <a:off x="1876158" y="4237379"/>
            <a:ext cx="3467367" cy="427682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The health club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CE90A2D-088B-4040-B2AA-A197EC4B5CB5}"/>
              </a:ext>
            </a:extLst>
          </p:cNvPr>
          <p:cNvSpPr/>
          <p:nvPr/>
        </p:nvSpPr>
        <p:spPr>
          <a:xfrm>
            <a:off x="1888768" y="4770453"/>
            <a:ext cx="3073757" cy="42768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The bookstore</a:t>
            </a:r>
            <a:endParaRPr lang="ar-SA" sz="36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2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020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25A90D1-545E-409F-8C2E-DE1EE5B1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33"/>
          <a:stretch/>
        </p:blipFill>
        <p:spPr>
          <a:xfrm>
            <a:off x="847725" y="1143000"/>
            <a:ext cx="7748587" cy="441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997A336-A486-4656-80D8-016F409C067D}"/>
              </a:ext>
            </a:extLst>
          </p:cNvPr>
          <p:cNvSpPr/>
          <p:nvPr/>
        </p:nvSpPr>
        <p:spPr>
          <a:xfrm>
            <a:off x="7324725" y="5711613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57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71B4427-4474-4EC8-BFE3-D7E9E9D9E533}"/>
              </a:ext>
            </a:extLst>
          </p:cNvPr>
          <p:cNvSpPr/>
          <p:nvPr/>
        </p:nvSpPr>
        <p:spPr>
          <a:xfrm>
            <a:off x="1750887" y="2529123"/>
            <a:ext cx="792367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No 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86423E5-CEC0-4131-A051-EF8CF58E1009}"/>
              </a:ext>
            </a:extLst>
          </p:cNvPr>
          <p:cNvSpPr/>
          <p:nvPr/>
        </p:nvSpPr>
        <p:spPr>
          <a:xfrm>
            <a:off x="1727034" y="3068364"/>
            <a:ext cx="792367" cy="513561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Yes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28E9FF-8038-45A1-9E59-53340BB63CE8}"/>
              </a:ext>
            </a:extLst>
          </p:cNvPr>
          <p:cNvSpPr/>
          <p:nvPr/>
        </p:nvSpPr>
        <p:spPr>
          <a:xfrm>
            <a:off x="1703183" y="4002234"/>
            <a:ext cx="792367" cy="5135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Yes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B0E0B7F-CE06-4E09-988B-B4C6D98C6D75}"/>
              </a:ext>
            </a:extLst>
          </p:cNvPr>
          <p:cNvSpPr/>
          <p:nvPr/>
        </p:nvSpPr>
        <p:spPr>
          <a:xfrm>
            <a:off x="1703183" y="4519398"/>
            <a:ext cx="792367" cy="465937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Yes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5EF1B5-90A5-4BF0-BEFB-03CA471B7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1677224"/>
            <a:ext cx="8696325" cy="35035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41B477B-41C4-46E3-9780-4F5B44ED97A7}"/>
              </a:ext>
            </a:extLst>
          </p:cNvPr>
          <p:cNvSpPr/>
          <p:nvPr/>
        </p:nvSpPr>
        <p:spPr>
          <a:xfrm>
            <a:off x="7572375" y="5406813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57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09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4227D2-64DE-4A56-8D97-CB9F9EC516B1}"/>
              </a:ext>
            </a:extLst>
          </p:cNvPr>
          <p:cNvSpPr/>
          <p:nvPr/>
        </p:nvSpPr>
        <p:spPr>
          <a:xfrm>
            <a:off x="1579129" y="2528280"/>
            <a:ext cx="474963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  : 115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1B6C423-7C49-436D-AB0C-B21C5AA5BBF3}"/>
              </a:ext>
            </a:extLst>
          </p:cNvPr>
          <p:cNvSpPr/>
          <p:nvPr/>
        </p:nvSpPr>
        <p:spPr>
          <a:xfrm>
            <a:off x="1884213" y="1277969"/>
            <a:ext cx="41394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5347D5-4553-47D3-9790-09774BEEF7F9}"/>
              </a:ext>
            </a:extLst>
          </p:cNvPr>
          <p:cNvSpPr/>
          <p:nvPr/>
        </p:nvSpPr>
        <p:spPr>
          <a:xfrm>
            <a:off x="2742919" y="3429000"/>
            <a:ext cx="2763642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A , B ) 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ill Sans Ultra Bold Condensed" panose="020B0A060201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17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DF99D47-83CD-4CE5-A53F-D6E8B4A1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298850"/>
            <a:ext cx="8515350" cy="5368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09112D62-40ED-4F07-B459-3E628D5820A6}"/>
              </a:ext>
            </a:extLst>
          </p:cNvPr>
          <p:cNvSpPr/>
          <p:nvPr/>
        </p:nvSpPr>
        <p:spPr>
          <a:xfrm>
            <a:off x="2806870" y="1905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115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19BBEA7-85FC-43D5-B942-B450499BD8FF}"/>
              </a:ext>
            </a:extLst>
          </p:cNvPr>
          <p:cNvSpPr/>
          <p:nvPr/>
        </p:nvSpPr>
        <p:spPr>
          <a:xfrm>
            <a:off x="2360487" y="2214798"/>
            <a:ext cx="2328197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mall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0895DDE-5878-444B-8A28-3E58D81F33E8}"/>
              </a:ext>
            </a:extLst>
          </p:cNvPr>
          <p:cNvSpPr/>
          <p:nvPr/>
        </p:nvSpPr>
        <p:spPr>
          <a:xfrm>
            <a:off x="2360486" y="2740289"/>
            <a:ext cx="2328197" cy="513561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pharmacy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1E6A277-ECD0-4C5E-A41D-805E00031798}"/>
              </a:ext>
            </a:extLst>
          </p:cNvPr>
          <p:cNvSpPr/>
          <p:nvPr/>
        </p:nvSpPr>
        <p:spPr>
          <a:xfrm>
            <a:off x="2360487" y="3383540"/>
            <a:ext cx="2328197" cy="5135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park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0071A4C-8395-40B5-AC06-FA7405955134}"/>
              </a:ext>
            </a:extLst>
          </p:cNvPr>
          <p:cNvSpPr/>
          <p:nvPr/>
        </p:nvSpPr>
        <p:spPr>
          <a:xfrm>
            <a:off x="2360488" y="4013041"/>
            <a:ext cx="2328196" cy="465937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supermarket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5630396-B45B-4484-B62D-825877EB78E7}"/>
              </a:ext>
            </a:extLst>
          </p:cNvPr>
          <p:cNvSpPr/>
          <p:nvPr/>
        </p:nvSpPr>
        <p:spPr>
          <a:xfrm>
            <a:off x="2360487" y="4668028"/>
            <a:ext cx="2328195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bank 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5F3D092-981C-41FA-A659-B638C94796C6}"/>
              </a:ext>
            </a:extLst>
          </p:cNvPr>
          <p:cNvSpPr/>
          <p:nvPr/>
        </p:nvSpPr>
        <p:spPr>
          <a:xfrm>
            <a:off x="2360487" y="5169061"/>
            <a:ext cx="2328196" cy="513561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restaurant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C84BC24-5759-484A-B300-7F2B61FA699A}"/>
              </a:ext>
            </a:extLst>
          </p:cNvPr>
          <p:cNvSpPr/>
          <p:nvPr/>
        </p:nvSpPr>
        <p:spPr>
          <a:xfrm>
            <a:off x="2360487" y="5723891"/>
            <a:ext cx="2328196" cy="513561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bookstore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6854931-15E9-46F0-A4BF-18BA548C3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1143994"/>
            <a:ext cx="8562975" cy="55235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A5CEA6D-6581-4DCD-AAB1-DE6928CBA04F}"/>
              </a:ext>
            </a:extLst>
          </p:cNvPr>
          <p:cNvSpPr/>
          <p:nvPr/>
        </p:nvSpPr>
        <p:spPr>
          <a:xfrm>
            <a:off x="2806870" y="1905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115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1E77A10-E136-4A82-8915-37E1F088421C}"/>
              </a:ext>
            </a:extLst>
          </p:cNvPr>
          <p:cNvSpPr/>
          <p:nvPr/>
        </p:nvSpPr>
        <p:spPr>
          <a:xfrm>
            <a:off x="1122237" y="4211287"/>
            <a:ext cx="6507288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Yes, there’s one across from the post office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B64BFD3-0027-4E8B-AE59-CBB4FA9FB45B}"/>
              </a:ext>
            </a:extLst>
          </p:cNvPr>
          <p:cNvSpPr/>
          <p:nvPr/>
        </p:nvSpPr>
        <p:spPr>
          <a:xfrm>
            <a:off x="1122237" y="4720858"/>
            <a:ext cx="6507288" cy="42156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And where is the post office?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0E49D87-1F0B-45B8-BCAC-FC01A60E678C}"/>
              </a:ext>
            </a:extLst>
          </p:cNvPr>
          <p:cNvSpPr/>
          <p:nvPr/>
        </p:nvSpPr>
        <p:spPr>
          <a:xfrm>
            <a:off x="1122237" y="5226250"/>
            <a:ext cx="6507288" cy="42156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Go to the corner, and turn right.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98DE7F9-C0B5-445F-9275-F6F321864B84}"/>
              </a:ext>
            </a:extLst>
          </p:cNvPr>
          <p:cNvSpPr/>
          <p:nvPr/>
        </p:nvSpPr>
        <p:spPr>
          <a:xfrm>
            <a:off x="1122237" y="5647816"/>
            <a:ext cx="6507288" cy="42156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Thank you.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D1A066F-4E5A-4032-BDB1-F591D14F108D}"/>
              </a:ext>
            </a:extLst>
          </p:cNvPr>
          <p:cNvSpPr/>
          <p:nvPr/>
        </p:nvSpPr>
        <p:spPr>
          <a:xfrm>
            <a:off x="1122237" y="6128233"/>
            <a:ext cx="6507288" cy="421566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You’re welcome.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522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317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363231" y="1794519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0126442-7170-40C1-92AF-D36BC34ADD09}"/>
              </a:ext>
            </a:extLst>
          </p:cNvPr>
          <p:cNvSpPr/>
          <p:nvPr/>
        </p:nvSpPr>
        <p:spPr>
          <a:xfrm>
            <a:off x="1500810" y="2929525"/>
            <a:ext cx="6460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3. Grammar .</a:t>
            </a:r>
          </a:p>
        </p:txBody>
      </p:sp>
    </p:spTree>
    <p:extLst>
      <p:ext uri="{BB962C8B-B14F-4D97-AF65-F5344CB8AC3E}">
        <p14:creationId xmlns:p14="http://schemas.microsoft.com/office/powerpoint/2010/main" val="3050813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9AA659-ACCF-4D86-AE64-E611B3E4E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38125"/>
            <a:ext cx="8391525" cy="6381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43941BF-6CB8-4C00-AB4A-45F71B88F301}"/>
              </a:ext>
            </a:extLst>
          </p:cNvPr>
          <p:cNvSpPr/>
          <p:nvPr/>
        </p:nvSpPr>
        <p:spPr>
          <a:xfrm>
            <a:off x="7296150" y="238125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58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41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9AA659-ACCF-4D86-AE64-E611B3E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4" t="31311" r="57771" b="47352"/>
          <a:stretch/>
        </p:blipFill>
        <p:spPr>
          <a:xfrm>
            <a:off x="755374" y="1421295"/>
            <a:ext cx="7772400" cy="4312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7B884D1-81FC-4A8E-B9F9-31AA614396EC}"/>
              </a:ext>
            </a:extLst>
          </p:cNvPr>
          <p:cNvSpPr/>
          <p:nvPr/>
        </p:nvSpPr>
        <p:spPr>
          <a:xfrm>
            <a:off x="1530626" y="4422913"/>
            <a:ext cx="6202017" cy="1033670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C2E16BE1-E84E-4446-9A1B-EF3498671151}"/>
              </a:ext>
            </a:extLst>
          </p:cNvPr>
          <p:cNvSpPr/>
          <p:nvPr/>
        </p:nvSpPr>
        <p:spPr>
          <a:xfrm rot="19580834">
            <a:off x="5335381" y="883401"/>
            <a:ext cx="2688233" cy="1075787"/>
          </a:xfrm>
          <a:prstGeom prst="leftArrow">
            <a:avLst>
              <a:gd name="adj1" fmla="val 50000"/>
              <a:gd name="adj2" fmla="val 815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57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>
            <a:extLst>
              <a:ext uri="{FF2B5EF4-FFF2-40B4-BE49-F238E27FC236}">
                <a16:creationId xmlns:a16="http://schemas.microsoft.com/office/drawing/2014/main" id="{94E37939-785F-4FF6-9A4E-B928299A5E7E}"/>
              </a:ext>
            </a:extLst>
          </p:cNvPr>
          <p:cNvSpPr/>
          <p:nvPr/>
        </p:nvSpPr>
        <p:spPr>
          <a:xfrm>
            <a:off x="1108422" y="1782179"/>
            <a:ext cx="7280204" cy="329364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Unit 7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 do you live ?</a:t>
            </a:r>
            <a:endParaRPr lang="ar-SA" sz="36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53921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9AA659-ACCF-4D86-AE64-E611B3E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41" t="31778" r="29107" b="46885"/>
          <a:stretch/>
        </p:blipFill>
        <p:spPr>
          <a:xfrm>
            <a:off x="636506" y="1500809"/>
            <a:ext cx="7870987" cy="43036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F9F9F44-D42D-48BC-9D23-6B2ED5EA7374}"/>
              </a:ext>
            </a:extLst>
          </p:cNvPr>
          <p:cNvSpPr/>
          <p:nvPr/>
        </p:nvSpPr>
        <p:spPr>
          <a:xfrm>
            <a:off x="755374" y="4422913"/>
            <a:ext cx="7384774" cy="1033670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7EAFDFC7-D93D-4892-9A45-B68BF9FEAC3D}"/>
              </a:ext>
            </a:extLst>
          </p:cNvPr>
          <p:cNvSpPr/>
          <p:nvPr/>
        </p:nvSpPr>
        <p:spPr>
          <a:xfrm rot="19580834">
            <a:off x="4470678" y="667343"/>
            <a:ext cx="2688233" cy="1075787"/>
          </a:xfrm>
          <a:prstGeom prst="leftArrow">
            <a:avLst>
              <a:gd name="adj1" fmla="val 50000"/>
              <a:gd name="adj2" fmla="val 815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9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9AA659-ACCF-4D86-AE64-E611B3E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4" t="32897" r="4810" b="47012"/>
          <a:stretch/>
        </p:blipFill>
        <p:spPr>
          <a:xfrm>
            <a:off x="643359" y="1222513"/>
            <a:ext cx="7857282" cy="4581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2D7F09F-A00E-446F-901C-2C5ADEB38C99}"/>
              </a:ext>
            </a:extLst>
          </p:cNvPr>
          <p:cNvSpPr/>
          <p:nvPr/>
        </p:nvSpPr>
        <p:spPr>
          <a:xfrm>
            <a:off x="1048577" y="4323522"/>
            <a:ext cx="7141265" cy="1033670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E8D41FAE-B70C-43FD-BE4F-E136DDFC6178}"/>
              </a:ext>
            </a:extLst>
          </p:cNvPr>
          <p:cNvSpPr/>
          <p:nvPr/>
        </p:nvSpPr>
        <p:spPr>
          <a:xfrm rot="19580834">
            <a:off x="2820783" y="515654"/>
            <a:ext cx="2688233" cy="1075787"/>
          </a:xfrm>
          <a:prstGeom prst="leftArrow">
            <a:avLst>
              <a:gd name="adj1" fmla="val 50000"/>
              <a:gd name="adj2" fmla="val 815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22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9AA659-ACCF-4D86-AE64-E611B3E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68" t="52336" r="1273" b="27573"/>
          <a:stretch/>
        </p:blipFill>
        <p:spPr>
          <a:xfrm>
            <a:off x="556590" y="1222511"/>
            <a:ext cx="7891669" cy="5208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43941BF-6CB8-4C00-AB4A-45F71B88F301}"/>
              </a:ext>
            </a:extLst>
          </p:cNvPr>
          <p:cNvSpPr/>
          <p:nvPr/>
        </p:nvSpPr>
        <p:spPr>
          <a:xfrm>
            <a:off x="7296150" y="238125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58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891BC70-0F68-4C54-BE5B-D313F5F7A657}"/>
              </a:ext>
            </a:extLst>
          </p:cNvPr>
          <p:cNvSpPr/>
          <p:nvPr/>
        </p:nvSpPr>
        <p:spPr>
          <a:xfrm>
            <a:off x="790159" y="4770782"/>
            <a:ext cx="7424529" cy="1252289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C79640A5-168C-4B10-BC38-66331BDAEC1B}"/>
              </a:ext>
            </a:extLst>
          </p:cNvPr>
          <p:cNvSpPr/>
          <p:nvPr/>
        </p:nvSpPr>
        <p:spPr>
          <a:xfrm rot="19580834">
            <a:off x="6007952" y="1549325"/>
            <a:ext cx="2181680" cy="1075787"/>
          </a:xfrm>
          <a:prstGeom prst="leftArrow">
            <a:avLst>
              <a:gd name="adj1" fmla="val 50000"/>
              <a:gd name="adj2" fmla="val 815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843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9AA659-ACCF-4D86-AE64-E611B3E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27" t="51713" r="28396" b="28507"/>
          <a:stretch/>
        </p:blipFill>
        <p:spPr>
          <a:xfrm>
            <a:off x="472232" y="1331844"/>
            <a:ext cx="8199536" cy="4731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39CD1C5-4353-42A7-9355-39F96A51FD2F}"/>
              </a:ext>
            </a:extLst>
          </p:cNvPr>
          <p:cNvSpPr/>
          <p:nvPr/>
        </p:nvSpPr>
        <p:spPr>
          <a:xfrm>
            <a:off x="775252" y="4661451"/>
            <a:ext cx="7424529" cy="1252289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8426EAD7-D689-4828-8A48-9FB45D52C482}"/>
              </a:ext>
            </a:extLst>
          </p:cNvPr>
          <p:cNvSpPr/>
          <p:nvPr/>
        </p:nvSpPr>
        <p:spPr>
          <a:xfrm rot="19580834">
            <a:off x="2423220" y="1266153"/>
            <a:ext cx="2688233" cy="1075787"/>
          </a:xfrm>
          <a:prstGeom prst="leftArrow">
            <a:avLst>
              <a:gd name="adj1" fmla="val 50000"/>
              <a:gd name="adj2" fmla="val 815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2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9AA659-ACCF-4D86-AE64-E611B3E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6" t="51557" r="58173" b="28040"/>
          <a:stretch/>
        </p:blipFill>
        <p:spPr>
          <a:xfrm>
            <a:off x="347871" y="1282189"/>
            <a:ext cx="8209722" cy="44626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A1D6746-9AD4-49A4-B743-68E7F7A6026C}"/>
              </a:ext>
            </a:extLst>
          </p:cNvPr>
          <p:cNvSpPr/>
          <p:nvPr/>
        </p:nvSpPr>
        <p:spPr>
          <a:xfrm>
            <a:off x="765313" y="4323521"/>
            <a:ext cx="7424529" cy="1252289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66D3ED6E-FA90-487F-A5A9-2DD5D57800E3}"/>
              </a:ext>
            </a:extLst>
          </p:cNvPr>
          <p:cNvSpPr/>
          <p:nvPr/>
        </p:nvSpPr>
        <p:spPr>
          <a:xfrm rot="19580834">
            <a:off x="3615911" y="575291"/>
            <a:ext cx="2688233" cy="1075787"/>
          </a:xfrm>
          <a:prstGeom prst="leftArrow">
            <a:avLst>
              <a:gd name="adj1" fmla="val 50000"/>
              <a:gd name="adj2" fmla="val 815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605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483BD6F6-46F7-465F-8F59-A13913E8E2F1}"/>
              </a:ext>
            </a:extLst>
          </p:cNvPr>
          <p:cNvSpPr/>
          <p:nvPr/>
        </p:nvSpPr>
        <p:spPr>
          <a:xfrm>
            <a:off x="2842591" y="2136912"/>
            <a:ext cx="5546035" cy="1083366"/>
          </a:xfrm>
          <a:prstGeom prst="wedgeEllipseCallout">
            <a:avLst>
              <a:gd name="adj1" fmla="val -49299"/>
              <a:gd name="adj2" fmla="val 1395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 I </a:t>
            </a:r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live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/>
                </a:solidFill>
                <a:highlight>
                  <a:srgbClr val="FF9966"/>
                </a:highlight>
              </a:rPr>
              <a:t>in</a:t>
            </a:r>
            <a:r>
              <a:rPr lang="en-US" sz="4000" b="1" dirty="0"/>
              <a:t> Makkah .</a:t>
            </a:r>
            <a:endParaRPr lang="ar-SA" sz="4000" b="1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A6BBF2C-D19E-431D-84A2-02A71E59CC7D}"/>
              </a:ext>
            </a:extLst>
          </p:cNvPr>
          <p:cNvSpPr/>
          <p:nvPr/>
        </p:nvSpPr>
        <p:spPr>
          <a:xfrm>
            <a:off x="5615608" y="79514"/>
            <a:ext cx="3419061" cy="1083366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do you live ?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66B508AC-0EDC-43BE-8E7E-A0B72F8D164A}"/>
              </a:ext>
            </a:extLst>
          </p:cNvPr>
          <p:cNvSpPr/>
          <p:nvPr/>
        </p:nvSpPr>
        <p:spPr>
          <a:xfrm>
            <a:off x="4800600" y="3329609"/>
            <a:ext cx="1679713" cy="1172817"/>
          </a:xfrm>
          <a:prstGeom prst="wedgeEllipseCallout">
            <a:avLst>
              <a:gd name="adj1" fmla="val -22433"/>
              <a:gd name="adj2" fmla="val -78178"/>
            </a:avLst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CITY </a:t>
            </a:r>
            <a:endParaRPr lang="ar-S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483BD6F6-46F7-465F-8F59-A13913E8E2F1}"/>
              </a:ext>
            </a:extLst>
          </p:cNvPr>
          <p:cNvSpPr/>
          <p:nvPr/>
        </p:nvSpPr>
        <p:spPr>
          <a:xfrm>
            <a:off x="705678" y="1361662"/>
            <a:ext cx="8080513" cy="1083366"/>
          </a:xfrm>
          <a:prstGeom prst="wedgeEllipseCallout">
            <a:avLst>
              <a:gd name="adj1" fmla="val -17541"/>
              <a:gd name="adj2" fmla="val 1982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 She  </a:t>
            </a:r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lives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tx1"/>
                </a:solidFill>
                <a:highlight>
                  <a:srgbClr val="FF9966"/>
                </a:highlight>
              </a:rPr>
              <a:t>on</a:t>
            </a:r>
            <a:r>
              <a:rPr lang="en-US" sz="3600" b="1" dirty="0"/>
              <a:t> the third floor .</a:t>
            </a:r>
            <a:endParaRPr lang="ar-SA" sz="3600" b="1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A6BBF2C-D19E-431D-84A2-02A71E59CC7D}"/>
              </a:ext>
            </a:extLst>
          </p:cNvPr>
          <p:cNvSpPr/>
          <p:nvPr/>
        </p:nvSpPr>
        <p:spPr>
          <a:xfrm>
            <a:off x="5015495" y="278296"/>
            <a:ext cx="3945834" cy="1083366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does she live ?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E0553AF-AD7C-4264-801D-B577974971EB}"/>
              </a:ext>
            </a:extLst>
          </p:cNvPr>
          <p:cNvSpPr/>
          <p:nvPr/>
        </p:nvSpPr>
        <p:spPr>
          <a:xfrm>
            <a:off x="2425148" y="6231835"/>
            <a:ext cx="4234069" cy="467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78306AF-5295-4502-A419-EC7B6CD67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5" b="93308" l="10000" r="90000">
                        <a14:foregroundMark x1="60000" y1="8460" x2="60000" y2="7955"/>
                        <a14:foregroundMark x1="53605" y1="92424" x2="53605" y2="92424"/>
                        <a14:foregroundMark x1="83953" y1="93182" x2="83953" y2="93182"/>
                        <a14:foregroundMark x1="51279" y1="93308" x2="51279" y2="93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08" y="3205578"/>
            <a:ext cx="3286087" cy="3026257"/>
          </a:xfrm>
          <a:prstGeom prst="rect">
            <a:avLst/>
          </a:prstGeom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D3570795-21DC-4436-8E23-E0744008CA9A}"/>
              </a:ext>
            </a:extLst>
          </p:cNvPr>
          <p:cNvSpPr/>
          <p:nvPr/>
        </p:nvSpPr>
        <p:spPr>
          <a:xfrm>
            <a:off x="3528393" y="2494515"/>
            <a:ext cx="2594114" cy="760550"/>
          </a:xfrm>
          <a:prstGeom prst="wedgeEllipseCallout">
            <a:avLst>
              <a:gd name="adj1" fmla="val -22433"/>
              <a:gd name="adj2" fmla="val -104315"/>
            </a:avLst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BUILDING </a:t>
            </a:r>
            <a:endParaRPr lang="ar-SA" sz="2800" b="1" dirty="0"/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 </a:t>
            </a:r>
            <a:endParaRPr lang="ar-S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483BD6F6-46F7-465F-8F59-A13913E8E2F1}"/>
              </a:ext>
            </a:extLst>
          </p:cNvPr>
          <p:cNvSpPr/>
          <p:nvPr/>
        </p:nvSpPr>
        <p:spPr>
          <a:xfrm>
            <a:off x="705678" y="1361662"/>
            <a:ext cx="8080513" cy="1083366"/>
          </a:xfrm>
          <a:prstGeom prst="wedgeEllipseCallout">
            <a:avLst>
              <a:gd name="adj1" fmla="val -12252"/>
              <a:gd name="adj2" fmla="val 25607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 She  </a:t>
            </a:r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lives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tx1"/>
                </a:solidFill>
                <a:highlight>
                  <a:srgbClr val="FF9966"/>
                </a:highlight>
              </a:rPr>
              <a:t>on</a:t>
            </a:r>
            <a:r>
              <a:rPr lang="en-US" sz="3600" b="1" dirty="0"/>
              <a:t> FIRST AVENU .</a:t>
            </a:r>
            <a:endParaRPr lang="ar-SA" sz="3600" b="1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A6BBF2C-D19E-431D-84A2-02A71E59CC7D}"/>
              </a:ext>
            </a:extLst>
          </p:cNvPr>
          <p:cNvSpPr/>
          <p:nvPr/>
        </p:nvSpPr>
        <p:spPr>
          <a:xfrm>
            <a:off x="5015495" y="278296"/>
            <a:ext cx="3945834" cy="1083366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does she live ?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D3570795-21DC-4436-8E23-E0744008CA9A}"/>
              </a:ext>
            </a:extLst>
          </p:cNvPr>
          <p:cNvSpPr/>
          <p:nvPr/>
        </p:nvSpPr>
        <p:spPr>
          <a:xfrm>
            <a:off x="3637720" y="2668450"/>
            <a:ext cx="2594114" cy="760550"/>
          </a:xfrm>
          <a:prstGeom prst="wedgeEllipseCallout">
            <a:avLst>
              <a:gd name="adj1" fmla="val -22433"/>
              <a:gd name="adj2" fmla="val -104315"/>
            </a:avLst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STREET  </a:t>
            </a:r>
            <a:endParaRPr lang="ar-SA" sz="2800" b="1" dirty="0"/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 </a:t>
            </a:r>
            <a:endParaRPr lang="ar-S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9AA659-ACCF-4D86-AE64-E611B3E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7" t="73517" r="5300" b="1720"/>
          <a:stretch/>
        </p:blipFill>
        <p:spPr>
          <a:xfrm>
            <a:off x="347869" y="1590261"/>
            <a:ext cx="8448261" cy="35780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2A906C8-A0C5-4331-884F-52271FD9C8B7}"/>
              </a:ext>
            </a:extLst>
          </p:cNvPr>
          <p:cNvSpPr/>
          <p:nvPr/>
        </p:nvSpPr>
        <p:spPr>
          <a:xfrm>
            <a:off x="934278" y="4472609"/>
            <a:ext cx="1441174" cy="566530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DD5FD0-8608-4515-85A0-F1E93634BFFE}"/>
              </a:ext>
            </a:extLst>
          </p:cNvPr>
          <p:cNvSpPr/>
          <p:nvPr/>
        </p:nvSpPr>
        <p:spPr>
          <a:xfrm>
            <a:off x="2832652" y="4472609"/>
            <a:ext cx="1441174" cy="566530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CBCC1C7-FC46-4149-B9AD-EB5F0F9473C7}"/>
              </a:ext>
            </a:extLst>
          </p:cNvPr>
          <p:cNvSpPr/>
          <p:nvPr/>
        </p:nvSpPr>
        <p:spPr>
          <a:xfrm>
            <a:off x="4571999" y="4472609"/>
            <a:ext cx="1441174" cy="566530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70493FD-4FF8-4897-8B6D-987A52AB3D7C}"/>
              </a:ext>
            </a:extLst>
          </p:cNvPr>
          <p:cNvSpPr/>
          <p:nvPr/>
        </p:nvSpPr>
        <p:spPr>
          <a:xfrm>
            <a:off x="6361042" y="4472609"/>
            <a:ext cx="2087219" cy="566530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29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43941BF-6CB8-4C00-AB4A-45F71B88F301}"/>
              </a:ext>
            </a:extLst>
          </p:cNvPr>
          <p:cNvSpPr/>
          <p:nvPr/>
        </p:nvSpPr>
        <p:spPr>
          <a:xfrm>
            <a:off x="7296150" y="238125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58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128BB85-85C1-40C3-9371-E2C2B7511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919163"/>
            <a:ext cx="8296275" cy="50196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8765B27-C7A7-4535-9A2C-84A02446DE1A}"/>
              </a:ext>
            </a:extLst>
          </p:cNvPr>
          <p:cNvSpPr/>
          <p:nvPr/>
        </p:nvSpPr>
        <p:spPr>
          <a:xfrm>
            <a:off x="855538" y="1760907"/>
            <a:ext cx="597251" cy="45976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d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6E3B124-AEBB-44A8-A455-B0E36E636B9F}"/>
              </a:ext>
            </a:extLst>
          </p:cNvPr>
          <p:cNvSpPr/>
          <p:nvPr/>
        </p:nvSpPr>
        <p:spPr>
          <a:xfrm>
            <a:off x="855537" y="2442802"/>
            <a:ext cx="597252" cy="51356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B08A869-0D18-41A8-84E5-F67F5D6DDBA5}"/>
              </a:ext>
            </a:extLst>
          </p:cNvPr>
          <p:cNvSpPr/>
          <p:nvPr/>
        </p:nvSpPr>
        <p:spPr>
          <a:xfrm>
            <a:off x="874588" y="3121136"/>
            <a:ext cx="580469" cy="459764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f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DC4F8F3-50C2-4713-A11E-74F698B4A97B}"/>
              </a:ext>
            </a:extLst>
          </p:cNvPr>
          <p:cNvSpPr/>
          <p:nvPr/>
        </p:nvSpPr>
        <p:spPr>
          <a:xfrm>
            <a:off x="889102" y="3788380"/>
            <a:ext cx="563687" cy="459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c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3F305EB-567C-4E20-A56E-2A95E6AF6273}"/>
              </a:ext>
            </a:extLst>
          </p:cNvPr>
          <p:cNvSpPr/>
          <p:nvPr/>
        </p:nvSpPr>
        <p:spPr>
          <a:xfrm>
            <a:off x="889102" y="4422644"/>
            <a:ext cx="563687" cy="45976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9CB0241-387C-445C-8911-35E99F673A05}"/>
              </a:ext>
            </a:extLst>
          </p:cNvPr>
          <p:cNvSpPr/>
          <p:nvPr/>
        </p:nvSpPr>
        <p:spPr>
          <a:xfrm>
            <a:off x="855537" y="5020521"/>
            <a:ext cx="597252" cy="513561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  <a:endParaRPr lang="ar-SA" sz="32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363231" y="1794519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effectLst/>
                <a:uLnTx/>
                <a:uFillTx/>
                <a:latin typeface="Impact" panose="020B0806030902050204" pitchFamily="34" charset="0"/>
                <a:ea typeface="+mn-ea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0126442-7170-40C1-92AF-D36BC34ADD09}"/>
              </a:ext>
            </a:extLst>
          </p:cNvPr>
          <p:cNvSpPr/>
          <p:nvPr/>
        </p:nvSpPr>
        <p:spPr>
          <a:xfrm>
            <a:off x="1500810" y="2929525"/>
            <a:ext cx="64604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 .Listening &amp; discuss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</a:rPr>
              <a:t>2 .Pair work .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58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651E993-09E4-481A-8CF5-5754BC429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11"/>
          <a:stretch/>
        </p:blipFill>
        <p:spPr>
          <a:xfrm>
            <a:off x="209550" y="238125"/>
            <a:ext cx="6315074" cy="5138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7A0F9C-B13E-43BF-AB40-550DC99D6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2686050"/>
            <a:ext cx="7524749" cy="403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43941BF-6CB8-4C00-AB4A-45F71B88F301}"/>
              </a:ext>
            </a:extLst>
          </p:cNvPr>
          <p:cNvSpPr/>
          <p:nvPr/>
        </p:nvSpPr>
        <p:spPr>
          <a:xfrm>
            <a:off x="7296150" y="238125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spcAft>
                <a:spcPts val="600"/>
              </a:spcAft>
            </a:pPr>
            <a:r>
              <a:rPr lang="en-US" sz="2400">
                <a:latin typeface="Abadi" panose="020B0604020202020204" pitchFamily="34" charset="0"/>
              </a:rPr>
              <a:t>Page: 59</a:t>
            </a:r>
            <a:endParaRPr lang="ar-SA" sz="240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88C167F-FF12-41C0-9D84-83D20B1A3415}"/>
              </a:ext>
            </a:extLst>
          </p:cNvPr>
          <p:cNvSpPr/>
          <p:nvPr/>
        </p:nvSpPr>
        <p:spPr>
          <a:xfrm>
            <a:off x="4035702" y="3342057"/>
            <a:ext cx="1306637" cy="45976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next to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7A0B500D-E5EB-4704-90C4-493AFF04ACBD}"/>
              </a:ext>
            </a:extLst>
          </p:cNvPr>
          <p:cNvSpPr/>
          <p:nvPr/>
        </p:nvSpPr>
        <p:spPr>
          <a:xfrm>
            <a:off x="3367087" y="3890821"/>
            <a:ext cx="1766888" cy="42456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across from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D51F7D2-D363-48ED-8685-B8C4B3B1A2DD}"/>
              </a:ext>
            </a:extLst>
          </p:cNvPr>
          <p:cNvSpPr/>
          <p:nvPr/>
        </p:nvSpPr>
        <p:spPr>
          <a:xfrm>
            <a:off x="4059288" y="4434048"/>
            <a:ext cx="1025423" cy="459764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near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0F9BF65-23D1-4B5D-B46C-41DE281BCBEA}"/>
              </a:ext>
            </a:extLst>
          </p:cNvPr>
          <p:cNvSpPr/>
          <p:nvPr/>
        </p:nvSpPr>
        <p:spPr>
          <a:xfrm>
            <a:off x="4065990" y="4946207"/>
            <a:ext cx="1306637" cy="459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between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A115D8A-B01F-463C-B2B5-00A07889E763}"/>
              </a:ext>
            </a:extLst>
          </p:cNvPr>
          <p:cNvSpPr/>
          <p:nvPr/>
        </p:nvSpPr>
        <p:spPr>
          <a:xfrm>
            <a:off x="4570918" y="5508289"/>
            <a:ext cx="1306638" cy="44695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next to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1F567B74-1892-4F0C-AED0-D21B3B0D9A93}"/>
              </a:ext>
            </a:extLst>
          </p:cNvPr>
          <p:cNvSpPr/>
          <p:nvPr/>
        </p:nvSpPr>
        <p:spPr>
          <a:xfrm>
            <a:off x="4572000" y="6026271"/>
            <a:ext cx="654402" cy="446950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on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C00E5BF1-1884-4531-B46C-EAE6BD711F6D}"/>
              </a:ext>
            </a:extLst>
          </p:cNvPr>
          <p:cNvSpPr/>
          <p:nvPr/>
        </p:nvSpPr>
        <p:spPr>
          <a:xfrm>
            <a:off x="6641747" y="6026271"/>
            <a:ext cx="654402" cy="44695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on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74331197-C1AB-4E35-B158-40A181B652DF}"/>
              </a:ext>
            </a:extLst>
          </p:cNvPr>
          <p:cNvSpPr/>
          <p:nvPr/>
        </p:nvSpPr>
        <p:spPr>
          <a:xfrm>
            <a:off x="5857874" y="4441535"/>
            <a:ext cx="1514476" cy="459764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in front of</a:t>
            </a:r>
            <a:endParaRPr lang="ar-SA" sz="28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9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4227D2-64DE-4A56-8D97-CB9F9EC516B1}"/>
              </a:ext>
            </a:extLst>
          </p:cNvPr>
          <p:cNvSpPr/>
          <p:nvPr/>
        </p:nvSpPr>
        <p:spPr>
          <a:xfrm>
            <a:off x="1504375" y="2528280"/>
            <a:ext cx="5240729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pages  : 116-117</a:t>
            </a: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1B6C423-7C49-436D-AB0C-B21C5AA5BBF3}"/>
              </a:ext>
            </a:extLst>
          </p:cNvPr>
          <p:cNvSpPr/>
          <p:nvPr/>
        </p:nvSpPr>
        <p:spPr>
          <a:xfrm>
            <a:off x="2055005" y="1381339"/>
            <a:ext cx="41394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B7C1C2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B7C1C2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5347D5-4553-47D3-9790-09774BEEF7F9}"/>
              </a:ext>
            </a:extLst>
          </p:cNvPr>
          <p:cNvSpPr/>
          <p:nvPr/>
        </p:nvSpPr>
        <p:spPr>
          <a:xfrm>
            <a:off x="2229223" y="3429000"/>
            <a:ext cx="3791038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C , D, E, F) 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ill Sans Ultra Bold Condensed" panose="020B0A060201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61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5FE9A34-90C3-4450-83DD-CFB537509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923925"/>
            <a:ext cx="8401050" cy="55736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A1CEF1F-5860-4D57-AB0A-61631BF15E34}"/>
              </a:ext>
            </a:extLst>
          </p:cNvPr>
          <p:cNvSpPr/>
          <p:nvPr/>
        </p:nvSpPr>
        <p:spPr>
          <a:xfrm>
            <a:off x="2492545" y="138085"/>
            <a:ext cx="3813005" cy="6048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116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51A3803-1E3B-4CCD-A77A-BB1A9790B442}"/>
              </a:ext>
            </a:extLst>
          </p:cNvPr>
          <p:cNvSpPr/>
          <p:nvPr/>
        </p:nvSpPr>
        <p:spPr>
          <a:xfrm>
            <a:off x="2603334" y="4893947"/>
            <a:ext cx="3187866" cy="42156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between 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AEBC956-776B-4D63-8CE2-D3E321FB8929}"/>
              </a:ext>
            </a:extLst>
          </p:cNvPr>
          <p:cNvSpPr/>
          <p:nvPr/>
        </p:nvSpPr>
        <p:spPr>
          <a:xfrm>
            <a:off x="2492545" y="5389247"/>
            <a:ext cx="3187866" cy="421566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across from </a:t>
            </a:r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44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ED5FB41-A149-4D1F-A7C4-9F8420ECBF4E}"/>
              </a:ext>
            </a:extLst>
          </p:cNvPr>
          <p:cNvSpPr/>
          <p:nvPr/>
        </p:nvSpPr>
        <p:spPr>
          <a:xfrm>
            <a:off x="3116179" y="5902100"/>
            <a:ext cx="2911641" cy="42156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next to </a:t>
            </a:r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4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A5CEA6D-6581-4DCD-AAB1-DE6928CBA04F}"/>
              </a:ext>
            </a:extLst>
          </p:cNvPr>
          <p:cNvSpPr/>
          <p:nvPr/>
        </p:nvSpPr>
        <p:spPr>
          <a:xfrm>
            <a:off x="2806870" y="1905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116</a:t>
            </a:r>
            <a:endParaRPr lang="ar-SA" sz="2800" dirty="0">
              <a:latin typeface="Abadi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1D32E7-B768-4197-9490-19D07CB2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314450"/>
            <a:ext cx="8515350" cy="5019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5EAACDA-82D6-4DE2-839D-AB13A704EF65}"/>
              </a:ext>
            </a:extLst>
          </p:cNvPr>
          <p:cNvSpPr/>
          <p:nvPr/>
        </p:nvSpPr>
        <p:spPr>
          <a:xfrm>
            <a:off x="3660608" y="2265046"/>
            <a:ext cx="4969041" cy="1115871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The subway station is far from the bookstore.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The subway station is on Main Avenue.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4568A0-222C-4ACA-AD82-EFE2B3B1E887}"/>
              </a:ext>
            </a:extLst>
          </p:cNvPr>
          <p:cNvSpPr/>
          <p:nvPr/>
        </p:nvSpPr>
        <p:spPr>
          <a:xfrm>
            <a:off x="3527257" y="5121984"/>
            <a:ext cx="5102391" cy="103116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The supermarket is far from the convenience store.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The supermarket is near the bookstore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DF5F45D-A04F-46BD-BD65-384527C72CBB}"/>
              </a:ext>
            </a:extLst>
          </p:cNvPr>
          <p:cNvSpPr/>
          <p:nvPr/>
        </p:nvSpPr>
        <p:spPr>
          <a:xfrm>
            <a:off x="3527258" y="3627578"/>
            <a:ext cx="5102391" cy="1115872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The park is near the bank.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The park is on Park Avenue.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5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46CEE46-17EB-45E3-9A67-43FACE44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466850"/>
            <a:ext cx="8572500" cy="46958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6F8AC8A-B287-4541-9A2E-24B5A449E092}"/>
              </a:ext>
            </a:extLst>
          </p:cNvPr>
          <p:cNvSpPr/>
          <p:nvPr/>
        </p:nvSpPr>
        <p:spPr>
          <a:xfrm>
            <a:off x="2816395" y="302404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117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6E93D42-D8CF-4B44-B07E-D64B0BB46ED5}"/>
              </a:ext>
            </a:extLst>
          </p:cNvPr>
          <p:cNvSpPr/>
          <p:nvPr/>
        </p:nvSpPr>
        <p:spPr>
          <a:xfrm>
            <a:off x="3179637" y="3429000"/>
            <a:ext cx="1087563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in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FA851B6-10F5-4AE0-B8F7-E327C1E19743}"/>
              </a:ext>
            </a:extLst>
          </p:cNvPr>
          <p:cNvSpPr/>
          <p:nvPr/>
        </p:nvSpPr>
        <p:spPr>
          <a:xfrm>
            <a:off x="2169987" y="4273272"/>
            <a:ext cx="1087563" cy="5135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on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5606219-B1E6-437F-9D8C-A6D1CD605111}"/>
              </a:ext>
            </a:extLst>
          </p:cNvPr>
          <p:cNvSpPr/>
          <p:nvPr/>
        </p:nvSpPr>
        <p:spPr>
          <a:xfrm>
            <a:off x="2493838" y="5244872"/>
            <a:ext cx="1033057" cy="459764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in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62ED43-5A43-415C-B988-C9A73DDD16FA}"/>
              </a:ext>
            </a:extLst>
          </p:cNvPr>
          <p:cNvSpPr/>
          <p:nvPr/>
        </p:nvSpPr>
        <p:spPr>
          <a:xfrm>
            <a:off x="6380037" y="4327069"/>
            <a:ext cx="1087563" cy="459764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on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2C282EA-8025-45EB-982B-7FC0F8748E01}"/>
              </a:ext>
            </a:extLst>
          </p:cNvPr>
          <p:cNvSpPr/>
          <p:nvPr/>
        </p:nvSpPr>
        <p:spPr>
          <a:xfrm>
            <a:off x="6380037" y="5244872"/>
            <a:ext cx="1033057" cy="513561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 Black" panose="020B0A04020102020204" pitchFamily="34" charset="0"/>
              </a:rPr>
              <a:t>on</a:t>
            </a:r>
            <a:endParaRPr lang="ar-SA" sz="32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A560A84-AAD3-4CF5-BEF5-35D85B910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4" y="1164614"/>
            <a:ext cx="8277225" cy="5448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6F8AC8A-B287-4541-9A2E-24B5A449E092}"/>
              </a:ext>
            </a:extLst>
          </p:cNvPr>
          <p:cNvSpPr/>
          <p:nvPr/>
        </p:nvSpPr>
        <p:spPr>
          <a:xfrm>
            <a:off x="2816395" y="302404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117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6E93D42-D8CF-4B44-B07E-D64B0BB46ED5}"/>
              </a:ext>
            </a:extLst>
          </p:cNvPr>
          <p:cNvSpPr/>
          <p:nvPr/>
        </p:nvSpPr>
        <p:spPr>
          <a:xfrm>
            <a:off x="2074737" y="3364994"/>
            <a:ext cx="1087563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Go 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FA851B6-10F5-4AE0-B8F7-E327C1E19743}"/>
              </a:ext>
            </a:extLst>
          </p:cNvPr>
          <p:cNvSpPr/>
          <p:nvPr/>
        </p:nvSpPr>
        <p:spPr>
          <a:xfrm>
            <a:off x="1889773" y="3935500"/>
            <a:ext cx="1592388" cy="5135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turn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5606219-B1E6-437F-9D8C-A6D1CD605111}"/>
              </a:ext>
            </a:extLst>
          </p:cNvPr>
          <p:cNvSpPr/>
          <p:nvPr/>
        </p:nvSpPr>
        <p:spPr>
          <a:xfrm>
            <a:off x="2175606" y="5169973"/>
            <a:ext cx="1973387" cy="459764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between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62ED43-5A43-415C-B988-C9A73DDD16FA}"/>
              </a:ext>
            </a:extLst>
          </p:cNvPr>
          <p:cNvSpPr/>
          <p:nvPr/>
        </p:nvSpPr>
        <p:spPr>
          <a:xfrm>
            <a:off x="3162300" y="4597795"/>
            <a:ext cx="2047875" cy="459764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across from</a:t>
            </a:r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12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7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389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242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363231" y="1794519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0126442-7170-40C1-92AF-D36BC34ADD09}"/>
              </a:ext>
            </a:extLst>
          </p:cNvPr>
          <p:cNvSpPr/>
          <p:nvPr/>
        </p:nvSpPr>
        <p:spPr>
          <a:xfrm>
            <a:off x="1500810" y="2929525"/>
            <a:ext cx="64604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4. Listening.</a:t>
            </a:r>
          </a:p>
          <a:p>
            <a:pPr lvl="0" algn="ctr">
              <a:defRPr/>
            </a:pPr>
            <a:r>
              <a:rPr lang="en-US" sz="44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5. Pronunciation .</a:t>
            </a:r>
          </a:p>
          <a:p>
            <a:pPr lvl="0" algn="ctr">
              <a:defRPr/>
            </a:pPr>
            <a:r>
              <a:rPr lang="en-US" sz="44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6- conversation .</a:t>
            </a:r>
          </a:p>
        </p:txBody>
      </p:sp>
    </p:spTree>
    <p:extLst>
      <p:ext uri="{BB962C8B-B14F-4D97-AF65-F5344CB8AC3E}">
        <p14:creationId xmlns:p14="http://schemas.microsoft.com/office/powerpoint/2010/main" val="1232357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C72227C-9F20-4C12-A361-2CF8E266B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938277"/>
            <a:ext cx="8439150" cy="52673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43941BF-6CB8-4C00-AB4A-45F71B88F301}"/>
              </a:ext>
            </a:extLst>
          </p:cNvPr>
          <p:cNvSpPr/>
          <p:nvPr/>
        </p:nvSpPr>
        <p:spPr>
          <a:xfrm>
            <a:off x="323850" y="5648325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59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5" name="SG Bk 1 F-SA__18_42">
            <a:hlinkClick r:id="" action="ppaction://media"/>
            <a:extLst>
              <a:ext uri="{FF2B5EF4-FFF2-40B4-BE49-F238E27FC236}">
                <a16:creationId xmlns:a16="http://schemas.microsoft.com/office/drawing/2014/main" id="{4E78ED4F-F165-4B10-BC89-B08975B8D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650" y="3141663"/>
            <a:ext cx="1136650" cy="113665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8496DF7-4E54-4A1D-B051-B1E188054636}"/>
              </a:ext>
            </a:extLst>
          </p:cNvPr>
          <p:cNvSpPr/>
          <p:nvPr/>
        </p:nvSpPr>
        <p:spPr>
          <a:xfrm>
            <a:off x="3668875" y="2652094"/>
            <a:ext cx="1404938" cy="691703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English school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E2360A1-BF53-42C2-9AC9-87F447E702C6}"/>
              </a:ext>
            </a:extLst>
          </p:cNvPr>
          <p:cNvSpPr/>
          <p:nvPr/>
        </p:nvSpPr>
        <p:spPr>
          <a:xfrm rot="5400000">
            <a:off x="5207163" y="1857375"/>
            <a:ext cx="907887" cy="52681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café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317FD4F-4165-49A0-9F01-3A1B6AD2CAD8}"/>
              </a:ext>
            </a:extLst>
          </p:cNvPr>
          <p:cNvSpPr/>
          <p:nvPr/>
        </p:nvSpPr>
        <p:spPr>
          <a:xfrm>
            <a:off x="6945363" y="3480106"/>
            <a:ext cx="1350912" cy="459764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subway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1619F3E-B8FE-4C0F-A62D-E32CBD560658}"/>
              </a:ext>
            </a:extLst>
          </p:cNvPr>
          <p:cNvSpPr/>
          <p:nvPr/>
        </p:nvSpPr>
        <p:spPr>
          <a:xfrm rot="5400000">
            <a:off x="5677390" y="4306401"/>
            <a:ext cx="1443037" cy="459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convenience store</a:t>
            </a:r>
            <a:endParaRPr lang="ar-SA" sz="11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E88F04-6C65-4839-84A7-2C9A9B361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52400"/>
            <a:ext cx="8801100" cy="65565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79050A4-56D1-4520-B796-7916F7AFB2FF}"/>
              </a:ext>
            </a:extLst>
          </p:cNvPr>
          <p:cNvSpPr/>
          <p:nvPr/>
        </p:nvSpPr>
        <p:spPr>
          <a:xfrm>
            <a:off x="7496175" y="149013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56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38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74F9C52-CCC4-4643-B15F-73F8423D7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19200"/>
            <a:ext cx="8620125" cy="4543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17EDB91-74DD-439D-92C4-FD5E05A44B36}"/>
              </a:ext>
            </a:extLst>
          </p:cNvPr>
          <p:cNvSpPr/>
          <p:nvPr/>
        </p:nvSpPr>
        <p:spPr>
          <a:xfrm>
            <a:off x="7248525" y="1371600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59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4" name="SG Bk 1 F-SA__18_43">
            <a:hlinkClick r:id="" action="ppaction://media"/>
            <a:extLst>
              <a:ext uri="{FF2B5EF4-FFF2-40B4-BE49-F238E27FC236}">
                <a16:creationId xmlns:a16="http://schemas.microsoft.com/office/drawing/2014/main" id="{396B0528-043D-41AC-800B-7E73435B9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2324" y="1457325"/>
            <a:ext cx="1089025" cy="10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49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5E439E1-B8A1-4AE3-AD1E-5B5EF5A5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9" y="951842"/>
            <a:ext cx="4155828" cy="4953658"/>
          </a:xfrm>
          <a:prstGeom prst="rect">
            <a:avLst/>
          </a:prstGeom>
        </p:spPr>
      </p:pic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573887"/>
            <a:ext cx="0" cy="3710227"/>
          </a:xfrm>
          <a:prstGeom prst="line">
            <a:avLst/>
          </a:prstGeom>
          <a:ln w="19050">
            <a:solidFill>
              <a:srgbClr val="CAA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056FAAE2-D6B0-4FE8-80BE-1F53EE6B6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044" y="276225"/>
            <a:ext cx="4034142" cy="4857750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19CE35F-8FC5-41BC-B99D-0DDE734D2C4C}"/>
              </a:ext>
            </a:extLst>
          </p:cNvPr>
          <p:cNvSpPr/>
          <p:nvPr/>
        </p:nvSpPr>
        <p:spPr>
          <a:xfrm>
            <a:off x="504822" y="6086475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60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137795-9787-4BCF-BCD9-00DEC3644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176" y="5137607"/>
            <a:ext cx="4243695" cy="153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G Bk 1 F-SA__18_44">
            <a:hlinkClick r:id="" action="ppaction://media"/>
            <a:extLst>
              <a:ext uri="{FF2B5EF4-FFF2-40B4-BE49-F238E27FC236}">
                <a16:creationId xmlns:a16="http://schemas.microsoft.com/office/drawing/2014/main" id="{AA3AB7C7-F436-4DFD-A916-075FB804D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2622" y="340656"/>
            <a:ext cx="1041398" cy="1041398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A993E570-6D7E-4756-99C5-655D549339F9}"/>
              </a:ext>
            </a:extLst>
          </p:cNvPr>
          <p:cNvCxnSpPr/>
          <p:nvPr/>
        </p:nvCxnSpPr>
        <p:spPr>
          <a:xfrm>
            <a:off x="5953539" y="1133061"/>
            <a:ext cx="1371600" cy="0"/>
          </a:xfrm>
          <a:prstGeom prst="line">
            <a:avLst/>
          </a:prstGeom>
          <a:ln w="5715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5C8179C4-EB14-4D04-94C6-6D56EE1C2BC5}"/>
              </a:ext>
            </a:extLst>
          </p:cNvPr>
          <p:cNvCxnSpPr>
            <a:cxnSpLocks/>
          </p:cNvCxnSpPr>
          <p:nvPr/>
        </p:nvCxnSpPr>
        <p:spPr>
          <a:xfrm>
            <a:off x="5953539" y="2667000"/>
            <a:ext cx="1808922" cy="0"/>
          </a:xfrm>
          <a:prstGeom prst="line">
            <a:avLst/>
          </a:prstGeom>
          <a:ln w="5715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541E4254-E264-4136-81BA-3092B6363045}"/>
              </a:ext>
            </a:extLst>
          </p:cNvPr>
          <p:cNvCxnSpPr>
            <a:cxnSpLocks/>
          </p:cNvCxnSpPr>
          <p:nvPr/>
        </p:nvCxnSpPr>
        <p:spPr>
          <a:xfrm>
            <a:off x="6440557" y="3044687"/>
            <a:ext cx="1699591" cy="0"/>
          </a:xfrm>
          <a:prstGeom prst="line">
            <a:avLst/>
          </a:prstGeom>
          <a:ln w="5715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7FF80752-1698-4AC4-B6B6-15FE307AED76}"/>
              </a:ext>
            </a:extLst>
          </p:cNvPr>
          <p:cNvSpPr/>
          <p:nvPr/>
        </p:nvSpPr>
        <p:spPr>
          <a:xfrm>
            <a:off x="7380806" y="766449"/>
            <a:ext cx="646044" cy="516320"/>
          </a:xfrm>
          <a:prstGeom prst="ellipse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BC1F0D23-764D-477B-A36D-F6AE4B525299}"/>
              </a:ext>
            </a:extLst>
          </p:cNvPr>
          <p:cNvSpPr/>
          <p:nvPr/>
        </p:nvSpPr>
        <p:spPr>
          <a:xfrm>
            <a:off x="7627279" y="2268391"/>
            <a:ext cx="646044" cy="516320"/>
          </a:xfrm>
          <a:prstGeom prst="ellipse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5EA9D577-0D80-46E4-9E52-36C4CC17A008}"/>
              </a:ext>
            </a:extLst>
          </p:cNvPr>
          <p:cNvSpPr/>
          <p:nvPr/>
        </p:nvSpPr>
        <p:spPr>
          <a:xfrm>
            <a:off x="8128344" y="2786527"/>
            <a:ext cx="646044" cy="516320"/>
          </a:xfrm>
          <a:prstGeom prst="ellipse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9001FA5-6AD2-4C03-BE3B-BE79A2672B91}"/>
              </a:ext>
            </a:extLst>
          </p:cNvPr>
          <p:cNvSpPr/>
          <p:nvPr/>
        </p:nvSpPr>
        <p:spPr>
          <a:xfrm>
            <a:off x="7181847" y="5772150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60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B982FFF-01F8-47B0-981C-941710C3E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4" y="1220421"/>
            <a:ext cx="7705725" cy="3951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4021A5D-B5E2-4C24-9EEC-1E80DE7A91C2}"/>
              </a:ext>
            </a:extLst>
          </p:cNvPr>
          <p:cNvSpPr/>
          <p:nvPr/>
        </p:nvSpPr>
        <p:spPr>
          <a:xfrm>
            <a:off x="1597195" y="1964840"/>
            <a:ext cx="5308430" cy="42156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He’s going to Bedford Park.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9986E08-2CBD-4B3D-ABB6-87650C4CB917}"/>
              </a:ext>
            </a:extLst>
          </p:cNvPr>
          <p:cNvSpPr/>
          <p:nvPr/>
        </p:nvSpPr>
        <p:spPr>
          <a:xfrm>
            <a:off x="1597195" y="2496614"/>
            <a:ext cx="5308430" cy="421566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It’s the number 20 bus.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D17624A-9C89-4B9D-AE07-CF98665AC618}"/>
              </a:ext>
            </a:extLst>
          </p:cNvPr>
          <p:cNvSpPr/>
          <p:nvPr/>
        </p:nvSpPr>
        <p:spPr>
          <a:xfrm>
            <a:off x="1597195" y="3007434"/>
            <a:ext cx="5308430" cy="42156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It’s about 15 minutes away by bus.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E007C1E-BC8C-4129-A3C4-71DA2AAE02F6}"/>
              </a:ext>
            </a:extLst>
          </p:cNvPr>
          <p:cNvSpPr/>
          <p:nvPr/>
        </p:nvSpPr>
        <p:spPr>
          <a:xfrm>
            <a:off x="1597195" y="3607509"/>
            <a:ext cx="5308430" cy="421566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The F line goes to Bedford Park.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275201E-9C39-478F-ACD9-8147DBEF13D6}"/>
              </a:ext>
            </a:extLst>
          </p:cNvPr>
          <p:cNvSpPr/>
          <p:nvPr/>
        </p:nvSpPr>
        <p:spPr>
          <a:xfrm>
            <a:off x="1606717" y="4118329"/>
            <a:ext cx="5308430" cy="42156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Luis takes the subway. 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6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9001FA5-6AD2-4C03-BE3B-BE79A2672B91}"/>
              </a:ext>
            </a:extLst>
          </p:cNvPr>
          <p:cNvSpPr/>
          <p:nvPr/>
        </p:nvSpPr>
        <p:spPr>
          <a:xfrm>
            <a:off x="7343772" y="5810250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60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02D4DB4-A70B-4959-AA5A-6B1572E21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1323975"/>
            <a:ext cx="7267575" cy="3009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039413E-1F58-420B-8E5B-05425F161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3419475"/>
            <a:ext cx="19050" cy="190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FF9B32-A798-4D5F-A1C2-7B79E2A65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75" y="2667001"/>
            <a:ext cx="6095997" cy="3009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300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760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5643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363231" y="1794519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0126442-7170-40C1-92AF-D36BC34ADD09}"/>
              </a:ext>
            </a:extLst>
          </p:cNvPr>
          <p:cNvSpPr/>
          <p:nvPr/>
        </p:nvSpPr>
        <p:spPr>
          <a:xfrm>
            <a:off x="1500810" y="2929525"/>
            <a:ext cx="6460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8. Reading .</a:t>
            </a:r>
          </a:p>
        </p:txBody>
      </p:sp>
    </p:spTree>
    <p:extLst>
      <p:ext uri="{BB962C8B-B14F-4D97-AF65-F5344CB8AC3E}">
        <p14:creationId xmlns:p14="http://schemas.microsoft.com/office/powerpoint/2010/main" val="21863450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680EE96-F554-411B-BB4D-96F9072F6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61924"/>
            <a:ext cx="8639175" cy="6591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8318B38-138E-4071-953C-30A89B46ABEF}"/>
              </a:ext>
            </a:extLst>
          </p:cNvPr>
          <p:cNvSpPr/>
          <p:nvPr/>
        </p:nvSpPr>
        <p:spPr>
          <a:xfrm>
            <a:off x="285750" y="161924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61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4" name="SG Bk 1 F-SA__18_45">
            <a:hlinkClick r:id="" action="ppaction://media"/>
            <a:extLst>
              <a:ext uri="{FF2B5EF4-FFF2-40B4-BE49-F238E27FC236}">
                <a16:creationId xmlns:a16="http://schemas.microsoft.com/office/drawing/2014/main" id="{8DDAD62A-B876-4791-8174-6C64BDF46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3699" y="314325"/>
            <a:ext cx="1203325" cy="12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032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67833CB-0FD2-4E5C-8DE1-DF1291A79B54}"/>
              </a:ext>
            </a:extLst>
          </p:cNvPr>
          <p:cNvSpPr/>
          <p:nvPr/>
        </p:nvSpPr>
        <p:spPr>
          <a:xfrm>
            <a:off x="7300912" y="5376862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61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ED59A09-04DB-4359-82FB-B171D3A3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209675"/>
            <a:ext cx="8353425" cy="3848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A688354-7E88-46A6-ABE5-147FF118CE52}"/>
              </a:ext>
            </a:extLst>
          </p:cNvPr>
          <p:cNvSpPr txBox="1"/>
          <p:nvPr/>
        </p:nvSpPr>
        <p:spPr>
          <a:xfrm>
            <a:off x="6219825" y="3133724"/>
            <a:ext cx="6953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</a:rPr>
              <a:t>√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728DFDC-739D-48C5-8882-85F2CD44F733}"/>
              </a:ext>
            </a:extLst>
          </p:cNvPr>
          <p:cNvSpPr txBox="1"/>
          <p:nvPr/>
        </p:nvSpPr>
        <p:spPr>
          <a:xfrm>
            <a:off x="2457450" y="3133725"/>
            <a:ext cx="6953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</a:rPr>
              <a:t>√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2B411A5-46D1-4579-89BB-2DFEA03CF19B}"/>
              </a:ext>
            </a:extLst>
          </p:cNvPr>
          <p:cNvSpPr txBox="1"/>
          <p:nvPr/>
        </p:nvSpPr>
        <p:spPr>
          <a:xfrm>
            <a:off x="1078706" y="3133724"/>
            <a:ext cx="6953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</a:rPr>
              <a:t>√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5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3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E88F04-6C65-4839-84A7-2C9A9B361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3" r="44480" b="73124"/>
          <a:stretch/>
        </p:blipFill>
        <p:spPr>
          <a:xfrm>
            <a:off x="447675" y="1171574"/>
            <a:ext cx="7981950" cy="47529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79050A4-56D1-4520-B796-7916F7AFB2FF}"/>
              </a:ext>
            </a:extLst>
          </p:cNvPr>
          <p:cNvSpPr/>
          <p:nvPr/>
        </p:nvSpPr>
        <p:spPr>
          <a:xfrm>
            <a:off x="7058025" y="225213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56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29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6232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363231" y="1794519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0126442-7170-40C1-92AF-D36BC34ADD09}"/>
              </a:ext>
            </a:extLst>
          </p:cNvPr>
          <p:cNvSpPr/>
          <p:nvPr/>
        </p:nvSpPr>
        <p:spPr>
          <a:xfrm>
            <a:off x="1500810" y="2929525"/>
            <a:ext cx="6460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9. Writing .</a:t>
            </a:r>
          </a:p>
        </p:txBody>
      </p:sp>
    </p:spTree>
    <p:extLst>
      <p:ext uri="{BB962C8B-B14F-4D97-AF65-F5344CB8AC3E}">
        <p14:creationId xmlns:p14="http://schemas.microsoft.com/office/powerpoint/2010/main" val="3606792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93F0DFC-BEF4-46FA-A8D3-D8BA9995B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5" y="347960"/>
            <a:ext cx="8679029" cy="61620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ADA95D2-019B-4053-B56F-887C44A7A582}"/>
              </a:ext>
            </a:extLst>
          </p:cNvPr>
          <p:cNvSpPr/>
          <p:nvPr/>
        </p:nvSpPr>
        <p:spPr>
          <a:xfrm>
            <a:off x="232485" y="5843587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62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9A6DAA28-70FB-4991-BA43-1871002D375F}"/>
              </a:ext>
            </a:extLst>
          </p:cNvPr>
          <p:cNvSpPr/>
          <p:nvPr/>
        </p:nvSpPr>
        <p:spPr>
          <a:xfrm rot="21239739">
            <a:off x="1301317" y="2544456"/>
            <a:ext cx="974035" cy="2945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D36EA32-3248-45D8-9C69-CEC4E5BD1AFC}"/>
              </a:ext>
            </a:extLst>
          </p:cNvPr>
          <p:cNvSpPr/>
          <p:nvPr/>
        </p:nvSpPr>
        <p:spPr>
          <a:xfrm rot="21239739">
            <a:off x="3030204" y="2419755"/>
            <a:ext cx="744855" cy="2637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F2BBEF1-3C6D-4ED0-A81A-4D6A9CCDD57F}"/>
              </a:ext>
            </a:extLst>
          </p:cNvPr>
          <p:cNvSpPr/>
          <p:nvPr/>
        </p:nvSpPr>
        <p:spPr>
          <a:xfrm rot="21239739">
            <a:off x="638456" y="2766266"/>
            <a:ext cx="636220" cy="2992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9B52B83-EDEC-428A-88A4-6A00EE3029B9}"/>
              </a:ext>
            </a:extLst>
          </p:cNvPr>
          <p:cNvSpPr/>
          <p:nvPr/>
        </p:nvSpPr>
        <p:spPr>
          <a:xfrm rot="21239739">
            <a:off x="1573663" y="2752412"/>
            <a:ext cx="925670" cy="2688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A040A6BE-B03B-4E93-A0D1-5DBF6653F337}"/>
              </a:ext>
            </a:extLst>
          </p:cNvPr>
          <p:cNvSpPr/>
          <p:nvPr/>
        </p:nvSpPr>
        <p:spPr>
          <a:xfrm rot="21239739">
            <a:off x="784312" y="2995417"/>
            <a:ext cx="974035" cy="2849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E5787754-6CD5-439F-BC84-0682C16CBBEF}"/>
              </a:ext>
            </a:extLst>
          </p:cNvPr>
          <p:cNvSpPr/>
          <p:nvPr/>
        </p:nvSpPr>
        <p:spPr>
          <a:xfrm rot="21239739">
            <a:off x="1777679" y="2989643"/>
            <a:ext cx="649835" cy="1698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76D82BD-E3B9-4554-8B8E-8EBF4ACCFD95}"/>
              </a:ext>
            </a:extLst>
          </p:cNvPr>
          <p:cNvSpPr/>
          <p:nvPr/>
        </p:nvSpPr>
        <p:spPr>
          <a:xfrm rot="21239739">
            <a:off x="2415153" y="2847251"/>
            <a:ext cx="974035" cy="3081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2FD3F11F-E257-4F03-B234-A49B640747FF}"/>
              </a:ext>
            </a:extLst>
          </p:cNvPr>
          <p:cNvSpPr/>
          <p:nvPr/>
        </p:nvSpPr>
        <p:spPr>
          <a:xfrm rot="21239739">
            <a:off x="3348064" y="2748593"/>
            <a:ext cx="669644" cy="3420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32F8B086-0F9D-4F08-A371-3140F01BE1F5}"/>
              </a:ext>
            </a:extLst>
          </p:cNvPr>
          <p:cNvSpPr/>
          <p:nvPr/>
        </p:nvSpPr>
        <p:spPr>
          <a:xfrm rot="21239739">
            <a:off x="1395373" y="3131276"/>
            <a:ext cx="974035" cy="3081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0972822F-4584-42DE-ACAD-D3A63F895C9E}"/>
              </a:ext>
            </a:extLst>
          </p:cNvPr>
          <p:cNvSpPr/>
          <p:nvPr/>
        </p:nvSpPr>
        <p:spPr>
          <a:xfrm rot="21239739">
            <a:off x="760085" y="3763185"/>
            <a:ext cx="860003" cy="2628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67B273F2-010A-43C2-B3B9-5005F60B421F}"/>
              </a:ext>
            </a:extLst>
          </p:cNvPr>
          <p:cNvSpPr/>
          <p:nvPr/>
        </p:nvSpPr>
        <p:spPr>
          <a:xfrm rot="21239739">
            <a:off x="1546149" y="3621124"/>
            <a:ext cx="2061582" cy="30145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27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454F3BA-3FB2-43AE-ADF0-51EEB4E9A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942975"/>
            <a:ext cx="8505825" cy="4972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6C1074D-BF8A-4E88-B746-435703B20695}"/>
              </a:ext>
            </a:extLst>
          </p:cNvPr>
          <p:cNvSpPr/>
          <p:nvPr/>
        </p:nvSpPr>
        <p:spPr>
          <a:xfrm>
            <a:off x="7204785" y="942975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62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438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03665AE-4FC6-4A2A-AD59-BEE72E25C3B0}"/>
              </a:ext>
            </a:extLst>
          </p:cNvPr>
          <p:cNvSpPr/>
          <p:nvPr/>
        </p:nvSpPr>
        <p:spPr>
          <a:xfrm>
            <a:off x="496957" y="477078"/>
            <a:ext cx="8239539" cy="60926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6C1074D-BF8A-4E88-B746-435703B20695}"/>
              </a:ext>
            </a:extLst>
          </p:cNvPr>
          <p:cNvSpPr/>
          <p:nvPr/>
        </p:nvSpPr>
        <p:spPr>
          <a:xfrm>
            <a:off x="833803" y="1593986"/>
            <a:ext cx="7813240" cy="11790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Abadi" panose="020B0604020202020204" pitchFamily="34" charset="0"/>
              </a:rPr>
              <a:t>I live in a nice neighborhood.</a:t>
            </a:r>
          </a:p>
          <a:p>
            <a:pPr algn="ctr"/>
            <a:r>
              <a:rPr lang="en-US" sz="3600" b="1" dirty="0">
                <a:latin typeface="Abadi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202020204" pitchFamily="34" charset="0"/>
              </a:rPr>
              <a:t>Neighborhood</a:t>
            </a:r>
            <a:r>
              <a:rPr lang="en-US" sz="3600" b="1" dirty="0">
                <a:latin typeface="Abadi" panose="020B0604020202020204" pitchFamily="34" charset="0"/>
              </a:rPr>
              <a:t> has friendly people.</a:t>
            </a:r>
            <a:endParaRPr lang="ar-SA" sz="3600" b="1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86511C-225C-4DF7-9A0F-05E9CB62F74F}"/>
              </a:ext>
            </a:extLst>
          </p:cNvPr>
          <p:cNvSpPr/>
          <p:nvPr/>
        </p:nvSpPr>
        <p:spPr>
          <a:xfrm>
            <a:off x="833803" y="3336648"/>
            <a:ext cx="7813240" cy="11790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Abadi" panose="020B0604020202020204" pitchFamily="34" charset="0"/>
              </a:rPr>
              <a:t>I live in a nice neighborhood.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202020204" pitchFamily="34" charset="0"/>
              </a:rPr>
              <a:t>It</a:t>
            </a:r>
            <a:r>
              <a:rPr lang="en-US" sz="3600" b="1" dirty="0">
                <a:latin typeface="Abadi" panose="020B0604020202020204" pitchFamily="34" charset="0"/>
              </a:rPr>
              <a:t> has friendly people.</a:t>
            </a:r>
            <a:endParaRPr lang="ar-SA" sz="3600" b="1" dirty="0">
              <a:latin typeface="Abadi" panose="020B0604020202020204" pitchFamily="34" charset="0"/>
            </a:endParaRP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876A185D-06CB-4627-81B4-141834BD7BF6}"/>
              </a:ext>
            </a:extLst>
          </p:cNvPr>
          <p:cNvSpPr/>
          <p:nvPr/>
        </p:nvSpPr>
        <p:spPr>
          <a:xfrm>
            <a:off x="1421295" y="4911586"/>
            <a:ext cx="2375452" cy="1262270"/>
          </a:xfrm>
          <a:prstGeom prst="wedgeEllipseCallout">
            <a:avLst>
              <a:gd name="adj1" fmla="val 5763"/>
              <a:gd name="adj2" fmla="val -89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personal pronoun.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1141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03665AE-4FC6-4A2A-AD59-BEE72E25C3B0}"/>
              </a:ext>
            </a:extLst>
          </p:cNvPr>
          <p:cNvSpPr/>
          <p:nvPr/>
        </p:nvSpPr>
        <p:spPr>
          <a:xfrm>
            <a:off x="496957" y="477078"/>
            <a:ext cx="8239539" cy="60926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6C1074D-BF8A-4E88-B746-435703B20695}"/>
              </a:ext>
            </a:extLst>
          </p:cNvPr>
          <p:cNvSpPr/>
          <p:nvPr/>
        </p:nvSpPr>
        <p:spPr>
          <a:xfrm>
            <a:off x="833803" y="1534351"/>
            <a:ext cx="7813240" cy="11790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Abadi" panose="020B0604020202020204" pitchFamily="34" charset="0"/>
              </a:rPr>
              <a:t>The houses aren’t modern.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202020204" pitchFamily="34" charset="0"/>
              </a:rPr>
              <a:t>The houses </a:t>
            </a:r>
            <a:r>
              <a:rPr lang="en-US" sz="3600" b="1" dirty="0">
                <a:latin typeface="Abadi" panose="020B0604020202020204" pitchFamily="34" charset="0"/>
              </a:rPr>
              <a:t>are traditional.</a:t>
            </a:r>
            <a:endParaRPr lang="ar-SA" sz="3600" b="1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86511C-225C-4DF7-9A0F-05E9CB62F74F}"/>
              </a:ext>
            </a:extLst>
          </p:cNvPr>
          <p:cNvSpPr/>
          <p:nvPr/>
        </p:nvSpPr>
        <p:spPr>
          <a:xfrm>
            <a:off x="833803" y="3336648"/>
            <a:ext cx="7813240" cy="11790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Abadi" panose="020B0604020202020204" pitchFamily="34" charset="0"/>
              </a:rPr>
              <a:t>The houses aren’t modern.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202020204" pitchFamily="34" charset="0"/>
              </a:rPr>
              <a:t>They</a:t>
            </a:r>
            <a:r>
              <a:rPr lang="en-US" sz="3600" b="1" dirty="0">
                <a:latin typeface="Abadi" panose="020B0604020202020204" pitchFamily="34" charset="0"/>
              </a:rPr>
              <a:t> are traditional.</a:t>
            </a:r>
            <a:endParaRPr lang="ar-SA" sz="3600" b="1" dirty="0">
              <a:latin typeface="Abadi" panose="020B0604020202020204" pitchFamily="34" charset="0"/>
            </a:endParaRP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876A185D-06CB-4627-81B4-141834BD7BF6}"/>
              </a:ext>
            </a:extLst>
          </p:cNvPr>
          <p:cNvSpPr/>
          <p:nvPr/>
        </p:nvSpPr>
        <p:spPr>
          <a:xfrm>
            <a:off x="1421295" y="4911586"/>
            <a:ext cx="2375452" cy="1262270"/>
          </a:xfrm>
          <a:prstGeom prst="wedgeEllipseCallout">
            <a:avLst>
              <a:gd name="adj1" fmla="val 5763"/>
              <a:gd name="adj2" fmla="val -89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personal pronoun.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2941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03665AE-4FC6-4A2A-AD59-BEE72E25C3B0}"/>
              </a:ext>
            </a:extLst>
          </p:cNvPr>
          <p:cNvSpPr/>
          <p:nvPr/>
        </p:nvSpPr>
        <p:spPr>
          <a:xfrm>
            <a:off x="496957" y="477078"/>
            <a:ext cx="8239539" cy="60926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6C1074D-BF8A-4E88-B746-435703B20695}"/>
              </a:ext>
            </a:extLst>
          </p:cNvPr>
          <p:cNvSpPr/>
          <p:nvPr/>
        </p:nvSpPr>
        <p:spPr>
          <a:xfrm>
            <a:off x="833803" y="1534351"/>
            <a:ext cx="7813240" cy="11790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Abadi" panose="020B0604020202020204" pitchFamily="34" charset="0"/>
              </a:rPr>
              <a:t>My neighbors and I are friendly.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202020204" pitchFamily="34" charset="0"/>
              </a:rPr>
              <a:t>My neighbors and I </a:t>
            </a:r>
            <a:r>
              <a:rPr lang="en-US" sz="3600" b="1" dirty="0">
                <a:latin typeface="Abadi" panose="020B0604020202020204" pitchFamily="34" charset="0"/>
              </a:rPr>
              <a:t>always say “hello.”</a:t>
            </a:r>
            <a:endParaRPr lang="ar-SA" sz="3600" b="1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686511C-225C-4DF7-9A0F-05E9CB62F74F}"/>
              </a:ext>
            </a:extLst>
          </p:cNvPr>
          <p:cNvSpPr/>
          <p:nvPr/>
        </p:nvSpPr>
        <p:spPr>
          <a:xfrm>
            <a:off x="833803" y="3336648"/>
            <a:ext cx="7813240" cy="11790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Abadi" panose="020B0604020202020204" pitchFamily="34" charset="0"/>
              </a:rPr>
              <a:t>My neighbors and I are friendly.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202020204" pitchFamily="34" charset="0"/>
              </a:rPr>
              <a:t>We</a:t>
            </a:r>
            <a:r>
              <a:rPr lang="en-US" sz="3600" b="1" dirty="0">
                <a:latin typeface="Abadi" panose="020B0604020202020204" pitchFamily="34" charset="0"/>
              </a:rPr>
              <a:t> always say “hello.”</a:t>
            </a:r>
            <a:endParaRPr lang="ar-SA" sz="3600" b="1" dirty="0">
              <a:latin typeface="Abadi" panose="020B0604020202020204" pitchFamily="34" charset="0"/>
            </a:endParaRP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876A185D-06CB-4627-81B4-141834BD7BF6}"/>
              </a:ext>
            </a:extLst>
          </p:cNvPr>
          <p:cNvSpPr/>
          <p:nvPr/>
        </p:nvSpPr>
        <p:spPr>
          <a:xfrm>
            <a:off x="1421295" y="4911586"/>
            <a:ext cx="2375452" cy="1262270"/>
          </a:xfrm>
          <a:prstGeom prst="wedgeEllipseCallout">
            <a:avLst>
              <a:gd name="adj1" fmla="val 5763"/>
              <a:gd name="adj2" fmla="val -89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personal pronoun.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7389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93F0DFC-BEF4-46FA-A8D3-D8BA9995B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5" y="347960"/>
            <a:ext cx="8679029" cy="61620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ADA95D2-019B-4053-B56F-887C44A7A582}"/>
              </a:ext>
            </a:extLst>
          </p:cNvPr>
          <p:cNvSpPr/>
          <p:nvPr/>
        </p:nvSpPr>
        <p:spPr>
          <a:xfrm>
            <a:off x="232485" y="5843587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62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369E7080-6D90-4609-877E-E2C306379950}"/>
              </a:ext>
            </a:extLst>
          </p:cNvPr>
          <p:cNvSpPr/>
          <p:nvPr/>
        </p:nvSpPr>
        <p:spPr>
          <a:xfrm>
            <a:off x="742950" y="2257425"/>
            <a:ext cx="95250" cy="2476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33479CAB-0585-40E1-99C7-355D24730BA2}"/>
              </a:ext>
            </a:extLst>
          </p:cNvPr>
          <p:cNvSpPr/>
          <p:nvPr/>
        </p:nvSpPr>
        <p:spPr>
          <a:xfrm>
            <a:off x="1009650" y="2133898"/>
            <a:ext cx="1362075" cy="54292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Robert</a:t>
            </a:r>
            <a:endParaRPr lang="ar-SA" b="1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9C3C219-EAEA-4AFD-B21A-05950FA82848}"/>
              </a:ext>
            </a:extLst>
          </p:cNvPr>
          <p:cNvSpPr/>
          <p:nvPr/>
        </p:nvSpPr>
        <p:spPr>
          <a:xfrm>
            <a:off x="2696014" y="3381374"/>
            <a:ext cx="295275" cy="2669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سهم: لليسار 6">
            <a:extLst>
              <a:ext uri="{FF2B5EF4-FFF2-40B4-BE49-F238E27FC236}">
                <a16:creationId xmlns:a16="http://schemas.microsoft.com/office/drawing/2014/main" id="{CAEC6479-3CA5-4DB9-BEBE-9890AECD9245}"/>
              </a:ext>
            </a:extLst>
          </p:cNvPr>
          <p:cNvSpPr/>
          <p:nvPr/>
        </p:nvSpPr>
        <p:spPr>
          <a:xfrm>
            <a:off x="3463215" y="1862435"/>
            <a:ext cx="2642310" cy="54292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neighborhood</a:t>
            </a:r>
            <a:endParaRPr lang="ar-SA" b="1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C720F183-0689-44F1-B481-13503447CD7E}"/>
              </a:ext>
            </a:extLst>
          </p:cNvPr>
          <p:cNvSpPr/>
          <p:nvPr/>
        </p:nvSpPr>
        <p:spPr>
          <a:xfrm>
            <a:off x="3020302" y="2271861"/>
            <a:ext cx="295275" cy="2669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سهم: لليسار 8">
            <a:extLst>
              <a:ext uri="{FF2B5EF4-FFF2-40B4-BE49-F238E27FC236}">
                <a16:creationId xmlns:a16="http://schemas.microsoft.com/office/drawing/2014/main" id="{693E46BE-789E-46DD-9C3C-A1F02A2D3ED7}"/>
              </a:ext>
            </a:extLst>
          </p:cNvPr>
          <p:cNvSpPr/>
          <p:nvPr/>
        </p:nvSpPr>
        <p:spPr>
          <a:xfrm>
            <a:off x="3315577" y="2267396"/>
            <a:ext cx="1904123" cy="54292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buildings</a:t>
            </a:r>
            <a:endParaRPr lang="ar-SA" b="1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796426BA-61AE-4F73-A8CB-ECC74936DFB9}"/>
              </a:ext>
            </a:extLst>
          </p:cNvPr>
          <p:cNvSpPr/>
          <p:nvPr/>
        </p:nvSpPr>
        <p:spPr>
          <a:xfrm>
            <a:off x="2400739" y="2495848"/>
            <a:ext cx="295275" cy="2669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سهم: لليمين 10">
            <a:extLst>
              <a:ext uri="{FF2B5EF4-FFF2-40B4-BE49-F238E27FC236}">
                <a16:creationId xmlns:a16="http://schemas.microsoft.com/office/drawing/2014/main" id="{5FCD4CAD-1F2F-4E5C-85B1-2DC11E7E4771}"/>
              </a:ext>
            </a:extLst>
          </p:cNvPr>
          <p:cNvSpPr/>
          <p:nvPr/>
        </p:nvSpPr>
        <p:spPr>
          <a:xfrm>
            <a:off x="381001" y="2524423"/>
            <a:ext cx="2005232" cy="45690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/>
              <a:t>my neighbors and I</a:t>
            </a:r>
            <a:endParaRPr lang="ar-SA" sz="1400" b="1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93AC73A4-BE4F-4BE4-8A53-9327F8C57540}"/>
              </a:ext>
            </a:extLst>
          </p:cNvPr>
          <p:cNvSpPr/>
          <p:nvPr/>
        </p:nvSpPr>
        <p:spPr>
          <a:xfrm>
            <a:off x="3320340" y="2133600"/>
            <a:ext cx="295275" cy="2669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سهم: لليمين 12">
            <a:extLst>
              <a:ext uri="{FF2B5EF4-FFF2-40B4-BE49-F238E27FC236}">
                <a16:creationId xmlns:a16="http://schemas.microsoft.com/office/drawing/2014/main" id="{8C129403-A3DC-497B-9165-6E201E0D900F}"/>
              </a:ext>
            </a:extLst>
          </p:cNvPr>
          <p:cNvSpPr/>
          <p:nvPr/>
        </p:nvSpPr>
        <p:spPr>
          <a:xfrm>
            <a:off x="1245503" y="3198760"/>
            <a:ext cx="1447800" cy="71378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palace</a:t>
            </a:r>
            <a:endParaRPr lang="ar-SA" sz="1400" b="1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C4E8C0D-4A82-468F-96EC-A492499B8CAE}"/>
              </a:ext>
            </a:extLst>
          </p:cNvPr>
          <p:cNvSpPr/>
          <p:nvPr/>
        </p:nvSpPr>
        <p:spPr>
          <a:xfrm>
            <a:off x="2251746" y="3842073"/>
            <a:ext cx="295275" cy="2669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0FF6AA99-F4D1-48B3-B42E-0DB7C36194A2}"/>
              </a:ext>
            </a:extLst>
          </p:cNvPr>
          <p:cNvSpPr/>
          <p:nvPr/>
        </p:nvSpPr>
        <p:spPr>
          <a:xfrm>
            <a:off x="232485" y="3747121"/>
            <a:ext cx="2005232" cy="45690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/>
              <a:t>my neighbors and I</a:t>
            </a:r>
            <a:endParaRPr lang="ar-SA" sz="1400" b="1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D21B5260-8448-4F21-A2B9-AFB7E4ACE59B}"/>
              </a:ext>
            </a:extLst>
          </p:cNvPr>
          <p:cNvSpPr/>
          <p:nvPr/>
        </p:nvSpPr>
        <p:spPr>
          <a:xfrm>
            <a:off x="2725027" y="3975572"/>
            <a:ext cx="295275" cy="2669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سهم: لليسار 19">
            <a:extLst>
              <a:ext uri="{FF2B5EF4-FFF2-40B4-BE49-F238E27FC236}">
                <a16:creationId xmlns:a16="http://schemas.microsoft.com/office/drawing/2014/main" id="{1D93A372-60B9-4390-B34A-1943CAA64807}"/>
              </a:ext>
            </a:extLst>
          </p:cNvPr>
          <p:cNvSpPr/>
          <p:nvPr/>
        </p:nvSpPr>
        <p:spPr>
          <a:xfrm>
            <a:off x="3043856" y="3786336"/>
            <a:ext cx="2642310" cy="54292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my neighborhood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95431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DF7B2ED-37C3-4602-A5CE-751B2AE49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876425"/>
            <a:ext cx="7877175" cy="22761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3062222-7BC6-4313-B09C-047809D81046}"/>
              </a:ext>
            </a:extLst>
          </p:cNvPr>
          <p:cNvSpPr/>
          <p:nvPr/>
        </p:nvSpPr>
        <p:spPr>
          <a:xfrm>
            <a:off x="6896100" y="4410075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62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701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4227D2-64DE-4A56-8D97-CB9F9EC516B1}"/>
              </a:ext>
            </a:extLst>
          </p:cNvPr>
          <p:cNvSpPr/>
          <p:nvPr/>
        </p:nvSpPr>
        <p:spPr>
          <a:xfrm>
            <a:off x="1929972" y="2528280"/>
            <a:ext cx="4389535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pages  : 117</a:t>
            </a: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1B6C423-7C49-436D-AB0C-B21C5AA5BBF3}"/>
              </a:ext>
            </a:extLst>
          </p:cNvPr>
          <p:cNvSpPr/>
          <p:nvPr/>
        </p:nvSpPr>
        <p:spPr>
          <a:xfrm>
            <a:off x="2055005" y="1389507"/>
            <a:ext cx="41394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B7C1C2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B7C1C2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5347D5-4553-47D3-9790-09774BEEF7F9}"/>
              </a:ext>
            </a:extLst>
          </p:cNvPr>
          <p:cNvSpPr/>
          <p:nvPr/>
        </p:nvSpPr>
        <p:spPr>
          <a:xfrm>
            <a:off x="3207663" y="3429000"/>
            <a:ext cx="1834156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</a:t>
            </a:r>
            <a:r>
              <a:rPr lang="en-US" sz="4800" dirty="0">
                <a:ln w="0"/>
                <a:solidFill>
                  <a:schemeClr val="accent6">
                    <a:lumMod val="50000"/>
                  </a:schemeClr>
                </a:solidFill>
                <a:latin typeface="Gill Sans Ultra Bold Condensed" panose="020B0A06020104020203" pitchFamily="34" charset="0"/>
              </a:rPr>
              <a:t>G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) 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ill Sans Ultra Bold Condensed" panose="020B0A060201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1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77656EB-F1E9-4268-B96E-C9FABE50D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9961" r="90039">
                        <a14:foregroundMark x1="79590" y1="24512" x2="79590" y2="24512"/>
                        <a14:foregroundMark x1="72656" y1="20410" x2="72656" y2="20410"/>
                        <a14:foregroundMark x1="81836" y1="24512" x2="81836" y2="24512"/>
                        <a14:foregroundMark x1="23535" y1="17480" x2="23535" y2="17480"/>
                        <a14:foregroundMark x1="17871" y1="20996" x2="17871" y2="20996"/>
                        <a14:foregroundMark x1="33105" y1="46777" x2="33105" y2="46777"/>
                        <a14:foregroundMark x1="25488" y1="50977" x2="25488" y2="50977"/>
                        <a14:foregroundMark x1="28027" y1="50977" x2="28027" y2="50977"/>
                        <a14:foregroundMark x1="30566" y1="45508" x2="31836" y2="44629"/>
                        <a14:foregroundMark x1="36621" y1="33398" x2="36328" y2="36035"/>
                        <a14:foregroundMark x1="31836" y1="36035" x2="31543" y2="39844"/>
                        <a14:foregroundMark x1="54199" y1="9375" x2="44238" y2="10840"/>
                        <a14:foregroundMark x1="44238" y1="10840" x2="42090" y2="12109"/>
                        <a14:foregroundMark x1="81641" y1="26074" x2="81641" y2="26074"/>
                        <a14:foregroundMark x1="74805" y1="23730" x2="81445" y2="23730"/>
                        <a14:foregroundMark x1="18359" y1="21289" x2="26074" y2="17480"/>
                        <a14:foregroundMark x1="64746" y1="38965" x2="71680" y2="39746"/>
                        <a14:foregroundMark x1="65234" y1="40234" x2="71680" y2="45215"/>
                        <a14:foregroundMark x1="29980" y1="14746" x2="27051" y2="17480"/>
                        <a14:foregroundMark x1="12305" y1="22754" x2="14551" y2="22461"/>
                        <a14:foregroundMark x1="12891" y1="21875" x2="11035" y2="23340"/>
                        <a14:foregroundMark x1="11914" y1="20996" x2="10840" y2="22949"/>
                        <a14:foregroundMark x1="86426" y1="25586" x2="86035" y2="24414"/>
                        <a14:foregroundMark x1="73730" y1="20801" x2="76465" y2="23340"/>
                        <a14:foregroundMark x1="86914" y1="24609" x2="90039" y2="25391"/>
                        <a14:foregroundMark x1="89551" y1="26660" x2="76855" y2="22461"/>
                        <a14:foregroundMark x1="72461" y1="20605" x2="70410" y2="1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7685" r="8107" b="15266"/>
          <a:stretch/>
        </p:blipFill>
        <p:spPr>
          <a:xfrm>
            <a:off x="1063488" y="258418"/>
            <a:ext cx="7991060" cy="63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6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71F2690-CDCE-4102-94EA-EEDFBFA15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438"/>
          <a:stretch/>
        </p:blipFill>
        <p:spPr>
          <a:xfrm>
            <a:off x="209550" y="852488"/>
            <a:ext cx="8524875" cy="5762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04D14FE-9415-4DFE-9D92-9C6C337BC680}"/>
              </a:ext>
            </a:extLst>
          </p:cNvPr>
          <p:cNvSpPr/>
          <p:nvPr/>
        </p:nvSpPr>
        <p:spPr>
          <a:xfrm>
            <a:off x="2665497" y="242887"/>
            <a:ext cx="3813005" cy="4857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117</a:t>
            </a:r>
            <a:endParaRPr lang="ar-SA" sz="28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368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71F2690-CDCE-4102-94EA-EEDFBFA15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31"/>
          <a:stretch/>
        </p:blipFill>
        <p:spPr>
          <a:xfrm>
            <a:off x="209550" y="843583"/>
            <a:ext cx="8524875" cy="57381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04D14FE-9415-4DFE-9D92-9C6C337BC680}"/>
              </a:ext>
            </a:extLst>
          </p:cNvPr>
          <p:cNvSpPr/>
          <p:nvPr/>
        </p:nvSpPr>
        <p:spPr>
          <a:xfrm>
            <a:off x="2665497" y="242887"/>
            <a:ext cx="3813005" cy="4857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 book page: 117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4736884-27BE-4B3D-9320-E53E9B5A03A1}"/>
              </a:ext>
            </a:extLst>
          </p:cNvPr>
          <p:cNvSpPr/>
          <p:nvPr/>
        </p:nvSpPr>
        <p:spPr>
          <a:xfrm>
            <a:off x="960312" y="3712678"/>
            <a:ext cx="6640638" cy="38460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>
                <a:solidFill>
                  <a:schemeClr val="tx1"/>
                </a:solidFill>
                <a:latin typeface="Arial Black" panose="020B0A04020102020204" pitchFamily="34" charset="0"/>
              </a:rPr>
              <a:t> There are over 200 stores in Penang.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3CBE2A9-0AD1-404E-AB86-AD20BCEC68BE}"/>
              </a:ext>
            </a:extLst>
          </p:cNvPr>
          <p:cNvSpPr/>
          <p:nvPr/>
        </p:nvSpPr>
        <p:spPr>
          <a:xfrm>
            <a:off x="960312" y="4511367"/>
            <a:ext cx="6640638" cy="459764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There are big hotels in the town. 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ED58C0E-EAC2-406B-9057-092602F7090D}"/>
              </a:ext>
            </a:extLst>
          </p:cNvPr>
          <p:cNvSpPr/>
          <p:nvPr/>
        </p:nvSpPr>
        <p:spPr>
          <a:xfrm>
            <a:off x="960312" y="2332407"/>
            <a:ext cx="811337" cy="45976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Yes.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D950558-13D6-4F12-880A-405241FC2E27}"/>
              </a:ext>
            </a:extLst>
          </p:cNvPr>
          <p:cNvSpPr/>
          <p:nvPr/>
        </p:nvSpPr>
        <p:spPr>
          <a:xfrm>
            <a:off x="960312" y="3222904"/>
            <a:ext cx="811337" cy="5135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No 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7567066-D625-4EFF-8EFC-0566AF5D63EB}"/>
              </a:ext>
            </a:extLst>
          </p:cNvPr>
          <p:cNvSpPr/>
          <p:nvPr/>
        </p:nvSpPr>
        <p:spPr>
          <a:xfrm>
            <a:off x="960311" y="4064103"/>
            <a:ext cx="811337" cy="459764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3443AF6-5E11-4C03-B6B2-883A6B4E1470}"/>
              </a:ext>
            </a:extLst>
          </p:cNvPr>
          <p:cNvSpPr/>
          <p:nvPr/>
        </p:nvSpPr>
        <p:spPr>
          <a:xfrm>
            <a:off x="979363" y="4986698"/>
            <a:ext cx="792285" cy="459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No 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45246E8-ADA5-4846-A77D-3F2B904CD9DA}"/>
              </a:ext>
            </a:extLst>
          </p:cNvPr>
          <p:cNvSpPr/>
          <p:nvPr/>
        </p:nvSpPr>
        <p:spPr>
          <a:xfrm>
            <a:off x="979363" y="5446060"/>
            <a:ext cx="6640638" cy="33878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KOMTAR is the name of a shopping mall 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91F4EA8-C35C-4665-A080-B8102A75206A}"/>
              </a:ext>
            </a:extLst>
          </p:cNvPr>
          <p:cNvSpPr/>
          <p:nvPr/>
        </p:nvSpPr>
        <p:spPr>
          <a:xfrm>
            <a:off x="979363" y="6179911"/>
            <a:ext cx="6640638" cy="338786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There are many beautiful parks in Penang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C5F3DFC-96D7-4C52-A6A5-0431E1730A3B}"/>
              </a:ext>
            </a:extLst>
          </p:cNvPr>
          <p:cNvSpPr/>
          <p:nvPr/>
        </p:nvSpPr>
        <p:spPr>
          <a:xfrm>
            <a:off x="979363" y="5748211"/>
            <a:ext cx="697037" cy="45976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 Black" panose="020B0A04020102020204" pitchFamily="34" charset="0"/>
              </a:rPr>
              <a:t>No</a:t>
            </a:r>
            <a:endParaRPr lang="ar-SA" sz="20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9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920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6332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5015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91E5AC3-F852-4F78-95D5-450D37A41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46334" r="3748" b="26874"/>
          <a:stretch/>
        </p:blipFill>
        <p:spPr>
          <a:xfrm>
            <a:off x="1550505" y="1918252"/>
            <a:ext cx="3438938" cy="132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2006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C9D0714-19B0-4BB5-948B-81067481A8D8}"/>
              </a:ext>
            </a:extLst>
          </p:cNvPr>
          <p:cNvGrpSpPr/>
          <p:nvPr/>
        </p:nvGrpSpPr>
        <p:grpSpPr>
          <a:xfrm>
            <a:off x="1500810" y="1844215"/>
            <a:ext cx="6460435" cy="2531860"/>
            <a:chOff x="1500810" y="1844215"/>
            <a:chExt cx="6460435" cy="253186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F1EFA9F5-1EAD-44AB-986C-D66D83F88D6F}"/>
                </a:ext>
              </a:extLst>
            </p:cNvPr>
            <p:cNvSpPr/>
            <p:nvPr/>
          </p:nvSpPr>
          <p:spPr>
            <a:xfrm>
              <a:off x="2204204" y="1844215"/>
              <a:ext cx="47355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</a:rPr>
                <a:t>Today’s lesson : 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C9E4122C-6A90-4D18-BC08-741BD9B6FB4C}"/>
                </a:ext>
              </a:extLst>
            </p:cNvPr>
            <p:cNvSpPr/>
            <p:nvPr/>
          </p:nvSpPr>
          <p:spPr>
            <a:xfrm>
              <a:off x="1500810" y="2929525"/>
              <a:ext cx="646043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11. </a:t>
              </a:r>
              <a:r>
                <a:rPr lang="en-US" sz="4400" dirty="0">
                  <a:ln w="0"/>
                  <a:solidFill>
                    <a:srgbClr val="C00000"/>
                  </a:solidFill>
                  <a:latin typeface="Impact" panose="020B0806030902050204" pitchFamily="34" charset="0"/>
                </a:rPr>
                <a:t>Form , Meaning, Function.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 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FFFFCC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.</a:t>
              </a:r>
              <a:endParaRPr kumimoji="0" lang="ar-SA" sz="4400" b="0" i="0" u="none" strike="noStrike" kern="1200" cap="none" spc="0" normalizeH="0" baseline="0" noProof="0" dirty="0">
                <a:ln w="0"/>
                <a:solidFill>
                  <a:srgbClr val="FFFFCC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5726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A166CD5-7088-4C56-84A5-71EF38575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01964"/>
            <a:ext cx="8686800" cy="60540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3062222-7BC6-4313-B09C-047809D81046}"/>
              </a:ext>
            </a:extLst>
          </p:cNvPr>
          <p:cNvSpPr/>
          <p:nvPr/>
        </p:nvSpPr>
        <p:spPr>
          <a:xfrm>
            <a:off x="7467600" y="5913111"/>
            <a:ext cx="1447800" cy="54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63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405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16D6075-BC00-42B0-B94B-94BC6C0E8255}"/>
              </a:ext>
            </a:extLst>
          </p:cNvPr>
          <p:cNvSpPr/>
          <p:nvPr/>
        </p:nvSpPr>
        <p:spPr>
          <a:xfrm>
            <a:off x="5073926" y="5837182"/>
            <a:ext cx="2241274" cy="762401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Mark 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64EDB99-DE1D-44B1-8419-34B743D452DD}"/>
              </a:ext>
            </a:extLst>
          </p:cNvPr>
          <p:cNvSpPr/>
          <p:nvPr/>
        </p:nvSpPr>
        <p:spPr>
          <a:xfrm>
            <a:off x="362779" y="3046640"/>
            <a:ext cx="8418442" cy="105822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Mark 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9999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short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Jack. 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A3C10CB-5C49-4111-97CC-288E61A17FBA}"/>
              </a:ext>
            </a:extLst>
          </p:cNvPr>
          <p:cNvSpPr/>
          <p:nvPr/>
        </p:nvSpPr>
        <p:spPr>
          <a:xfrm>
            <a:off x="1409700" y="5837181"/>
            <a:ext cx="2241274" cy="762401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Jack  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AD87778-C046-4DD8-B2B8-D071C2438E46}"/>
              </a:ext>
            </a:extLst>
          </p:cNvPr>
          <p:cNvSpPr/>
          <p:nvPr/>
        </p:nvSpPr>
        <p:spPr>
          <a:xfrm>
            <a:off x="6390861" y="228600"/>
            <a:ext cx="2246243" cy="108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112772" y="5023550"/>
            <a:ext cx="9130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Winter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cold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Summer .</a:t>
            </a:r>
          </a:p>
        </p:txBody>
      </p:sp>
      <p:pic>
        <p:nvPicPr>
          <p:cNvPr id="3" name="صورة 2" descr="صورة تحتوي على مظلة, ملحق&#10;&#10;تم إنشاء الوصف تلقائياً">
            <a:extLst>
              <a:ext uri="{FF2B5EF4-FFF2-40B4-BE49-F238E27FC236}">
                <a16:creationId xmlns:a16="http://schemas.microsoft.com/office/drawing/2014/main" id="{0E7372EA-32E9-4966-8049-7E81AB23E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3" y="-308115"/>
            <a:ext cx="4542183" cy="4542183"/>
          </a:xfrm>
          <a:prstGeom prst="rect">
            <a:avLst/>
          </a:prstGeom>
        </p:spPr>
      </p:pic>
      <p:pic>
        <p:nvPicPr>
          <p:cNvPr id="7" name="صورة 6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80BF8B3C-EE39-4FD1-8C92-81FA4F2F8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66" y="606899"/>
            <a:ext cx="4243564" cy="3627169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C67D996-4E28-462E-B3BD-0700FDD2BC41}"/>
              </a:ext>
            </a:extLst>
          </p:cNvPr>
          <p:cNvSpPr/>
          <p:nvPr/>
        </p:nvSpPr>
        <p:spPr>
          <a:xfrm>
            <a:off x="5516217" y="218661"/>
            <a:ext cx="2932044" cy="71561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Winter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8F5932C5-61E8-42FB-9CD4-CF99DFBC94AC}"/>
              </a:ext>
            </a:extLst>
          </p:cNvPr>
          <p:cNvSpPr/>
          <p:nvPr/>
        </p:nvSpPr>
        <p:spPr>
          <a:xfrm>
            <a:off x="750626" y="195503"/>
            <a:ext cx="2932044" cy="71561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Summer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01E26F9-D218-4FAD-AACC-D83A996C3B52}"/>
              </a:ext>
            </a:extLst>
          </p:cNvPr>
          <p:cNvSpPr/>
          <p:nvPr/>
        </p:nvSpPr>
        <p:spPr>
          <a:xfrm>
            <a:off x="6778487" y="3945835"/>
            <a:ext cx="2126530" cy="9233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Cold 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1937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مبنى, خارجي, علامة, جبهة&#10;&#10;تم إنشاء الوصف تلقائياً">
            <a:extLst>
              <a:ext uri="{FF2B5EF4-FFF2-40B4-BE49-F238E27FC236}">
                <a16:creationId xmlns:a16="http://schemas.microsoft.com/office/drawing/2014/main" id="{0E3922F8-CF5C-4C5B-A47F-49585A4B5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8" y="1254816"/>
            <a:ext cx="7265504" cy="51435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3CED089-045C-4E7F-996A-79E31BB36C0F}"/>
              </a:ext>
            </a:extLst>
          </p:cNvPr>
          <p:cNvSpPr/>
          <p:nvPr/>
        </p:nvSpPr>
        <p:spPr>
          <a:xfrm>
            <a:off x="2782956" y="459684"/>
            <a:ext cx="3578087" cy="6559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/>
              <a:t>Bank</a:t>
            </a:r>
            <a:r>
              <a:rPr lang="en-US" dirty="0"/>
              <a:t> 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9377EF7-9154-4596-B983-0B523EF93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356" y1="34615" x2="57356" y2="34615"/>
                        <a14:foregroundMark x1="54996" y1="37154" x2="54996" y2="37154"/>
                        <a14:foregroundMark x1="44453" y1="36692" x2="44453" y2="36692"/>
                        <a14:foregroundMark x1="45161" y1="36231" x2="45161" y2="36231"/>
                        <a14:foregroundMark x1="44925" y1="36231" x2="42801" y2="36462"/>
                        <a14:foregroundMark x1="60504" y1="35538" x2="54996" y2="36231"/>
                        <a14:foregroundMark x1="60031" y1="74385" x2="59559" y2="76077"/>
                        <a14:foregroundMark x1="45397" y1="82385" x2="45397" y2="82385"/>
                        <a14:foregroundMark x1="63887" y1="81692" x2="63887" y2="81692"/>
                        <a14:foregroundMark x1="51141" y1="55923" x2="51141" y2="55923"/>
                        <a14:foregroundMark x1="52872" y1="51231" x2="52872" y2="51231"/>
                        <a14:foregroundMark x1="52872" y1="49615" x2="52872" y2="49615"/>
                        <a14:foregroundMark x1="43745" y1="25462" x2="43745" y2="25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0" t="13384" r="12240" b="12254"/>
          <a:stretch/>
        </p:blipFill>
        <p:spPr>
          <a:xfrm>
            <a:off x="1113183" y="1663887"/>
            <a:ext cx="4269666" cy="43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16D6075-BC00-42B0-B94B-94BC6C0E8255}"/>
              </a:ext>
            </a:extLst>
          </p:cNvPr>
          <p:cNvSpPr/>
          <p:nvPr/>
        </p:nvSpPr>
        <p:spPr>
          <a:xfrm>
            <a:off x="5073926" y="5837182"/>
            <a:ext cx="2241274" cy="762401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Mark 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64EDB99-DE1D-44B1-8419-34B743D452DD}"/>
              </a:ext>
            </a:extLst>
          </p:cNvPr>
          <p:cNvSpPr/>
          <p:nvPr/>
        </p:nvSpPr>
        <p:spPr>
          <a:xfrm>
            <a:off x="362779" y="3046640"/>
            <a:ext cx="8418442" cy="105822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Jack 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9999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tall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Mark .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A3C10CB-5C49-4111-97CC-288E61A17FBA}"/>
              </a:ext>
            </a:extLst>
          </p:cNvPr>
          <p:cNvSpPr/>
          <p:nvPr/>
        </p:nvSpPr>
        <p:spPr>
          <a:xfrm>
            <a:off x="1409700" y="5837181"/>
            <a:ext cx="2241274" cy="762401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Jack  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AD87778-C046-4DD8-B2B8-D071C2438E46}"/>
              </a:ext>
            </a:extLst>
          </p:cNvPr>
          <p:cNvSpPr/>
          <p:nvPr/>
        </p:nvSpPr>
        <p:spPr>
          <a:xfrm>
            <a:off x="6390861" y="228600"/>
            <a:ext cx="2246243" cy="108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  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64EDB99-DE1D-44B1-8419-34B743D452DD}"/>
              </a:ext>
            </a:extLst>
          </p:cNvPr>
          <p:cNvSpPr/>
          <p:nvPr/>
        </p:nvSpPr>
        <p:spPr>
          <a:xfrm>
            <a:off x="362779" y="363075"/>
            <a:ext cx="8418442" cy="105822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 Black" panose="020B0A04020102020204" pitchFamily="34" charset="0"/>
              </a:rPr>
              <a:t>What would happen if you were the </a:t>
            </a:r>
            <a:r>
              <a:rPr lang="en-US" sz="3600" dirty="0">
                <a:solidFill>
                  <a:prstClr val="black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tallest</a:t>
            </a:r>
            <a:r>
              <a:rPr lang="en-US" sz="3600" dirty="0">
                <a:solidFill>
                  <a:prstClr val="black"/>
                </a:solidFill>
                <a:latin typeface="Arial Black" panose="020B0A04020102020204" pitchFamily="34" charset="0"/>
              </a:rPr>
              <a:t> girl in the world ??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Short Tall Images, Stock Photos &amp; Vectors | Shutterstock">
            <a:extLst>
              <a:ext uri="{FF2B5EF4-FFF2-40B4-BE49-F238E27FC236}">
                <a16:creationId xmlns:a16="http://schemas.microsoft.com/office/drawing/2014/main" id="{6B503573-FB6B-491D-9C32-04F9373C2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0000" l="4592" r="50000">
                        <a14:foregroundMark x1="32653" y1="13571" x2="32653" y2="13571"/>
                        <a14:foregroundMark x1="26531" y1="9286" x2="26531" y2="9286"/>
                        <a14:foregroundMark x1="28571" y1="7143" x2="28571" y2="7143"/>
                        <a14:foregroundMark x1="17347" y1="86786" x2="17347" y2="86786"/>
                        <a14:foregroundMark x1="47449" y1="88929" x2="47449" y2="88929"/>
                        <a14:foregroundMark x1="30612" y1="25000" x2="30612" y2="25000"/>
                        <a14:foregroundMark x1="29082" y1="24643" x2="34184" y2="24286"/>
                        <a14:foregroundMark x1="12245" y1="90000" x2="12245" y2="90000"/>
                        <a14:foregroundMark x1="48980" y1="89286" x2="48980" y2="89286"/>
                        <a14:foregroundMark x1="12755" y1="88929" x2="14286" y2="8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048" b="5358"/>
          <a:stretch/>
        </p:blipFill>
        <p:spPr bwMode="auto">
          <a:xfrm>
            <a:off x="0" y="1421295"/>
            <a:ext cx="2743199" cy="52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3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صورة 4" descr="صورة تحتوي على خارجي, مبنى, قديم, مبنى حكومي&#10;&#10;تم إنشاء الوصف تلقائياً">
            <a:extLst>
              <a:ext uri="{FF2B5EF4-FFF2-40B4-BE49-F238E27FC236}">
                <a16:creationId xmlns:a16="http://schemas.microsoft.com/office/drawing/2014/main" id="{7511959A-F2F5-4224-9A20-6830CA096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/>
          <a:stretch/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pic>
        <p:nvPicPr>
          <p:cNvPr id="7" name="صورة 6" descr="صورة تحتوي على نص, سماء, خارجي, مدينة&#10;&#10;تم إنشاء الوصف تلقائياً">
            <a:extLst>
              <a:ext uri="{FF2B5EF4-FFF2-40B4-BE49-F238E27FC236}">
                <a16:creationId xmlns:a16="http://schemas.microsoft.com/office/drawing/2014/main" id="{F1893788-D1BA-4D40-A9D5-C8C4BD18B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3" r="26226" b="-1"/>
          <a:stretch/>
        </p:blipFill>
        <p:spPr>
          <a:xfrm>
            <a:off x="4572000" y="10"/>
            <a:ext cx="4572000" cy="685799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26E8754-F9DF-4B64-B641-6EDCF8A5712C}"/>
              </a:ext>
            </a:extLst>
          </p:cNvPr>
          <p:cNvSpPr/>
          <p:nvPr/>
        </p:nvSpPr>
        <p:spPr>
          <a:xfrm>
            <a:off x="363351" y="3429000"/>
            <a:ext cx="8418442" cy="142129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Clock Tower  is </a:t>
            </a:r>
            <a:r>
              <a:rPr lang="en-US" sz="3600" dirty="0">
                <a:solidFill>
                  <a:prstClr val="black"/>
                </a:solidFill>
                <a:highlight>
                  <a:srgbClr val="FF9999"/>
                </a:highlight>
                <a:latin typeface="Arial Black" panose="020B0A04020102020204" pitchFamily="34" charset="0"/>
              </a:rPr>
              <a:t>long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The kingdom Tower . 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1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94387" y="3933056"/>
            <a:ext cx="82686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Cow #1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Cow #2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cow 1.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28"/>
          <a:stretch/>
        </p:blipFill>
        <p:spPr>
          <a:xfrm>
            <a:off x="347870" y="339621"/>
            <a:ext cx="8070573" cy="28350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2047460" y="3396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458609" y="3396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94387" y="3933056"/>
            <a:ext cx="86971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tea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fire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the tea.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66" b="64096"/>
          <a:stretch/>
        </p:blipFill>
        <p:spPr>
          <a:xfrm>
            <a:off x="761864" y="324633"/>
            <a:ext cx="7620271" cy="26003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/>
          <p:cNvSpPr/>
          <p:nvPr/>
        </p:nvSpPr>
        <p:spPr>
          <a:xfrm>
            <a:off x="3858493" y="339621"/>
            <a:ext cx="116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hot</a:t>
            </a:r>
            <a:endParaRPr kumimoji="0" lang="ar-SA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52EA5A8-590B-42A5-B8C8-63584F305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5" b="23923" l="7070" r="89959">
                        <a14:foregroundMark x1="89959" y1="14308" x2="89959" y2="14308"/>
                        <a14:foregroundMark x1="84119" y1="13462" x2="84119" y2="13462"/>
                        <a14:foregroundMark x1="81455" y1="13462" x2="79611" y2="16692"/>
                        <a14:foregroundMark x1="78893" y1="8769" x2="78893" y2="8769"/>
                        <a14:foregroundMark x1="83504" y1="5077" x2="83504" y2="5077"/>
                        <a14:foregroundMark x1="87295" y1="7308" x2="87295" y2="7308"/>
                        <a14:foregroundMark x1="23156" y1="13462" x2="23156" y2="13462"/>
                        <a14:foregroundMark x1="17111" y1="12692" x2="17111" y2="16615"/>
                        <a14:foregroundMark x1="12193" y1="11308" x2="7684" y2="14923"/>
                        <a14:foregroundMark x1="7684" y1="14923" x2="7070" y2="16385"/>
                        <a14:foregroundMark x1="83607" y1="11154" x2="88832" y2="15154"/>
                        <a14:foregroundMark x1="86270" y1="6231" x2="86270" y2="6231"/>
                        <a14:foregroundMark x1="77971" y1="12154" x2="77971" y2="12154"/>
                        <a14:foregroundMark x1="78893" y1="9385" x2="78893" y2="9385"/>
                        <a14:foregroundMark x1="72643" y1="12077" x2="72643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43" b="73393"/>
          <a:stretch/>
        </p:blipFill>
        <p:spPr>
          <a:xfrm>
            <a:off x="974035" y="476672"/>
            <a:ext cx="7702421" cy="3525458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56239" y="3840965"/>
            <a:ext cx="8142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red bag is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nic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orange  bag  is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</a:t>
            </a:r>
            <a:r>
              <a:rPr lang="en-US" sz="40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e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red bag.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67544" y="476672"/>
            <a:ext cx="1584176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7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6FF099C0-BA18-4F6B-BD26-8FD43B1C4892}"/>
              </a:ext>
            </a:extLst>
          </p:cNvPr>
          <p:cNvSpPr/>
          <p:nvPr/>
        </p:nvSpPr>
        <p:spPr>
          <a:xfrm>
            <a:off x="168965" y="5959059"/>
            <a:ext cx="2236304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B8EF13FF-AE73-44CB-9485-D7DDEC7530B8}"/>
              </a:ext>
            </a:extLst>
          </p:cNvPr>
          <p:cNvSpPr/>
          <p:nvPr/>
        </p:nvSpPr>
        <p:spPr>
          <a:xfrm>
            <a:off x="2961861" y="5959058"/>
            <a:ext cx="2236304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AA58C9D-F519-4586-8C8C-52C882CC3F7A}"/>
              </a:ext>
            </a:extLst>
          </p:cNvPr>
          <p:cNvSpPr/>
          <p:nvPr/>
        </p:nvSpPr>
        <p:spPr>
          <a:xfrm>
            <a:off x="5921237" y="5959057"/>
            <a:ext cx="2594113" cy="7056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Daived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0C11E0D-EA6A-4B86-A707-7C4B73CDAA96}"/>
              </a:ext>
            </a:extLst>
          </p:cNvPr>
          <p:cNvSpPr/>
          <p:nvPr/>
        </p:nvSpPr>
        <p:spPr>
          <a:xfrm>
            <a:off x="5804455" y="1898374"/>
            <a:ext cx="3140765" cy="49596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A390BC4-1DFD-4631-BC19-BE973F4A1D5C}"/>
              </a:ext>
            </a:extLst>
          </p:cNvPr>
          <p:cNvSpPr/>
          <p:nvPr/>
        </p:nvSpPr>
        <p:spPr>
          <a:xfrm>
            <a:off x="362779" y="2547176"/>
            <a:ext cx="8418442" cy="97403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Mark  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Funn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er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9966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Jack .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7FC82D5-E145-48D3-94DA-BD31B7B9A32E}"/>
              </a:ext>
            </a:extLst>
          </p:cNvPr>
          <p:cNvSpPr/>
          <p:nvPr/>
        </p:nvSpPr>
        <p:spPr>
          <a:xfrm>
            <a:off x="4080013" y="805070"/>
            <a:ext cx="3493604" cy="12523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Funn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</a:rPr>
              <a:t>y</a:t>
            </a:r>
            <a:r>
              <a:rPr lang="en-US" sz="6000" b="1" dirty="0">
                <a:solidFill>
                  <a:schemeClr val="tx1"/>
                </a:solidFill>
              </a:rPr>
              <a:t>  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endParaRPr lang="ar-S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64EDB99-DE1D-44B1-8419-34B743D452DD}"/>
              </a:ext>
            </a:extLst>
          </p:cNvPr>
          <p:cNvSpPr/>
          <p:nvPr/>
        </p:nvSpPr>
        <p:spPr>
          <a:xfrm>
            <a:off x="362779" y="5183553"/>
            <a:ext cx="8418442" cy="105822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Maths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is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more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CFF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difficult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English language 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0205F0A-BD5A-4491-8759-7089A228A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" y="424366"/>
            <a:ext cx="4641574" cy="4641574"/>
          </a:xfrm>
          <a:prstGeom prst="rect">
            <a:avLst/>
          </a:prstGeom>
        </p:spPr>
      </p:pic>
      <p:pic>
        <p:nvPicPr>
          <p:cNvPr id="3" name="صورة 2" descr="صورة تحتوي على نص, ملكة, رسوم المتجهات&#10;&#10;تم إنشاء الوصف تلقائياً">
            <a:extLst>
              <a:ext uri="{FF2B5EF4-FFF2-40B4-BE49-F238E27FC236}">
                <a16:creationId xmlns:a16="http://schemas.microsoft.com/office/drawing/2014/main" id="{F2B5144C-5358-439F-9EDE-7B6C75ED2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424366"/>
            <a:ext cx="3952544" cy="4641574"/>
          </a:xfrm>
          <a:prstGeom prst="rect">
            <a:avLst/>
          </a:prstGeom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E12F2239-C508-4CA3-B7EB-FDC926060B84}"/>
              </a:ext>
            </a:extLst>
          </p:cNvPr>
          <p:cNvSpPr/>
          <p:nvPr/>
        </p:nvSpPr>
        <p:spPr>
          <a:xfrm>
            <a:off x="2513772" y="0"/>
            <a:ext cx="4383156" cy="1013792"/>
          </a:xfrm>
          <a:prstGeom prst="wedgeEllipseCallout">
            <a:avLst>
              <a:gd name="adj1" fmla="val -26067"/>
              <a:gd name="adj2" fmla="val 3602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Difficult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01C8738-893E-4E1E-B271-A7736EA34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9" y="616227"/>
            <a:ext cx="4139647" cy="518355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87CDA67-1EB1-4D59-956E-0415656C0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76" y="616227"/>
            <a:ext cx="4303513" cy="518355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64EDB99-DE1D-44B1-8419-34B743D452DD}"/>
              </a:ext>
            </a:extLst>
          </p:cNvPr>
          <p:cNvSpPr/>
          <p:nvPr/>
        </p:nvSpPr>
        <p:spPr>
          <a:xfrm>
            <a:off x="362779" y="5357787"/>
            <a:ext cx="8418442" cy="105822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Riyadh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CFF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beautiful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Jeddah 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E12F2239-C508-4CA3-B7EB-FDC926060B84}"/>
              </a:ext>
            </a:extLst>
          </p:cNvPr>
          <p:cNvSpPr/>
          <p:nvPr/>
        </p:nvSpPr>
        <p:spPr>
          <a:xfrm>
            <a:off x="2513772" y="0"/>
            <a:ext cx="4383156" cy="1013792"/>
          </a:xfrm>
          <a:prstGeom prst="wedgeEllipseCallout">
            <a:avLst>
              <a:gd name="adj1" fmla="val -26067"/>
              <a:gd name="adj2" fmla="val 3602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Beautiful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928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916A0B1-2C00-4E7E-AC28-51EA7FFD1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8" y="144740"/>
            <a:ext cx="4800369" cy="452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3DCE889-E6CE-4F6B-A4D2-08F2CE700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04" y="2991678"/>
            <a:ext cx="5764465" cy="3721582"/>
          </a:xfrm>
          <a:prstGeom prst="rect">
            <a:avLst/>
          </a:prstGeom>
        </p:spPr>
      </p:pic>
      <p:sp>
        <p:nvSpPr>
          <p:cNvPr id="8" name="سهم: لليسار 7">
            <a:extLst>
              <a:ext uri="{FF2B5EF4-FFF2-40B4-BE49-F238E27FC236}">
                <a16:creationId xmlns:a16="http://schemas.microsoft.com/office/drawing/2014/main" id="{BDA22654-E2E7-46A4-9790-420A0ABBDE90}"/>
              </a:ext>
            </a:extLst>
          </p:cNvPr>
          <p:cNvSpPr/>
          <p:nvPr/>
        </p:nvSpPr>
        <p:spPr>
          <a:xfrm>
            <a:off x="4572000" y="675861"/>
            <a:ext cx="4204252" cy="197788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Bookstore.  </a:t>
            </a:r>
            <a:endParaRPr lang="ar-SA" sz="6000" b="1" dirty="0"/>
          </a:p>
        </p:txBody>
      </p:sp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DA147986-1DEE-4C90-A8CF-89986366F2F1}"/>
              </a:ext>
            </a:extLst>
          </p:cNvPr>
          <p:cNvSpPr/>
          <p:nvPr/>
        </p:nvSpPr>
        <p:spPr>
          <a:xfrm>
            <a:off x="437322" y="4472609"/>
            <a:ext cx="3657600" cy="20971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Health club 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9020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AEF66D59-ED13-432D-9CE5-3BABF116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6" y="218661"/>
            <a:ext cx="5665921" cy="346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31AB850-641A-43C7-BFB3-541E18E55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7653" r="18490" b="14584"/>
          <a:stretch/>
        </p:blipFill>
        <p:spPr>
          <a:xfrm>
            <a:off x="5521067" y="2004549"/>
            <a:ext cx="3453968" cy="46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1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A47B2E3-520C-497B-892E-F820172BE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b="71014"/>
          <a:stretch/>
        </p:blipFill>
        <p:spPr>
          <a:xfrm>
            <a:off x="188844" y="337932"/>
            <a:ext cx="8537714" cy="284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81745C8-B7DD-403C-9BEC-382B93132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1"/>
          <a:stretch/>
        </p:blipFill>
        <p:spPr>
          <a:xfrm>
            <a:off x="188844" y="3180524"/>
            <a:ext cx="8537714" cy="351845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70622FE-86A2-44DC-94A4-59A9E0458276}"/>
              </a:ext>
            </a:extLst>
          </p:cNvPr>
          <p:cNvSpPr/>
          <p:nvPr/>
        </p:nvSpPr>
        <p:spPr>
          <a:xfrm>
            <a:off x="3041374" y="1520689"/>
            <a:ext cx="2345635" cy="47707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small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800" b="1" dirty="0"/>
              <a:t> than</a:t>
            </a:r>
            <a:endParaRPr lang="ar-SA" sz="2800" b="1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D7F79A1-1CA6-4C03-9DFA-154B714365A3}"/>
              </a:ext>
            </a:extLst>
          </p:cNvPr>
          <p:cNvSpPr/>
          <p:nvPr/>
        </p:nvSpPr>
        <p:spPr>
          <a:xfrm>
            <a:off x="3284883" y="2112067"/>
            <a:ext cx="2345635" cy="47707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big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ger</a:t>
            </a:r>
            <a:r>
              <a:rPr lang="en-US" sz="2800" b="1" dirty="0"/>
              <a:t> than</a:t>
            </a:r>
            <a:endParaRPr lang="ar-SA" sz="2800" b="1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4EE89EA-0486-4737-A8A5-11AF57AD5960}"/>
              </a:ext>
            </a:extLst>
          </p:cNvPr>
          <p:cNvSpPr/>
          <p:nvPr/>
        </p:nvSpPr>
        <p:spPr>
          <a:xfrm>
            <a:off x="3409121" y="3611220"/>
            <a:ext cx="3200401" cy="47707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more</a:t>
            </a:r>
            <a:r>
              <a:rPr lang="en-US" sz="2400" b="1" dirty="0"/>
              <a:t> dangerous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than</a:t>
            </a:r>
            <a:r>
              <a:rPr lang="en-US" sz="2400" b="1" dirty="0"/>
              <a:t> </a:t>
            </a:r>
            <a:endParaRPr lang="ar-SA" sz="2400" b="1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AEDE02A-DDC6-47DB-86D0-7F6E1F5E731F}"/>
              </a:ext>
            </a:extLst>
          </p:cNvPr>
          <p:cNvSpPr/>
          <p:nvPr/>
        </p:nvSpPr>
        <p:spPr>
          <a:xfrm>
            <a:off x="2857499" y="4224132"/>
            <a:ext cx="3200401" cy="47707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less</a:t>
            </a:r>
            <a:r>
              <a:rPr lang="en-US" sz="2400" b="1" dirty="0"/>
              <a:t> dangerous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than</a:t>
            </a:r>
            <a:r>
              <a:rPr lang="en-US" sz="2400" b="1" dirty="0"/>
              <a:t>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5885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3B4D0E-EB1C-4BF0-B631-7C1F1894A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94" b="21884"/>
          <a:stretch/>
        </p:blipFill>
        <p:spPr>
          <a:xfrm>
            <a:off x="402535" y="1898374"/>
            <a:ext cx="8338930" cy="358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E40C167-CC29-4FE4-BAE2-170C63DFF3F9}"/>
              </a:ext>
            </a:extLst>
          </p:cNvPr>
          <p:cNvSpPr/>
          <p:nvPr/>
        </p:nvSpPr>
        <p:spPr>
          <a:xfrm>
            <a:off x="3274944" y="2688537"/>
            <a:ext cx="2345635" cy="47707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fast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800" b="1" dirty="0"/>
              <a:t> than</a:t>
            </a:r>
            <a:endParaRPr lang="ar-SA" sz="2800" b="1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3CD927F-3E3B-4F0E-AB91-9E57D8A83244}"/>
              </a:ext>
            </a:extLst>
          </p:cNvPr>
          <p:cNvSpPr/>
          <p:nvPr/>
        </p:nvSpPr>
        <p:spPr>
          <a:xfrm>
            <a:off x="3274943" y="3610390"/>
            <a:ext cx="2345635" cy="47707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slow</a:t>
            </a:r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er </a:t>
            </a:r>
            <a:r>
              <a:rPr lang="en-US" sz="2800" b="1" dirty="0"/>
              <a:t>than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1504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16889" y="3573016"/>
            <a:ext cx="90537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Red car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Blue car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better 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red car .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7" b="24978"/>
          <a:stretch/>
        </p:blipFill>
        <p:spPr>
          <a:xfrm>
            <a:off x="1172818" y="628396"/>
            <a:ext cx="6987208" cy="24726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1269977" y="529005"/>
            <a:ext cx="1622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good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4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ad Grade Report Card free image download">
            <a:extLst>
              <a:ext uri="{FF2B5EF4-FFF2-40B4-BE49-F238E27FC236}">
                <a16:creationId xmlns:a16="http://schemas.microsoft.com/office/drawing/2014/main" id="{6CEE4D25-938F-40E1-8F49-C8F9C549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37" y="1411358"/>
            <a:ext cx="4881609" cy="367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 Exam Stock Illustrations – 170 F Exam Stock Illustrations, Vectors &amp;amp;  Clipart - Dreamstime">
            <a:extLst>
              <a:ext uri="{FF2B5EF4-FFF2-40B4-BE49-F238E27FC236}">
                <a16:creationId xmlns:a16="http://schemas.microsoft.com/office/drawing/2014/main" id="{F25CD42D-1786-48C8-BF79-3EABEBB9B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6956" r="8510" b="6956"/>
          <a:stretch/>
        </p:blipFill>
        <p:spPr bwMode="auto">
          <a:xfrm>
            <a:off x="208722" y="397565"/>
            <a:ext cx="3543015" cy="41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9246021E-1877-4C9C-86B9-DF2752909FE7}"/>
              </a:ext>
            </a:extLst>
          </p:cNvPr>
          <p:cNvSpPr/>
          <p:nvPr/>
        </p:nvSpPr>
        <p:spPr>
          <a:xfrm>
            <a:off x="3424030" y="737984"/>
            <a:ext cx="2077278" cy="576470"/>
          </a:xfrm>
          <a:prstGeom prst="wedgeEllipseCallout">
            <a:avLst>
              <a:gd name="adj1" fmla="val 13138"/>
              <a:gd name="adj2" fmla="val 24870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 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4CB1D692-6ACF-452B-AAEB-CDB5A6044D58}"/>
              </a:ext>
            </a:extLst>
          </p:cNvPr>
          <p:cNvSpPr/>
          <p:nvPr/>
        </p:nvSpPr>
        <p:spPr>
          <a:xfrm>
            <a:off x="4661452" y="52185"/>
            <a:ext cx="2077278" cy="576470"/>
          </a:xfrm>
          <a:prstGeom prst="wedgeEllipseCallout">
            <a:avLst>
              <a:gd name="adj1" fmla="val 6918"/>
              <a:gd name="adj2" fmla="val 2625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Arabic 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E605F81-8AAA-4A49-AA64-933284FBBE8C}"/>
              </a:ext>
            </a:extLst>
          </p:cNvPr>
          <p:cNvSpPr/>
          <p:nvPr/>
        </p:nvSpPr>
        <p:spPr>
          <a:xfrm>
            <a:off x="362779" y="5088837"/>
            <a:ext cx="8418442" cy="1371598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My mark in Math subject is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worse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Arabic subject .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C38B2BC-3C20-4303-B74F-8E32BF6B8010}"/>
              </a:ext>
            </a:extLst>
          </p:cNvPr>
          <p:cNvSpPr/>
          <p:nvPr/>
        </p:nvSpPr>
        <p:spPr>
          <a:xfrm>
            <a:off x="231435" y="102889"/>
            <a:ext cx="1443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Bad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مستطيل 28">
            <a:extLst>
              <a:ext uri="{FF2B5EF4-FFF2-40B4-BE49-F238E27FC236}">
                <a16:creationId xmlns:a16="http://schemas.microsoft.com/office/drawing/2014/main" id="{4C2B714D-7909-4E64-8996-38D2344AAF02}"/>
              </a:ext>
            </a:extLst>
          </p:cNvPr>
          <p:cNvSpPr/>
          <p:nvPr/>
        </p:nvSpPr>
        <p:spPr>
          <a:xfrm>
            <a:off x="6871242" y="2087636"/>
            <a:ext cx="2277701" cy="4592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F760227A-8D2E-4153-8BF8-D46E670B81A2}"/>
              </a:ext>
            </a:extLst>
          </p:cNvPr>
          <p:cNvCxnSpPr>
            <a:cxnSpLocks/>
          </p:cNvCxnSpPr>
          <p:nvPr/>
        </p:nvCxnSpPr>
        <p:spPr>
          <a:xfrm>
            <a:off x="4850296" y="1417568"/>
            <a:ext cx="2937016" cy="7094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1540B80-9A42-45CC-AACC-EBAF3176A147}"/>
              </a:ext>
            </a:extLst>
          </p:cNvPr>
          <p:cNvSpPr/>
          <p:nvPr/>
        </p:nvSpPr>
        <p:spPr>
          <a:xfrm>
            <a:off x="3385910" y="2126975"/>
            <a:ext cx="3450540" cy="45922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A5EFA0-BDB7-4F97-8BCD-2DEBEE31B876}"/>
              </a:ext>
            </a:extLst>
          </p:cNvPr>
          <p:cNvSpPr/>
          <p:nvPr/>
        </p:nvSpPr>
        <p:spPr>
          <a:xfrm>
            <a:off x="69574" y="2136913"/>
            <a:ext cx="3246767" cy="4631633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9EF1B8E2-862A-49A8-9437-3B731F9FAEA9}"/>
              </a:ext>
            </a:extLst>
          </p:cNvPr>
          <p:cNvCxnSpPr>
            <a:cxnSpLocks/>
          </p:cNvCxnSpPr>
          <p:nvPr/>
        </p:nvCxnSpPr>
        <p:spPr>
          <a:xfrm>
            <a:off x="4644877" y="680419"/>
            <a:ext cx="0" cy="20627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194D2659-E455-469E-A5F9-05BB88D34AE1}"/>
              </a:ext>
            </a:extLst>
          </p:cNvPr>
          <p:cNvCxnSpPr>
            <a:cxnSpLocks/>
          </p:cNvCxnSpPr>
          <p:nvPr/>
        </p:nvCxnSpPr>
        <p:spPr>
          <a:xfrm flipH="1">
            <a:off x="2216426" y="1368287"/>
            <a:ext cx="2633870" cy="7686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52193332-90FF-4178-8F7A-AD4D9745199B}"/>
              </a:ext>
            </a:extLst>
          </p:cNvPr>
          <p:cNvSpPr/>
          <p:nvPr/>
        </p:nvSpPr>
        <p:spPr>
          <a:xfrm>
            <a:off x="1550503" y="138731"/>
            <a:ext cx="6202017" cy="2236305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Comparative ( between </a:t>
            </a:r>
            <a:r>
              <a:rPr lang="en-US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2</a:t>
            </a:r>
            <a:r>
              <a:rPr lang="en-US" sz="3200" b="1" dirty="0"/>
              <a:t> things )</a:t>
            </a:r>
          </a:p>
          <a:p>
            <a:pPr algn="ctr"/>
            <a:r>
              <a:rPr lang="en-US" sz="2000" b="1" dirty="0"/>
              <a:t>Short (Adj + 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000" b="1" dirty="0"/>
              <a:t>) + than </a:t>
            </a:r>
          </a:p>
          <a:p>
            <a:pPr algn="ctr"/>
            <a:r>
              <a:rPr lang="en-US" sz="2000" b="1" dirty="0"/>
              <a:t>Long (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more/ less </a:t>
            </a:r>
            <a:r>
              <a:rPr lang="en-US" sz="2000" b="1" dirty="0"/>
              <a:t>adj ) than </a:t>
            </a:r>
          </a:p>
          <a:p>
            <a:pPr algn="ctr"/>
            <a:r>
              <a:rPr lang="en-US" sz="2000" b="1" dirty="0"/>
              <a:t>Irregular  ( 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adj</a:t>
            </a:r>
            <a:r>
              <a:rPr lang="en-US" sz="2000" b="1" dirty="0"/>
              <a:t> + than )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9210E6C-4983-4FE1-B3AC-2ED10A732B54}"/>
              </a:ext>
            </a:extLst>
          </p:cNvPr>
          <p:cNvSpPr/>
          <p:nvPr/>
        </p:nvSpPr>
        <p:spPr>
          <a:xfrm>
            <a:off x="581437" y="2191578"/>
            <a:ext cx="2226365" cy="924339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Short adjectives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A43779DE-2B25-4F73-990B-C2102ACBD0C5}"/>
              </a:ext>
            </a:extLst>
          </p:cNvPr>
          <p:cNvSpPr/>
          <p:nvPr/>
        </p:nvSpPr>
        <p:spPr>
          <a:xfrm>
            <a:off x="278295" y="3014869"/>
            <a:ext cx="1192696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long </a:t>
            </a:r>
            <a:endParaRPr lang="ar-SA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E5CDCE0-E9EE-4D71-8D18-8DE728609835}"/>
              </a:ext>
            </a:extLst>
          </p:cNvPr>
          <p:cNvSpPr/>
          <p:nvPr/>
        </p:nvSpPr>
        <p:spPr>
          <a:xfrm>
            <a:off x="1505776" y="3220277"/>
            <a:ext cx="1560443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long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than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C171B72A-6E4E-4DF1-BE6E-D6BCE58C14A4}"/>
              </a:ext>
            </a:extLst>
          </p:cNvPr>
          <p:cNvSpPr/>
          <p:nvPr/>
        </p:nvSpPr>
        <p:spPr>
          <a:xfrm>
            <a:off x="278295" y="3939208"/>
            <a:ext cx="1192696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Nic</a:t>
            </a:r>
            <a:r>
              <a:rPr lang="en-US" b="1" dirty="0">
                <a:highlight>
                  <a:srgbClr val="FF00FF"/>
                </a:highlight>
              </a:rPr>
              <a:t>e</a:t>
            </a:r>
            <a:r>
              <a:rPr lang="en-US" b="1" dirty="0"/>
              <a:t>  </a:t>
            </a:r>
            <a:endParaRPr lang="ar-SA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2E1CE63-BDD8-4F5A-A21F-E4FB5D4E5781}"/>
              </a:ext>
            </a:extLst>
          </p:cNvPr>
          <p:cNvSpPr/>
          <p:nvPr/>
        </p:nvSpPr>
        <p:spPr>
          <a:xfrm>
            <a:off x="1540560" y="4065103"/>
            <a:ext cx="1560443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  <a:r>
              <a:rPr lang="en-US" b="1" dirty="0">
                <a:solidFill>
                  <a:schemeClr val="tx1"/>
                </a:solidFill>
                <a:highlight>
                  <a:srgbClr val="FF00FF"/>
                </a:highlight>
              </a:rPr>
              <a:t>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r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than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10" name="سهم: لليمين 9">
            <a:extLst>
              <a:ext uri="{FF2B5EF4-FFF2-40B4-BE49-F238E27FC236}">
                <a16:creationId xmlns:a16="http://schemas.microsoft.com/office/drawing/2014/main" id="{7F0EBE92-6727-4B8B-B518-1C3BDD6ADB16}"/>
              </a:ext>
            </a:extLst>
          </p:cNvPr>
          <p:cNvSpPr/>
          <p:nvPr/>
        </p:nvSpPr>
        <p:spPr>
          <a:xfrm>
            <a:off x="278295" y="4919868"/>
            <a:ext cx="1192696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Happ</a:t>
            </a:r>
            <a:r>
              <a:rPr lang="en-US" b="1" dirty="0">
                <a:highlight>
                  <a:srgbClr val="FF00FF"/>
                </a:highlight>
              </a:rPr>
              <a:t>y</a:t>
            </a:r>
            <a:r>
              <a:rPr lang="en-US" b="1" dirty="0"/>
              <a:t>   </a:t>
            </a:r>
            <a:endParaRPr lang="ar-SA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2A7FE15-61C5-4078-9DF3-96DF712EC70B}"/>
              </a:ext>
            </a:extLst>
          </p:cNvPr>
          <p:cNvSpPr/>
          <p:nvPr/>
        </p:nvSpPr>
        <p:spPr>
          <a:xfrm>
            <a:off x="1545527" y="4984474"/>
            <a:ext cx="1560443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happ</a:t>
            </a:r>
            <a:r>
              <a:rPr lang="en-US" b="1" dirty="0">
                <a:solidFill>
                  <a:schemeClr val="tx1"/>
                </a:solidFill>
                <a:highlight>
                  <a:srgbClr val="FF00FF"/>
                </a:highlight>
              </a:rPr>
              <a:t>i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er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than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13" name="سهم: لليمين 12">
            <a:extLst>
              <a:ext uri="{FF2B5EF4-FFF2-40B4-BE49-F238E27FC236}">
                <a16:creationId xmlns:a16="http://schemas.microsoft.com/office/drawing/2014/main" id="{9D399484-E3FB-4F59-B5F4-B23A9963F1B4}"/>
              </a:ext>
            </a:extLst>
          </p:cNvPr>
          <p:cNvSpPr/>
          <p:nvPr/>
        </p:nvSpPr>
        <p:spPr>
          <a:xfrm>
            <a:off x="278295" y="5844207"/>
            <a:ext cx="1192696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B</a:t>
            </a:r>
            <a:r>
              <a:rPr lang="en-US" b="1" dirty="0">
                <a:highlight>
                  <a:srgbClr val="FF00FF"/>
                </a:highlight>
              </a:rPr>
              <a:t>i</a:t>
            </a:r>
            <a:r>
              <a:rPr lang="en-US" b="1" dirty="0"/>
              <a:t>g    </a:t>
            </a:r>
            <a:endParaRPr lang="ar-SA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15E331D-918C-43AB-AB01-652134192D11}"/>
              </a:ext>
            </a:extLst>
          </p:cNvPr>
          <p:cNvSpPr/>
          <p:nvPr/>
        </p:nvSpPr>
        <p:spPr>
          <a:xfrm>
            <a:off x="1540560" y="6038020"/>
            <a:ext cx="1560443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big</a:t>
            </a:r>
            <a:r>
              <a:rPr lang="en-US" b="1" dirty="0">
                <a:solidFill>
                  <a:schemeClr val="tx1"/>
                </a:solidFill>
                <a:highlight>
                  <a:srgbClr val="FF00FF"/>
                </a:highlight>
              </a:rPr>
              <a:t>g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er 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than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D432BF0A-E083-4B5B-AE22-D9EB3C190245}"/>
              </a:ext>
            </a:extLst>
          </p:cNvPr>
          <p:cNvSpPr/>
          <p:nvPr/>
        </p:nvSpPr>
        <p:spPr>
          <a:xfrm>
            <a:off x="3525062" y="2743200"/>
            <a:ext cx="2226365" cy="924339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long adjectives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سهم: لليمين 18">
            <a:extLst>
              <a:ext uri="{FF2B5EF4-FFF2-40B4-BE49-F238E27FC236}">
                <a16:creationId xmlns:a16="http://schemas.microsoft.com/office/drawing/2014/main" id="{9A9648C7-0B25-4939-81E6-733FAC88EC23}"/>
              </a:ext>
            </a:extLst>
          </p:cNvPr>
          <p:cNvSpPr/>
          <p:nvPr/>
        </p:nvSpPr>
        <p:spPr>
          <a:xfrm>
            <a:off x="3409130" y="3642482"/>
            <a:ext cx="1522347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Beautiful  </a:t>
            </a:r>
            <a:endParaRPr lang="ar-SA" b="1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7A9F00E-6AC6-4909-9027-C8830B882333}"/>
              </a:ext>
            </a:extLst>
          </p:cNvPr>
          <p:cNvSpPr/>
          <p:nvPr/>
        </p:nvSpPr>
        <p:spPr>
          <a:xfrm>
            <a:off x="4931477" y="3790120"/>
            <a:ext cx="1759226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More/ less </a:t>
            </a:r>
            <a:r>
              <a:rPr lang="en-US" b="1" dirty="0">
                <a:solidFill>
                  <a:schemeClr val="tx1"/>
                </a:solidFill>
              </a:rPr>
              <a:t>beautiful 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than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24" name="سهم: لليمين 23">
            <a:extLst>
              <a:ext uri="{FF2B5EF4-FFF2-40B4-BE49-F238E27FC236}">
                <a16:creationId xmlns:a16="http://schemas.microsoft.com/office/drawing/2014/main" id="{C82682EE-95B0-4B49-B45D-38A30A0B17DD}"/>
              </a:ext>
            </a:extLst>
          </p:cNvPr>
          <p:cNvSpPr/>
          <p:nvPr/>
        </p:nvSpPr>
        <p:spPr>
          <a:xfrm>
            <a:off x="3414902" y="4567127"/>
            <a:ext cx="1522347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Colorful   </a:t>
            </a:r>
            <a:endParaRPr lang="ar-SA" b="1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BC0B578-24FF-4C7F-89D8-C1CD7458FD61}"/>
              </a:ext>
            </a:extLst>
          </p:cNvPr>
          <p:cNvSpPr/>
          <p:nvPr/>
        </p:nvSpPr>
        <p:spPr>
          <a:xfrm>
            <a:off x="4934750" y="4746031"/>
            <a:ext cx="1759226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More/ less </a:t>
            </a:r>
            <a:r>
              <a:rPr lang="en-US" b="1" dirty="0">
                <a:solidFill>
                  <a:schemeClr val="tx1"/>
                </a:solidFill>
              </a:rPr>
              <a:t>colorful  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than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73ADFACE-9601-4676-8D39-0A29804501C7}"/>
              </a:ext>
            </a:extLst>
          </p:cNvPr>
          <p:cNvSpPr/>
          <p:nvPr/>
        </p:nvSpPr>
        <p:spPr>
          <a:xfrm>
            <a:off x="6864602" y="2191578"/>
            <a:ext cx="2226365" cy="924339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Irregular adjectives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6681E47-46B8-4714-B90B-5E1433122823}"/>
              </a:ext>
            </a:extLst>
          </p:cNvPr>
          <p:cNvSpPr/>
          <p:nvPr/>
        </p:nvSpPr>
        <p:spPr>
          <a:xfrm>
            <a:off x="7639833" y="3309223"/>
            <a:ext cx="1451134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better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than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  <p:sp>
        <p:nvSpPr>
          <p:cNvPr id="31" name="سهم: لليمين 30">
            <a:extLst>
              <a:ext uri="{FF2B5EF4-FFF2-40B4-BE49-F238E27FC236}">
                <a16:creationId xmlns:a16="http://schemas.microsoft.com/office/drawing/2014/main" id="{35CE724E-AE65-482A-98CA-194AC902AD72}"/>
              </a:ext>
            </a:extLst>
          </p:cNvPr>
          <p:cNvSpPr/>
          <p:nvPr/>
        </p:nvSpPr>
        <p:spPr>
          <a:xfrm>
            <a:off x="6859670" y="3149046"/>
            <a:ext cx="960763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Good </a:t>
            </a:r>
            <a:endParaRPr lang="ar-SA" b="1" dirty="0"/>
          </a:p>
        </p:txBody>
      </p:sp>
      <p:sp>
        <p:nvSpPr>
          <p:cNvPr id="33" name="سهم: لليمين 32">
            <a:extLst>
              <a:ext uri="{FF2B5EF4-FFF2-40B4-BE49-F238E27FC236}">
                <a16:creationId xmlns:a16="http://schemas.microsoft.com/office/drawing/2014/main" id="{B0965AA8-1FBB-458A-B375-43526867F41D}"/>
              </a:ext>
            </a:extLst>
          </p:cNvPr>
          <p:cNvSpPr/>
          <p:nvPr/>
        </p:nvSpPr>
        <p:spPr>
          <a:xfrm>
            <a:off x="6843090" y="4227350"/>
            <a:ext cx="960763" cy="92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Bad  </a:t>
            </a:r>
            <a:endParaRPr lang="ar-SA" b="1" dirty="0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BC514DD-56EB-4665-9783-C9FBCE7D3626}"/>
              </a:ext>
            </a:extLst>
          </p:cNvPr>
          <p:cNvSpPr/>
          <p:nvPr/>
        </p:nvSpPr>
        <p:spPr>
          <a:xfrm>
            <a:off x="7654768" y="4406254"/>
            <a:ext cx="1451134" cy="566530"/>
          </a:xfrm>
          <a:prstGeom prst="rect">
            <a:avLst/>
          </a:prstGeom>
          <a:solidFill>
            <a:srgbClr val="88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worse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008080"/>
                </a:highlight>
              </a:rPr>
              <a:t>than</a:t>
            </a:r>
            <a:r>
              <a:rPr lang="en-US" b="1" dirty="0">
                <a:solidFill>
                  <a:schemeClr val="tx1"/>
                </a:solidFill>
                <a:highlight>
                  <a:srgbClr val="008080"/>
                </a:highlight>
              </a:rPr>
              <a:t> </a:t>
            </a:r>
            <a:endParaRPr lang="ar-SA" b="1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448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1" grpId="0" animBg="1"/>
      <p:bldP spid="33" grpId="0" animBg="1"/>
      <p:bldP spid="3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4C9EAC0-36C5-4448-B219-11FA424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9" y="0"/>
            <a:ext cx="5496338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DB7054D-FCC1-4C3D-8259-3DFEA38BBD42}"/>
              </a:ext>
            </a:extLst>
          </p:cNvPr>
          <p:cNvSpPr/>
          <p:nvPr/>
        </p:nvSpPr>
        <p:spPr>
          <a:xfrm>
            <a:off x="5446644" y="387627"/>
            <a:ext cx="3548269" cy="5844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1- tall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2-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more</a:t>
            </a:r>
            <a:r>
              <a:rPr lang="en-US" sz="2400" b="1" dirty="0">
                <a:solidFill>
                  <a:schemeClr val="tx1"/>
                </a:solidFill>
              </a:rPr>
              <a:t> beautiful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3- fat</a:t>
            </a:r>
            <a:r>
              <a:rPr lang="en-US" sz="2400" b="1" dirty="0">
                <a:solidFill>
                  <a:schemeClr val="tx1"/>
                </a:solidFill>
                <a:highlight>
                  <a:srgbClr val="FF00FF"/>
                </a:highlight>
              </a:rPr>
              <a:t>t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4- hot</a:t>
            </a:r>
            <a:r>
              <a:rPr lang="en-US" sz="2400" b="1" dirty="0">
                <a:solidFill>
                  <a:schemeClr val="tx1"/>
                </a:solidFill>
                <a:highlight>
                  <a:srgbClr val="FF00FF"/>
                </a:highlight>
              </a:rPr>
              <a:t>t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5- high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6- nois</a:t>
            </a:r>
            <a:r>
              <a:rPr lang="en-US" sz="2400" b="1" dirty="0">
                <a:solidFill>
                  <a:schemeClr val="tx1"/>
                </a:solidFill>
                <a:highlight>
                  <a:srgbClr val="FF00FF"/>
                </a:highlight>
              </a:rPr>
              <a:t>i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7-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more</a:t>
            </a:r>
            <a:r>
              <a:rPr lang="en-US" sz="2400" b="1" dirty="0">
                <a:solidFill>
                  <a:schemeClr val="tx1"/>
                </a:solidFill>
              </a:rPr>
              <a:t> boring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8-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more</a:t>
            </a:r>
            <a:r>
              <a:rPr lang="en-US" sz="2400" b="1" dirty="0">
                <a:solidFill>
                  <a:schemeClr val="tx1"/>
                </a:solidFill>
              </a:rPr>
              <a:t> comfortable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9- heav</a:t>
            </a:r>
            <a:r>
              <a:rPr lang="en-US" sz="2400" b="1" dirty="0">
                <a:solidFill>
                  <a:schemeClr val="tx1"/>
                </a:solidFill>
                <a:highlight>
                  <a:srgbClr val="FF00FF"/>
                </a:highlight>
              </a:rPr>
              <a:t>i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10- deep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11-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more</a:t>
            </a:r>
            <a:r>
              <a:rPr lang="en-US" sz="2400" b="1" dirty="0">
                <a:solidFill>
                  <a:schemeClr val="tx1"/>
                </a:solidFill>
              </a:rPr>
              <a:t> intelligent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12- better 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13-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more</a:t>
            </a:r>
            <a:r>
              <a:rPr lang="en-US" sz="2400" b="1" dirty="0">
                <a:solidFill>
                  <a:schemeClr val="tx1"/>
                </a:solidFill>
              </a:rPr>
              <a:t> popular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14- cold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15- worse </a:t>
            </a: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than</a:t>
            </a:r>
            <a:r>
              <a:rPr lang="en-US" sz="2400" b="1" dirty="0">
                <a:solidFill>
                  <a:schemeClr val="tx1"/>
                </a:solidFill>
              </a:rPr>
              <a:t> 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5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79E217A-D4C4-491B-8AFC-BB3200EF2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4973443"/>
            <a:ext cx="4495568" cy="168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58250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4098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3620" r="66327"/>
          <a:stretch/>
        </p:blipFill>
        <p:spPr>
          <a:xfrm>
            <a:off x="122711" y="150678"/>
            <a:ext cx="2736304" cy="2992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297" r="39289" b="3462"/>
          <a:stretch/>
        </p:blipFill>
        <p:spPr>
          <a:xfrm>
            <a:off x="3145883" y="118763"/>
            <a:ext cx="2520280" cy="30243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5" t="5297" r="1815" b="3462"/>
          <a:stretch/>
        </p:blipFill>
        <p:spPr>
          <a:xfrm>
            <a:off x="5896857" y="118763"/>
            <a:ext cx="2923615" cy="30243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مستطيل 9"/>
          <p:cNvSpPr/>
          <p:nvPr/>
        </p:nvSpPr>
        <p:spPr>
          <a:xfrm>
            <a:off x="94387" y="3933056"/>
            <a:ext cx="893706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cold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today 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Saturday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cold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Sunday.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Monday is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cold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.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A413598C-F464-4BC5-BBF5-97B521F923AF}"/>
              </a:ext>
            </a:extLst>
          </p:cNvPr>
          <p:cNvSpPr/>
          <p:nvPr/>
        </p:nvSpPr>
        <p:spPr>
          <a:xfrm>
            <a:off x="3401312" y="3246943"/>
            <a:ext cx="2341376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Sunday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2A7D5EB-01BE-41C3-A963-9C8645840118}"/>
              </a:ext>
            </a:extLst>
          </p:cNvPr>
          <p:cNvSpPr/>
          <p:nvPr/>
        </p:nvSpPr>
        <p:spPr>
          <a:xfrm>
            <a:off x="0" y="3221217"/>
            <a:ext cx="2521525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Saturday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1A95C36-343E-4001-A6C1-F74C03134EF7}"/>
              </a:ext>
            </a:extLst>
          </p:cNvPr>
          <p:cNvSpPr/>
          <p:nvPr/>
        </p:nvSpPr>
        <p:spPr>
          <a:xfrm>
            <a:off x="6479096" y="3195178"/>
            <a:ext cx="2341376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Monday  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1209</Words>
  <Application>Microsoft Office PowerPoint</Application>
  <PresentationFormat>عرض على الشاشة (4:3)</PresentationFormat>
  <Paragraphs>362</Paragraphs>
  <Slides>117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117</vt:i4>
      </vt:variant>
    </vt:vector>
  </HeadingPairs>
  <TitlesOfParts>
    <vt:vector size="129" baseType="lpstr">
      <vt:lpstr>Abadi</vt:lpstr>
      <vt:lpstr>Calibri</vt:lpstr>
      <vt:lpstr>Arial</vt:lpstr>
      <vt:lpstr>Gill Sans Ultra Bold Condensed</vt:lpstr>
      <vt:lpstr>Aharoni</vt:lpstr>
      <vt:lpstr>Arial Black</vt:lpstr>
      <vt:lpstr>Calibri Light</vt:lpstr>
      <vt:lpstr>Impact</vt:lpstr>
      <vt:lpstr>نسق Office</vt:lpstr>
      <vt:lpstr>2_نسق Office</vt:lpstr>
      <vt:lpstr>1_نسق Office</vt:lpstr>
      <vt:lpstr>3_نسق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بشاير عيد بن الذبياني</cp:lastModifiedBy>
  <cp:revision>13</cp:revision>
  <dcterms:created xsi:type="dcterms:W3CDTF">2020-11-30T17:04:06Z</dcterms:created>
  <dcterms:modified xsi:type="dcterms:W3CDTF">2023-12-06T15:08:03Z</dcterms:modified>
</cp:coreProperties>
</file>