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318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319" r:id="rId14"/>
    <p:sldId id="317" r:id="rId15"/>
    <p:sldId id="320" r:id="rId16"/>
    <p:sldId id="32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90B8D8-876F-7236-41FF-D4E08F921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A0D9EA2-1020-FAB1-5345-B3FA35CCB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16D9FA-B48F-8DF5-2C97-0F01940E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C8F97A-0ECD-9B8C-53DD-4854989A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21135E-0245-D506-DBF4-D30026C9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3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7D5B75-B5E5-BBB4-4B2C-CEE0FFB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205D5DA-0992-0554-AEFC-CF53452D0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E4BDDB-CB78-26C7-D410-B901A632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539983-02E4-6DDE-6518-863F9F8B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62D8ED-1390-21CB-8FB2-6FDF5DEB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67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2C51128-5AAF-2317-29AB-084F6D35B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101ED4-B9FE-4674-3559-03F9FF3C7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AD3815-77A3-6056-F390-D21769EB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630812-A88B-1B27-2F9F-A31A2A96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435205-E077-3C92-4A26-FAF0107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623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23DABA-0C43-BCD0-52F7-6D783BCA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A55BCC-D564-CBC0-0A86-1E98EAB01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5ADFC5-A42D-DDCC-52CD-530B69A3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AF5001-35D3-B739-E646-BF507224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31EB4D-E7BD-CC36-5E9C-060BB179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75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E4C99F-8DD2-6B60-7841-E0D072EB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85A54A-E65C-2EC2-C854-67C2B14D6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B1AE57-0D7B-D3FF-785C-162C3721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9073E9-88C1-907C-97D9-BE623556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9D48CA-601A-8422-E9E8-1893E17C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07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5BFD76-0DBD-133F-5DAC-750B3F24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4BC869-4AE5-C59E-D2B2-8DFB71815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976B79-571F-FA0A-49A3-55F63C6FF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E49384-B032-D103-1787-998719EE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F79CC5-9823-AC85-1CE2-7F0B63BC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8E6051-29F4-C838-EC13-B670607D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6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364F73-4484-3016-2580-5F6DDA33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7BD4E1-7420-8980-6D2E-4D8166FF6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4E15B75-2397-F2E1-4206-A249A6CC0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F6AE4F8-D486-F256-00EA-55DF7E591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6B84CE5-18F6-D445-0127-6AA662801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ED8F417-E152-38CA-0160-B8EFD260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01E91E-B0AD-4553-E106-A7CC21DD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B4063FF-07C6-5F22-0E13-650DE406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80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93EFF-C037-5FE1-ACF0-10B58824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158C163-2D63-0FA8-B6EC-91C0DB15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8837703-055B-1A1B-F0F4-F3759A59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2730B20-2CE7-1B5F-9605-23B3DC00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0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B36A990-6620-D88A-DAB8-136E710D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AD5734F-3A34-D95B-B58F-FD76D592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52648E-819E-894C-5E20-73265B06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95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58C05-BCC2-E321-6B36-89BC2165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E6C186-88D5-E1EF-B1D5-5CC0A75B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8C7C847-961F-96A1-1C44-F3E0E7F34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2D9D0B-CD3A-352F-A358-85971F8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08D855-82C6-08F7-EBBF-F06585E5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52CE2F-F245-CE10-DC6B-A54363F4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6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23E562-70E0-4F40-D594-EFAEE401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5F5A8C0-30F6-B16F-7008-44625A043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740F81-20A9-6969-D9DF-0CEB0621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81FC45-5F0A-278F-F817-C1EDAED4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43E06-2273-8499-1D66-55897D8D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F7FEBC-E213-D856-A4E9-2C1C5BA6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E09A57F-7C7B-7E6E-1239-B6537840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B600F-78C6-3978-0AD7-92B1A169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3F8E09-2B84-CBE5-BF1E-00CD968DD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7CCC-2ADE-4A19-B3C8-522A6E7A5061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5AA9B1-C796-9203-619F-B8AEE4C2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03A07A-3BAE-9297-E9E1-99E491EB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3325-8EA2-42C4-B574-C16B97ABE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2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C Inventions - NCI">
            <a:extLst>
              <a:ext uri="{FF2B5EF4-FFF2-40B4-BE49-F238E27FC236}">
                <a16:creationId xmlns:a16="http://schemas.microsoft.com/office/drawing/2014/main" id="{25DE0717-D1E6-A41A-F1F2-260C3C90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5"/>
            <a:ext cx="12192001" cy="6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FC77613-ADE2-F0A1-35E7-F6230A4C6262}"/>
              </a:ext>
            </a:extLst>
          </p:cNvPr>
          <p:cNvSpPr/>
          <p:nvPr/>
        </p:nvSpPr>
        <p:spPr>
          <a:xfrm>
            <a:off x="307381" y="1510010"/>
            <a:ext cx="5671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Since When?</a:t>
            </a:r>
            <a:endParaRPr lang="ar-SA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34F0AC3-3462-1574-1570-6B795C11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7" y="5723501"/>
            <a:ext cx="2545977" cy="825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Page 54, 55</a:t>
            </a:r>
            <a:endParaRPr lang="ar-SA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D4BCC1B-6F90-FD45-86DE-4B12448DF1F9}"/>
              </a:ext>
            </a:extLst>
          </p:cNvPr>
          <p:cNvSpPr txBox="1"/>
          <p:nvPr/>
        </p:nvSpPr>
        <p:spPr>
          <a:xfrm>
            <a:off x="1655669" y="549220"/>
            <a:ext cx="2333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Unit 5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1B95A04-FBF8-5131-3B76-311A46A2D53A}"/>
              </a:ext>
            </a:extLst>
          </p:cNvPr>
          <p:cNvSpPr txBox="1"/>
          <p:nvPr/>
        </p:nvSpPr>
        <p:spPr>
          <a:xfrm>
            <a:off x="734266" y="3024798"/>
            <a:ext cx="39640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9042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23E22EAA-95F8-F12F-E2D1-BF542734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304800" y="165893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3E3A8DF-5D74-2A1D-2740-A7C59E417691}"/>
              </a:ext>
            </a:extLst>
          </p:cNvPr>
          <p:cNvSpPr/>
          <p:nvPr/>
        </p:nvSpPr>
        <p:spPr>
          <a:xfrm>
            <a:off x="397393" y="1933595"/>
            <a:ext cx="2694969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miniature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74D6CBC-7C53-D124-FAC1-1CBF547A5628}"/>
              </a:ext>
            </a:extLst>
          </p:cNvPr>
          <p:cNvSpPr/>
          <p:nvPr/>
        </p:nvSpPr>
        <p:spPr>
          <a:xfrm>
            <a:off x="-34330" y="4181664"/>
            <a:ext cx="106642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1- What special effect was used in “King Kong”?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D0F6669-5695-A09D-0A5E-03FE900B79A2}"/>
              </a:ext>
            </a:extLst>
          </p:cNvPr>
          <p:cNvSpPr/>
          <p:nvPr/>
        </p:nvSpPr>
        <p:spPr>
          <a:xfrm>
            <a:off x="3033851" y="1959233"/>
            <a:ext cx="3957500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 small model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F254F-D2FA-DBBB-65A6-243577934575}"/>
              </a:ext>
            </a:extLst>
          </p:cNvPr>
          <p:cNvSpPr/>
          <p:nvPr/>
        </p:nvSpPr>
        <p:spPr>
          <a:xfrm>
            <a:off x="304800" y="4811024"/>
            <a:ext cx="108473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Miniature , animation of small-scale models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1FD2443-1A28-6849-D715-0F2B34CE38E4}"/>
              </a:ext>
            </a:extLst>
          </p:cNvPr>
          <p:cNvSpPr/>
          <p:nvPr/>
        </p:nvSpPr>
        <p:spPr>
          <a:xfrm>
            <a:off x="327663" y="2982325"/>
            <a:ext cx="2834430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innovation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B22BCA7-87A5-2C16-A89C-128194E6819B}"/>
              </a:ext>
            </a:extLst>
          </p:cNvPr>
          <p:cNvSpPr/>
          <p:nvPr/>
        </p:nvSpPr>
        <p:spPr>
          <a:xfrm>
            <a:off x="3162093" y="2920769"/>
            <a:ext cx="3802569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 new way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E90D536-98BB-A358-7CDF-9A381BE4AADE}"/>
              </a:ext>
            </a:extLst>
          </p:cNvPr>
          <p:cNvSpPr/>
          <p:nvPr/>
        </p:nvSpPr>
        <p:spPr>
          <a:xfrm>
            <a:off x="-133350" y="5525702"/>
            <a:ext cx="11955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-The film contained many technical ………………</a:t>
            </a:r>
            <a:r>
              <a:rPr lang="en-US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for its time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F9294A5-F0EB-9C72-432C-89E605B63FE7}"/>
              </a:ext>
            </a:extLst>
          </p:cNvPr>
          <p:cNvSpPr/>
          <p:nvPr/>
        </p:nvSpPr>
        <p:spPr>
          <a:xfrm>
            <a:off x="6991351" y="6110477"/>
            <a:ext cx="272905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innovations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03893A1-006A-11BF-A984-D9211388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23" y="171695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FED3461-A89D-0F56-28AA-8AF43A2F4F78}"/>
              </a:ext>
            </a:extLst>
          </p:cNvPr>
          <p:cNvSpPr/>
          <p:nvPr/>
        </p:nvSpPr>
        <p:spPr>
          <a:xfrm>
            <a:off x="4649254" y="321853"/>
            <a:ext cx="4158510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“King Kong” Film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mazon.com: King Kong (Widescreen Edition) : Naomi Watts, Jack Black,  Adrien Brody, Jamie Bell, Andy Serkis, Thomas Kretschmann, Colin Hanks,  Peter Jackson, Jan Blenkin, Carolynne Cunningham, Fran Walsh, Peter  Jackson, Fran Walsh,">
            <a:extLst>
              <a:ext uri="{FF2B5EF4-FFF2-40B4-BE49-F238E27FC236}">
                <a16:creationId xmlns:a16="http://schemas.microsoft.com/office/drawing/2014/main" id="{811A2941-E5F2-4FC5-0B2E-8B4F9F89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40" y="428625"/>
            <a:ext cx="2474733" cy="353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23E22EAA-95F8-F12F-E2D1-BF542734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304800" y="165893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3E3A8DF-5D74-2A1D-2740-A7C59E417691}"/>
              </a:ext>
            </a:extLst>
          </p:cNvPr>
          <p:cNvSpPr/>
          <p:nvPr/>
        </p:nvSpPr>
        <p:spPr>
          <a:xfrm>
            <a:off x="231483" y="1933595"/>
            <a:ext cx="3026791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accomplish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74D6CBC-7C53-D124-FAC1-1CBF547A5628}"/>
              </a:ext>
            </a:extLst>
          </p:cNvPr>
          <p:cNvSpPr/>
          <p:nvPr/>
        </p:nvSpPr>
        <p:spPr>
          <a:xfrm>
            <a:off x="-64347" y="4832187"/>
            <a:ext cx="121406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1- How did the special effects crew of “Star Wars” </a:t>
            </a:r>
            <a:r>
              <a:rPr lang="en-US" sz="3200" b="1" cap="none" spc="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creat</a:t>
            </a:r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realistic motions ? 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D0F6669-5695-A09D-0A5E-03FE900B79A2}"/>
              </a:ext>
            </a:extLst>
          </p:cNvPr>
          <p:cNvSpPr/>
          <p:nvPr/>
        </p:nvSpPr>
        <p:spPr>
          <a:xfrm>
            <a:off x="115741" y="2700752"/>
            <a:ext cx="6838226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succeed in doing something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F254F-D2FA-DBBB-65A6-243577934575}"/>
              </a:ext>
            </a:extLst>
          </p:cNvPr>
          <p:cNvSpPr/>
          <p:nvPr/>
        </p:nvSpPr>
        <p:spPr>
          <a:xfrm>
            <a:off x="115741" y="5997358"/>
            <a:ext cx="1196051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They had to invent new techniques to acco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mplish them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3" name="Picture 12" descr="Number 4 Generic Circular icon">
            <a:extLst>
              <a:ext uri="{FF2B5EF4-FFF2-40B4-BE49-F238E27FC236}">
                <a16:creationId xmlns:a16="http://schemas.microsoft.com/office/drawing/2014/main" id="{9BE0E6EF-ADC7-5B5F-3C30-70D63DA2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4311"/>
            <a:ext cx="803276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BE8B70A-7807-6593-08B5-C6B4B132FFD2}"/>
              </a:ext>
            </a:extLst>
          </p:cNvPr>
          <p:cNvSpPr/>
          <p:nvPr/>
        </p:nvSpPr>
        <p:spPr>
          <a:xfrm>
            <a:off x="4533897" y="214311"/>
            <a:ext cx="4600578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“Star Wars” Film</a:t>
            </a:r>
            <a:endParaRPr lang="ar-SA" sz="4000" b="1" kern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Star Wars' Movies Head To Disney Linear Networks, Shared With Turner –  Deadline">
            <a:extLst>
              <a:ext uri="{FF2B5EF4-FFF2-40B4-BE49-F238E27FC236}">
                <a16:creationId xmlns:a16="http://schemas.microsoft.com/office/drawing/2014/main" id="{C4851B00-3517-7C0C-2480-E6D93BA2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67" y="1429535"/>
            <a:ext cx="4975677" cy="306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23E22EAA-95F8-F12F-E2D1-BF542734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304800" y="165893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3E3A8DF-5D74-2A1D-2740-A7C59E417691}"/>
              </a:ext>
            </a:extLst>
          </p:cNvPr>
          <p:cNvSpPr/>
          <p:nvPr/>
        </p:nvSpPr>
        <p:spPr>
          <a:xfrm>
            <a:off x="94844" y="1927393"/>
            <a:ext cx="2746266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imaginary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74D6CBC-7C53-D124-FAC1-1CBF547A5628}"/>
              </a:ext>
            </a:extLst>
          </p:cNvPr>
          <p:cNvSpPr/>
          <p:nvPr/>
        </p:nvSpPr>
        <p:spPr>
          <a:xfrm>
            <a:off x="-64347" y="5373883"/>
            <a:ext cx="121406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1-What films have become references in the art of visual effects? </a:t>
            </a:r>
            <a:endParaRPr lang="ar-SA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D0F6669-5695-A09D-0A5E-03FE900B79A2}"/>
              </a:ext>
            </a:extLst>
          </p:cNvPr>
          <p:cNvSpPr/>
          <p:nvPr/>
        </p:nvSpPr>
        <p:spPr>
          <a:xfrm>
            <a:off x="2809554" y="1949204"/>
            <a:ext cx="2981183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not real</a:t>
            </a:r>
            <a:endParaRPr lang="ar-SA" sz="32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F254F-D2FA-DBBB-65A6-243577934575}"/>
              </a:ext>
            </a:extLst>
          </p:cNvPr>
          <p:cNvSpPr/>
          <p:nvPr/>
        </p:nvSpPr>
        <p:spPr>
          <a:xfrm>
            <a:off x="115741" y="5997358"/>
            <a:ext cx="1196051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“Jurassic Park” .. “Toy Story” .. “Transformers”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497BC1-9433-8CDD-7025-69B4BE22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360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B3F0EEA-2B10-DB55-DFF5-9B842ECEAA3C}"/>
              </a:ext>
            </a:extLst>
          </p:cNvPr>
          <p:cNvSpPr/>
          <p:nvPr/>
        </p:nvSpPr>
        <p:spPr>
          <a:xfrm>
            <a:off x="4652222" y="309631"/>
            <a:ext cx="4716356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Digital Technology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 descr="Toy Story 4 | Disney Movies">
            <a:extLst>
              <a:ext uri="{FF2B5EF4-FFF2-40B4-BE49-F238E27FC236}">
                <a16:creationId xmlns:a16="http://schemas.microsoft.com/office/drawing/2014/main" id="{9D96E8E6-B5E5-168F-7A65-00D7E4A6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1307775"/>
            <a:ext cx="2615198" cy="392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ist of all Transformers movies in Chronological order — citiMuzik">
            <a:extLst>
              <a:ext uri="{FF2B5EF4-FFF2-40B4-BE49-F238E27FC236}">
                <a16:creationId xmlns:a16="http://schemas.microsoft.com/office/drawing/2014/main" id="{389A9EAD-86D7-F440-82BF-C49C8296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20" y="1252758"/>
            <a:ext cx="3166533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جوني ديب يعود لسلسلة Pirates Of The Caribbean">
            <a:extLst>
              <a:ext uri="{FF2B5EF4-FFF2-40B4-BE49-F238E27FC236}">
                <a16:creationId xmlns:a16="http://schemas.microsoft.com/office/drawing/2014/main" id="{D510E3FE-011E-EC21-04CB-BF89934C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11" y="3269174"/>
            <a:ext cx="3562350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pider-Man Biography">
            <a:extLst>
              <a:ext uri="{FF2B5EF4-FFF2-40B4-BE49-F238E27FC236}">
                <a16:creationId xmlns:a16="http://schemas.microsoft.com/office/drawing/2014/main" id="{4C97D7C4-8A5B-3CDB-38B2-7DCCC3EF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7" y="2959856"/>
            <a:ext cx="2981182" cy="223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CFEE5E4-33B9-6250-1CA6-F20538733D50}"/>
              </a:ext>
            </a:extLst>
          </p:cNvPr>
          <p:cNvGrpSpPr/>
          <p:nvPr/>
        </p:nvGrpSpPr>
        <p:grpSpPr>
          <a:xfrm>
            <a:off x="1943100" y="365125"/>
            <a:ext cx="8305800" cy="6189924"/>
            <a:chOff x="1943100" y="365125"/>
            <a:chExt cx="8305800" cy="618992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76870E93-36A7-C700-9247-4F9063FDC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13" t="24652" r="25313" b="9931"/>
            <a:stretch/>
          </p:blipFill>
          <p:spPr>
            <a:xfrm>
              <a:off x="1943100" y="365125"/>
              <a:ext cx="8305800" cy="6189924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F3F22FED-EE9B-01B7-3976-710B5656C90C}"/>
                </a:ext>
              </a:extLst>
            </p:cNvPr>
            <p:cNvSpPr/>
            <p:nvPr/>
          </p:nvSpPr>
          <p:spPr>
            <a:xfrm>
              <a:off x="2609851" y="3505201"/>
              <a:ext cx="314324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88831BC2-3B97-F960-0589-C28E2D620063}"/>
              </a:ext>
            </a:extLst>
          </p:cNvPr>
          <p:cNvSpPr/>
          <p:nvPr/>
        </p:nvSpPr>
        <p:spPr>
          <a:xfrm>
            <a:off x="2783844" y="3253085"/>
            <a:ext cx="514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AAD40DA-D891-EB54-9890-34D98F4CB57F}"/>
              </a:ext>
            </a:extLst>
          </p:cNvPr>
          <p:cNvSpPr/>
          <p:nvPr/>
        </p:nvSpPr>
        <p:spPr>
          <a:xfrm>
            <a:off x="2841646" y="3776960"/>
            <a:ext cx="380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5EDAD5C-4055-9C04-160A-2DD8061E7C29}"/>
              </a:ext>
            </a:extLst>
          </p:cNvPr>
          <p:cNvSpPr/>
          <p:nvPr/>
        </p:nvSpPr>
        <p:spPr>
          <a:xfrm>
            <a:off x="2765689" y="4148435"/>
            <a:ext cx="494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6796FED-41B3-B2DE-548B-00455B118AC6}"/>
              </a:ext>
            </a:extLst>
          </p:cNvPr>
          <p:cNvSpPr/>
          <p:nvPr/>
        </p:nvSpPr>
        <p:spPr>
          <a:xfrm>
            <a:off x="2745744" y="4586585"/>
            <a:ext cx="514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0111446-1691-439A-DB03-A3CC9D422C3A}"/>
              </a:ext>
            </a:extLst>
          </p:cNvPr>
          <p:cNvSpPr/>
          <p:nvPr/>
        </p:nvSpPr>
        <p:spPr>
          <a:xfrm>
            <a:off x="2790825" y="4950857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53C923E-F588-947D-172B-D71AF11ACF7F}"/>
              </a:ext>
            </a:extLst>
          </p:cNvPr>
          <p:cNvSpPr/>
          <p:nvPr/>
        </p:nvSpPr>
        <p:spPr>
          <a:xfrm>
            <a:off x="2819912" y="5358110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7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Set Up a Homework Club | Teach Starter">
            <a:extLst>
              <a:ext uri="{FF2B5EF4-FFF2-40B4-BE49-F238E27FC236}">
                <a16:creationId xmlns:a16="http://schemas.microsoft.com/office/drawing/2014/main" id="{46C85B68-9A05-F842-427F-39409C84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1199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BA88E9B-A745-D2D4-AE91-B77E791BFE82}"/>
              </a:ext>
            </a:extLst>
          </p:cNvPr>
          <p:cNvSpPr/>
          <p:nvPr/>
        </p:nvSpPr>
        <p:spPr>
          <a:xfrm>
            <a:off x="3805236" y="4376985"/>
            <a:ext cx="5008807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Work Book page 201</a:t>
            </a:r>
            <a:endParaRPr lang="ar-SA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9AB9A35-EA50-534B-F4BE-762CF8982B94}"/>
              </a:ext>
            </a:extLst>
          </p:cNvPr>
          <p:cNvSpPr/>
          <p:nvPr/>
        </p:nvSpPr>
        <p:spPr>
          <a:xfrm>
            <a:off x="2144483" y="5550073"/>
            <a:ext cx="1997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Tr.Kholud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082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038D65C-A9C8-0E4E-18F6-3A021B6A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3" t="24652" r="25859" b="9931"/>
          <a:stretch/>
        </p:blipFill>
        <p:spPr>
          <a:xfrm>
            <a:off x="1552575" y="245539"/>
            <a:ext cx="8448675" cy="63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AE80D6-4942-9217-2064-21BA4FD9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3B6F6C-684B-F1C1-1F1D-A13DB8B2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7C61EA-2C9E-F8FC-B09B-5BA9E001F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2" t="24653" r="25626" b="11898"/>
          <a:stretch/>
        </p:blipFill>
        <p:spPr>
          <a:xfrm>
            <a:off x="1762124" y="177720"/>
            <a:ext cx="8867775" cy="65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thout us, there is no film industry': inside the special effects sweatshop">
            <a:extLst>
              <a:ext uri="{FF2B5EF4-FFF2-40B4-BE49-F238E27FC236}">
                <a16:creationId xmlns:a16="http://schemas.microsoft.com/office/drawing/2014/main" id="{97E605AD-50B0-47AC-7459-1EDF488A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3" y="1076326"/>
            <a:ext cx="8629650" cy="53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A56DD7C-720C-8835-4431-7D5F18ED5256}"/>
              </a:ext>
            </a:extLst>
          </p:cNvPr>
          <p:cNvSpPr/>
          <p:nvPr/>
        </p:nvSpPr>
        <p:spPr>
          <a:xfrm>
            <a:off x="2413497" y="152996"/>
            <a:ext cx="7803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 History of Special Effects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37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25 Top Movies About Social Media To Watch">
            <a:extLst>
              <a:ext uri="{FF2B5EF4-FFF2-40B4-BE49-F238E27FC236}">
                <a16:creationId xmlns:a16="http://schemas.microsoft.com/office/drawing/2014/main" id="{FCB3D45A-82DC-7D0F-7FFA-2DA451F8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C03F89C-3B70-1D8F-BAEB-6EDADFB621A6}"/>
              </a:ext>
            </a:extLst>
          </p:cNvPr>
          <p:cNvSpPr/>
          <p:nvPr/>
        </p:nvSpPr>
        <p:spPr>
          <a:xfrm>
            <a:off x="5424168" y="519410"/>
            <a:ext cx="6639575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Do you watch movies?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AFA08F6-714F-1222-2F8E-05A386E5861D}"/>
              </a:ext>
            </a:extLst>
          </p:cNvPr>
          <p:cNvSpPr/>
          <p:nvPr/>
        </p:nvSpPr>
        <p:spPr>
          <a:xfrm>
            <a:off x="8176297" y="1662410"/>
            <a:ext cx="1306768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film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027E906-22BA-551C-8478-132FA7FAA4D7}"/>
              </a:ext>
            </a:extLst>
          </p:cNvPr>
          <p:cNvSpPr/>
          <p:nvPr/>
        </p:nvSpPr>
        <p:spPr>
          <a:xfrm>
            <a:off x="7251115" y="2655540"/>
            <a:ext cx="338573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filmmakers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73F8B2C-BED7-BB52-2D05-A25D54D8F7E5}"/>
              </a:ext>
            </a:extLst>
          </p:cNvPr>
          <p:cNvSpPr/>
          <p:nvPr/>
        </p:nvSpPr>
        <p:spPr>
          <a:xfrm>
            <a:off x="7407343" y="3728740"/>
            <a:ext cx="307327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audiences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1DB5A7D-9950-9003-A3E8-F372DE990ACC}"/>
              </a:ext>
            </a:extLst>
          </p:cNvPr>
          <p:cNvSpPr/>
          <p:nvPr/>
        </p:nvSpPr>
        <p:spPr>
          <a:xfrm>
            <a:off x="6774204" y="4775820"/>
            <a:ext cx="433955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special effects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0E4E112-1B80-D8D4-E3BF-A0633B06B1AD}"/>
              </a:ext>
            </a:extLst>
          </p:cNvPr>
          <p:cNvSpPr/>
          <p:nvPr/>
        </p:nvSpPr>
        <p:spPr>
          <a:xfrm>
            <a:off x="7447509" y="5815310"/>
            <a:ext cx="314534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characters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58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9C7E0C1-37A5-5D29-3D9D-CFE633255D1F}"/>
              </a:ext>
            </a:extLst>
          </p:cNvPr>
          <p:cNvSpPr/>
          <p:nvPr/>
        </p:nvSpPr>
        <p:spPr>
          <a:xfrm>
            <a:off x="1782673" y="3813627"/>
            <a:ext cx="8359981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Answer some questions by reading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2D59A3F-EED3-7DDB-AC3D-0758C783910D}"/>
              </a:ext>
            </a:extLst>
          </p:cNvPr>
          <p:cNvSpPr/>
          <p:nvPr/>
        </p:nvSpPr>
        <p:spPr>
          <a:xfrm>
            <a:off x="1544919" y="5127543"/>
            <a:ext cx="9102172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Match the words with their meanings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Terminal Objectives and Enabling Objectives">
            <a:extLst>
              <a:ext uri="{FF2B5EF4-FFF2-40B4-BE49-F238E27FC236}">
                <a16:creationId xmlns:a16="http://schemas.microsoft.com/office/drawing/2014/main" id="{6D12B4BC-40BC-3F99-72EF-156B9D57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26" y="-88539"/>
            <a:ext cx="5322499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E4344C4-37F0-0741-F4CD-E284B660FE5E}"/>
              </a:ext>
            </a:extLst>
          </p:cNvPr>
          <p:cNvSpPr/>
          <p:nvPr/>
        </p:nvSpPr>
        <p:spPr>
          <a:xfrm>
            <a:off x="266518" y="2721114"/>
            <a:ext cx="11658961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Scan the text to give a title for each paragraph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films that made the history of French cinematography">
            <a:extLst>
              <a:ext uri="{FF2B5EF4-FFF2-40B4-BE49-F238E27FC236}">
                <a16:creationId xmlns:a16="http://schemas.microsoft.com/office/drawing/2014/main" id="{4DB13B03-E040-9A9C-931B-6C119628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4"/>
            <a:ext cx="12192000" cy="69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WL Chart: ( Know, Want To Know, Learned ) Graphic Organizer | Learning  Chart For Kids &amp; Teens | Large 8.5''x11'' Inches : Pubs., KWL: Amazon.sg:  Books">
            <a:extLst>
              <a:ext uri="{FF2B5EF4-FFF2-40B4-BE49-F238E27FC236}">
                <a16:creationId xmlns:a16="http://schemas.microsoft.com/office/drawing/2014/main" id="{13F5896A-7B86-3151-9F0D-5E28BFADA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 bwMode="auto">
          <a:xfrm>
            <a:off x="244475" y="976313"/>
            <a:ext cx="5300663" cy="485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D606A82-7E7E-D4DF-6E37-32078EFE3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1" t="35555" r="48828" b="50972"/>
          <a:stretch/>
        </p:blipFill>
        <p:spPr>
          <a:xfrm>
            <a:off x="0" y="209550"/>
            <a:ext cx="7327378" cy="1733550"/>
          </a:xfrm>
          <a:prstGeom prst="rect">
            <a:avLst/>
          </a:prstGeom>
        </p:spPr>
      </p:pic>
      <p:pic>
        <p:nvPicPr>
          <p:cNvPr id="2050" name="Picture 2" descr="King Kong (1933) - Beauty Killed the Beast Scene (10/10) | Movieclips -  YouTube">
            <a:extLst>
              <a:ext uri="{FF2B5EF4-FFF2-40B4-BE49-F238E27FC236}">
                <a16:creationId xmlns:a16="http://schemas.microsoft.com/office/drawing/2014/main" id="{78413DF7-0DDF-70E8-D053-F1CF3EDB3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b="12917"/>
          <a:stretch/>
        </p:blipFill>
        <p:spPr bwMode="auto">
          <a:xfrm>
            <a:off x="66675" y="2819400"/>
            <a:ext cx="6096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erything we know about Star Wars Outlaws | Space">
            <a:extLst>
              <a:ext uri="{FF2B5EF4-FFF2-40B4-BE49-F238E27FC236}">
                <a16:creationId xmlns:a16="http://schemas.microsoft.com/office/drawing/2014/main" id="{5C822BFC-8188-1A00-1034-34EBC3F3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91" y="2928937"/>
            <a:ext cx="5833534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8252588-66C5-6D18-F6D8-926CCB5E566D}"/>
              </a:ext>
            </a:extLst>
          </p:cNvPr>
          <p:cNvSpPr/>
          <p:nvPr/>
        </p:nvSpPr>
        <p:spPr>
          <a:xfrm>
            <a:off x="285202" y="2357735"/>
            <a:ext cx="3030061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King Kong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21309CC-9E50-7339-B8FB-B35E28A73CD6}"/>
              </a:ext>
            </a:extLst>
          </p:cNvPr>
          <p:cNvSpPr/>
          <p:nvPr/>
        </p:nvSpPr>
        <p:spPr>
          <a:xfrm>
            <a:off x="6162675" y="2357735"/>
            <a:ext cx="2949718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Star Wars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56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tructure a Paragraph - TED IELTS">
            <a:extLst>
              <a:ext uri="{FF2B5EF4-FFF2-40B4-BE49-F238E27FC236}">
                <a16:creationId xmlns:a16="http://schemas.microsoft.com/office/drawing/2014/main" id="{1575E0C5-8B92-7C79-6C5E-2B5930D5C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89014" y="240937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8E9817-0ED6-FB7E-238F-38DED4D1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05" y="395096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39A2B23-11D7-675D-2793-809BCF3866B0}"/>
              </a:ext>
            </a:extLst>
          </p:cNvPr>
          <p:cNvSpPr/>
          <p:nvPr/>
        </p:nvSpPr>
        <p:spPr>
          <a:xfrm>
            <a:off x="7438051" y="540316"/>
            <a:ext cx="2720617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The Start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How to Structure a Paragraph - TED IELTS">
            <a:extLst>
              <a:ext uri="{FF2B5EF4-FFF2-40B4-BE49-F238E27FC236}">
                <a16:creationId xmlns:a16="http://schemas.microsoft.com/office/drawing/2014/main" id="{C6EC3542-618E-F44F-5EC3-F2645F5E5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13418" y="160450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Structure a Paragraph - TED IELTS">
            <a:extLst>
              <a:ext uri="{FF2B5EF4-FFF2-40B4-BE49-F238E27FC236}">
                <a16:creationId xmlns:a16="http://schemas.microsoft.com/office/drawing/2014/main" id="{252E6ADB-D60C-A899-E132-92B07E1F2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06873" y="302954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17C0B46-784B-6E83-69E6-B6378E8B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89" y="1757612"/>
            <a:ext cx="828676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3186E22-6EE0-B186-81DB-5E863BAA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4" y="3186358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umber 4 Generic Circular icon">
            <a:extLst>
              <a:ext uri="{FF2B5EF4-FFF2-40B4-BE49-F238E27FC236}">
                <a16:creationId xmlns:a16="http://schemas.microsoft.com/office/drawing/2014/main" id="{E636762C-24DA-486B-7993-C3AB1007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73" y="4475573"/>
            <a:ext cx="803276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Structure a Paragraph - TED IELTS">
            <a:extLst>
              <a:ext uri="{FF2B5EF4-FFF2-40B4-BE49-F238E27FC236}">
                <a16:creationId xmlns:a16="http://schemas.microsoft.com/office/drawing/2014/main" id="{C3D2D946-489B-14AF-B149-2FECD4CF7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13418" y="4379530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7DDBEEE2-4BC9-D24E-6D17-470CB694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49" y="404392"/>
            <a:ext cx="1567951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B61BB5E9-D2A6-75A5-DFEF-27A95CAC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66" y="1746860"/>
            <a:ext cx="1039710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299B8CF4-EAD8-F759-98A3-B492DFFD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0" y="4434271"/>
            <a:ext cx="1025025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B2BAFF39-FD69-DFE4-F77D-815738FA0DA6}"/>
              </a:ext>
            </a:extLst>
          </p:cNvPr>
          <p:cNvSpPr/>
          <p:nvPr/>
        </p:nvSpPr>
        <p:spPr>
          <a:xfrm>
            <a:off x="7263323" y="1832605"/>
            <a:ext cx="3070071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By accident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F207C34-5DA6-6CE4-0515-BBAD51A2DBA7}"/>
              </a:ext>
            </a:extLst>
          </p:cNvPr>
          <p:cNvSpPr/>
          <p:nvPr/>
        </p:nvSpPr>
        <p:spPr>
          <a:xfrm>
            <a:off x="6565469" y="3255343"/>
            <a:ext cx="4158510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“King Kong” Film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60297ED8-9400-996F-06C0-3A3F7D60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66" y="3206544"/>
            <a:ext cx="1447556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73DB05C6-E25D-2219-77F9-D802FA3CA56B}"/>
              </a:ext>
            </a:extLst>
          </p:cNvPr>
          <p:cNvSpPr/>
          <p:nvPr/>
        </p:nvSpPr>
        <p:spPr>
          <a:xfrm>
            <a:off x="6677022" y="4584823"/>
            <a:ext cx="4600578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“Star Wars” Film</a:t>
            </a:r>
            <a:endParaRPr lang="ar-SA" sz="4000" b="1" kern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ow to Structure a Paragraph - TED IELTS">
            <a:extLst>
              <a:ext uri="{FF2B5EF4-FFF2-40B4-BE49-F238E27FC236}">
                <a16:creationId xmlns:a16="http://schemas.microsoft.com/office/drawing/2014/main" id="{A37B73AD-1C75-2DB1-16C4-7F8A86A4B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64805" y="5603506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C92BE43-2AA2-01CB-C7D2-89C5EF93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8" y="5620517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9E92EDFD-B7F2-701F-C679-C483D825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2" y="5709444"/>
            <a:ext cx="1657054" cy="8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69FBF42-D42F-C47A-8A48-CC1C4E17498F}"/>
              </a:ext>
            </a:extLst>
          </p:cNvPr>
          <p:cNvSpPr/>
          <p:nvPr/>
        </p:nvSpPr>
        <p:spPr>
          <a:xfrm>
            <a:off x="6448594" y="5778021"/>
            <a:ext cx="4716356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Digital Technology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23E22EAA-95F8-F12F-E2D1-BF542734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304800" y="165893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A07AA-5711-94A7-626F-6DD0F06B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2177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3E3A8DF-5D74-2A1D-2740-A7C59E417691}"/>
              </a:ext>
            </a:extLst>
          </p:cNvPr>
          <p:cNvSpPr/>
          <p:nvPr/>
        </p:nvSpPr>
        <p:spPr>
          <a:xfrm>
            <a:off x="358115" y="1933595"/>
            <a:ext cx="2773516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kumimoji="0" lang="en-US" sz="4400" b="1" i="0" u="none" strike="noStrike" kern="0" cap="none" spc="0" normalizeH="0" baseline="0" noProof="0" dirty="0" err="1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udiences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74D6CBC-7C53-D124-FAC1-1CBF547A5628}"/>
              </a:ext>
            </a:extLst>
          </p:cNvPr>
          <p:cNvSpPr/>
          <p:nvPr/>
        </p:nvSpPr>
        <p:spPr>
          <a:xfrm>
            <a:off x="-34329" y="4181664"/>
            <a:ext cx="93671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1- How long have audiences watched films?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D0F6669-5695-A09D-0A5E-03FE900B79A2}"/>
              </a:ext>
            </a:extLst>
          </p:cNvPr>
          <p:cNvSpPr/>
          <p:nvPr/>
        </p:nvSpPr>
        <p:spPr>
          <a:xfrm>
            <a:off x="3251056" y="1907737"/>
            <a:ext cx="4545519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film viewers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F254F-D2FA-DBBB-65A6-243577934575}"/>
              </a:ext>
            </a:extLst>
          </p:cNvPr>
          <p:cNvSpPr/>
          <p:nvPr/>
        </p:nvSpPr>
        <p:spPr>
          <a:xfrm>
            <a:off x="600885" y="4769455"/>
            <a:ext cx="58657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Since December 28. 1895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A13E1B4-0859-3E97-12F6-26DE7423AE92}"/>
              </a:ext>
            </a:extLst>
          </p:cNvPr>
          <p:cNvSpPr/>
          <p:nvPr/>
        </p:nvSpPr>
        <p:spPr>
          <a:xfrm>
            <a:off x="4628912" y="309631"/>
            <a:ext cx="2720617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The Start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1FD2443-1A28-6849-D715-0F2B34CE38E4}"/>
              </a:ext>
            </a:extLst>
          </p:cNvPr>
          <p:cNvSpPr/>
          <p:nvPr/>
        </p:nvSpPr>
        <p:spPr>
          <a:xfrm>
            <a:off x="238693" y="2982325"/>
            <a:ext cx="3012363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techniques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B22BCA7-87A5-2C16-A89C-128194E6819B}"/>
              </a:ext>
            </a:extLst>
          </p:cNvPr>
          <p:cNvSpPr/>
          <p:nvPr/>
        </p:nvSpPr>
        <p:spPr>
          <a:xfrm>
            <a:off x="3251056" y="2942712"/>
            <a:ext cx="5511944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 way of doing things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E90D536-98BB-A358-7CDF-9A381BE4AADE}"/>
              </a:ext>
            </a:extLst>
          </p:cNvPr>
          <p:cNvSpPr/>
          <p:nvPr/>
        </p:nvSpPr>
        <p:spPr>
          <a:xfrm>
            <a:off x="-34329" y="5505227"/>
            <a:ext cx="108737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 Why have filmmakers used different techniques?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F9294A5-F0EB-9C72-432C-89E605B63FE7}"/>
              </a:ext>
            </a:extLst>
          </p:cNvPr>
          <p:cNvSpPr/>
          <p:nvPr/>
        </p:nvSpPr>
        <p:spPr>
          <a:xfrm>
            <a:off x="724710" y="6154574"/>
            <a:ext cx="58657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To amaze viewers.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7172" name="Picture 4" descr="Lumière Brothers' First Film Debuted 125 Years Ago Today – IndieWire">
            <a:extLst>
              <a:ext uri="{FF2B5EF4-FFF2-40B4-BE49-F238E27FC236}">
                <a16:creationId xmlns:a16="http://schemas.microsoft.com/office/drawing/2014/main" id="{C85A59D6-FFC5-49C8-6CCA-A625456F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7" y="220979"/>
            <a:ext cx="3885350" cy="278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uguste and Louis Lumière - Wikipedia">
            <a:extLst>
              <a:ext uri="{FF2B5EF4-FFF2-40B4-BE49-F238E27FC236}">
                <a16:creationId xmlns:a16="http://schemas.microsoft.com/office/drawing/2014/main" id="{E7C20B23-E32E-4500-1D8C-5D2F3E88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27" y="3205581"/>
            <a:ext cx="1705571" cy="22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Structure a Paragraph - TED IELTS">
            <a:extLst>
              <a:ext uri="{FF2B5EF4-FFF2-40B4-BE49-F238E27FC236}">
                <a16:creationId xmlns:a16="http://schemas.microsoft.com/office/drawing/2014/main" id="{23E22EAA-95F8-F12F-E2D1-BF542734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304800" y="165893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3E3A8DF-5D74-2A1D-2740-A7C59E417691}"/>
              </a:ext>
            </a:extLst>
          </p:cNvPr>
          <p:cNvSpPr/>
          <p:nvPr/>
        </p:nvSpPr>
        <p:spPr>
          <a:xfrm>
            <a:off x="212743" y="1902018"/>
            <a:ext cx="2577950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sequence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74D6CBC-7C53-D124-FAC1-1CBF547A5628}"/>
              </a:ext>
            </a:extLst>
          </p:cNvPr>
          <p:cNvSpPr/>
          <p:nvPr/>
        </p:nvSpPr>
        <p:spPr>
          <a:xfrm>
            <a:off x="-34329" y="4181664"/>
            <a:ext cx="93671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1- How was the “stop trick” discovered ?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D0F6669-5695-A09D-0A5E-03FE900B79A2}"/>
              </a:ext>
            </a:extLst>
          </p:cNvPr>
          <p:cNvSpPr/>
          <p:nvPr/>
        </p:nvSpPr>
        <p:spPr>
          <a:xfrm>
            <a:off x="2750348" y="1868220"/>
            <a:ext cx="5948225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actions in special order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F254F-D2FA-DBBB-65A6-243577934575}"/>
              </a:ext>
            </a:extLst>
          </p:cNvPr>
          <p:cNvSpPr/>
          <p:nvPr/>
        </p:nvSpPr>
        <p:spPr>
          <a:xfrm>
            <a:off x="304800" y="4811024"/>
            <a:ext cx="108473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When George camera stopped and started again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1FD2443-1A28-6849-D715-0F2B34CE38E4}"/>
              </a:ext>
            </a:extLst>
          </p:cNvPr>
          <p:cNvSpPr/>
          <p:nvPr/>
        </p:nvSpPr>
        <p:spPr>
          <a:xfrm>
            <a:off x="433459" y="2982325"/>
            <a:ext cx="2622834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interrupt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B22BCA7-87A5-2C16-A89C-128194E6819B}"/>
              </a:ext>
            </a:extLst>
          </p:cNvPr>
          <p:cNvSpPr/>
          <p:nvPr/>
        </p:nvSpPr>
        <p:spPr>
          <a:xfrm>
            <a:off x="3217787" y="2920769"/>
            <a:ext cx="5164644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stop in the middle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E90D536-98BB-A358-7CDF-9A381BE4AADE}"/>
              </a:ext>
            </a:extLst>
          </p:cNvPr>
          <p:cNvSpPr/>
          <p:nvPr/>
        </p:nvSpPr>
        <p:spPr>
          <a:xfrm>
            <a:off x="43700" y="5525702"/>
            <a:ext cx="117786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2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 Why did the picture seem to change before his eyes?</a:t>
            </a:r>
            <a:endParaRPr lang="ar-SA" sz="32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F9294A5-F0EB-9C72-432C-89E605B63FE7}"/>
              </a:ext>
            </a:extLst>
          </p:cNvPr>
          <p:cNvSpPr/>
          <p:nvPr/>
        </p:nvSpPr>
        <p:spPr>
          <a:xfrm>
            <a:off x="304800" y="6089706"/>
            <a:ext cx="107910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Because the film sequence had been interrupted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0C8E8DB-3AFC-5551-391A-50BFE428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210"/>
            <a:ext cx="828676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AB92E81F-F227-2FB1-2487-302F0C5E4245}"/>
              </a:ext>
            </a:extLst>
          </p:cNvPr>
          <p:cNvSpPr/>
          <p:nvPr/>
        </p:nvSpPr>
        <p:spPr>
          <a:xfrm>
            <a:off x="4649254" y="406591"/>
            <a:ext cx="3070071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By accident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 descr="Méliès, Georges – Senses of Cinema">
            <a:extLst>
              <a:ext uri="{FF2B5EF4-FFF2-40B4-BE49-F238E27FC236}">
                <a16:creationId xmlns:a16="http://schemas.microsoft.com/office/drawing/2014/main" id="{E3C45D94-DCF4-BACF-4EC3-711E7859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903990"/>
            <a:ext cx="3435332" cy="220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269</Words>
  <Application>Microsoft Office PowerPoint</Application>
  <PresentationFormat>شاشة عريضة</PresentationFormat>
  <Paragraphs>66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21</cp:revision>
  <dcterms:created xsi:type="dcterms:W3CDTF">2023-11-19T16:53:50Z</dcterms:created>
  <dcterms:modified xsi:type="dcterms:W3CDTF">2023-11-27T18:43:43Z</dcterms:modified>
</cp:coreProperties>
</file>