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7" r:id="rId3"/>
    <p:sldId id="279" r:id="rId4"/>
    <p:sldId id="257" r:id="rId5"/>
    <p:sldId id="258" r:id="rId6"/>
    <p:sldId id="259" r:id="rId7"/>
    <p:sldId id="260" r:id="rId8"/>
    <p:sldId id="261" r:id="rId9"/>
    <p:sldId id="272" r:id="rId10"/>
    <p:sldId id="262" r:id="rId11"/>
    <p:sldId id="263" r:id="rId12"/>
    <p:sldId id="271" r:id="rId13"/>
    <p:sldId id="273" r:id="rId14"/>
    <p:sldId id="264" r:id="rId15"/>
    <p:sldId id="265" r:id="rId16"/>
    <p:sldId id="266" r:id="rId17"/>
    <p:sldId id="267" r:id="rId18"/>
    <p:sldId id="268" r:id="rId19"/>
    <p:sldId id="275" r:id="rId20"/>
    <p:sldId id="276" r:id="rId21"/>
    <p:sldId id="274" r:id="rId22"/>
    <p:sldId id="269" r:id="rId23"/>
    <p:sldId id="270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26T16:27:1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24575,'0'0'-8191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omomar_math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t.me/Omomar223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6DF9754A-03C3-0C84-464F-BCC5049B9159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4" name="Picture 2" descr="حذف التلغرام - موضوع">
              <a:extLst>
                <a:ext uri="{FF2B5EF4-FFF2-40B4-BE49-F238E27FC236}">
                  <a16:creationId xmlns:a16="http://schemas.microsoft.com/office/drawing/2014/main" id="{4EEF33ED-35C7-89B1-0759-99766EF6D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5" name="مربع نص 4">
              <a:hlinkClick r:id="rId3"/>
              <a:extLst>
                <a:ext uri="{FF2B5EF4-FFF2-40B4-BE49-F238E27FC236}">
                  <a16:creationId xmlns:a16="http://schemas.microsoft.com/office/drawing/2014/main" id="{60F64D91-0603-67B6-BCC2-980948C7CB6D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4"/>
                </a:rPr>
                <a:t>Omomar2233</a:t>
              </a:r>
              <a:endParaRPr lang="ar-SA" dirty="0"/>
            </a:p>
          </p:txBody>
        </p:sp>
      </p:grpSp>
      <p:sp>
        <p:nvSpPr>
          <p:cNvPr id="6" name="مستطيل 5">
            <a:extLst>
              <a:ext uri="{FF2B5EF4-FFF2-40B4-BE49-F238E27FC236}">
                <a16:creationId xmlns:a16="http://schemas.microsoft.com/office/drawing/2014/main" id="{5EE40E64-8D97-5FDA-E418-DA81E907E053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075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239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omomar_math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&#1587;&#1606;&#1577;%20&#1571;&#1608;&#1604;&#1609;%20&#1605;&#1588;&#1578;&#1585;&#1603;&#1577;.pdf" TargetMode="External"/><Relationship Id="rId4" Type="http://schemas.openxmlformats.org/officeDocument/2006/relationships/image" Target="../media/image1.jpg"/><Relationship Id="rId9" Type="http://schemas.openxmlformats.org/officeDocument/2006/relationships/hyperlink" Target="https://t.me/Omomar223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1DEE98E8-DFB5-0E97-3743-F769819AB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7355" cy="1209368"/>
          </a:xfrm>
          <a:prstGeom prst="rect">
            <a:avLst/>
          </a:prstGeom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4E0DBC29-9E06-49D7-ACBC-982446AF90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1740283"/>
              </p:ext>
            </p:extLst>
          </p:nvPr>
        </p:nvGraphicFramePr>
        <p:xfrm>
          <a:off x="1194621" y="111285"/>
          <a:ext cx="10795817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0802">
                  <a:extLst>
                    <a:ext uri="{9D8B030D-6E8A-4147-A177-3AD203B41FA5}">
                      <a16:colId xmlns:a16="http://schemas.microsoft.com/office/drawing/2014/main" val="1629422318"/>
                    </a:ext>
                  </a:extLst>
                </a:gridCol>
                <a:gridCol w="1308852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984824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115417">
                  <a:extLst>
                    <a:ext uri="{9D8B030D-6E8A-4147-A177-3AD203B41FA5}">
                      <a16:colId xmlns:a16="http://schemas.microsoft.com/office/drawing/2014/main" val="2067284156"/>
                    </a:ext>
                  </a:extLst>
                </a:gridCol>
                <a:gridCol w="1131126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3979379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الحصة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1 / ث 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000" dirty="0">
                        <a:cs typeface="Khalid Art bold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pic>
        <p:nvPicPr>
          <p:cNvPr id="10" name="صورة 9">
            <a:hlinkClick r:id="rId5" action="ppaction://hlinkfile"/>
            <a:extLst>
              <a:ext uri="{FF2B5EF4-FFF2-40B4-BE49-F238E27FC236}">
                <a16:creationId xmlns:a16="http://schemas.microsoft.com/office/drawing/2014/main" id="{D2EBAB1C-93CB-44DD-8FCA-7639B85DA8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4290">
            <a:off x="10813886" y="316631"/>
            <a:ext cx="1083619" cy="558064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6A6C1C8-35CD-5C2F-1AAA-4182B8961E7D}"/>
              </a:ext>
            </a:extLst>
          </p:cNvPr>
          <p:cNvSpPr txBox="1"/>
          <p:nvPr userDrawn="1"/>
        </p:nvSpPr>
        <p:spPr>
          <a:xfrm>
            <a:off x="1327355" y="521431"/>
            <a:ext cx="37179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00" dirty="0">
                <a:cs typeface="Khalid Art bold" pitchFamily="2" charset="-78"/>
              </a:rPr>
              <a:t>القطع المتوسطة و الارتفاعات في المثلث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A8B2FFA-4590-0CB0-445C-FD0E48EC171D}"/>
              </a:ext>
            </a:extLst>
          </p:cNvPr>
          <p:cNvSpPr/>
          <p:nvPr userDrawn="1"/>
        </p:nvSpPr>
        <p:spPr>
          <a:xfrm rot="16200000">
            <a:off x="6940837" y="1646904"/>
            <a:ext cx="221963" cy="9877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3F77EFD-891A-92CE-2A0B-2A1D9F9A227B}"/>
              </a:ext>
            </a:extLst>
          </p:cNvPr>
          <p:cNvGrpSpPr/>
          <p:nvPr userDrawn="1"/>
        </p:nvGrpSpPr>
        <p:grpSpPr>
          <a:xfrm>
            <a:off x="-235974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6" name="Picture 2" descr="حذف التلغرام - موضوع">
              <a:extLst>
                <a:ext uri="{FF2B5EF4-FFF2-40B4-BE49-F238E27FC236}">
                  <a16:creationId xmlns:a16="http://schemas.microsoft.com/office/drawing/2014/main" id="{121921E6-5FD6-5AD0-4079-5F919FA9DA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827" y="6193557"/>
              <a:ext cx="475850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مربع نص 8">
              <a:hlinkClick r:id="rId8"/>
              <a:extLst>
                <a:ext uri="{FF2B5EF4-FFF2-40B4-BE49-F238E27FC236}">
                  <a16:creationId xmlns:a16="http://schemas.microsoft.com/office/drawing/2014/main" id="{1DF73810-B4A5-EB63-BC08-895B7C415FD1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6647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>
                  <a:hlinkClick r:id="rId9"/>
                </a:rPr>
                <a:t>Omomar2233</a:t>
              </a:r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352502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7D6DA8BD-16CC-6592-889A-F5DC9C1E8933}"/>
              </a:ext>
            </a:extLst>
          </p:cNvPr>
          <p:cNvSpPr/>
          <p:nvPr/>
        </p:nvSpPr>
        <p:spPr>
          <a:xfrm>
            <a:off x="8046017" y="3483205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مستطيل: زوايا مستديرة 22">
            <a:extLst>
              <a:ext uri="{FF2B5EF4-FFF2-40B4-BE49-F238E27FC236}">
                <a16:creationId xmlns:a16="http://schemas.microsoft.com/office/drawing/2014/main" id="{AA0E8D6F-A9D9-7744-A900-76AA403ED793}"/>
              </a:ext>
            </a:extLst>
          </p:cNvPr>
          <p:cNvSpPr/>
          <p:nvPr/>
        </p:nvSpPr>
        <p:spPr>
          <a:xfrm>
            <a:off x="10830366" y="3478404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A4268BD-F743-300F-9E72-CDF3D58E1F01}"/>
              </a:ext>
            </a:extLst>
          </p:cNvPr>
          <p:cNvSpPr txBox="1"/>
          <p:nvPr/>
        </p:nvSpPr>
        <p:spPr>
          <a:xfrm>
            <a:off x="10945894" y="3494850"/>
            <a:ext cx="386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97D884B0-289A-6B78-2D8F-A5AF9A4EB015}"/>
              </a:ext>
            </a:extLst>
          </p:cNvPr>
          <p:cNvSpPr/>
          <p:nvPr/>
        </p:nvSpPr>
        <p:spPr>
          <a:xfrm>
            <a:off x="8029084" y="2706572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4D6BFDB0-7D7B-9533-B5FF-D7FAD1C7C4CB}"/>
              </a:ext>
            </a:extLst>
          </p:cNvPr>
          <p:cNvSpPr/>
          <p:nvPr/>
        </p:nvSpPr>
        <p:spPr>
          <a:xfrm>
            <a:off x="10813434" y="2706572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1B45A7F-FE07-32B5-B05D-303050A0EC18}"/>
              </a:ext>
            </a:extLst>
          </p:cNvPr>
          <p:cNvSpPr txBox="1"/>
          <p:nvPr/>
        </p:nvSpPr>
        <p:spPr>
          <a:xfrm>
            <a:off x="10872288" y="2794854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2FE73781-87B7-9CB1-57A2-7C3E09749DFC}"/>
              </a:ext>
            </a:extLst>
          </p:cNvPr>
          <p:cNvSpPr/>
          <p:nvPr/>
        </p:nvSpPr>
        <p:spPr>
          <a:xfrm>
            <a:off x="8029084" y="5006029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D508BEF5-F471-FF15-2E58-6EA330EAFD93}"/>
              </a:ext>
            </a:extLst>
          </p:cNvPr>
          <p:cNvSpPr/>
          <p:nvPr/>
        </p:nvSpPr>
        <p:spPr>
          <a:xfrm>
            <a:off x="10813434" y="5006029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B3D2D7D-BB8D-147E-1A63-052461643DC7}"/>
              </a:ext>
            </a:extLst>
          </p:cNvPr>
          <p:cNvSpPr txBox="1"/>
          <p:nvPr/>
        </p:nvSpPr>
        <p:spPr>
          <a:xfrm>
            <a:off x="10872289" y="5006029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D5FA3AAB-6FBC-E34C-693F-46041B3868F6}"/>
              </a:ext>
            </a:extLst>
          </p:cNvPr>
          <p:cNvSpPr/>
          <p:nvPr/>
        </p:nvSpPr>
        <p:spPr>
          <a:xfrm>
            <a:off x="8046017" y="4244617"/>
            <a:ext cx="2713703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77CB6D4C-BFE7-7048-EB68-1099D5C8361E}"/>
              </a:ext>
            </a:extLst>
          </p:cNvPr>
          <p:cNvSpPr/>
          <p:nvPr/>
        </p:nvSpPr>
        <p:spPr>
          <a:xfrm>
            <a:off x="10830367" y="4244617"/>
            <a:ext cx="519289" cy="584774"/>
          </a:xfrm>
          <a:prstGeom prst="roundRect">
            <a:avLst/>
          </a:prstGeom>
          <a:solidFill>
            <a:srgbClr val="4DB5C4"/>
          </a:solidFill>
          <a:ln w="25400" cap="flat" cmpd="sng" algn="ctr">
            <a:solidFill>
              <a:srgbClr val="4DB5C4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E3DED1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B501EBF-7314-92FF-00C8-C1BEFB063440}"/>
              </a:ext>
            </a:extLst>
          </p:cNvPr>
          <p:cNvSpPr txBox="1"/>
          <p:nvPr/>
        </p:nvSpPr>
        <p:spPr>
          <a:xfrm>
            <a:off x="10880938" y="4322479"/>
            <a:ext cx="33921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D6A4D0CA-F4B6-02F0-EEF3-5124B20F7909}"/>
              </a:ext>
            </a:extLst>
          </p:cNvPr>
          <p:cNvSpPr txBox="1"/>
          <p:nvPr/>
        </p:nvSpPr>
        <p:spPr>
          <a:xfrm>
            <a:off x="8480323" y="2752963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70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8DF71A3-87D1-2D20-1A6D-F580425EEEEA}"/>
              </a:ext>
            </a:extLst>
          </p:cNvPr>
          <p:cNvSpPr txBox="1"/>
          <p:nvPr/>
        </p:nvSpPr>
        <p:spPr>
          <a:xfrm>
            <a:off x="8453215" y="3494850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80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686955D-CB0B-387E-A36E-2A47696A49E3}"/>
              </a:ext>
            </a:extLst>
          </p:cNvPr>
          <p:cNvSpPr txBox="1"/>
          <p:nvPr/>
        </p:nvSpPr>
        <p:spPr>
          <a:xfrm>
            <a:off x="8493459" y="4282009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90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138EDFE-95C0-1387-CFA2-5AF0A6ED87A1}"/>
              </a:ext>
            </a:extLst>
          </p:cNvPr>
          <p:cNvSpPr txBox="1"/>
          <p:nvPr/>
        </p:nvSpPr>
        <p:spPr>
          <a:xfrm>
            <a:off x="8595174" y="5067583"/>
            <a:ext cx="1865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defRPr/>
            </a:pPr>
            <a:r>
              <a:rPr lang="ar-SA" sz="2800" kern="0" dirty="0">
                <a:solidFill>
                  <a:srgbClr val="E3DED1">
                    <a:lumMod val="10000"/>
                  </a:srgbClr>
                </a:solidFill>
                <a:cs typeface="PT Bold Heading" panose="02010400000000000000" pitchFamily="2" charset="-78"/>
              </a:rPr>
              <a:t>100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3F0F5EB-EC79-48E3-6815-2E96DE1E1A87}"/>
              </a:ext>
            </a:extLst>
          </p:cNvPr>
          <p:cNvSpPr txBox="1"/>
          <p:nvPr/>
        </p:nvSpPr>
        <p:spPr>
          <a:xfrm>
            <a:off x="7087765" y="1548502"/>
            <a:ext cx="4630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n w="0"/>
                <a:solidFill>
                  <a:srgbClr val="CC3399"/>
                </a:solidFill>
                <a:cs typeface="Khalid Art bold" pitchFamily="2" charset="-78"/>
              </a:rPr>
              <a:t>في الشكل المقابل ما قيمة س ؟</a:t>
            </a:r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A334A73D-9EFC-A28F-EA9D-155DB1D01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66503" t="3686" r="2929" b="57554"/>
          <a:stretch/>
        </p:blipFill>
        <p:spPr>
          <a:xfrm>
            <a:off x="2989492" y="1560308"/>
            <a:ext cx="3543857" cy="161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463BEA8-8686-928C-618F-441F668B1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1" y="1093865"/>
            <a:ext cx="10372404" cy="8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68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D88D79B-6CA9-D334-10E8-A3F39DA0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89" y="1674572"/>
            <a:ext cx="9495692" cy="975233"/>
          </a:xfrm>
          <a:prstGeom prst="rect">
            <a:avLst/>
          </a:prstGeom>
        </p:spPr>
      </p:pic>
      <p:pic>
        <p:nvPicPr>
          <p:cNvPr id="3" name="Picture 2" descr="graph">
            <a:extLst>
              <a:ext uri="{FF2B5EF4-FFF2-40B4-BE49-F238E27FC236}">
                <a16:creationId xmlns:a16="http://schemas.microsoft.com/office/drawing/2014/main" id="{67B2DD90-7CEE-DE85-A7C7-9B67C4264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42" y="2202698"/>
            <a:ext cx="2831123" cy="283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65352DA-FB67-2656-3AEF-37ECEC98C7BA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A06A7F92-1B43-386E-574A-9AEED3F8A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E83C4C66-2FA7-4158-04F8-48B77AD519A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553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7FCFF51-F567-C0F7-DC84-665646D14F4C}"/>
              </a:ext>
            </a:extLst>
          </p:cNvPr>
          <p:cNvGrpSpPr/>
          <p:nvPr/>
        </p:nvGrpSpPr>
        <p:grpSpPr>
          <a:xfrm>
            <a:off x="2530012" y="1626835"/>
            <a:ext cx="9381392" cy="1802165"/>
            <a:chOff x="1497624" y="1626835"/>
            <a:chExt cx="9381392" cy="1802165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937E6175-83B0-91DC-A21A-B17AEF14C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17478" y="1855633"/>
              <a:ext cx="5861538" cy="1318520"/>
            </a:xfrm>
            <a:prstGeom prst="rect">
              <a:avLst/>
            </a:prstGeom>
          </p:spPr>
        </p:pic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04FAE55-B52A-12C0-A366-554963826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624" y="1626835"/>
              <a:ext cx="3519854" cy="1802165"/>
            </a:xfrm>
            <a:prstGeom prst="rect">
              <a:avLst/>
            </a:prstGeom>
          </p:spPr>
        </p:pic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D3C1183-6466-577D-BD9D-2D0A48900F18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6" name="Graphic 7">
              <a:extLst>
                <a:ext uri="{FF2B5EF4-FFF2-40B4-BE49-F238E27FC236}">
                  <a16:creationId xmlns:a16="http://schemas.microsoft.com/office/drawing/2014/main" id="{469E8B33-532D-1100-E75E-4033C3BFB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44E4198A-E92D-4F6B-01B2-C8724FAB534D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1895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1FC60C1-F2E9-68AD-091F-260449CB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833" y="1678753"/>
            <a:ext cx="9016166" cy="303048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065BE32-13A1-DC14-8FEA-BC5A8BFB0844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A67710E3-17C9-F7EA-53E9-2C411187F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A53A9793-9FA4-5843-8B94-6EC16C156FD6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28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6506CD8-17CB-F5A9-B6C7-9777F01C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60" y="1291061"/>
            <a:ext cx="10245969" cy="427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2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13C6D87-62E3-2DB8-A41C-16FA11A6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10" y="1276829"/>
            <a:ext cx="10058399" cy="35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98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01F8677-7555-CE4A-7D3B-317E27A5B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89" y="1278444"/>
            <a:ext cx="10163908" cy="366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4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0C3532B1-13A1-B00A-05AC-39C657840151}"/>
                  </a:ext>
                </a:extLst>
              </p14:cNvPr>
              <p14:cNvContentPartPr/>
              <p14:nvPr/>
            </p14:nvContentPartPr>
            <p14:xfrm>
              <a:off x="10794596" y="4513870"/>
              <a:ext cx="360" cy="360"/>
            </p14:xfrm>
          </p:contentPart>
        </mc:Choice>
        <mc:Fallback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0C3532B1-13A1-B00A-05AC-39C6578401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5596" y="4504870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صورة 2">
            <a:extLst>
              <a:ext uri="{FF2B5EF4-FFF2-40B4-BE49-F238E27FC236}">
                <a16:creationId xmlns:a16="http://schemas.microsoft.com/office/drawing/2014/main" id="{019768E2-275D-BE59-6B4A-8E222CCDA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760" y="1818724"/>
            <a:ext cx="4107473" cy="103008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44BB294-3CBE-47D1-8EA9-C487A70AA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700" y="1818724"/>
            <a:ext cx="2422854" cy="2446492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BA37760-E2E5-6800-CEE8-1A4ABC4D2B0A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7" name="Graphic 7">
              <a:extLst>
                <a:ext uri="{FF2B5EF4-FFF2-40B4-BE49-F238E27FC236}">
                  <a16:creationId xmlns:a16="http://schemas.microsoft.com/office/drawing/2014/main" id="{776EE17B-3F7F-A37F-AA61-771638F5F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38FBA29E-F49B-D427-A8CC-7849964AE848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47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5DC933E-7FF2-A518-039F-F43DC4C58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777" y="958645"/>
            <a:ext cx="7881908" cy="54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2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6A9DF8-DF56-84D5-305E-D26646E5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904" y="1817584"/>
            <a:ext cx="10372582" cy="188426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7AC791A-17A9-46AF-E59C-86E3E3F627F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9BA3EC9A-12FE-248A-2C58-2CFAD8DA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1D2D014-BD2F-524A-9A60-699D35CEAA13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969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694766" y="981832"/>
            <a:ext cx="2352233" cy="802723"/>
            <a:chOff x="10176386" y="981832"/>
            <a:chExt cx="1870613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10324820" y="1037905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F776DA39-1F38-C4AD-9EB8-B79ADF9919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572"/>
          <a:stretch/>
        </p:blipFill>
        <p:spPr>
          <a:xfrm>
            <a:off x="5474733" y="1855633"/>
            <a:ext cx="6572266" cy="15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4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17AC791A-17A9-46AF-E59C-86E3E3F627F5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9BA3EC9A-12FE-248A-2C58-2CFAD8DAA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1D2D014-BD2F-524A-9A60-699D35CEAA13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09AFFF0F-A9D3-A268-45B9-CA0D20E18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7574" y="1959552"/>
            <a:ext cx="10294375" cy="104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6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B30F7726-1BEA-97C9-921F-9CA96F23E2F9}"/>
              </a:ext>
            </a:extLst>
          </p:cNvPr>
          <p:cNvCxnSpPr>
            <a:cxnSpLocks/>
          </p:cNvCxnSpPr>
          <p:nvPr/>
        </p:nvCxnSpPr>
        <p:spPr>
          <a:xfrm>
            <a:off x="6096000" y="1902542"/>
            <a:ext cx="15553" cy="3819832"/>
          </a:xfrm>
          <a:prstGeom prst="line">
            <a:avLst/>
          </a:prstGeom>
          <a:ln w="19050">
            <a:solidFill>
              <a:srgbClr val="25407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2F83481B-E0CC-AD1B-4812-01147E148061}"/>
              </a:ext>
            </a:extLst>
          </p:cNvPr>
          <p:cNvSpPr/>
          <p:nvPr/>
        </p:nvSpPr>
        <p:spPr>
          <a:xfrm>
            <a:off x="3700426" y="2676595"/>
            <a:ext cx="1105025" cy="8656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814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B6BAB1-DAB6-568F-84D2-4EAF0559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707" y="1902542"/>
            <a:ext cx="4996703" cy="290543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594BEF8-4150-A006-2EEF-329552466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89" y="1665563"/>
            <a:ext cx="5330300" cy="1829805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3B8992E4-B0D8-8B02-831B-B9AD2E4F5582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11" name="Graphic 7">
              <a:extLst>
                <a:ext uri="{FF2B5EF4-FFF2-40B4-BE49-F238E27FC236}">
                  <a16:creationId xmlns:a16="http://schemas.microsoft.com/office/drawing/2014/main" id="{5F3E13CA-5A3F-32F2-3EE2-F27A6F0D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307DA425-C5E2-1081-1B68-7F84F3AC722A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067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3E897B-F777-7CE5-76C8-39B336CBE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5"/>
          <a:stretch/>
        </p:blipFill>
        <p:spPr>
          <a:xfrm>
            <a:off x="6361471" y="2328660"/>
            <a:ext cx="5522037" cy="2789927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E83AFE-3D13-036A-94CE-ED705B1948A1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4" name="Graphic 7">
              <a:extLst>
                <a:ext uri="{FF2B5EF4-FFF2-40B4-BE49-F238E27FC236}">
                  <a16:creationId xmlns:a16="http://schemas.microsoft.com/office/drawing/2014/main" id="{3B6A5C00-2C8B-663E-4233-3DB907C8E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5590D2EC-AAA0-BDAA-C3CD-FAEE6EE543EC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0412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29D84C1-A95A-0C78-67EB-3EB5DE10F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73"/>
          <a:stretch/>
        </p:blipFill>
        <p:spPr>
          <a:xfrm>
            <a:off x="5600449" y="1855633"/>
            <a:ext cx="6350608" cy="220055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844B6B57-4365-282C-9CCA-220C9D780FB1}"/>
              </a:ext>
            </a:extLst>
          </p:cNvPr>
          <p:cNvGrpSpPr/>
          <p:nvPr/>
        </p:nvGrpSpPr>
        <p:grpSpPr>
          <a:xfrm>
            <a:off x="9757156" y="1150122"/>
            <a:ext cx="2156137" cy="640848"/>
            <a:chOff x="9890862" y="981832"/>
            <a:chExt cx="2156137" cy="640848"/>
          </a:xfrm>
        </p:grpSpPr>
        <p:pic>
          <p:nvPicPr>
            <p:cNvPr id="4" name="Graphic 7">
              <a:extLst>
                <a:ext uri="{FF2B5EF4-FFF2-40B4-BE49-F238E27FC236}">
                  <a16:creationId xmlns:a16="http://schemas.microsoft.com/office/drawing/2014/main" id="{238EAC9F-475A-9456-963F-46DF40D0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04C68CB8-4C06-EE25-42FE-A8E2E82064A3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7158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B9B43BB-72B5-1CDD-DC40-417F004BB625}"/>
              </a:ext>
            </a:extLst>
          </p:cNvPr>
          <p:cNvGrpSpPr/>
          <p:nvPr/>
        </p:nvGrpSpPr>
        <p:grpSpPr>
          <a:xfrm>
            <a:off x="9694766" y="981832"/>
            <a:ext cx="2352233" cy="802723"/>
            <a:chOff x="10176386" y="981832"/>
            <a:chExt cx="1870613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3DE80C76-2A74-B22B-A680-161A2529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D44D8C27-86B0-2E9A-6474-2C2694F02F49}"/>
                </a:ext>
              </a:extLst>
            </p:cNvPr>
            <p:cNvSpPr txBox="1"/>
            <p:nvPr/>
          </p:nvSpPr>
          <p:spPr>
            <a:xfrm>
              <a:off x="10324820" y="1037905"/>
              <a:ext cx="1577128" cy="46685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تحصيلي</a:t>
              </a:r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BB704D8C-B6C6-D140-8E25-13FE7893EB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39"/>
          <a:stretch/>
        </p:blipFill>
        <p:spPr>
          <a:xfrm>
            <a:off x="5381382" y="2017865"/>
            <a:ext cx="6665617" cy="180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:a16="http://schemas.microsoft.com/office/drawing/2014/main" id="{85191101-D169-A783-4492-24475578CCAD}"/>
              </a:ext>
            </a:extLst>
          </p:cNvPr>
          <p:cNvGrpSpPr/>
          <p:nvPr/>
        </p:nvGrpSpPr>
        <p:grpSpPr>
          <a:xfrm>
            <a:off x="8568813" y="1902466"/>
            <a:ext cx="2979174" cy="3229147"/>
            <a:chOff x="8229600" y="655163"/>
            <a:chExt cx="3352800" cy="3721885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B70B8AA3-FD1B-F0E2-664F-865A33248BBB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5" name="Graphic 6">
                <a:extLst>
                  <a:ext uri="{FF2B5EF4-FFF2-40B4-BE49-F238E27FC236}">
                    <a16:creationId xmlns:a16="http://schemas.microsoft.com/office/drawing/2014/main" id="{2BC91703-C1BA-0975-E695-A31223BF74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Graphic 7">
                <a:extLst>
                  <a:ext uri="{FF2B5EF4-FFF2-40B4-BE49-F238E27FC236}">
                    <a16:creationId xmlns:a16="http://schemas.microsoft.com/office/drawing/2014/main" id="{79233894-F5B4-510D-7D7E-74763E78F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4" name="مربع نص 162">
              <a:extLst>
                <a:ext uri="{FF2B5EF4-FFF2-40B4-BE49-F238E27FC236}">
                  <a16:creationId xmlns:a16="http://schemas.microsoft.com/office/drawing/2014/main" id="{C637CBBF-5BAC-58CD-91DB-13C9AA575357}"/>
                </a:ext>
              </a:extLst>
            </p:cNvPr>
            <p:cNvSpPr txBox="1"/>
            <p:nvPr/>
          </p:nvSpPr>
          <p:spPr>
            <a:xfrm>
              <a:off x="8592855" y="1360278"/>
              <a:ext cx="2897168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ar-SA" sz="2000" dirty="0">
                  <a:cs typeface="Khalid Art bold" pitchFamily="2" charset="-78"/>
                </a:rPr>
                <a:t>درست منصف القطعة المستقيمة و منصف الزاوية </a:t>
              </a:r>
            </a:p>
            <a:p>
              <a:pPr algn="ctr"/>
              <a:r>
                <a:rPr lang="ar-SA" dirty="0">
                  <a:solidFill>
                    <a:srgbClr val="0070C0"/>
                  </a:solidFill>
                  <a:cs typeface="Khalid Art bold" pitchFamily="2" charset="-78"/>
                </a:rPr>
                <a:t>(مهارة سابقة)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D750954-BC2A-E02F-21E0-0AEAD50050E5}"/>
              </a:ext>
            </a:extLst>
          </p:cNvPr>
          <p:cNvSpPr txBox="1"/>
          <p:nvPr/>
        </p:nvSpPr>
        <p:spPr>
          <a:xfrm>
            <a:off x="9124002" y="1988234"/>
            <a:ext cx="143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فيما سبق </a:t>
            </a:r>
          </a:p>
        </p:txBody>
      </p:sp>
      <p:grpSp>
        <p:nvGrpSpPr>
          <p:cNvPr id="8" name="Group 44">
            <a:extLst>
              <a:ext uri="{FF2B5EF4-FFF2-40B4-BE49-F238E27FC236}">
                <a16:creationId xmlns:a16="http://schemas.microsoft.com/office/drawing/2014/main" id="{9D83261B-A55C-0308-E92A-789C75EC4A91}"/>
              </a:ext>
            </a:extLst>
          </p:cNvPr>
          <p:cNvGrpSpPr/>
          <p:nvPr/>
        </p:nvGrpSpPr>
        <p:grpSpPr>
          <a:xfrm>
            <a:off x="4580846" y="1881483"/>
            <a:ext cx="3207060" cy="3200058"/>
            <a:chOff x="8145445" y="655163"/>
            <a:chExt cx="3454891" cy="3721885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C1E9214A-FAC9-5D9E-3DDB-A3E442515E0B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1" name="Graphic 6">
                <a:extLst>
                  <a:ext uri="{FF2B5EF4-FFF2-40B4-BE49-F238E27FC236}">
                    <a16:creationId xmlns:a16="http://schemas.microsoft.com/office/drawing/2014/main" id="{97CB8BA0-7449-8628-32E7-CEB14A6E81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Graphic 7">
                <a:extLst>
                  <a:ext uri="{FF2B5EF4-FFF2-40B4-BE49-F238E27FC236}">
                    <a16:creationId xmlns:a16="http://schemas.microsoft.com/office/drawing/2014/main" id="{C30F7A71-D3EA-9154-441F-F2E54C5078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0" name="مربع نص 162">
              <a:extLst>
                <a:ext uri="{FF2B5EF4-FFF2-40B4-BE49-F238E27FC236}">
                  <a16:creationId xmlns:a16="http://schemas.microsoft.com/office/drawing/2014/main" id="{0389600E-01E4-B5A6-95B6-259EA8248BFC}"/>
                </a:ext>
              </a:extLst>
            </p:cNvPr>
            <p:cNvSpPr txBox="1"/>
            <p:nvPr/>
          </p:nvSpPr>
          <p:spPr>
            <a:xfrm>
              <a:off x="8145445" y="1416232"/>
              <a:ext cx="3454891" cy="2821847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أتعرف القطع المتوسطة في المثلثات و استعملها </a:t>
              </a:r>
            </a:p>
            <a:p>
              <a:r>
                <a:rPr lang="ar-SA" sz="2000" dirty="0">
                  <a:cs typeface="Khalid Art bold" pitchFamily="2" charset="-78"/>
                </a:rPr>
                <a:t>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أتعرف الارتفاعات في المثلثات و استعملها 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endParaRPr lang="ar-SA" sz="2000" dirty="0">
                <a:cs typeface="Khalid Art bold" pitchFamily="2" charset="-78"/>
              </a:endParaRPr>
            </a:p>
          </p:txBody>
        </p:sp>
      </p:grpSp>
      <p:grpSp>
        <p:nvGrpSpPr>
          <p:cNvPr id="13" name="Group 44">
            <a:extLst>
              <a:ext uri="{FF2B5EF4-FFF2-40B4-BE49-F238E27FC236}">
                <a16:creationId xmlns:a16="http://schemas.microsoft.com/office/drawing/2014/main" id="{62E9E7C6-766D-B1CC-9CB5-55D25937A6CF}"/>
              </a:ext>
            </a:extLst>
          </p:cNvPr>
          <p:cNvGrpSpPr/>
          <p:nvPr/>
        </p:nvGrpSpPr>
        <p:grpSpPr>
          <a:xfrm>
            <a:off x="698613" y="1864445"/>
            <a:ext cx="3295421" cy="3326987"/>
            <a:chOff x="8137223" y="655163"/>
            <a:chExt cx="3445177" cy="3721885"/>
          </a:xfrm>
        </p:grpSpPr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1A3AE0C9-7C41-05E8-F2D2-9136908ABA45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6" name="Graphic 6">
                <a:extLst>
                  <a:ext uri="{FF2B5EF4-FFF2-40B4-BE49-F238E27FC236}">
                    <a16:creationId xmlns:a16="http://schemas.microsoft.com/office/drawing/2014/main" id="{E16AAC8F-3C84-57E4-D163-3C121337C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Graphic 7">
                <a:extLst>
                  <a:ext uri="{FF2B5EF4-FFF2-40B4-BE49-F238E27FC236}">
                    <a16:creationId xmlns:a16="http://schemas.microsoft.com/office/drawing/2014/main" id="{09A9E2D2-91DD-1450-9406-A70B3BF763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5" name="مربع نص 162">
              <a:extLst>
                <a:ext uri="{FF2B5EF4-FFF2-40B4-BE49-F238E27FC236}">
                  <a16:creationId xmlns:a16="http://schemas.microsoft.com/office/drawing/2014/main" id="{1A40F448-CA70-8DC6-9022-B3B733B1FF35}"/>
                </a:ext>
              </a:extLst>
            </p:cNvPr>
            <p:cNvSpPr txBox="1"/>
            <p:nvPr/>
          </p:nvSpPr>
          <p:spPr>
            <a:xfrm>
              <a:off x="8137223" y="1281043"/>
              <a:ext cx="3303573" cy="302908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القطعة المتوسطة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مركز المثلث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نقطة التلاقي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الارتفاع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ar-SA" sz="2000" dirty="0">
                  <a:cs typeface="Khalid Art bold" pitchFamily="2" charset="-78"/>
                </a:rPr>
                <a:t>ملتقى ارتفاعات المثلث </a:t>
              </a:r>
            </a:p>
          </p:txBody>
        </p: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4E0336EA-3295-6DC9-AAB7-8A2C2BBEC274}"/>
              </a:ext>
            </a:extLst>
          </p:cNvPr>
          <p:cNvSpPr txBox="1"/>
          <p:nvPr/>
        </p:nvSpPr>
        <p:spPr>
          <a:xfrm>
            <a:off x="5364537" y="1902467"/>
            <a:ext cx="12524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الآن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3D18366-66F2-A5B7-8F25-3DBE9EFAAC09}"/>
              </a:ext>
            </a:extLst>
          </p:cNvPr>
          <p:cNvSpPr txBox="1"/>
          <p:nvPr/>
        </p:nvSpPr>
        <p:spPr>
          <a:xfrm>
            <a:off x="1634152" y="1855558"/>
            <a:ext cx="13169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المفردات </a:t>
            </a:r>
          </a:p>
        </p:txBody>
      </p:sp>
    </p:spTree>
    <p:extLst>
      <p:ext uri="{BB962C8B-B14F-4D97-AF65-F5344CB8AC3E}">
        <p14:creationId xmlns:p14="http://schemas.microsoft.com/office/powerpoint/2010/main" val="250980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BDFDBD2-B36A-437E-A422-1E708B1668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5594" y="2271858"/>
            <a:ext cx="9530862" cy="2314283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A60797C6-9B99-F1B6-B4F6-867AD432DD45}"/>
              </a:ext>
            </a:extLst>
          </p:cNvPr>
          <p:cNvGrpSpPr/>
          <p:nvPr/>
        </p:nvGrpSpPr>
        <p:grpSpPr>
          <a:xfrm>
            <a:off x="9915962" y="1325983"/>
            <a:ext cx="2079516" cy="773098"/>
            <a:chOff x="9304731" y="1678473"/>
            <a:chExt cx="2079516" cy="773098"/>
          </a:xfrm>
        </p:grpSpPr>
        <p:pic>
          <p:nvPicPr>
            <p:cNvPr id="4" name="Graphic 20">
              <a:extLst>
                <a:ext uri="{FF2B5EF4-FFF2-40B4-BE49-F238E27FC236}">
                  <a16:creationId xmlns:a16="http://schemas.microsoft.com/office/drawing/2014/main" id="{5AA64A0C-5A38-60E2-6E18-DF00CE7F7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357664" y="1678473"/>
              <a:ext cx="2026583" cy="773098"/>
            </a:xfrm>
            <a:custGeom>
              <a:avLst/>
              <a:gdLst>
                <a:gd name="connsiteX0" fmla="*/ -52 w 389707"/>
                <a:gd name="connsiteY0" fmla="*/ -22 h 166198"/>
                <a:gd name="connsiteX1" fmla="*/ 389656 w 389707"/>
                <a:gd name="connsiteY1" fmla="*/ -22 h 166198"/>
                <a:gd name="connsiteX2" fmla="*/ 389656 w 389707"/>
                <a:gd name="connsiteY2" fmla="*/ 166177 h 166198"/>
                <a:gd name="connsiteX3" fmla="*/ -52 w 389707"/>
                <a:gd name="connsiteY3" fmla="*/ 166177 h 1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707" h="166198">
                  <a:moveTo>
                    <a:pt x="-52" y="-22"/>
                  </a:moveTo>
                  <a:lnTo>
                    <a:pt x="389656" y="-22"/>
                  </a:lnTo>
                  <a:lnTo>
                    <a:pt x="389656" y="166177"/>
                  </a:lnTo>
                  <a:lnTo>
                    <a:pt x="-52" y="166177"/>
                  </a:lnTo>
                  <a:close/>
                </a:path>
              </a:pathLst>
            </a:cu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2AD6CF0E-DE29-7857-C397-7977B36DA238}"/>
                </a:ext>
              </a:extLst>
            </p:cNvPr>
            <p:cNvSpPr txBox="1"/>
            <p:nvPr/>
          </p:nvSpPr>
          <p:spPr>
            <a:xfrm>
              <a:off x="9304731" y="1834189"/>
              <a:ext cx="1710813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chemeClr val="accent2">
                      <a:lumMod val="50000"/>
                    </a:schemeClr>
                  </a:solidFill>
                  <a:latin typeface="aref_ graffiti" panose="02000500000000000000" pitchFamily="2" charset="-78"/>
                  <a:cs typeface="PT Bold Heading" panose="02010400000000000000" pitchFamily="2" charset="-78"/>
                </a:rPr>
                <a:t>لمــــاذا 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30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75B5781-6868-07C6-B1AF-4A0E77B28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196" y="1014663"/>
            <a:ext cx="8878488" cy="53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0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39DBE9F-FC4F-0FF2-7B04-8BAF74B9E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0056" y="1792182"/>
            <a:ext cx="6356879" cy="116997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67D3D0-64D4-98A0-E7F4-72BA6A163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369" y="1608494"/>
            <a:ext cx="3177141" cy="2054186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25875876-D53B-1DE3-B617-A4308C29B0B3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BB7B4BBA-343F-357A-8928-F0F9E2F38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7EF4C7CE-46C6-702D-8744-81AAE6EE4159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0236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D86B35F-564B-B77A-B728-5049E5ECD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585" y="1957337"/>
            <a:ext cx="7233137" cy="116364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B035DBB-C397-97D4-68B9-C100F9996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168" y="1680468"/>
            <a:ext cx="2900289" cy="2265851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54D20AE8-C143-4436-5F14-89480058D094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5" name="Graphic 7">
              <a:extLst>
                <a:ext uri="{FF2B5EF4-FFF2-40B4-BE49-F238E27FC236}">
                  <a16:creationId xmlns:a16="http://schemas.microsoft.com/office/drawing/2014/main" id="{FFB44ADF-131E-7BC7-65BA-88DB1784B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172C2E8C-CDEB-1F08-C27A-65398DBFC883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تحقق من فهمك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100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36D4588-87F1-FCA5-F5C7-8669E7188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70" y="1619659"/>
            <a:ext cx="9674889" cy="2052663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530BB416-35C5-717B-0114-31B2512F82EB}"/>
              </a:ext>
            </a:extLst>
          </p:cNvPr>
          <p:cNvGrpSpPr/>
          <p:nvPr/>
        </p:nvGrpSpPr>
        <p:grpSpPr>
          <a:xfrm>
            <a:off x="9890862" y="981832"/>
            <a:ext cx="2156137" cy="640848"/>
            <a:chOff x="9890862" y="981832"/>
            <a:chExt cx="2156137" cy="640848"/>
          </a:xfrm>
        </p:grpSpPr>
        <p:pic>
          <p:nvPicPr>
            <p:cNvPr id="4" name="Graphic 7">
              <a:extLst>
                <a:ext uri="{FF2B5EF4-FFF2-40B4-BE49-F238E27FC236}">
                  <a16:creationId xmlns:a16="http://schemas.microsoft.com/office/drawing/2014/main" id="{7C6EAB86-4FD2-C15B-39B3-70033709C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76386" y="981832"/>
              <a:ext cx="1870613" cy="640848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339019C6-336B-FF1D-5F13-3AE7A9279F52}"/>
                </a:ext>
              </a:extLst>
            </p:cNvPr>
            <p:cNvSpPr txBox="1"/>
            <p:nvPr/>
          </p:nvSpPr>
          <p:spPr>
            <a:xfrm>
              <a:off x="9890862" y="1037905"/>
              <a:ext cx="2011087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3200" dirty="0">
                  <a:solidFill>
                    <a:schemeClr val="accent1">
                      <a:lumMod val="50000"/>
                    </a:schemeClr>
                  </a:solidFill>
                  <a:cs typeface="DecoType Naskh Swashes" panose="02010400000000000000" pitchFamily="2" charset="-78"/>
                </a:rPr>
                <a:t>تأكد و تدرب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870886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</TotalTime>
  <Words>90</Words>
  <Application>Microsoft Office PowerPoint</Application>
  <PresentationFormat>شاشة عريضة</PresentationFormat>
  <Paragraphs>37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aref_ graffiti</vt:lpstr>
      <vt:lpstr>Arial</vt:lpstr>
      <vt:lpstr>Calibri</vt:lpstr>
      <vt:lpstr>Wingdings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3</cp:revision>
  <dcterms:created xsi:type="dcterms:W3CDTF">2023-12-25T07:51:44Z</dcterms:created>
  <dcterms:modified xsi:type="dcterms:W3CDTF">2023-12-26T16:47:33Z</dcterms:modified>
</cp:coreProperties>
</file>