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65" r:id="rId4"/>
    <p:sldId id="268" r:id="rId5"/>
    <p:sldId id="271" r:id="rId6"/>
    <p:sldId id="259" r:id="rId7"/>
    <p:sldId id="266" r:id="rId8"/>
    <p:sldId id="267" r:id="rId9"/>
    <p:sldId id="272" r:id="rId10"/>
    <p:sldId id="269" r:id="rId11"/>
    <p:sldId id="263" r:id="rId12"/>
    <p:sldId id="264" r:id="rId13"/>
    <p:sldId id="258" r:id="rId14"/>
    <p:sldId id="262" r:id="rId15"/>
    <p:sldId id="260" r:id="rId16"/>
    <p:sldId id="26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8F200"/>
    <a:srgbClr val="83A343"/>
    <a:srgbClr val="9EFF29"/>
    <a:srgbClr val="5EEC3C"/>
    <a:srgbClr val="A4660C"/>
    <a:srgbClr val="952F69"/>
    <a:srgbClr val="FF856D"/>
    <a:srgbClr val="FF2549"/>
    <a:srgbClr val="00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9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212" y="2492477"/>
            <a:ext cx="7989723" cy="165919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590" y="4114809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97180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275735"/>
            <a:ext cx="8246070" cy="3262122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500" y="465530"/>
            <a:ext cx="646129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500" y="1229055"/>
            <a:ext cx="6461299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89" y="448625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039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76306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039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76306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728" y="2662085"/>
            <a:ext cx="8203575" cy="1364225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latin typeface="Arial Rounded MT Bold" panose="020F0704030504030204" pitchFamily="34" charset="0"/>
              </a:rPr>
              <a:t>Unit 2</a:t>
            </a:r>
            <a:br>
              <a:rPr lang="en-US" dirty="0"/>
            </a:br>
            <a:r>
              <a:rPr lang="en-US" sz="6000" b="1" dirty="0"/>
              <a:t>Going </a:t>
            </a:r>
            <a:r>
              <a:rPr lang="en-US" sz="6000" b="1" dirty="0">
                <a:solidFill>
                  <a:srgbClr val="92D050"/>
                </a:solidFill>
              </a:rPr>
              <a:t>Green</a:t>
            </a:r>
            <a:br>
              <a:rPr lang="en-US" sz="6000" b="1" dirty="0">
                <a:solidFill>
                  <a:srgbClr val="007033"/>
                </a:solidFill>
              </a:rPr>
            </a:br>
            <a:br>
              <a:rPr lang="en-US" sz="1100" dirty="0"/>
            </a:br>
            <a:r>
              <a:rPr lang="en-US" sz="2000" b="1" dirty="0"/>
              <a:t>Conversation+ Listening  </a:t>
            </a:r>
            <a:endParaRPr lang="en-US" b="1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CA659D8E-9736-4151-A6EA-6C0E3E62E588}"/>
              </a:ext>
            </a:extLst>
          </p:cNvPr>
          <p:cNvSpPr txBox="1"/>
          <p:nvPr/>
        </p:nvSpPr>
        <p:spPr>
          <a:xfrm>
            <a:off x="187347" y="4681835"/>
            <a:ext cx="55038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Done by 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2400" b="1" dirty="0" err="1">
                <a:solidFill>
                  <a:srgbClr val="F8F200"/>
                </a:solidFill>
                <a:latin typeface="Handlee" panose="02000000000000000000" pitchFamily="2" charset="0"/>
                <a:cs typeface="Arial" pitchFamily="34" charset="0"/>
              </a:rPr>
              <a:t>Entisar</a:t>
            </a:r>
            <a:r>
              <a:rPr lang="en-US" altLang="ko-KR" sz="2400" b="1" dirty="0">
                <a:solidFill>
                  <a:srgbClr val="F8F200"/>
                </a:solidFill>
                <a:latin typeface="Handlee" panose="02000000000000000000" pitchFamily="2" charset="0"/>
                <a:cs typeface="Arial" pitchFamily="34" charset="0"/>
              </a:rPr>
              <a:t> Al-</a:t>
            </a:r>
            <a:r>
              <a:rPr lang="en-US" altLang="ko-KR" sz="2400" b="1" dirty="0" err="1">
                <a:solidFill>
                  <a:srgbClr val="F8F200"/>
                </a:solidFill>
                <a:latin typeface="Handlee" panose="02000000000000000000" pitchFamily="2" charset="0"/>
                <a:cs typeface="Arial" pitchFamily="34" charset="0"/>
              </a:rPr>
              <a:t>Obaidallah</a:t>
            </a:r>
            <a:endParaRPr lang="ko-KR" altLang="en-US" sz="2600" b="1" dirty="0">
              <a:solidFill>
                <a:srgbClr val="F8F200"/>
              </a:solidFill>
              <a:latin typeface="Handlee" panose="02000000000000000000" pitchFamily="2" charset="0"/>
              <a:cs typeface="Arial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704DD59B-24BA-45DC-8689-2449AC2290C2}"/>
              </a:ext>
            </a:extLst>
          </p:cNvPr>
          <p:cNvSpPr txBox="1"/>
          <p:nvPr/>
        </p:nvSpPr>
        <p:spPr>
          <a:xfrm>
            <a:off x="7080357" y="94872"/>
            <a:ext cx="19118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rgbClr val="007033"/>
                </a:solidFill>
                <a:cs typeface="Arial" pitchFamily="34" charset="0"/>
              </a:rPr>
              <a:t>Mega Goal 2.2</a:t>
            </a:r>
            <a:endParaRPr lang="ko-KR" altLang="en-US" sz="2000" b="1" dirty="0">
              <a:solidFill>
                <a:srgbClr val="00703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4A33196F-9DA5-4B51-A283-8FE5869A39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9" t="21213" r="3025" b="15892"/>
          <a:stretch/>
        </p:blipFill>
        <p:spPr>
          <a:xfrm>
            <a:off x="2466575" y="823633"/>
            <a:ext cx="7192258" cy="3619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F8671904-DCB8-4EAE-9440-D65D8EAC26ED}"/>
              </a:ext>
            </a:extLst>
          </p:cNvPr>
          <p:cNvSpPr txBox="1"/>
          <p:nvPr/>
        </p:nvSpPr>
        <p:spPr>
          <a:xfrm>
            <a:off x="3027508" y="1921818"/>
            <a:ext cx="522513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C0000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False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425F75D2-7426-41D5-B77F-822F853449C8}"/>
              </a:ext>
            </a:extLst>
          </p:cNvPr>
          <p:cNvSpPr txBox="1"/>
          <p:nvPr/>
        </p:nvSpPr>
        <p:spPr>
          <a:xfrm>
            <a:off x="3027509" y="2402802"/>
            <a:ext cx="522513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C0000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False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4754A51E-E118-40F4-80CD-1BE5972A5145}"/>
              </a:ext>
            </a:extLst>
          </p:cNvPr>
          <p:cNvSpPr txBox="1"/>
          <p:nvPr/>
        </p:nvSpPr>
        <p:spPr>
          <a:xfrm>
            <a:off x="3027509" y="2633222"/>
            <a:ext cx="522513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C0000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False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30A59FBE-C286-4D70-9942-F1BCB69475B6}"/>
              </a:ext>
            </a:extLst>
          </p:cNvPr>
          <p:cNvSpPr txBox="1"/>
          <p:nvPr/>
        </p:nvSpPr>
        <p:spPr>
          <a:xfrm>
            <a:off x="3027509" y="3127127"/>
            <a:ext cx="522513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C0000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False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7B707223-21C6-4D0F-A307-60ABBB924B6D}"/>
              </a:ext>
            </a:extLst>
          </p:cNvPr>
          <p:cNvSpPr txBox="1"/>
          <p:nvPr/>
        </p:nvSpPr>
        <p:spPr>
          <a:xfrm>
            <a:off x="3027509" y="3621032"/>
            <a:ext cx="522513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C0000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False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15CF3D3A-D54E-4853-9063-1F212119BF14}"/>
              </a:ext>
            </a:extLst>
          </p:cNvPr>
          <p:cNvSpPr txBox="1"/>
          <p:nvPr/>
        </p:nvSpPr>
        <p:spPr>
          <a:xfrm>
            <a:off x="3042876" y="2152238"/>
            <a:ext cx="484095" cy="3297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007033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True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7FDECEFD-A168-4CF1-96C6-181D6DFAA535}"/>
              </a:ext>
            </a:extLst>
          </p:cNvPr>
          <p:cNvSpPr txBox="1"/>
          <p:nvPr/>
        </p:nvSpPr>
        <p:spPr>
          <a:xfrm>
            <a:off x="3027508" y="2893944"/>
            <a:ext cx="522513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007033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True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D334B84D-3A0A-4808-AF8F-98E668C36290}"/>
              </a:ext>
            </a:extLst>
          </p:cNvPr>
          <p:cNvSpPr txBox="1"/>
          <p:nvPr/>
        </p:nvSpPr>
        <p:spPr>
          <a:xfrm>
            <a:off x="3027508" y="3374080"/>
            <a:ext cx="522513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007033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True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1FCBE10-7C98-4332-9C2D-E9AA268002A6}"/>
              </a:ext>
            </a:extLst>
          </p:cNvPr>
          <p:cNvSpPr txBox="1"/>
          <p:nvPr/>
        </p:nvSpPr>
        <p:spPr>
          <a:xfrm>
            <a:off x="6281699" y="1921818"/>
            <a:ext cx="216305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/>
              <a:t>(It takes 1 million years.)</a:t>
            </a:r>
            <a:endParaRPr lang="ar-SA" sz="1400" b="1" dirty="0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EA4C4A5-1D28-4D2F-B468-D7B18D660488}"/>
              </a:ext>
            </a:extLst>
          </p:cNvPr>
          <p:cNvSpPr txBox="1"/>
          <p:nvPr/>
        </p:nvSpPr>
        <p:spPr>
          <a:xfrm>
            <a:off x="6062704" y="2673806"/>
            <a:ext cx="2197633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/>
              <a:t>(It is separated by color.)</a:t>
            </a:r>
            <a:endParaRPr lang="ar-SA" sz="1400" b="1" dirty="0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41B42FC3-E26D-41A7-9D4F-F060EE1C9E36}"/>
              </a:ext>
            </a:extLst>
          </p:cNvPr>
          <p:cNvSpPr txBox="1"/>
          <p:nvPr/>
        </p:nvSpPr>
        <p:spPr>
          <a:xfrm>
            <a:off x="6062704" y="3131774"/>
            <a:ext cx="2919931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/>
              <a:t>It is melted at 1,500 degrees Celsius.</a:t>
            </a:r>
            <a:endParaRPr lang="ar-SA" sz="1400" b="1"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56E0112-4309-4381-84B1-6A4B32FE2388}"/>
              </a:ext>
            </a:extLst>
          </p:cNvPr>
          <p:cNvSpPr txBox="1"/>
          <p:nvPr/>
        </p:nvSpPr>
        <p:spPr>
          <a:xfrm>
            <a:off x="6062704" y="3622152"/>
            <a:ext cx="340530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/>
              <a:t>It reduces related air pollution by 20 percent and water pollution by 50 percent</a:t>
            </a:r>
            <a:endParaRPr lang="ar-SA" sz="1400" b="1" dirty="0"/>
          </a:p>
        </p:txBody>
      </p:sp>
      <p:pic>
        <p:nvPicPr>
          <p:cNvPr id="35" name="MG Bk 3 F-SA_2020_2-16">
            <a:hlinkClick r:id="" action="ppaction://media"/>
            <a:extLst>
              <a:ext uri="{FF2B5EF4-FFF2-40B4-BE49-F238E27FC236}">
                <a16:creationId xmlns:a16="http://schemas.microsoft.com/office/drawing/2014/main" id="{4FE5D324-DECD-46DD-986B-736F06EA4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4788" y="984941"/>
            <a:ext cx="779929" cy="66184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10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774EB63D-3A9C-493F-8568-9917A1443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58" t="35406" r="27227" b="13801"/>
          <a:stretch/>
        </p:blipFill>
        <p:spPr>
          <a:xfrm>
            <a:off x="925926" y="1375442"/>
            <a:ext cx="7292148" cy="3281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CD17455B-4258-4A51-8A12-F5BB769BDDB5}"/>
              </a:ext>
            </a:extLst>
          </p:cNvPr>
          <p:cNvSpPr txBox="1"/>
          <p:nvPr/>
        </p:nvSpPr>
        <p:spPr>
          <a:xfrm>
            <a:off x="1376534" y="2175399"/>
            <a:ext cx="6284447" cy="792702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MG Bk 3 F-SA_2020_2-17">
            <a:hlinkClick r:id="" action="ppaction://media"/>
            <a:extLst>
              <a:ext uri="{FF2B5EF4-FFF2-40B4-BE49-F238E27FC236}">
                <a16:creationId xmlns:a16="http://schemas.microsoft.com/office/drawing/2014/main" id="{F840CABC-423F-4F0C-9A38-0A30A78F7E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69526" y="201652"/>
            <a:ext cx="814507" cy="75885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87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0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EA939F49-823F-4620-8826-508D4CFB6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1" t="15250" r="13827" b="22395"/>
          <a:stretch/>
        </p:blipFill>
        <p:spPr>
          <a:xfrm>
            <a:off x="2627938" y="991189"/>
            <a:ext cx="6201015" cy="3161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7FC07F25-305A-4017-9FEA-75C693986773}"/>
              </a:ext>
            </a:extLst>
          </p:cNvPr>
          <p:cNvSpPr txBox="1"/>
          <p:nvPr/>
        </p:nvSpPr>
        <p:spPr>
          <a:xfrm>
            <a:off x="3516892" y="1990798"/>
            <a:ext cx="325124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33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4E853A9B-C971-43E8-BBFF-0225F5264183}"/>
              </a:ext>
            </a:extLst>
          </p:cNvPr>
          <p:cNvSpPr txBox="1"/>
          <p:nvPr/>
        </p:nvSpPr>
        <p:spPr>
          <a:xfrm>
            <a:off x="3516892" y="2213722"/>
            <a:ext cx="325124" cy="2996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C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d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137DE76-DAE3-4448-86F2-AD41F4557BAA}"/>
              </a:ext>
            </a:extLst>
          </p:cNvPr>
          <p:cNvSpPr txBox="1"/>
          <p:nvPr/>
        </p:nvSpPr>
        <p:spPr>
          <a:xfrm>
            <a:off x="3516892" y="2430890"/>
            <a:ext cx="325124" cy="2906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33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f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18D1CA44-26F9-4D35-AD64-8B8868AA7893}"/>
              </a:ext>
            </a:extLst>
          </p:cNvPr>
          <p:cNvSpPr txBox="1"/>
          <p:nvPr/>
        </p:nvSpPr>
        <p:spPr>
          <a:xfrm>
            <a:off x="3501523" y="2629995"/>
            <a:ext cx="325124" cy="2996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C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c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D360F18-3422-4C3C-9F6A-B36849CF850C}"/>
              </a:ext>
            </a:extLst>
          </p:cNvPr>
          <p:cNvSpPr txBox="1"/>
          <p:nvPr/>
        </p:nvSpPr>
        <p:spPr>
          <a:xfrm>
            <a:off x="3516892" y="2804571"/>
            <a:ext cx="325124" cy="338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33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90EFD1B7-99A8-474C-9CC8-4027CCBAD072}"/>
              </a:ext>
            </a:extLst>
          </p:cNvPr>
          <p:cNvSpPr txBox="1"/>
          <p:nvPr/>
        </p:nvSpPr>
        <p:spPr>
          <a:xfrm>
            <a:off x="3501523" y="3088266"/>
            <a:ext cx="325124" cy="1373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C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h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D56018DB-B3D3-439F-9B43-BCE0C4EB5B09}"/>
              </a:ext>
            </a:extLst>
          </p:cNvPr>
          <p:cNvSpPr txBox="1"/>
          <p:nvPr/>
        </p:nvSpPr>
        <p:spPr>
          <a:xfrm>
            <a:off x="3524573" y="3298797"/>
            <a:ext cx="268940" cy="293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33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b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AA95FC54-C631-47ED-9835-E358C17EB4EB}"/>
              </a:ext>
            </a:extLst>
          </p:cNvPr>
          <p:cNvSpPr txBox="1"/>
          <p:nvPr/>
        </p:nvSpPr>
        <p:spPr>
          <a:xfrm>
            <a:off x="3516892" y="3511132"/>
            <a:ext cx="325124" cy="2996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C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السفارة السعودية تثمن اعلان سمو الأمير محمد بن سلمان مبادرة السعودية  الخضراء ومبادرة الشرق الأوسط الاخضر">
            <a:extLst>
              <a:ext uri="{FF2B5EF4-FFF2-40B4-BE49-F238E27FC236}">
                <a16:creationId xmlns:a16="http://schemas.microsoft.com/office/drawing/2014/main" id="{2FCC8865-A01E-4726-9148-6721DFDF5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2" y="1602909"/>
            <a:ext cx="4524293" cy="3175825"/>
          </a:xfrm>
          <a:prstGeom prst="rect">
            <a:avLst/>
          </a:prstGeom>
          <a:ln w="38100" cap="sq">
            <a:solidFill>
              <a:srgbClr val="007033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ولي العهد يعلن عن مبادرتي “السعودية الخضراء” و”الشرق الأوسط الأخضر”.. هنا  التفاصيل">
            <a:extLst>
              <a:ext uri="{FF2B5EF4-FFF2-40B4-BE49-F238E27FC236}">
                <a16:creationId xmlns:a16="http://schemas.microsoft.com/office/drawing/2014/main" id="{D41DF1B3-06D0-400D-B2E7-10A2F6E4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33" y="655982"/>
            <a:ext cx="3546281" cy="4356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0867" y="188905"/>
            <a:ext cx="4528767" cy="725349"/>
          </a:xfrm>
        </p:spPr>
        <p:txBody>
          <a:bodyPr anchor="ctr">
            <a:noAutofit/>
          </a:bodyPr>
          <a:lstStyle/>
          <a:p>
            <a:r>
              <a:rPr lang="en-US" sz="5400" b="1" dirty="0">
                <a:effectLst/>
              </a:rPr>
              <a:t>Remember</a:t>
            </a:r>
          </a:p>
        </p:txBody>
      </p:sp>
      <p:pic>
        <p:nvPicPr>
          <p:cNvPr id="2050" name="Picture 2" descr="قال رسول الله ﷺ : ما من مسلم... - احاديث صحيح البخاري ومسلم | Facebook">
            <a:extLst>
              <a:ext uri="{FF2B5EF4-FFF2-40B4-BE49-F238E27FC236}">
                <a16:creationId xmlns:a16="http://schemas.microsoft.com/office/drawing/2014/main" id="{EAB16428-341F-47B9-9855-A4B898CC5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619" y="1229055"/>
            <a:ext cx="3511061" cy="3511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532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0ACB5F-86B7-433A-92CD-5B8985B0A375}"/>
              </a:ext>
            </a:extLst>
          </p:cNvPr>
          <p:cNvSpPr txBox="1">
            <a:spLocks/>
          </p:cNvSpPr>
          <p:nvPr/>
        </p:nvSpPr>
        <p:spPr>
          <a:xfrm>
            <a:off x="2033399" y="726787"/>
            <a:ext cx="6461299" cy="725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5400" b="1" kern="1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Homework!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803CE91-8AEF-4599-BC7C-6A1E1A73F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90597" y="1190879"/>
            <a:ext cx="2712294" cy="3511061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glow rad="228600">
              <a:srgbClr val="007033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105C8D2E-2254-43C6-9221-1F2E4D671565}"/>
              </a:ext>
            </a:extLst>
          </p:cNvPr>
          <p:cNvSpPr txBox="1"/>
          <p:nvPr/>
        </p:nvSpPr>
        <p:spPr>
          <a:xfrm>
            <a:off x="1595911" y="2115412"/>
            <a:ext cx="4568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Workbook </a:t>
            </a:r>
            <a:r>
              <a:rPr lang="en-US" altLang="ko-KR" sz="2400">
                <a:solidFill>
                  <a:schemeClr val="bg1"/>
                </a:solidFill>
                <a:cs typeface="Arial" pitchFamily="34" charset="0"/>
              </a:rPr>
              <a:t>page </a:t>
            </a:r>
            <a:r>
              <a:rPr lang="en-US" altLang="ko-KR" sz="2400" b="1">
                <a:solidFill>
                  <a:srgbClr val="9EFF29"/>
                </a:solidFill>
                <a:cs typeface="Arial" pitchFamily="34" charset="0"/>
              </a:rPr>
              <a:t>(90) </a:t>
            </a:r>
            <a:endParaRPr lang="en-US" altLang="ko-KR" sz="2400" b="1" dirty="0">
              <a:solidFill>
                <a:srgbClr val="9EFF29"/>
              </a:solidFill>
              <a:cs typeface="Arial" pitchFamily="34" charset="0"/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exercise </a:t>
            </a:r>
            <a:r>
              <a:rPr lang="en-US" altLang="ko-KR" sz="2400" b="1" dirty="0">
                <a:solidFill>
                  <a:srgbClr val="9EFF29"/>
                </a:solidFill>
                <a:cs typeface="Arial" pitchFamily="34" charset="0"/>
              </a:rPr>
              <a:t>( H)</a:t>
            </a:r>
            <a:endParaRPr lang="ko-KR" altLang="en-US" sz="2400" b="1" dirty="0">
              <a:solidFill>
                <a:srgbClr val="9EFF2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0ACB5F-86B7-433A-92CD-5B8985B0A375}"/>
              </a:ext>
            </a:extLst>
          </p:cNvPr>
          <p:cNvSpPr txBox="1">
            <a:spLocks/>
          </p:cNvSpPr>
          <p:nvPr/>
        </p:nvSpPr>
        <p:spPr>
          <a:xfrm>
            <a:off x="2348444" y="235009"/>
            <a:ext cx="6461299" cy="725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66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Thanks!</a:t>
            </a:r>
          </a:p>
        </p:txBody>
      </p:sp>
      <p:pic>
        <p:nvPicPr>
          <p:cNvPr id="5" name="Picture 4" descr="English Text Have A Good Day. Spring Or Summer Gras Meadow With Daisy  Flowers. Blurry Trees As Background Stock Photo - Alamy">
            <a:extLst>
              <a:ext uri="{FF2B5EF4-FFF2-40B4-BE49-F238E27FC236}">
                <a16:creationId xmlns:a16="http://schemas.microsoft.com/office/drawing/2014/main" id="{ADA6D2B2-B23D-4F69-871E-3E45A66E6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" b="18886"/>
          <a:stretch/>
        </p:blipFill>
        <p:spPr bwMode="auto">
          <a:xfrm>
            <a:off x="2202448" y="1275550"/>
            <a:ext cx="6180833" cy="3349305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244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48;p26">
            <a:extLst>
              <a:ext uri="{FF2B5EF4-FFF2-40B4-BE49-F238E27FC236}">
                <a16:creationId xmlns:a16="http://schemas.microsoft.com/office/drawing/2014/main" id="{F514A912-F279-453C-906F-968DB93A1264}"/>
              </a:ext>
            </a:extLst>
          </p:cNvPr>
          <p:cNvSpPr/>
          <p:nvPr/>
        </p:nvSpPr>
        <p:spPr>
          <a:xfrm>
            <a:off x="2539888" y="906716"/>
            <a:ext cx="887192" cy="747567"/>
          </a:xfrm>
          <a:custGeom>
            <a:avLst/>
            <a:gdLst/>
            <a:ahLst/>
            <a:cxnLst/>
            <a:rect l="l" t="t" r="r" b="b"/>
            <a:pathLst>
              <a:path w="10117" h="9047" extrusionOk="0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99C94B">
              <a:alpha val="85880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/>
          </a:p>
        </p:txBody>
      </p:sp>
      <p:sp>
        <p:nvSpPr>
          <p:cNvPr id="6" name="Google Shape;448;p26">
            <a:extLst>
              <a:ext uri="{FF2B5EF4-FFF2-40B4-BE49-F238E27FC236}">
                <a16:creationId xmlns:a16="http://schemas.microsoft.com/office/drawing/2014/main" id="{DA754D75-DE69-4D46-8B46-C19D19F2EA06}"/>
              </a:ext>
            </a:extLst>
          </p:cNvPr>
          <p:cNvSpPr/>
          <p:nvPr/>
        </p:nvSpPr>
        <p:spPr>
          <a:xfrm>
            <a:off x="2615447" y="2004252"/>
            <a:ext cx="887192" cy="747567"/>
          </a:xfrm>
          <a:custGeom>
            <a:avLst/>
            <a:gdLst/>
            <a:ahLst/>
            <a:cxnLst/>
            <a:rect l="l" t="t" r="r" b="b"/>
            <a:pathLst>
              <a:path w="10117" h="9047" extrusionOk="0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99C94B">
              <a:alpha val="85880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/>
          </a:p>
        </p:txBody>
      </p:sp>
      <p:sp>
        <p:nvSpPr>
          <p:cNvPr id="7" name="Google Shape;448;p26">
            <a:extLst>
              <a:ext uri="{FF2B5EF4-FFF2-40B4-BE49-F238E27FC236}">
                <a16:creationId xmlns:a16="http://schemas.microsoft.com/office/drawing/2014/main" id="{3A519430-F08C-43E4-9AF3-292C77D7D866}"/>
              </a:ext>
            </a:extLst>
          </p:cNvPr>
          <p:cNvSpPr/>
          <p:nvPr/>
        </p:nvSpPr>
        <p:spPr>
          <a:xfrm>
            <a:off x="2615447" y="3101788"/>
            <a:ext cx="887192" cy="747567"/>
          </a:xfrm>
          <a:custGeom>
            <a:avLst/>
            <a:gdLst/>
            <a:ahLst/>
            <a:cxnLst/>
            <a:rect l="l" t="t" r="r" b="b"/>
            <a:pathLst>
              <a:path w="10117" h="9047" extrusionOk="0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99C94B">
              <a:alpha val="85880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/>
          </a:p>
        </p:txBody>
      </p:sp>
      <p:sp>
        <p:nvSpPr>
          <p:cNvPr id="8" name="Google Shape;448;p26">
            <a:extLst>
              <a:ext uri="{FF2B5EF4-FFF2-40B4-BE49-F238E27FC236}">
                <a16:creationId xmlns:a16="http://schemas.microsoft.com/office/drawing/2014/main" id="{DBAC949A-13A8-405E-A3D9-57C11EC2C2C2}"/>
              </a:ext>
            </a:extLst>
          </p:cNvPr>
          <p:cNvSpPr/>
          <p:nvPr/>
        </p:nvSpPr>
        <p:spPr>
          <a:xfrm>
            <a:off x="2615447" y="4199324"/>
            <a:ext cx="887192" cy="747567"/>
          </a:xfrm>
          <a:custGeom>
            <a:avLst/>
            <a:gdLst/>
            <a:ahLst/>
            <a:cxnLst/>
            <a:rect l="l" t="t" r="r" b="b"/>
            <a:pathLst>
              <a:path w="10117" h="9047" extrusionOk="0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99C94B">
              <a:alpha val="85880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709C77B-D1F4-4BAE-942C-D89B7E37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548" y="12192"/>
            <a:ext cx="5754132" cy="725349"/>
          </a:xfrm>
        </p:spPr>
        <p:txBody>
          <a:bodyPr anchor="ctr">
            <a:noAutofit/>
          </a:bodyPr>
          <a:lstStyle/>
          <a:p>
            <a:r>
              <a:rPr lang="en-US" sz="5400" b="1" dirty="0">
                <a:effectLst/>
              </a:rPr>
              <a:t>Lesson </a:t>
            </a:r>
            <a:r>
              <a:rPr lang="en-US" sz="5400" b="1" dirty="0">
                <a:solidFill>
                  <a:srgbClr val="007033"/>
                </a:solidFill>
                <a:effectLst/>
              </a:rPr>
              <a:t>Objectives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C59627E-319D-4308-B65E-04706B418FE1}"/>
              </a:ext>
            </a:extLst>
          </p:cNvPr>
          <p:cNvSpPr txBox="1"/>
          <p:nvPr/>
        </p:nvSpPr>
        <p:spPr>
          <a:xfrm>
            <a:off x="3725952" y="1014124"/>
            <a:ext cx="417187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F4F4F"/>
                </a:solidFill>
                <a:latin typeface="+mj-lt"/>
              </a:rPr>
              <a:t>Listen</a:t>
            </a:r>
            <a:r>
              <a:rPr lang="en-US" sz="2000" dirty="0">
                <a:solidFill>
                  <a:srgbClr val="4F4F4F"/>
                </a:solidFill>
                <a:latin typeface="+mj-lt"/>
              </a:rPr>
              <a:t> for specific information</a:t>
            </a:r>
            <a:endParaRPr lang="ar-SA" sz="2000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816EB61-2FE7-4926-A7AE-853856DE5783}"/>
              </a:ext>
            </a:extLst>
          </p:cNvPr>
          <p:cNvSpPr txBox="1"/>
          <p:nvPr/>
        </p:nvSpPr>
        <p:spPr>
          <a:xfrm>
            <a:off x="3764994" y="3291700"/>
            <a:ext cx="414901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F4F4F"/>
                </a:solidFill>
                <a:latin typeface="+mj-lt"/>
              </a:rPr>
              <a:t>Form</a:t>
            </a:r>
            <a:r>
              <a:rPr lang="en-US" sz="2000" dirty="0">
                <a:solidFill>
                  <a:srgbClr val="4F4F4F"/>
                </a:solidFill>
                <a:latin typeface="+mj-lt"/>
              </a:rPr>
              <a:t> a correct suggestion</a:t>
            </a:r>
            <a:endParaRPr lang="ar-SA" sz="2000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AD5BE1-5DB1-425C-969F-1131DD46BE4D}"/>
              </a:ext>
            </a:extLst>
          </p:cNvPr>
          <p:cNvSpPr txBox="1"/>
          <p:nvPr/>
        </p:nvSpPr>
        <p:spPr>
          <a:xfrm>
            <a:off x="3717790" y="4373052"/>
            <a:ext cx="425286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F4F4F"/>
                </a:solidFill>
                <a:latin typeface="+mj-lt"/>
              </a:rPr>
              <a:t>Match</a:t>
            </a:r>
            <a:r>
              <a:rPr lang="en-US" sz="2000" dirty="0">
                <a:solidFill>
                  <a:srgbClr val="4F4F4F"/>
                </a:solidFill>
                <a:latin typeface="+mj-lt"/>
              </a:rPr>
              <a:t> the words with their meanings</a:t>
            </a:r>
            <a:endParaRPr lang="ar-SA" sz="2000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EC4C7C2-E999-446B-BB5E-7CCA659DEFFB}"/>
              </a:ext>
            </a:extLst>
          </p:cNvPr>
          <p:cNvSpPr txBox="1"/>
          <p:nvPr/>
        </p:nvSpPr>
        <p:spPr>
          <a:xfrm>
            <a:off x="3740718" y="2204990"/>
            <a:ext cx="420566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F4F4F"/>
                </a:solidFill>
                <a:latin typeface="+mj-lt"/>
              </a:rPr>
              <a:t>Use</a:t>
            </a:r>
            <a:r>
              <a:rPr lang="en-US" sz="2000" dirty="0">
                <a:solidFill>
                  <a:srgbClr val="4F4F4F"/>
                </a:solidFill>
                <a:latin typeface="+mj-lt"/>
              </a:rPr>
              <a:t> “ Real Talk” in correct sentences </a:t>
            </a:r>
            <a:endParaRPr lang="ar-SA" sz="2000" dirty="0">
              <a:solidFill>
                <a:srgbClr val="4F4F4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547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0C6495D-FD50-41A3-A04E-216E5AC63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7339" r="25630" b="13352"/>
          <a:stretch/>
        </p:blipFill>
        <p:spPr>
          <a:xfrm>
            <a:off x="5516633" y="0"/>
            <a:ext cx="3036565" cy="3262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Pin on Fan girl">
            <a:extLst>
              <a:ext uri="{FF2B5EF4-FFF2-40B4-BE49-F238E27FC236}">
                <a16:creationId xmlns:a16="http://schemas.microsoft.com/office/drawing/2014/main" id="{E4A2424A-6F71-4D14-A722-812406F42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313" y="2763480"/>
            <a:ext cx="2706152" cy="237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فقاعة التفكير: على شكل سحابة 5">
            <a:extLst>
              <a:ext uri="{FF2B5EF4-FFF2-40B4-BE49-F238E27FC236}">
                <a16:creationId xmlns:a16="http://schemas.microsoft.com/office/drawing/2014/main" id="{DB627575-894A-43E0-A81F-01D248F3AB78}"/>
              </a:ext>
            </a:extLst>
          </p:cNvPr>
          <p:cNvSpPr/>
          <p:nvPr/>
        </p:nvSpPr>
        <p:spPr>
          <a:xfrm>
            <a:off x="590802" y="1290173"/>
            <a:ext cx="4349163" cy="1206394"/>
          </a:xfrm>
          <a:prstGeom prst="cloudCallout">
            <a:avLst>
              <a:gd name="adj1" fmla="val -36005"/>
              <a:gd name="adj2" fmla="val 7587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What do you think has been happening here? </a:t>
            </a:r>
            <a:endParaRPr lang="ar-SA" dirty="0"/>
          </a:p>
        </p:txBody>
      </p:sp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A92C2466-2E2D-4E62-8F2A-A7F82691744C}"/>
              </a:ext>
            </a:extLst>
          </p:cNvPr>
          <p:cNvSpPr/>
          <p:nvPr/>
        </p:nvSpPr>
        <p:spPr>
          <a:xfrm>
            <a:off x="2113844" y="2846719"/>
            <a:ext cx="3204242" cy="1239704"/>
          </a:xfrm>
          <a:prstGeom prst="wedgeRoundRectCallout">
            <a:avLst>
              <a:gd name="adj1" fmla="val 38316"/>
              <a:gd name="adj2" fmla="val 77376"/>
              <a:gd name="adj3" fmla="val 16667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Maybe people were having a barbecue or a picnic and threw all the cans and bottles in the trash</a:t>
            </a:r>
            <a:endParaRPr lang="ar-SA" dirty="0"/>
          </a:p>
        </p:txBody>
      </p:sp>
      <p:pic>
        <p:nvPicPr>
          <p:cNvPr id="4100" name="Picture 4" descr="LINE Creators&amp;#39; Stickers - Con Con animated Example with GIF Animation">
            <a:extLst>
              <a:ext uri="{FF2B5EF4-FFF2-40B4-BE49-F238E27FC236}">
                <a16:creationId xmlns:a16="http://schemas.microsoft.com/office/drawing/2014/main" id="{078A7158-373F-4A47-A158-49A50D6703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74" y="3254852"/>
            <a:ext cx="2643309" cy="19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4E91E3D-82F0-46A7-8FD4-084690890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286" y="105175"/>
            <a:ext cx="3104564" cy="493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MG Bk 3 F-SA_'17_2-15">
            <a:hlinkClick r:id="" action="ppaction://media"/>
            <a:extLst>
              <a:ext uri="{FF2B5EF4-FFF2-40B4-BE49-F238E27FC236}">
                <a16:creationId xmlns:a16="http://schemas.microsoft.com/office/drawing/2014/main" id="{20C666F9-82B3-43E5-8E60-75795E60C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9359" y="1334822"/>
            <a:ext cx="1052712" cy="914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Google Shape;1802;p59">
            <a:extLst>
              <a:ext uri="{FF2B5EF4-FFF2-40B4-BE49-F238E27FC236}">
                <a16:creationId xmlns:a16="http://schemas.microsoft.com/office/drawing/2014/main" id="{1D6B9008-7137-4929-A81B-BF0997007081}"/>
              </a:ext>
            </a:extLst>
          </p:cNvPr>
          <p:cNvSpPr txBox="1">
            <a:spLocks/>
          </p:cNvSpPr>
          <p:nvPr/>
        </p:nvSpPr>
        <p:spPr>
          <a:xfrm>
            <a:off x="1275903" y="2285400"/>
            <a:ext cx="3454360" cy="572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</a:rPr>
              <a:t>Open UR book p.(16)</a:t>
            </a:r>
          </a:p>
        </p:txBody>
      </p:sp>
      <p:pic>
        <p:nvPicPr>
          <p:cNvPr id="10" name="Picture 4" descr="animated transparent book gif - Clip Art Library">
            <a:extLst>
              <a:ext uri="{FF2B5EF4-FFF2-40B4-BE49-F238E27FC236}">
                <a16:creationId xmlns:a16="http://schemas.microsoft.com/office/drawing/2014/main" id="{DECA2A7E-D9BA-4330-8EFB-8403586F85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34" y="2757144"/>
            <a:ext cx="2564498" cy="125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317;p53">
            <a:extLst>
              <a:ext uri="{FF2B5EF4-FFF2-40B4-BE49-F238E27FC236}">
                <a16:creationId xmlns:a16="http://schemas.microsoft.com/office/drawing/2014/main" id="{F94C54D8-A201-470D-8F94-582F1590958B}"/>
              </a:ext>
            </a:extLst>
          </p:cNvPr>
          <p:cNvSpPr txBox="1">
            <a:spLocks/>
          </p:cNvSpPr>
          <p:nvPr/>
        </p:nvSpPr>
        <p:spPr>
          <a:xfrm>
            <a:off x="1051978" y="4009127"/>
            <a:ext cx="3902209" cy="3148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Selawik Semibold" panose="020B0702040204020203" pitchFamily="34" charset="0"/>
              </a:rPr>
              <a:t>Read along as u listen</a:t>
            </a:r>
          </a:p>
          <a:p>
            <a:pPr algn="l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372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4E91E3D-82F0-46A7-8FD4-084690890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6" y="105175"/>
            <a:ext cx="3104564" cy="493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722DC23-7B33-4DE7-97B1-9880780209BB}"/>
              </a:ext>
            </a:extLst>
          </p:cNvPr>
          <p:cNvSpPr txBox="1"/>
          <p:nvPr/>
        </p:nvSpPr>
        <p:spPr>
          <a:xfrm>
            <a:off x="2004462" y="1127410"/>
            <a:ext cx="3505141" cy="555543"/>
          </a:xfrm>
          <a:prstGeom prst="wedgeRoundRectCallout">
            <a:avLst>
              <a:gd name="adj1" fmla="val 56817"/>
              <a:gd name="adj2" fmla="val 20652"/>
              <a:gd name="adj3" fmla="val 16667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Selawik Semibold" panose="020B0702040204020203" pitchFamily="34" charset="0"/>
              </a:rPr>
              <a:t>How many persons are there?</a:t>
            </a:r>
          </a:p>
          <a:p>
            <a:pPr algn="ctr"/>
            <a:endParaRPr lang="ar-SA" sz="200" b="1" dirty="0">
              <a:solidFill>
                <a:schemeClr val="bg1"/>
              </a:solidFill>
              <a:latin typeface="Selawik Semibold" panose="020B0702040204020203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A515B51-0689-4BA9-BD26-2D123F1C53C2}"/>
              </a:ext>
            </a:extLst>
          </p:cNvPr>
          <p:cNvSpPr txBox="1"/>
          <p:nvPr/>
        </p:nvSpPr>
        <p:spPr>
          <a:xfrm>
            <a:off x="2004462" y="2438672"/>
            <a:ext cx="3505141" cy="555543"/>
          </a:xfrm>
          <a:prstGeom prst="wedgeRoundRectCallout">
            <a:avLst>
              <a:gd name="adj1" fmla="val 56817"/>
              <a:gd name="adj2" fmla="val 20652"/>
              <a:gd name="adj3" fmla="val 16667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Selawik Semibold" panose="020B0702040204020203" pitchFamily="34" charset="0"/>
              </a:rPr>
              <a:t>Who are they ?</a:t>
            </a:r>
          </a:p>
          <a:p>
            <a:pPr algn="ctr"/>
            <a:endParaRPr lang="ar-SA" sz="200" b="1" dirty="0">
              <a:solidFill>
                <a:schemeClr val="bg1"/>
              </a:solidFill>
              <a:latin typeface="Selawik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E803041-6EB8-4BDB-A1A6-813F4D911DF2}"/>
              </a:ext>
            </a:extLst>
          </p:cNvPr>
          <p:cNvSpPr txBox="1"/>
          <p:nvPr/>
        </p:nvSpPr>
        <p:spPr>
          <a:xfrm>
            <a:off x="2043165" y="3759812"/>
            <a:ext cx="3505141" cy="555543"/>
          </a:xfrm>
          <a:prstGeom prst="wedgeRoundRectCallout">
            <a:avLst>
              <a:gd name="adj1" fmla="val 56817"/>
              <a:gd name="adj2" fmla="val 20652"/>
              <a:gd name="adj3" fmla="val 16667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Selawik Semibold" panose="020B0702040204020203" pitchFamily="34" charset="0"/>
              </a:rPr>
              <a:t>What are they talking about?</a:t>
            </a:r>
          </a:p>
          <a:p>
            <a:pPr algn="ctr"/>
            <a:endParaRPr lang="ar-SA" sz="200" b="1" dirty="0">
              <a:solidFill>
                <a:schemeClr val="bg1"/>
              </a:solidFill>
              <a:latin typeface="Selawik Semibold" panose="020B0702040204020203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66EFFD7-D63E-4C4B-887F-564AE3687095}"/>
              </a:ext>
            </a:extLst>
          </p:cNvPr>
          <p:cNvSpPr txBox="1"/>
          <p:nvPr/>
        </p:nvSpPr>
        <p:spPr>
          <a:xfrm>
            <a:off x="2645669" y="1787130"/>
            <a:ext cx="2572658" cy="489638"/>
          </a:xfrm>
          <a:prstGeom prst="wedgeRoundRectCallout">
            <a:avLst>
              <a:gd name="adj1" fmla="val -62207"/>
              <a:gd name="adj2" fmla="val -2210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700" b="1" dirty="0">
                <a:solidFill>
                  <a:schemeClr val="bg1"/>
                </a:solidFill>
              </a:rPr>
              <a:t>Two</a:t>
            </a:r>
            <a:endParaRPr lang="ar-SA" sz="1700" b="1" dirty="0">
              <a:solidFill>
                <a:schemeClr val="bg1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71F0BD5-C175-49F3-A4B5-8BAB09815A0F}"/>
              </a:ext>
            </a:extLst>
          </p:cNvPr>
          <p:cNvSpPr txBox="1"/>
          <p:nvPr/>
        </p:nvSpPr>
        <p:spPr>
          <a:xfrm>
            <a:off x="2645669" y="3108270"/>
            <a:ext cx="2572658" cy="489638"/>
          </a:xfrm>
          <a:prstGeom prst="wedgeRoundRectCallout">
            <a:avLst>
              <a:gd name="adj1" fmla="val -62207"/>
              <a:gd name="adj2" fmla="val -2210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700" b="1" dirty="0">
                <a:solidFill>
                  <a:schemeClr val="bg1"/>
                </a:solidFill>
              </a:rPr>
              <a:t>Jasim and Ibrahim</a:t>
            </a:r>
            <a:endParaRPr lang="ar-SA" sz="1700" b="1" dirty="0">
              <a:solidFill>
                <a:schemeClr val="bg1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7F5373D-3197-4B16-A8DA-E0A2AE8B2354}"/>
              </a:ext>
            </a:extLst>
          </p:cNvPr>
          <p:cNvSpPr txBox="1"/>
          <p:nvPr/>
        </p:nvSpPr>
        <p:spPr>
          <a:xfrm>
            <a:off x="2714826" y="4429410"/>
            <a:ext cx="2572658" cy="489638"/>
          </a:xfrm>
          <a:prstGeom prst="wedgeRoundRectCallout">
            <a:avLst>
              <a:gd name="adj1" fmla="val -62207"/>
              <a:gd name="adj2" fmla="val -2210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700" b="1" dirty="0">
                <a:solidFill>
                  <a:schemeClr val="bg1"/>
                </a:solidFill>
              </a:rPr>
              <a:t>About recycling</a:t>
            </a:r>
            <a:endParaRPr lang="ar-SA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3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صورة 41">
            <a:extLst>
              <a:ext uri="{FF2B5EF4-FFF2-40B4-BE49-F238E27FC236}">
                <a16:creationId xmlns:a16="http://schemas.microsoft.com/office/drawing/2014/main" id="{24F05812-C875-4984-BDAB-0BBF0A1FB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83" t="43034" r="10420" b="20290"/>
          <a:stretch/>
        </p:blipFill>
        <p:spPr>
          <a:xfrm>
            <a:off x="2458889" y="1567543"/>
            <a:ext cx="5909023" cy="2904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فقاعة التفكير: على شكل سحابة 37">
            <a:extLst>
              <a:ext uri="{FF2B5EF4-FFF2-40B4-BE49-F238E27FC236}">
                <a16:creationId xmlns:a16="http://schemas.microsoft.com/office/drawing/2014/main" id="{18A72895-A663-4BD2-8211-78EF38417CC5}"/>
              </a:ext>
            </a:extLst>
          </p:cNvPr>
          <p:cNvSpPr/>
          <p:nvPr/>
        </p:nvSpPr>
        <p:spPr>
          <a:xfrm>
            <a:off x="4172432" y="138313"/>
            <a:ext cx="3734440" cy="1275550"/>
          </a:xfrm>
          <a:prstGeom prst="cloudCallout">
            <a:avLst>
              <a:gd name="adj1" fmla="val -60345"/>
              <a:gd name="adj2" fmla="val 7310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Who says each expression ?  </a:t>
            </a:r>
            <a:endParaRPr lang="ar-SA" sz="2400" b="1" dirty="0"/>
          </a:p>
        </p:txBody>
      </p:sp>
      <p:sp>
        <p:nvSpPr>
          <p:cNvPr id="44" name="Rectangle: Rounded Corners 25">
            <a:extLst>
              <a:ext uri="{FF2B5EF4-FFF2-40B4-BE49-F238E27FC236}">
                <a16:creationId xmlns:a16="http://schemas.microsoft.com/office/drawing/2014/main" id="{A32D21C0-B798-4C35-B0B1-5F7FAD8CCA63}"/>
              </a:ext>
            </a:extLst>
          </p:cNvPr>
          <p:cNvSpPr/>
          <p:nvPr/>
        </p:nvSpPr>
        <p:spPr>
          <a:xfrm>
            <a:off x="3736289" y="2049986"/>
            <a:ext cx="1611798" cy="3693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Ibrahim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Rectangle: Rounded Corners 25">
            <a:extLst>
              <a:ext uri="{FF2B5EF4-FFF2-40B4-BE49-F238E27FC236}">
                <a16:creationId xmlns:a16="http://schemas.microsoft.com/office/drawing/2014/main" id="{3F344FE5-F839-4FA9-8080-4DA4DA5EBD7F}"/>
              </a:ext>
            </a:extLst>
          </p:cNvPr>
          <p:cNvSpPr/>
          <p:nvPr/>
        </p:nvSpPr>
        <p:spPr>
          <a:xfrm>
            <a:off x="5413400" y="2354851"/>
            <a:ext cx="1611798" cy="3693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Ibrahim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Rectangle: Rounded Corners 25">
            <a:extLst>
              <a:ext uri="{FF2B5EF4-FFF2-40B4-BE49-F238E27FC236}">
                <a16:creationId xmlns:a16="http://schemas.microsoft.com/office/drawing/2014/main" id="{0836FF89-CDF4-4C78-9E99-2FA801F087C8}"/>
              </a:ext>
            </a:extLst>
          </p:cNvPr>
          <p:cNvSpPr/>
          <p:nvPr/>
        </p:nvSpPr>
        <p:spPr>
          <a:xfrm>
            <a:off x="4057738" y="2766140"/>
            <a:ext cx="1228877" cy="369332"/>
          </a:xfrm>
          <a:prstGeom prst="roundRect">
            <a:avLst>
              <a:gd name="adj" fmla="val 50000"/>
            </a:avLst>
          </a:prstGeom>
          <a:solidFill>
            <a:srgbClr val="83A343"/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Jasim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Rectangle: Rounded Corners 25">
            <a:extLst>
              <a:ext uri="{FF2B5EF4-FFF2-40B4-BE49-F238E27FC236}">
                <a16:creationId xmlns:a16="http://schemas.microsoft.com/office/drawing/2014/main" id="{5B36C625-C4CE-40BB-A31E-4485308EB030}"/>
              </a:ext>
            </a:extLst>
          </p:cNvPr>
          <p:cNvSpPr/>
          <p:nvPr/>
        </p:nvSpPr>
        <p:spPr>
          <a:xfrm>
            <a:off x="3489120" y="3273727"/>
            <a:ext cx="1611798" cy="3693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Ibrahim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Rectangle: Rounded Corners 25">
            <a:extLst>
              <a:ext uri="{FF2B5EF4-FFF2-40B4-BE49-F238E27FC236}">
                <a16:creationId xmlns:a16="http://schemas.microsoft.com/office/drawing/2014/main" id="{BF975DF6-9E9E-4C2C-8FAA-B4E970D8A540}"/>
              </a:ext>
            </a:extLst>
          </p:cNvPr>
          <p:cNvSpPr/>
          <p:nvPr/>
        </p:nvSpPr>
        <p:spPr>
          <a:xfrm>
            <a:off x="3343123" y="3688251"/>
            <a:ext cx="1228877" cy="369332"/>
          </a:xfrm>
          <a:prstGeom prst="roundRect">
            <a:avLst>
              <a:gd name="adj" fmla="val 50000"/>
            </a:avLst>
          </a:prstGeom>
          <a:solidFill>
            <a:srgbClr val="83A343"/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Jasim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Rectangle: Rounded Corners 25">
            <a:extLst>
              <a:ext uri="{FF2B5EF4-FFF2-40B4-BE49-F238E27FC236}">
                <a16:creationId xmlns:a16="http://schemas.microsoft.com/office/drawing/2014/main" id="{9CAA5CF0-7487-4F63-9005-BC09695C5788}"/>
              </a:ext>
            </a:extLst>
          </p:cNvPr>
          <p:cNvSpPr/>
          <p:nvPr/>
        </p:nvSpPr>
        <p:spPr>
          <a:xfrm>
            <a:off x="4184523" y="4087943"/>
            <a:ext cx="1228877" cy="369332"/>
          </a:xfrm>
          <a:prstGeom prst="roundRect">
            <a:avLst>
              <a:gd name="adj" fmla="val 50000"/>
            </a:avLst>
          </a:prstGeom>
          <a:solidFill>
            <a:srgbClr val="83A343"/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Jasim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813C1EB-23F5-47F2-83A9-440C65850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9" t="53092" r="33361" b="24108"/>
          <a:stretch/>
        </p:blipFill>
        <p:spPr>
          <a:xfrm>
            <a:off x="330414" y="1239531"/>
            <a:ext cx="7307516" cy="1813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37921E6-31FB-41B3-A392-BE00229211B7}"/>
              </a:ext>
            </a:extLst>
          </p:cNvPr>
          <p:cNvSpPr txBox="1"/>
          <p:nvPr/>
        </p:nvSpPr>
        <p:spPr>
          <a:xfrm>
            <a:off x="2220683" y="2949778"/>
            <a:ext cx="6692795" cy="1754326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007033"/>
                </a:solidFill>
              </a:rPr>
              <a:t>Jasim and Ibrahim are cleaning up after a party and there are soda cans everywhere.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Jasim says that recycling reduces energy consumption, lessens air and water pollution, and saves landfill space.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Because Ibrahim accidentally threw a can into the garbage rather than recycling it.</a:t>
            </a:r>
          </a:p>
        </p:txBody>
      </p:sp>
    </p:spTree>
    <p:extLst>
      <p:ext uri="{BB962C8B-B14F-4D97-AF65-F5344CB8AC3E}">
        <p14:creationId xmlns:p14="http://schemas.microsoft.com/office/powerpoint/2010/main" val="209992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E9D4553-6B30-4A6E-B5E7-D7DBA6544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1841506"/>
            <a:ext cx="8011156" cy="2238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8E578C55-1F0D-4634-9D0E-B54401D9438E}"/>
              </a:ext>
            </a:extLst>
          </p:cNvPr>
          <p:cNvSpPr/>
          <p:nvPr/>
        </p:nvSpPr>
        <p:spPr>
          <a:xfrm>
            <a:off x="5056096" y="463444"/>
            <a:ext cx="3941908" cy="875980"/>
          </a:xfrm>
          <a:prstGeom prst="wedgeRoundRectCallout">
            <a:avLst>
              <a:gd name="adj1" fmla="val -62022"/>
              <a:gd name="adj2" fmla="val 309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These phrases are often used as an </a:t>
            </a:r>
          </a:p>
          <a:p>
            <a:pPr algn="ctr"/>
            <a:r>
              <a:rPr lang="en-US" dirty="0"/>
              <a:t>introduction to making a suggestion. </a:t>
            </a:r>
            <a:endParaRPr lang="ar-SA" dirty="0"/>
          </a:p>
        </p:txBody>
      </p:sp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63833E18-D174-45F7-9C1F-33F3C5C0A869}"/>
              </a:ext>
            </a:extLst>
          </p:cNvPr>
          <p:cNvSpPr/>
          <p:nvPr/>
        </p:nvSpPr>
        <p:spPr>
          <a:xfrm>
            <a:off x="4057169" y="4253200"/>
            <a:ext cx="4940835" cy="658207"/>
          </a:xfrm>
          <a:prstGeom prst="wedgeRoundRectCallout">
            <a:avLst>
              <a:gd name="adj1" fmla="val -57997"/>
              <a:gd name="adj2" fmla="val -47050"/>
              <a:gd name="adj3" fmla="val 16667"/>
            </a:avLst>
          </a:prstGeom>
          <a:solidFill>
            <a:srgbClr val="83A34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/>
              <a:t>They assure the person you’re speaking to that you’re giving them a suggestion, not an order.</a:t>
            </a:r>
            <a:endParaRPr lang="ar-SA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061E1CF1-BFAB-41F6-82D5-57515088C901}"/>
              </a:ext>
            </a:extLst>
          </p:cNvPr>
          <p:cNvSpPr/>
          <p:nvPr/>
        </p:nvSpPr>
        <p:spPr>
          <a:xfrm flipH="1">
            <a:off x="683879" y="1037573"/>
            <a:ext cx="1664144" cy="110578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69D2CCE2-4140-47DA-AF96-96C13296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53" y="652883"/>
            <a:ext cx="937452" cy="8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0BE5C343-77D0-4042-83A1-31D27857B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71" y="3580761"/>
            <a:ext cx="871586" cy="86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3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صورة 3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6CA7750-1589-4CA0-84F1-129928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22" t="4924"/>
          <a:stretch/>
        </p:blipFill>
        <p:spPr>
          <a:xfrm>
            <a:off x="2160887" y="1874201"/>
            <a:ext cx="6461299" cy="2619137"/>
          </a:xfrm>
          <a:prstGeom prst="rect">
            <a:avLst/>
          </a:prstGeom>
          <a:noFill/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فقاعة التفكير: على شكل سحابة 37">
            <a:extLst>
              <a:ext uri="{FF2B5EF4-FFF2-40B4-BE49-F238E27FC236}">
                <a16:creationId xmlns:a16="http://schemas.microsoft.com/office/drawing/2014/main" id="{18A72895-A663-4BD2-8211-78EF38417CC5}"/>
              </a:ext>
            </a:extLst>
          </p:cNvPr>
          <p:cNvSpPr/>
          <p:nvPr/>
        </p:nvSpPr>
        <p:spPr>
          <a:xfrm>
            <a:off x="3849702" y="169049"/>
            <a:ext cx="3734440" cy="1375442"/>
          </a:xfrm>
          <a:prstGeom prst="cloudCallout">
            <a:avLst>
              <a:gd name="adj1" fmla="val -60345"/>
              <a:gd name="adj2" fmla="val 7310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Which expression does </a:t>
            </a:r>
            <a:r>
              <a:rPr lang="en-US" sz="2400" b="1" dirty="0"/>
              <a:t>Jasim</a:t>
            </a:r>
            <a:r>
              <a:rPr lang="en-US" b="1" dirty="0"/>
              <a:t> use in the </a:t>
            </a:r>
          </a:p>
          <a:p>
            <a:pPr algn="ctr"/>
            <a:r>
              <a:rPr lang="en-US" b="1" dirty="0"/>
              <a:t>conversation?</a:t>
            </a:r>
            <a:endParaRPr lang="ar-SA" b="1" dirty="0"/>
          </a:p>
        </p:txBody>
      </p:sp>
      <p:sp>
        <p:nvSpPr>
          <p:cNvPr id="39" name="مستطيل: زوايا مستديرة 26">
            <a:extLst>
              <a:ext uri="{FF2B5EF4-FFF2-40B4-BE49-F238E27FC236}">
                <a16:creationId xmlns:a16="http://schemas.microsoft.com/office/drawing/2014/main" id="{B2C46878-158A-4F13-B168-0757FA545A92}"/>
              </a:ext>
            </a:extLst>
          </p:cNvPr>
          <p:cNvSpPr/>
          <p:nvPr/>
        </p:nvSpPr>
        <p:spPr>
          <a:xfrm>
            <a:off x="2411412" y="3118410"/>
            <a:ext cx="6010289" cy="360363"/>
          </a:xfrm>
          <a:prstGeom prst="round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911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عرض على الشاشة (16:9)</PresentationFormat>
  <Paragraphs>60</Paragraphs>
  <Slides>16</Slides>
  <Notes>2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Abadi</vt:lpstr>
      <vt:lpstr>Arial</vt:lpstr>
      <vt:lpstr>Arial Rounded MT Bold</vt:lpstr>
      <vt:lpstr>Calibri</vt:lpstr>
      <vt:lpstr>Handlee</vt:lpstr>
      <vt:lpstr>Selawik Semibold</vt:lpstr>
      <vt:lpstr>Office Theme</vt:lpstr>
      <vt:lpstr>Unit 2 Going Green  Conversation+ Listening  </vt:lpstr>
      <vt:lpstr>Lesson 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Remember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2022-12-20T22:12:22Z</dcterms:modified>
</cp:coreProperties>
</file>