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038" r:id="rId4"/>
    <p:sldId id="283" r:id="rId5"/>
    <p:sldId id="258" r:id="rId6"/>
    <p:sldId id="273" r:id="rId7"/>
    <p:sldId id="259" r:id="rId8"/>
    <p:sldId id="269" r:id="rId9"/>
    <p:sldId id="285" r:id="rId10"/>
    <p:sldId id="2037" r:id="rId11"/>
    <p:sldId id="272" r:id="rId12"/>
    <p:sldId id="279" r:id="rId13"/>
    <p:sldId id="2039" r:id="rId14"/>
    <p:sldId id="287" r:id="rId15"/>
    <p:sldId id="286" r:id="rId16"/>
    <p:sldId id="284" r:id="rId17"/>
    <p:sldId id="265" r:id="rId18"/>
    <p:sldId id="264" r:id="rId19"/>
    <p:sldId id="282" r:id="rId20"/>
    <p:sldId id="260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4343"/>
    <a:srgbClr val="FF5D5D"/>
    <a:srgbClr val="CCFF33"/>
    <a:srgbClr val="FFFF99"/>
    <a:srgbClr val="FF0000"/>
    <a:srgbClr val="FF6699"/>
    <a:srgbClr val="FFCCCC"/>
    <a:srgbClr val="FFCC99"/>
    <a:srgbClr val="5EE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0148" autoAdjust="0"/>
  </p:normalViewPr>
  <p:slideViewPr>
    <p:cSldViewPr>
      <p:cViewPr varScale="1">
        <p:scale>
          <a:sx n="75" d="100"/>
          <a:sy n="75" d="100"/>
        </p:scale>
        <p:origin x="972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0DBA8-6018-4503-B9BF-CD92B987DC99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B9994-8BC6-4709-BB37-8BDE63ADD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2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994-8BC6-4709-BB37-8BDE63ADD8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9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994-8BC6-4709-BB37-8BDE63ADD8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69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994-8BC6-4709-BB37-8BDE63ADD8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62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994-8BC6-4709-BB37-8BDE63ADD8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0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994-8BC6-4709-BB37-8BDE63ADD8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74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994-8BC6-4709-BB37-8BDE63ADD8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59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8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1350110"/>
            <a:ext cx="4275739" cy="15270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2877160"/>
            <a:ext cx="4275739" cy="1197405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5EEC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</a:p>
          <a:p>
            <a:r>
              <a:rPr lang="en-US" dirty="0"/>
              <a:t>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EB36BB15-81D2-4FB0-AA4D-ADFBD1BE85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PTIF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218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350110"/>
            <a:ext cx="8246070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FE920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2113635"/>
            <a:ext cx="8246070" cy="2443275"/>
          </a:xfrm>
        </p:spPr>
        <p:txBody>
          <a:bodyPr/>
          <a:lstStyle>
            <a:lvl1pPr algn="l">
              <a:defRPr sz="2800">
                <a:solidFill>
                  <a:srgbClr val="5EEC3C"/>
                </a:solidFill>
              </a:defRPr>
            </a:lvl1pPr>
            <a:lvl2pPr algn="l">
              <a:defRPr>
                <a:solidFill>
                  <a:srgbClr val="5EEC3C"/>
                </a:solidFill>
              </a:defRPr>
            </a:lvl2pPr>
            <a:lvl3pPr algn="l">
              <a:defRPr>
                <a:solidFill>
                  <a:srgbClr val="5EEC3C"/>
                </a:solidFill>
              </a:defRPr>
            </a:lvl3pPr>
            <a:lvl4pPr algn="l">
              <a:defRPr>
                <a:solidFill>
                  <a:srgbClr val="5EEC3C"/>
                </a:solidFill>
              </a:defRPr>
            </a:lvl4pPr>
            <a:lvl5pPr algn="l">
              <a:defRPr>
                <a:solidFill>
                  <a:srgbClr val="5EE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6260904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E920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044700"/>
            <a:ext cx="6260904" cy="3511061"/>
          </a:xfrm>
        </p:spPr>
        <p:txBody>
          <a:bodyPr/>
          <a:lstStyle>
            <a:lvl1pPr>
              <a:defRPr sz="2800">
                <a:solidFill>
                  <a:srgbClr val="5EEC3C"/>
                </a:solidFill>
              </a:defRPr>
            </a:lvl1pPr>
            <a:lvl2pPr>
              <a:defRPr>
                <a:solidFill>
                  <a:srgbClr val="5EEC3C"/>
                </a:solidFill>
              </a:defRPr>
            </a:lvl2pPr>
            <a:lvl3pPr>
              <a:defRPr>
                <a:solidFill>
                  <a:srgbClr val="5EEC3C"/>
                </a:solidFill>
              </a:defRPr>
            </a:lvl3pPr>
            <a:lvl4pPr>
              <a:defRPr>
                <a:solidFill>
                  <a:srgbClr val="5EEC3C"/>
                </a:solidFill>
              </a:defRPr>
            </a:lvl4pPr>
            <a:lvl5pPr>
              <a:defRPr>
                <a:solidFill>
                  <a:srgbClr val="5EE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350110"/>
            <a:ext cx="8246071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FE920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2091928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5EEC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571749"/>
            <a:ext cx="4040188" cy="2137871"/>
          </a:xfrm>
        </p:spPr>
        <p:txBody>
          <a:bodyPr/>
          <a:lstStyle>
            <a:lvl1pPr algn="ctr">
              <a:defRPr sz="2400">
                <a:solidFill>
                  <a:srgbClr val="5EEC3C"/>
                </a:solidFill>
              </a:defRPr>
            </a:lvl1pPr>
            <a:lvl2pPr algn="ctr">
              <a:defRPr sz="2000">
                <a:solidFill>
                  <a:srgbClr val="5EEC3C"/>
                </a:solidFill>
              </a:defRPr>
            </a:lvl2pPr>
            <a:lvl3pPr algn="ctr">
              <a:defRPr sz="1800">
                <a:solidFill>
                  <a:srgbClr val="5EEC3C"/>
                </a:solidFill>
              </a:defRPr>
            </a:lvl3pPr>
            <a:lvl4pPr algn="ctr">
              <a:defRPr sz="1600">
                <a:solidFill>
                  <a:srgbClr val="5EEC3C"/>
                </a:solidFill>
              </a:defRPr>
            </a:lvl4pPr>
            <a:lvl5pPr algn="ctr">
              <a:defRPr sz="1600">
                <a:solidFill>
                  <a:srgbClr val="5EEC3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2091928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5EEC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71749"/>
            <a:ext cx="4041775" cy="2137871"/>
          </a:xfrm>
        </p:spPr>
        <p:txBody>
          <a:bodyPr/>
          <a:lstStyle>
            <a:lvl1pPr algn="ctr">
              <a:defRPr sz="2400">
                <a:solidFill>
                  <a:srgbClr val="5EEC3C"/>
                </a:solidFill>
              </a:defRPr>
            </a:lvl1pPr>
            <a:lvl2pPr algn="ctr">
              <a:defRPr sz="2000">
                <a:solidFill>
                  <a:srgbClr val="5EEC3C"/>
                </a:solidFill>
              </a:defRPr>
            </a:lvl2pPr>
            <a:lvl3pPr algn="ctr">
              <a:defRPr sz="1800">
                <a:solidFill>
                  <a:srgbClr val="5EEC3C"/>
                </a:solidFill>
              </a:defRPr>
            </a:lvl3pPr>
            <a:lvl4pPr algn="ctr">
              <a:defRPr sz="1600">
                <a:solidFill>
                  <a:srgbClr val="5EEC3C"/>
                </a:solidFill>
              </a:defRPr>
            </a:lvl4pPr>
            <a:lvl5pPr algn="ctr">
              <a:defRPr sz="1600">
                <a:solidFill>
                  <a:srgbClr val="5EEC3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1B9D3F-28BF-483C-A571-B11947B7DF6D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3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3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02815"/>
            <a:ext cx="4886560" cy="1527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/>
              <a:t>Unit </a:t>
            </a:r>
            <a:r>
              <a:rPr lang="en-US" sz="6700" b="1" dirty="0">
                <a:solidFill>
                  <a:srgbClr val="FF5D5D"/>
                </a:solidFill>
              </a:rPr>
              <a:t>2</a:t>
            </a:r>
            <a:br>
              <a:rPr lang="en-US" dirty="0"/>
            </a:br>
            <a:r>
              <a:rPr lang="en-US" sz="4900" dirty="0">
                <a:latin typeface="Franklin Gothic Heavy" panose="020B0903020102020204" pitchFamily="34" charset="0"/>
              </a:rPr>
              <a:t>Take My Advice</a:t>
            </a:r>
            <a:endParaRPr lang="en-US" dirty="0">
              <a:latin typeface="Franklin Gothic Heavy" panose="020B0903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785" y="3029865"/>
            <a:ext cx="2901395" cy="45811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92D050"/>
                </a:solidFill>
              </a:rPr>
              <a:t>Reading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1FF1F10-B789-491B-86E1-FD87FC8257F1}"/>
              </a:ext>
            </a:extLst>
          </p:cNvPr>
          <p:cNvSpPr txBox="1">
            <a:spLocks/>
          </p:cNvSpPr>
          <p:nvPr/>
        </p:nvSpPr>
        <p:spPr>
          <a:xfrm>
            <a:off x="143555" y="128470"/>
            <a:ext cx="2901395" cy="458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kern="1200">
                <a:solidFill>
                  <a:srgbClr val="5EEC3C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C000"/>
                </a:solidFill>
              </a:rPr>
              <a:t>Mega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en-US" sz="2000" b="1" dirty="0">
                <a:solidFill>
                  <a:srgbClr val="FF4343"/>
                </a:solidFill>
              </a:rPr>
              <a:t>Goa</a:t>
            </a:r>
            <a:r>
              <a:rPr lang="en-US" sz="2000" b="1" dirty="0">
                <a:solidFill>
                  <a:srgbClr val="92D050"/>
                </a:solidFill>
              </a:rPr>
              <a:t>l 1.2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81D9314-72A0-4B69-9FE4-F918BCCE17EE}"/>
              </a:ext>
            </a:extLst>
          </p:cNvPr>
          <p:cNvSpPr txBox="1">
            <a:spLocks/>
          </p:cNvSpPr>
          <p:nvPr/>
        </p:nvSpPr>
        <p:spPr>
          <a:xfrm>
            <a:off x="2892245" y="4685385"/>
            <a:ext cx="2901395" cy="458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kern="1200">
                <a:solidFill>
                  <a:srgbClr val="5EEC3C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4343"/>
                </a:solidFill>
              </a:rPr>
              <a:t>By :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en-US" sz="2000" b="1" dirty="0" err="1">
                <a:solidFill>
                  <a:srgbClr val="FFFF99"/>
                </a:solidFill>
              </a:rPr>
              <a:t>Entisar</a:t>
            </a:r>
            <a:r>
              <a:rPr lang="en-US" sz="2000" b="1" dirty="0">
                <a:solidFill>
                  <a:srgbClr val="FFFF99"/>
                </a:solidFill>
              </a:rPr>
              <a:t> Al-</a:t>
            </a:r>
            <a:r>
              <a:rPr lang="en-US" sz="2000" b="1" dirty="0" err="1">
                <a:solidFill>
                  <a:srgbClr val="FFFF99"/>
                </a:solidFill>
              </a:rPr>
              <a:t>Obaidallah</a:t>
            </a:r>
            <a:endParaRPr lang="en-US" sz="20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ord-search · GitHub Topics · GitHub">
            <a:extLst>
              <a:ext uri="{FF2B5EF4-FFF2-40B4-BE49-F238E27FC236}">
                <a16:creationId xmlns:a16="http://schemas.microsoft.com/office/drawing/2014/main" id="{1300B43C-3782-4828-AC54-B1E86BBB9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939">
            <a:off x="2898872" y="1317934"/>
            <a:ext cx="3422927" cy="2532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68D00E9-F337-ED6A-0686-E054D4765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11" t="27655" r="6760" b="58189"/>
          <a:stretch/>
        </p:blipFill>
        <p:spPr>
          <a:xfrm>
            <a:off x="907080" y="1350110"/>
            <a:ext cx="7634602" cy="1289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E534558-0B01-B2EB-A139-A4D6B412F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6260" y="3182570"/>
            <a:ext cx="1418054" cy="2071849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E935DD83-70DD-29A3-0D42-F366389598C4}"/>
              </a:ext>
            </a:extLst>
          </p:cNvPr>
          <p:cNvSpPr/>
          <p:nvPr/>
        </p:nvSpPr>
        <p:spPr>
          <a:xfrm>
            <a:off x="1976015" y="2877161"/>
            <a:ext cx="3664920" cy="1265820"/>
          </a:xfrm>
          <a:prstGeom prst="cloudCallout">
            <a:avLst>
              <a:gd name="adj1" fmla="val -61020"/>
              <a:gd name="adj2" fmla="val 1841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Find a word means …</a:t>
            </a:r>
          </a:p>
          <a:p>
            <a:pPr algn="ctr"/>
            <a:r>
              <a:rPr lang="en-US" sz="1600" b="1" dirty="0"/>
              <a:t>the things that are used to make a particular food</a:t>
            </a:r>
            <a:endParaRPr lang="ar-SA" sz="1600" b="1" dirty="0"/>
          </a:p>
        </p:txBody>
      </p:sp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92F92BAB-0992-FD3D-9A73-9FD83F136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01670" y="281175"/>
            <a:ext cx="2228634" cy="74251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5BCE08AA-D700-77BC-C22A-B99ADAC5E49B}"/>
              </a:ext>
            </a:extLst>
          </p:cNvPr>
          <p:cNvSpPr/>
          <p:nvPr/>
        </p:nvSpPr>
        <p:spPr>
          <a:xfrm>
            <a:off x="5030115" y="4098800"/>
            <a:ext cx="1882589" cy="583986"/>
          </a:xfrm>
          <a:prstGeom prst="wedgeRoundRectCallout">
            <a:avLst>
              <a:gd name="adj1" fmla="val 60164"/>
              <a:gd name="adj2" fmla="val -2500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ingredients</a:t>
            </a:r>
            <a:endParaRPr lang="ar-SA" b="1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E633708-01A1-5F95-E215-32DC8C2A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985" y="3712931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33F2981B-6BCB-CBDB-9311-DB31FD38A0B2}"/>
              </a:ext>
            </a:extLst>
          </p:cNvPr>
          <p:cNvSpPr txBox="1"/>
          <p:nvPr/>
        </p:nvSpPr>
        <p:spPr>
          <a:xfrm>
            <a:off x="5030115" y="1808225"/>
            <a:ext cx="1374345" cy="3054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00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F938F87-AA8E-1F28-D018-BBD6C4DFB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3" t="43952" r="27408" b="27900"/>
          <a:stretch/>
        </p:blipFill>
        <p:spPr>
          <a:xfrm>
            <a:off x="2434130" y="739290"/>
            <a:ext cx="6239003" cy="1751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 descr="Word Search">
            <a:extLst>
              <a:ext uri="{FF2B5EF4-FFF2-40B4-BE49-F238E27FC236}">
                <a16:creationId xmlns:a16="http://schemas.microsoft.com/office/drawing/2014/main" id="{866FA624-1FD8-4E9D-0CE6-C7196BE88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01670" y="1350110"/>
            <a:ext cx="2026031" cy="67501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B521594-9D49-CA8F-B543-48B08F587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6260" y="3182570"/>
            <a:ext cx="1418054" cy="2071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666AD-4E10-816D-4A15-FC26756B9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95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2D2438EE-F6AB-F9DB-F793-F2B6BCD28E00}"/>
              </a:ext>
            </a:extLst>
          </p:cNvPr>
          <p:cNvSpPr/>
          <p:nvPr/>
        </p:nvSpPr>
        <p:spPr>
          <a:xfrm>
            <a:off x="5488230" y="4098800"/>
            <a:ext cx="1882589" cy="583986"/>
          </a:xfrm>
          <a:prstGeom prst="wedgeRoundRectCallout">
            <a:avLst>
              <a:gd name="adj1" fmla="val 60164"/>
              <a:gd name="adj2" fmla="val -2500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comfort eating</a:t>
            </a:r>
            <a:endParaRPr lang="ar-SA" b="1" dirty="0"/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760F9EC2-30C0-F8DC-B715-16B84753C2B2}"/>
              </a:ext>
            </a:extLst>
          </p:cNvPr>
          <p:cNvSpPr/>
          <p:nvPr/>
        </p:nvSpPr>
        <p:spPr>
          <a:xfrm>
            <a:off x="1976015" y="2724455"/>
            <a:ext cx="3970330" cy="1418525"/>
          </a:xfrm>
          <a:prstGeom prst="cloudCallout">
            <a:avLst>
              <a:gd name="adj1" fmla="val -61020"/>
              <a:gd name="adj2" fmla="val 1841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Find a word means …</a:t>
            </a:r>
          </a:p>
          <a:p>
            <a:pPr algn="ctr"/>
            <a:r>
              <a:rPr lang="en-US" sz="1600" b="1" dirty="0"/>
              <a:t>having unhealthy food often when we feel stressed, bored, or lonely</a:t>
            </a:r>
            <a:endParaRPr lang="ar-SA" sz="1600" b="1" dirty="0"/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2618B3AB-2186-D491-69DC-3491C6FD04D0}"/>
              </a:ext>
            </a:extLst>
          </p:cNvPr>
          <p:cNvSpPr txBox="1"/>
          <p:nvPr/>
        </p:nvSpPr>
        <p:spPr>
          <a:xfrm>
            <a:off x="2892245" y="891995"/>
            <a:ext cx="1374345" cy="3054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E534558-0B01-B2EB-A139-A4D6B412F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6260" y="3182570"/>
            <a:ext cx="1418054" cy="207184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DFE8044-8AA8-B81D-5F77-EC8B1CE2BF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t="34733" r="46852" b="47325"/>
          <a:stretch/>
        </p:blipFill>
        <p:spPr>
          <a:xfrm>
            <a:off x="2122556" y="817680"/>
            <a:ext cx="6854641" cy="1634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E935DD83-70DD-29A3-0D42-F366389598C4}"/>
              </a:ext>
            </a:extLst>
          </p:cNvPr>
          <p:cNvSpPr/>
          <p:nvPr/>
        </p:nvSpPr>
        <p:spPr>
          <a:xfrm>
            <a:off x="1976015" y="2877161"/>
            <a:ext cx="3664920" cy="1221639"/>
          </a:xfrm>
          <a:prstGeom prst="cloudCallout">
            <a:avLst>
              <a:gd name="adj1" fmla="val -61020"/>
              <a:gd name="adj2" fmla="val 1841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Find a word means …</a:t>
            </a:r>
          </a:p>
          <a:p>
            <a:pPr algn="ctr"/>
            <a:r>
              <a:rPr lang="en-US" sz="1600" b="1" dirty="0"/>
              <a:t>liking to do something so much you don’t want to stop it</a:t>
            </a:r>
            <a:endParaRPr lang="ar-SA" sz="1600" b="1" dirty="0"/>
          </a:p>
        </p:txBody>
      </p:sp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92F92BAB-0992-FD3D-9A73-9FD83F136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143555" y="1350110"/>
            <a:ext cx="2228634" cy="74251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5BCE08AA-D700-77BC-C22A-B99ADAC5E49B}"/>
              </a:ext>
            </a:extLst>
          </p:cNvPr>
          <p:cNvSpPr/>
          <p:nvPr/>
        </p:nvSpPr>
        <p:spPr>
          <a:xfrm>
            <a:off x="5030115" y="4098800"/>
            <a:ext cx="1882589" cy="583986"/>
          </a:xfrm>
          <a:prstGeom prst="wedgeRoundRectCallout">
            <a:avLst>
              <a:gd name="adj1" fmla="val 60164"/>
              <a:gd name="adj2" fmla="val -2500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addiction</a:t>
            </a:r>
            <a:endParaRPr lang="ar-SA" b="1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E633708-01A1-5F95-E215-32DC8C2A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985" y="3712931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33F2981B-6BCB-CBDB-9311-DB31FD38A0B2}"/>
              </a:ext>
            </a:extLst>
          </p:cNvPr>
          <p:cNvSpPr txBox="1"/>
          <p:nvPr/>
        </p:nvSpPr>
        <p:spPr>
          <a:xfrm>
            <a:off x="2434130" y="1960930"/>
            <a:ext cx="1374345" cy="3054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193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6D3C175-A15C-4D75-BA0C-48CC8832D486}"/>
              </a:ext>
            </a:extLst>
          </p:cNvPr>
          <p:cNvSpPr txBox="1"/>
          <p:nvPr/>
        </p:nvSpPr>
        <p:spPr>
          <a:xfrm>
            <a:off x="4113885" y="1808225"/>
            <a:ext cx="45873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Book Open</a:t>
            </a:r>
            <a:endParaRPr lang="ar-SA" sz="2000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3B4E3B6-0AEA-4A27-AE0C-6EA9CBBD45D4}"/>
              </a:ext>
            </a:extLst>
          </p:cNvPr>
          <p:cNvSpPr txBox="1"/>
          <p:nvPr/>
        </p:nvSpPr>
        <p:spPr>
          <a:xfrm>
            <a:off x="4877410" y="2877160"/>
            <a:ext cx="2901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Page </a:t>
            </a:r>
            <a:r>
              <a:rPr lang="en-US" sz="2000" b="1" dirty="0">
                <a:solidFill>
                  <a:srgbClr val="FF5D5D"/>
                </a:solidFill>
              </a:rPr>
              <a:t>(  25  )</a:t>
            </a:r>
            <a:endParaRPr lang="ar-SA" sz="2000" b="1" dirty="0">
              <a:solidFill>
                <a:srgbClr val="FF5D5D"/>
              </a:solidFill>
            </a:endParaRPr>
          </a:p>
        </p:txBody>
      </p:sp>
      <p:pic>
        <p:nvPicPr>
          <p:cNvPr id="2" name="صورة 1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332F1764-BE6B-FA1A-23EA-826C56A79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5" y="586585"/>
            <a:ext cx="3206805" cy="4109080"/>
          </a:xfrm>
          <a:prstGeom prst="roundRect">
            <a:avLst>
              <a:gd name="adj" fmla="val 16667"/>
            </a:avLst>
          </a:prstGeom>
          <a:ln w="76200">
            <a:solidFill>
              <a:srgbClr val="FFCC6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525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931AA3C-66C6-4DB5-53FC-DD6698768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6" t="38387" r="7168" b="34238"/>
          <a:stretch/>
        </p:blipFill>
        <p:spPr>
          <a:xfrm>
            <a:off x="296260" y="1960930"/>
            <a:ext cx="8545191" cy="1985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EB7AB172-843B-45A0-8629-104360B8B38A}"/>
              </a:ext>
            </a:extLst>
          </p:cNvPr>
          <p:cNvSpPr/>
          <p:nvPr/>
        </p:nvSpPr>
        <p:spPr>
          <a:xfrm>
            <a:off x="448965" y="2113635"/>
            <a:ext cx="5497380" cy="305410"/>
          </a:xfrm>
          <a:prstGeom prst="rect">
            <a:avLst/>
          </a:prstGeom>
          <a:solidFill>
            <a:srgbClr val="FFCC66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B83D745-5F94-5B1B-82DD-4CFEBA2F6960}"/>
              </a:ext>
            </a:extLst>
          </p:cNvPr>
          <p:cNvSpPr txBox="1"/>
          <p:nvPr/>
        </p:nvSpPr>
        <p:spPr>
          <a:xfrm>
            <a:off x="754375" y="2419045"/>
            <a:ext cx="76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T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65897FE-0DFD-2DB0-AECF-36D035DA8002}"/>
              </a:ext>
            </a:extLst>
          </p:cNvPr>
          <p:cNvSpPr txBox="1"/>
          <p:nvPr/>
        </p:nvSpPr>
        <p:spPr>
          <a:xfrm>
            <a:off x="754375" y="2724455"/>
            <a:ext cx="76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T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7416410-770B-3CC7-4132-5CDDB966B322}"/>
              </a:ext>
            </a:extLst>
          </p:cNvPr>
          <p:cNvSpPr txBox="1"/>
          <p:nvPr/>
        </p:nvSpPr>
        <p:spPr>
          <a:xfrm>
            <a:off x="754375" y="3029865"/>
            <a:ext cx="76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4343"/>
                </a:solidFill>
              </a:rPr>
              <a:t>F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B60E9CF-8546-5A64-8F12-FE280A174F19}"/>
              </a:ext>
            </a:extLst>
          </p:cNvPr>
          <p:cNvSpPr txBox="1"/>
          <p:nvPr/>
        </p:nvSpPr>
        <p:spPr>
          <a:xfrm>
            <a:off x="754375" y="3335275"/>
            <a:ext cx="76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4343"/>
                </a:solidFill>
              </a:rPr>
              <a:t>F</a:t>
            </a:r>
          </a:p>
        </p:txBody>
      </p:sp>
      <p:sp>
        <p:nvSpPr>
          <p:cNvPr id="8" name="Google Shape;409;p37">
            <a:extLst>
              <a:ext uri="{FF2B5EF4-FFF2-40B4-BE49-F238E27FC236}">
                <a16:creationId xmlns:a16="http://schemas.microsoft.com/office/drawing/2014/main" id="{1571A403-2805-13EB-46F0-415127539346}"/>
              </a:ext>
            </a:extLst>
          </p:cNvPr>
          <p:cNvSpPr/>
          <p:nvPr/>
        </p:nvSpPr>
        <p:spPr>
          <a:xfrm>
            <a:off x="296260" y="281175"/>
            <a:ext cx="2595985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After Reading</a:t>
            </a:r>
            <a:endParaRPr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0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>
            <a:extLst>
              <a:ext uri="{FF2B5EF4-FFF2-40B4-BE49-F238E27FC236}">
                <a16:creationId xmlns:a16="http://schemas.microsoft.com/office/drawing/2014/main" id="{869AD522-27BB-4F3E-A287-A3E5E4818865}"/>
              </a:ext>
            </a:extLst>
          </p:cNvPr>
          <p:cNvSpPr/>
          <p:nvPr/>
        </p:nvSpPr>
        <p:spPr>
          <a:xfrm>
            <a:off x="6532699" y="826601"/>
            <a:ext cx="1358804" cy="218428"/>
          </a:xfrm>
          <a:prstGeom prst="rect">
            <a:avLst/>
          </a:prstGeom>
          <a:solidFill>
            <a:schemeClr val="accent3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D21AE03-680C-FA99-16E0-9465A3C91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1" t="42950" r="8319" b="21180"/>
          <a:stretch/>
        </p:blipFill>
        <p:spPr>
          <a:xfrm>
            <a:off x="296260" y="1960929"/>
            <a:ext cx="8518487" cy="2290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CF87529-9231-E0B5-2C17-C9029B257BE9}"/>
              </a:ext>
            </a:extLst>
          </p:cNvPr>
          <p:cNvSpPr txBox="1"/>
          <p:nvPr/>
        </p:nvSpPr>
        <p:spPr>
          <a:xfrm>
            <a:off x="5793640" y="2419045"/>
            <a:ext cx="91623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dirty="0">
                <a:solidFill>
                  <a:schemeClr val="accent3"/>
                </a:solidFill>
                <a:latin typeface="Amasis MT Pro" panose="02040504050005020304" pitchFamily="18" charset="0"/>
              </a:rPr>
              <a:t>worry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01619BC-C5CD-E319-6670-DAEA53C0AFD9}"/>
              </a:ext>
            </a:extLst>
          </p:cNvPr>
          <p:cNvSpPr txBox="1"/>
          <p:nvPr/>
        </p:nvSpPr>
        <p:spPr>
          <a:xfrm>
            <a:off x="4572000" y="2724455"/>
            <a:ext cx="18324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4343"/>
                </a:solidFill>
                <a:latin typeface="Amasis MT Pro" panose="02040504050005020304" pitchFamily="18" charset="0"/>
              </a:rPr>
              <a:t>turn it down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5E5FDA9-56A6-8490-108F-DE0CEFB024C7}"/>
              </a:ext>
            </a:extLst>
          </p:cNvPr>
          <p:cNvSpPr txBox="1"/>
          <p:nvPr/>
        </p:nvSpPr>
        <p:spPr>
          <a:xfrm>
            <a:off x="4419294" y="3029865"/>
            <a:ext cx="44284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Amasis MT Pro" panose="02040504050005020304" pitchFamily="18" charset="0"/>
              </a:rPr>
              <a:t>cut down food gradually or altogether.</a:t>
            </a:r>
          </a:p>
          <a:p>
            <a:pPr algn="l" rtl="0"/>
            <a:endParaRPr lang="en-US" b="1" dirty="0">
              <a:solidFill>
                <a:schemeClr val="accent3"/>
              </a:solidFill>
              <a:latin typeface="Amasis MT Pro" panose="02040504050005020304" pitchFamily="18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F01B947-BC57-BDF4-D142-03C02F7BF5A9}"/>
              </a:ext>
            </a:extLst>
          </p:cNvPr>
          <p:cNvSpPr txBox="1"/>
          <p:nvPr/>
        </p:nvSpPr>
        <p:spPr>
          <a:xfrm>
            <a:off x="5793640" y="3335275"/>
            <a:ext cx="30541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4343"/>
                </a:solidFill>
                <a:latin typeface="Amasis MT Pro" panose="02040504050005020304" pitchFamily="18" charset="0"/>
              </a:rPr>
              <a:t>change your eating habits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D1E4395-18AF-79F0-6924-5BF9A732BDEA}"/>
              </a:ext>
            </a:extLst>
          </p:cNvPr>
          <p:cNvSpPr txBox="1"/>
          <p:nvPr/>
        </p:nvSpPr>
        <p:spPr>
          <a:xfrm>
            <a:off x="7167985" y="3640685"/>
            <a:ext cx="12216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Amasis MT Pro" panose="02040504050005020304" pitchFamily="18" charset="0"/>
              </a:rPr>
              <a:t>give up</a:t>
            </a:r>
          </a:p>
        </p:txBody>
      </p:sp>
      <p:sp>
        <p:nvSpPr>
          <p:cNvPr id="12" name="Google Shape;409;p37">
            <a:extLst>
              <a:ext uri="{FF2B5EF4-FFF2-40B4-BE49-F238E27FC236}">
                <a16:creationId xmlns:a16="http://schemas.microsoft.com/office/drawing/2014/main" id="{6BCF699D-668A-4168-5AFC-498FDEAAA78B}"/>
              </a:ext>
            </a:extLst>
          </p:cNvPr>
          <p:cNvSpPr/>
          <p:nvPr/>
        </p:nvSpPr>
        <p:spPr>
          <a:xfrm>
            <a:off x="296260" y="281175"/>
            <a:ext cx="2595985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After Reading</a:t>
            </a:r>
            <a:endParaRPr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5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7F0C236-2F82-7D06-FBA5-C58490C27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2" t="17621" r="55507" b="35847"/>
          <a:stretch/>
        </p:blipFill>
        <p:spPr>
          <a:xfrm>
            <a:off x="754375" y="433880"/>
            <a:ext cx="4499652" cy="3185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66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915C9F4-BFDE-A1CC-0A13-CEA50338F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9" t="17621" r="8230" b="9695"/>
          <a:stretch/>
        </p:blipFill>
        <p:spPr>
          <a:xfrm>
            <a:off x="4724705" y="3182570"/>
            <a:ext cx="2068068" cy="1744046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9908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92;p51">
            <a:extLst>
              <a:ext uri="{FF2B5EF4-FFF2-40B4-BE49-F238E27FC236}">
                <a16:creationId xmlns:a16="http://schemas.microsoft.com/office/drawing/2014/main" id="{00856137-2BFB-4190-81E2-7F9980D2D0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677" t="9413" r="4668" b="6764"/>
          <a:stretch/>
        </p:blipFill>
        <p:spPr>
          <a:xfrm>
            <a:off x="601670" y="739290"/>
            <a:ext cx="6395478" cy="412303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6D3C175-A15C-4D75-BA0C-48CC8832D486}"/>
              </a:ext>
            </a:extLst>
          </p:cNvPr>
          <p:cNvSpPr txBox="1"/>
          <p:nvPr/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Homework</a:t>
            </a:r>
            <a:endParaRPr lang="en-US" sz="2000" b="1" kern="120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Pin on Quran">
            <a:extLst>
              <a:ext uri="{FF2B5EF4-FFF2-40B4-BE49-F238E27FC236}">
                <a16:creationId xmlns:a16="http://schemas.microsoft.com/office/drawing/2014/main" id="{4230DE53-70AD-4516-A395-E38FB1AA6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0"/>
          <a:stretch/>
        </p:blipFill>
        <p:spPr bwMode="auto">
          <a:xfrm>
            <a:off x="1670605" y="1197405"/>
            <a:ext cx="4123035" cy="2595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8224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6D3C175-A15C-4D75-BA0C-48CC8832D486}"/>
              </a:ext>
            </a:extLst>
          </p:cNvPr>
          <p:cNvSpPr txBox="1"/>
          <p:nvPr/>
        </p:nvSpPr>
        <p:spPr>
          <a:xfrm>
            <a:off x="4113885" y="1808225"/>
            <a:ext cx="45873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Homework</a:t>
            </a:r>
            <a:endParaRPr lang="ar-SA" sz="2000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3B4E3B6-0AEA-4A27-AE0C-6EA9CBBD45D4}"/>
              </a:ext>
            </a:extLst>
          </p:cNvPr>
          <p:cNvSpPr txBox="1"/>
          <p:nvPr/>
        </p:nvSpPr>
        <p:spPr>
          <a:xfrm>
            <a:off x="4724706" y="2877160"/>
            <a:ext cx="3054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Page </a:t>
            </a:r>
            <a:r>
              <a:rPr lang="en-US" sz="2000" b="1" dirty="0">
                <a:solidFill>
                  <a:srgbClr val="FF5D5D"/>
                </a:solidFill>
              </a:rPr>
              <a:t>( 61 ) </a:t>
            </a:r>
            <a:r>
              <a:rPr lang="en-US" sz="2000" dirty="0">
                <a:solidFill>
                  <a:schemeClr val="bg1"/>
                </a:solidFill>
              </a:rPr>
              <a:t>, exercise </a:t>
            </a:r>
            <a:r>
              <a:rPr lang="en-US" sz="2000" b="1" dirty="0">
                <a:solidFill>
                  <a:srgbClr val="92D050"/>
                </a:solidFill>
              </a:rPr>
              <a:t>(  F  )</a:t>
            </a:r>
            <a:endParaRPr lang="ar-SA" sz="2000" b="1" dirty="0">
              <a:solidFill>
                <a:srgbClr val="92D050"/>
              </a:solidFill>
            </a:endParaRPr>
          </a:p>
        </p:txBody>
      </p:sp>
      <p:pic>
        <p:nvPicPr>
          <p:cNvPr id="2" name="صورة 1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62039ADD-A50B-FCA4-B2EC-E2B6299FE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5" y="739290"/>
            <a:ext cx="3206805" cy="4109080"/>
          </a:xfrm>
          <a:prstGeom prst="roundRect">
            <a:avLst>
              <a:gd name="adj" fmla="val 16667"/>
            </a:avLst>
          </a:prstGeom>
          <a:ln w="76200">
            <a:solidFill>
              <a:srgbClr val="FFCC6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9873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070AADD-0B92-46CB-B0C6-C456D5E9E0B5}"/>
              </a:ext>
            </a:extLst>
          </p:cNvPr>
          <p:cNvSpPr txBox="1"/>
          <p:nvPr/>
        </p:nvSpPr>
        <p:spPr>
          <a:xfrm>
            <a:off x="754375" y="739290"/>
            <a:ext cx="458115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Lesson Objectives</a:t>
            </a:r>
            <a:endParaRPr lang="ar-SA" sz="4000" b="1" dirty="0">
              <a:solidFill>
                <a:schemeClr val="bg1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AAEBF31-36DD-4126-93C1-14F23CAD0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54" y="1808225"/>
            <a:ext cx="6871725" cy="2443275"/>
          </a:xfrm>
        </p:spPr>
        <p:txBody>
          <a:bodyPr>
            <a:normAutofit fontScale="70000" lnSpcReduction="20000"/>
          </a:bodyPr>
          <a:lstStyle/>
          <a:p>
            <a:r>
              <a:rPr lang="en-US" sz="4000" b="1" dirty="0">
                <a:solidFill>
                  <a:srgbClr val="FFCC66"/>
                </a:solidFill>
              </a:rPr>
              <a:t>List</a:t>
            </a:r>
            <a:r>
              <a:rPr lang="en-US" sz="3000" b="1" dirty="0">
                <a:solidFill>
                  <a:srgbClr val="FFCC66"/>
                </a:solidFill>
              </a:rPr>
              <a:t> </a:t>
            </a:r>
            <a:r>
              <a:rPr lang="en-US" sz="3000" dirty="0">
                <a:solidFill>
                  <a:srgbClr val="FFCC66"/>
                </a:solidFill>
              </a:rPr>
              <a:t>junk food attractive ingredients.</a:t>
            </a:r>
          </a:p>
          <a:p>
            <a:r>
              <a:rPr lang="en-US" sz="3600" b="1" dirty="0">
                <a:solidFill>
                  <a:srgbClr val="FFCC66"/>
                </a:solidFill>
              </a:rPr>
              <a:t>List </a:t>
            </a:r>
            <a:r>
              <a:rPr lang="en-US" sz="3000" dirty="0">
                <a:solidFill>
                  <a:srgbClr val="FFCC66"/>
                </a:solidFill>
              </a:rPr>
              <a:t>factors that lead to addiction to junk food.</a:t>
            </a:r>
          </a:p>
          <a:p>
            <a:r>
              <a:rPr lang="en-US" sz="3600" b="1" dirty="0">
                <a:solidFill>
                  <a:srgbClr val="FFCC66"/>
                </a:solidFill>
              </a:rPr>
              <a:t>Find</a:t>
            </a:r>
            <a:r>
              <a:rPr lang="en-US" sz="3000" b="1" dirty="0">
                <a:solidFill>
                  <a:srgbClr val="FFCC66"/>
                </a:solidFill>
              </a:rPr>
              <a:t> </a:t>
            </a:r>
            <a:r>
              <a:rPr lang="en-US" sz="3000" dirty="0">
                <a:solidFill>
                  <a:srgbClr val="FFCC66"/>
                </a:solidFill>
              </a:rPr>
              <a:t>signs of junk food addiction .</a:t>
            </a:r>
          </a:p>
          <a:p>
            <a:r>
              <a:rPr lang="en-US" sz="3600" b="1" dirty="0">
                <a:solidFill>
                  <a:srgbClr val="FFCC66"/>
                </a:solidFill>
              </a:rPr>
              <a:t>Answer</a:t>
            </a:r>
            <a:r>
              <a:rPr lang="en-US" sz="3000" b="1" dirty="0">
                <a:solidFill>
                  <a:srgbClr val="FFCC66"/>
                </a:solidFill>
              </a:rPr>
              <a:t> </a:t>
            </a:r>
            <a:r>
              <a:rPr lang="en-US" sz="3000" dirty="0">
                <a:solidFill>
                  <a:srgbClr val="FFCC66"/>
                </a:solidFill>
              </a:rPr>
              <a:t>some questions .</a:t>
            </a:r>
          </a:p>
          <a:p>
            <a:r>
              <a:rPr lang="en-US" sz="3600" b="1" dirty="0">
                <a:solidFill>
                  <a:srgbClr val="FFCC66"/>
                </a:solidFill>
              </a:rPr>
              <a:t>Discuss</a:t>
            </a:r>
            <a:r>
              <a:rPr lang="en-US" sz="3000" b="1" dirty="0">
                <a:solidFill>
                  <a:srgbClr val="FFCC66"/>
                </a:solidFill>
              </a:rPr>
              <a:t> </a:t>
            </a:r>
            <a:r>
              <a:rPr lang="en-US" sz="3000" dirty="0">
                <a:solidFill>
                  <a:srgbClr val="FFCC66"/>
                </a:solidFill>
              </a:rPr>
              <a:t>reasons to change eating habits.</a:t>
            </a:r>
          </a:p>
          <a:p>
            <a:r>
              <a:rPr lang="en-US" sz="3600" b="1" dirty="0">
                <a:solidFill>
                  <a:srgbClr val="FFCC66"/>
                </a:solidFill>
              </a:rPr>
              <a:t>Discuss</a:t>
            </a:r>
            <a:r>
              <a:rPr lang="en-US" sz="3000" b="1" dirty="0">
                <a:solidFill>
                  <a:srgbClr val="FFCC66"/>
                </a:solidFill>
              </a:rPr>
              <a:t> </a:t>
            </a:r>
            <a:r>
              <a:rPr lang="en-US" sz="3000" dirty="0">
                <a:solidFill>
                  <a:srgbClr val="FFCC66"/>
                </a:solidFill>
              </a:rPr>
              <a:t>ways to stick to decision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717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DAC4017-FDAE-4F0F-A03E-F682AB78FDFE}"/>
              </a:ext>
            </a:extLst>
          </p:cNvPr>
          <p:cNvSpPr txBox="1"/>
          <p:nvPr/>
        </p:nvSpPr>
        <p:spPr>
          <a:xfrm>
            <a:off x="2262948" y="2712214"/>
            <a:ext cx="4587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Unit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7A0B64B-EDED-47A8-BC54-3D48007A2AD1}"/>
              </a:ext>
            </a:extLst>
          </p:cNvPr>
          <p:cNvSpPr txBox="1"/>
          <p:nvPr/>
        </p:nvSpPr>
        <p:spPr>
          <a:xfrm>
            <a:off x="143555" y="433880"/>
            <a:ext cx="45873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Thanks!</a:t>
            </a:r>
            <a:endParaRPr lang="ar-SA" sz="2000" dirty="0"/>
          </a:p>
        </p:txBody>
      </p:sp>
      <p:pic>
        <p:nvPicPr>
          <p:cNvPr id="1026" name="Picture 2" descr="Have a nice day card with colorful rose bouquet on rustic wooden surface  Stock Photo - Alamy">
            <a:extLst>
              <a:ext uri="{FF2B5EF4-FFF2-40B4-BE49-F238E27FC236}">
                <a16:creationId xmlns:a16="http://schemas.microsoft.com/office/drawing/2014/main" id="{3247234E-C846-46B0-B74E-D7350547A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6"/>
          <a:stretch/>
        </p:blipFill>
        <p:spPr bwMode="auto">
          <a:xfrm>
            <a:off x="601670" y="1808225"/>
            <a:ext cx="4581150" cy="284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glow rad="228600">
              <a:srgbClr val="FF6699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10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C519B1D-923D-6A6F-13A9-CA8D8B1FC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2" t="61564" r="13056" b="16379"/>
          <a:stretch/>
        </p:blipFill>
        <p:spPr>
          <a:xfrm>
            <a:off x="296260" y="1044700"/>
            <a:ext cx="8544052" cy="1372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Burger And Its Ingredients. Fast Food Vector Illustration. Royalty Free  SVG, Cliparts, Vetores, E Ilustrações Stock. Image 68112585.">
            <a:extLst>
              <a:ext uri="{FF2B5EF4-FFF2-40B4-BE49-F238E27FC236}">
                <a16:creationId xmlns:a16="http://schemas.microsoft.com/office/drawing/2014/main" id="{45713425-E2ED-29C6-2EF6-1F41D1B7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0" y="2877160"/>
            <a:ext cx="1983041" cy="1983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unk food Images | Free Vectors, Stock Photos &amp; PSD">
            <a:extLst>
              <a:ext uri="{FF2B5EF4-FFF2-40B4-BE49-F238E27FC236}">
                <a16:creationId xmlns:a16="http://schemas.microsoft.com/office/drawing/2014/main" id="{C59FF44B-7B3B-A8BF-44B4-771B76C17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60" y="2877160"/>
            <a:ext cx="2129140" cy="1928054"/>
          </a:xfrm>
          <a:prstGeom prst="roundRect">
            <a:avLst>
              <a:gd name="adj" fmla="val 16667"/>
            </a:avLst>
          </a:prstGeom>
          <a:ln w="7620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ating junk food clipart - Clip Art Library">
            <a:extLst>
              <a:ext uri="{FF2B5EF4-FFF2-40B4-BE49-F238E27FC236}">
                <a16:creationId xmlns:a16="http://schemas.microsoft.com/office/drawing/2014/main" id="{61100476-7B9B-EC1C-0446-9063BB251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55" y="2877160"/>
            <a:ext cx="2104159" cy="1792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09;p37">
            <a:extLst>
              <a:ext uri="{FF2B5EF4-FFF2-40B4-BE49-F238E27FC236}">
                <a16:creationId xmlns:a16="http://schemas.microsoft.com/office/drawing/2014/main" id="{2299B337-4D4A-50C6-0CC6-DDC883CDE16C}"/>
              </a:ext>
            </a:extLst>
          </p:cNvPr>
          <p:cNvSpPr/>
          <p:nvPr/>
        </p:nvSpPr>
        <p:spPr>
          <a:xfrm>
            <a:off x="448965" y="128470"/>
            <a:ext cx="196287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5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6D3C175-A15C-4D75-BA0C-48CC8832D486}"/>
              </a:ext>
            </a:extLst>
          </p:cNvPr>
          <p:cNvSpPr txBox="1"/>
          <p:nvPr/>
        </p:nvSpPr>
        <p:spPr>
          <a:xfrm>
            <a:off x="4113885" y="1808225"/>
            <a:ext cx="45873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Book Open</a:t>
            </a:r>
            <a:endParaRPr lang="ar-SA" sz="2000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BC995CD-2F79-4C18-B74E-49629789A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5" y="891995"/>
            <a:ext cx="3206805" cy="3970330"/>
          </a:xfrm>
          <a:prstGeom prst="roundRect">
            <a:avLst>
              <a:gd name="adj" fmla="val 16667"/>
            </a:avLst>
          </a:prstGeom>
          <a:ln w="76200"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3B4E3B6-0AEA-4A27-AE0C-6EA9CBBD45D4}"/>
              </a:ext>
            </a:extLst>
          </p:cNvPr>
          <p:cNvSpPr txBox="1"/>
          <p:nvPr/>
        </p:nvSpPr>
        <p:spPr>
          <a:xfrm>
            <a:off x="4877410" y="2877160"/>
            <a:ext cx="2901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Page </a:t>
            </a:r>
            <a:r>
              <a:rPr lang="en-US" sz="2000" b="1" dirty="0">
                <a:solidFill>
                  <a:srgbClr val="FF5D5D"/>
                </a:solidFill>
              </a:rPr>
              <a:t>(  24  )</a:t>
            </a:r>
            <a:endParaRPr lang="ar-SA" sz="2000" b="1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62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A6AE432-1851-71B9-7B09-364F46624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04" t="18107" r="35000" b="9136"/>
          <a:stretch/>
        </p:blipFill>
        <p:spPr>
          <a:xfrm>
            <a:off x="5335032" y="0"/>
            <a:ext cx="3808968" cy="4980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D095060-C506-95B5-D829-CAA06F38DC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3" t="23045" r="35278" b="50426"/>
          <a:stretch/>
        </p:blipFill>
        <p:spPr>
          <a:xfrm>
            <a:off x="2586835" y="433880"/>
            <a:ext cx="2870200" cy="1364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84CCEC-A9CE-E928-074D-4B02418CC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86" t="70486" r="35278" b="5456"/>
          <a:stretch/>
        </p:blipFill>
        <p:spPr>
          <a:xfrm>
            <a:off x="448965" y="281175"/>
            <a:ext cx="1733633" cy="136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764966F-66FF-372D-C299-55CB2A10E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3555" y="3182570"/>
            <a:ext cx="1418054" cy="2071849"/>
          </a:xfrm>
          <a:prstGeom prst="rect">
            <a:avLst/>
          </a:prstGeom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3E073EA4-0625-4C3A-9376-0A03FEFDCE37}"/>
              </a:ext>
            </a:extLst>
          </p:cNvPr>
          <p:cNvSpPr/>
          <p:nvPr/>
        </p:nvSpPr>
        <p:spPr>
          <a:xfrm>
            <a:off x="1212490" y="2113635"/>
            <a:ext cx="3054100" cy="1113115"/>
          </a:xfrm>
          <a:prstGeom prst="cloudCallout">
            <a:avLst>
              <a:gd name="adj1" fmla="val -51437"/>
              <a:gd name="adj2" fmla="val 5035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What’s the title?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E98D0C9-8E19-D98F-AC01-A0EC72CA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885" y="3684995"/>
            <a:ext cx="1137160" cy="145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876BB738-803A-2EA9-458B-2FCE4A4BA2DA}"/>
              </a:ext>
            </a:extLst>
          </p:cNvPr>
          <p:cNvSpPr/>
          <p:nvPr/>
        </p:nvSpPr>
        <p:spPr>
          <a:xfrm>
            <a:off x="1670605" y="3487980"/>
            <a:ext cx="2443280" cy="763525"/>
          </a:xfrm>
          <a:prstGeom prst="wedgeRoundRectCallout">
            <a:avLst>
              <a:gd name="adj1" fmla="val 58527"/>
              <a:gd name="adj2" fmla="val 3065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Breaking the habit—Getting healthy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360B6EAF-8960-1C49-7BA3-69FF82B28309}"/>
              </a:ext>
            </a:extLst>
          </p:cNvPr>
          <p:cNvSpPr txBox="1"/>
          <p:nvPr/>
        </p:nvSpPr>
        <p:spPr>
          <a:xfrm>
            <a:off x="6404460" y="1655520"/>
            <a:ext cx="1985165" cy="3054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1DFB1B30-82A9-10CC-CB6B-1E94E875B634}"/>
              </a:ext>
            </a:extLst>
          </p:cNvPr>
          <p:cNvSpPr/>
          <p:nvPr/>
        </p:nvSpPr>
        <p:spPr>
          <a:xfrm>
            <a:off x="1212490" y="2113635"/>
            <a:ext cx="3054100" cy="1113115"/>
          </a:xfrm>
          <a:prstGeom prst="cloudCallout">
            <a:avLst>
              <a:gd name="adj1" fmla="val -51437"/>
              <a:gd name="adj2" fmla="val 5035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How many sections are there ?</a:t>
            </a: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044D83B0-B3E4-C253-84C7-D8586EFE857B}"/>
              </a:ext>
            </a:extLst>
          </p:cNvPr>
          <p:cNvSpPr/>
          <p:nvPr/>
        </p:nvSpPr>
        <p:spPr>
          <a:xfrm>
            <a:off x="1670605" y="3487980"/>
            <a:ext cx="2443280" cy="763525"/>
          </a:xfrm>
          <a:prstGeom prst="wedgeRoundRectCallout">
            <a:avLst>
              <a:gd name="adj1" fmla="val 58527"/>
              <a:gd name="adj2" fmla="val 3065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Three sections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E21461BB-B887-84D6-9F5E-BCE34377E431}"/>
              </a:ext>
            </a:extLst>
          </p:cNvPr>
          <p:cNvSpPr/>
          <p:nvPr/>
        </p:nvSpPr>
        <p:spPr>
          <a:xfrm>
            <a:off x="5640935" y="739290"/>
            <a:ext cx="399642" cy="39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79D7D67-2EBE-FD19-6F88-F46EB3AAD30B}"/>
              </a:ext>
            </a:extLst>
          </p:cNvPr>
          <p:cNvSpPr/>
          <p:nvPr/>
        </p:nvSpPr>
        <p:spPr>
          <a:xfrm>
            <a:off x="5488230" y="1808225"/>
            <a:ext cx="399642" cy="39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059F7603-4D60-0B96-254C-351C2B8B70AC}"/>
              </a:ext>
            </a:extLst>
          </p:cNvPr>
          <p:cNvSpPr/>
          <p:nvPr/>
        </p:nvSpPr>
        <p:spPr>
          <a:xfrm>
            <a:off x="7167985" y="2113635"/>
            <a:ext cx="399642" cy="39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29" name="فقاعة التفكير: على شكل سحابة 28">
            <a:extLst>
              <a:ext uri="{FF2B5EF4-FFF2-40B4-BE49-F238E27FC236}">
                <a16:creationId xmlns:a16="http://schemas.microsoft.com/office/drawing/2014/main" id="{2C78FC21-A3D5-43DF-5706-60AB1AC35D3D}"/>
              </a:ext>
            </a:extLst>
          </p:cNvPr>
          <p:cNvSpPr/>
          <p:nvPr/>
        </p:nvSpPr>
        <p:spPr>
          <a:xfrm>
            <a:off x="1212490" y="2113635"/>
            <a:ext cx="3054100" cy="1113115"/>
          </a:xfrm>
          <a:prstGeom prst="cloudCallout">
            <a:avLst>
              <a:gd name="adj1" fmla="val -51437"/>
              <a:gd name="adj2" fmla="val 5035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does the pictures show?</a:t>
            </a:r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CC3C2A1B-0A2C-0DF2-892D-BF9CC37CFC4D}"/>
              </a:ext>
            </a:extLst>
          </p:cNvPr>
          <p:cNvSpPr/>
          <p:nvPr/>
        </p:nvSpPr>
        <p:spPr>
          <a:xfrm>
            <a:off x="1670605" y="3487980"/>
            <a:ext cx="2443280" cy="763525"/>
          </a:xfrm>
          <a:prstGeom prst="wedgeRoundRectCallout">
            <a:avLst>
              <a:gd name="adj1" fmla="val 58527"/>
              <a:gd name="adj2" fmla="val 3065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Vegetables &amp; fruits , salad, soup and rice . </a:t>
            </a: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FC7DE6C7-89B2-AB14-6659-88596EB19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5" y="586585"/>
            <a:ext cx="6753246" cy="130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2905020-7079-9946-CCB1-009098223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6260" y="3182570"/>
            <a:ext cx="1418054" cy="2071849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D23FF787-F652-75DE-8133-C1EBD4F4F4BF}"/>
              </a:ext>
            </a:extLst>
          </p:cNvPr>
          <p:cNvSpPr/>
          <p:nvPr/>
        </p:nvSpPr>
        <p:spPr>
          <a:xfrm>
            <a:off x="1517900" y="2266340"/>
            <a:ext cx="2901395" cy="1113115"/>
          </a:xfrm>
          <a:prstGeom prst="cloudCallout">
            <a:avLst>
              <a:gd name="adj1" fmla="val -55637"/>
              <a:gd name="adj2" fmla="val 5123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does the title mean?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2035A4B-06C3-0CB0-6E29-CBCB981F1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95" y="3539145"/>
            <a:ext cx="1250876" cy="160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A93BD4FC-D5EA-D698-9AC3-677880362CAC}"/>
              </a:ext>
            </a:extLst>
          </p:cNvPr>
          <p:cNvSpPr/>
          <p:nvPr/>
        </p:nvSpPr>
        <p:spPr>
          <a:xfrm>
            <a:off x="3044950" y="3640685"/>
            <a:ext cx="4123035" cy="610820"/>
          </a:xfrm>
          <a:prstGeom prst="wedgeRoundRectCallout">
            <a:avLst>
              <a:gd name="adj1" fmla="val 61962"/>
              <a:gd name="adj2" fmla="val 2548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stop eating junk food in order to become healthy .</a:t>
            </a:r>
          </a:p>
        </p:txBody>
      </p:sp>
    </p:spTree>
    <p:extLst>
      <p:ext uri="{BB962C8B-B14F-4D97-AF65-F5344CB8AC3E}">
        <p14:creationId xmlns:p14="http://schemas.microsoft.com/office/powerpoint/2010/main" val="219624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FA03322-8AAD-E415-5123-E03CDE632D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0" t="39670" r="10370" b="33498"/>
          <a:stretch/>
        </p:blipFill>
        <p:spPr>
          <a:xfrm>
            <a:off x="143555" y="891995"/>
            <a:ext cx="8851393" cy="1669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39B8DAA9-0D2A-735F-0A10-30F9A87CEDD3}"/>
              </a:ext>
            </a:extLst>
          </p:cNvPr>
          <p:cNvSpPr/>
          <p:nvPr/>
        </p:nvSpPr>
        <p:spPr>
          <a:xfrm>
            <a:off x="143555" y="586585"/>
            <a:ext cx="399642" cy="39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6" name="Reading">
            <a:hlinkClick r:id="" action="ppaction://media"/>
            <a:extLst>
              <a:ext uri="{FF2B5EF4-FFF2-40B4-BE49-F238E27FC236}">
                <a16:creationId xmlns:a16="http://schemas.microsoft.com/office/drawing/2014/main" id="{EA968F34-D32E-A4F2-DD53-21B9E35B63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0" end="231384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8491" y="184196"/>
            <a:ext cx="517717" cy="53072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EF482AF-012A-A260-84EC-49509214A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6260" y="3182570"/>
            <a:ext cx="1418054" cy="207184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F9C363F-E151-FBB1-ED31-F3F0B187B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95" y="3539145"/>
            <a:ext cx="1250876" cy="160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1126C5BC-F4B9-6A5C-B956-57837C025C62}"/>
              </a:ext>
            </a:extLst>
          </p:cNvPr>
          <p:cNvSpPr/>
          <p:nvPr/>
        </p:nvSpPr>
        <p:spPr>
          <a:xfrm>
            <a:off x="1670605" y="2419045"/>
            <a:ext cx="3215955" cy="1418525"/>
          </a:xfrm>
          <a:prstGeom prst="cloudCallout">
            <a:avLst>
              <a:gd name="adj1" fmla="val -55827"/>
              <a:gd name="adj2" fmla="val 4270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 is the main idea of this section?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0BF9BDA0-F45E-72C4-EA48-EB26DE27FD79}"/>
              </a:ext>
            </a:extLst>
          </p:cNvPr>
          <p:cNvSpPr/>
          <p:nvPr/>
        </p:nvSpPr>
        <p:spPr>
          <a:xfrm>
            <a:off x="4572000" y="3640685"/>
            <a:ext cx="3054100" cy="610820"/>
          </a:xfrm>
          <a:prstGeom prst="wedgeRoundRectCallout">
            <a:avLst>
              <a:gd name="adj1" fmla="val 43629"/>
              <a:gd name="adj2" fmla="val 864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Good eating habits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FFB741B-FA6C-924A-1548-70D79EF515D9}"/>
              </a:ext>
            </a:extLst>
          </p:cNvPr>
          <p:cNvSpPr/>
          <p:nvPr/>
        </p:nvSpPr>
        <p:spPr>
          <a:xfrm>
            <a:off x="448965" y="1044700"/>
            <a:ext cx="1374345" cy="152705"/>
          </a:xfrm>
          <a:prstGeom prst="rect">
            <a:avLst/>
          </a:prstGeom>
          <a:solidFill>
            <a:srgbClr val="92D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500" dirty="0"/>
          </a:p>
        </p:txBody>
      </p:sp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C89B9CF0-474D-318A-81D4-BAEA063DAB1F}"/>
              </a:ext>
            </a:extLst>
          </p:cNvPr>
          <p:cNvSpPr/>
          <p:nvPr/>
        </p:nvSpPr>
        <p:spPr>
          <a:xfrm>
            <a:off x="1670605" y="2419045"/>
            <a:ext cx="3215955" cy="1418525"/>
          </a:xfrm>
          <a:prstGeom prst="cloudCallout">
            <a:avLst>
              <a:gd name="adj1" fmla="val -55827"/>
              <a:gd name="adj2" fmla="val 4270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 is so good about a diet of vegetables and fruit combined with lean meat?</a:t>
            </a:r>
          </a:p>
        </p:txBody>
      </p:sp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52CB5B35-3652-EC06-3D1C-EBEC741F0878}"/>
              </a:ext>
            </a:extLst>
          </p:cNvPr>
          <p:cNvSpPr/>
          <p:nvPr/>
        </p:nvSpPr>
        <p:spPr>
          <a:xfrm>
            <a:off x="4572000" y="3640685"/>
            <a:ext cx="3054100" cy="610820"/>
          </a:xfrm>
          <a:prstGeom prst="wedgeRoundRectCallout">
            <a:avLst>
              <a:gd name="adj1" fmla="val 43629"/>
              <a:gd name="adj2" fmla="val 864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make you feel strong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4F58F3A-1DA9-14E6-F31C-1B227F105EF2}"/>
              </a:ext>
            </a:extLst>
          </p:cNvPr>
          <p:cNvSpPr/>
          <p:nvPr/>
        </p:nvSpPr>
        <p:spPr>
          <a:xfrm>
            <a:off x="4572000" y="1044700"/>
            <a:ext cx="1527050" cy="152705"/>
          </a:xfrm>
          <a:prstGeom prst="rect">
            <a:avLst/>
          </a:prstGeom>
          <a:solidFill>
            <a:srgbClr val="92D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500" dirty="0"/>
          </a:p>
        </p:txBody>
      </p:sp>
      <p:sp>
        <p:nvSpPr>
          <p:cNvPr id="23" name="فقاعة التفكير: على شكل سحابة 22">
            <a:extLst>
              <a:ext uri="{FF2B5EF4-FFF2-40B4-BE49-F238E27FC236}">
                <a16:creationId xmlns:a16="http://schemas.microsoft.com/office/drawing/2014/main" id="{77F0BD1D-C0CA-28C4-7B54-19D4AA11012E}"/>
              </a:ext>
            </a:extLst>
          </p:cNvPr>
          <p:cNvSpPr/>
          <p:nvPr/>
        </p:nvSpPr>
        <p:spPr>
          <a:xfrm>
            <a:off x="1670605" y="2419045"/>
            <a:ext cx="3215955" cy="1418525"/>
          </a:xfrm>
          <a:prstGeom prst="cloudCallout">
            <a:avLst>
              <a:gd name="adj1" fmla="val -55827"/>
              <a:gd name="adj2" fmla="val 4270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 is so good about a diet of vegetables and fruit combined with lean meat?</a:t>
            </a:r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2AA05D36-2719-D672-4653-AAA9862E6286}"/>
              </a:ext>
            </a:extLst>
          </p:cNvPr>
          <p:cNvSpPr/>
          <p:nvPr/>
        </p:nvSpPr>
        <p:spPr>
          <a:xfrm>
            <a:off x="4572000" y="3640685"/>
            <a:ext cx="3054100" cy="610820"/>
          </a:xfrm>
          <a:prstGeom prst="wedgeRoundRectCallout">
            <a:avLst>
              <a:gd name="adj1" fmla="val 43629"/>
              <a:gd name="adj2" fmla="val 864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make you feel strong</a:t>
            </a: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21AFA543-633C-44DC-BC1E-23A2E5A5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7929543" y="431777"/>
            <a:ext cx="1016987" cy="10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A5FE379-C27C-AF40-CE6D-42231B22A7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74" t="25313" r="47080" b="5448"/>
          <a:stretch/>
        </p:blipFill>
        <p:spPr>
          <a:xfrm>
            <a:off x="143555" y="586585"/>
            <a:ext cx="3280108" cy="4461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ading">
            <a:hlinkClick r:id="" action="ppaction://media"/>
            <a:extLst>
              <a:ext uri="{FF2B5EF4-FFF2-40B4-BE49-F238E27FC236}">
                <a16:creationId xmlns:a16="http://schemas.microsoft.com/office/drawing/2014/main" id="{8F33D882-A4AB-EC72-8743-EAC9EB31D4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600" end="105965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8230" y="586585"/>
            <a:ext cx="626438" cy="64217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EA3C1A5-0D3C-6D67-C7F3-C9F4CFCC4A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100" y="3182570"/>
            <a:ext cx="1418054" cy="207184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AE797AF-6627-7CD7-B69E-291D3BBD9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5770" y="3684995"/>
            <a:ext cx="1137160" cy="145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72B70A08-84C7-04D5-8784-43C7B3D1E197}"/>
              </a:ext>
            </a:extLst>
          </p:cNvPr>
          <p:cNvSpPr/>
          <p:nvPr/>
        </p:nvSpPr>
        <p:spPr>
          <a:xfrm>
            <a:off x="5488230" y="1808225"/>
            <a:ext cx="3215955" cy="1418525"/>
          </a:xfrm>
          <a:prstGeom prst="cloudCallout">
            <a:avLst>
              <a:gd name="adj1" fmla="val 25029"/>
              <a:gd name="adj2" fmla="val 5724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is  </a:t>
            </a:r>
          </a:p>
          <a:p>
            <a:pPr algn="ctr"/>
            <a:r>
              <a:rPr lang="en-US" dirty="0"/>
              <a:t>this section about?</a:t>
            </a:r>
            <a:endParaRPr lang="ar-SA" b="1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7A5CF52E-BF65-9E92-DA3D-00C6198BE450}"/>
              </a:ext>
            </a:extLst>
          </p:cNvPr>
          <p:cNvSpPr/>
          <p:nvPr/>
        </p:nvSpPr>
        <p:spPr>
          <a:xfrm>
            <a:off x="4572000" y="3487980"/>
            <a:ext cx="2901395" cy="610820"/>
          </a:xfrm>
          <a:prstGeom prst="wedgeRoundRectCallout">
            <a:avLst>
              <a:gd name="adj1" fmla="val -45576"/>
              <a:gd name="adj2" fmla="val 70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Reasons to change eating habits</a:t>
            </a:r>
          </a:p>
        </p:txBody>
      </p:sp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A5361C29-FA6B-64BA-9A54-292EC6A389DD}"/>
              </a:ext>
            </a:extLst>
          </p:cNvPr>
          <p:cNvSpPr/>
          <p:nvPr/>
        </p:nvSpPr>
        <p:spPr>
          <a:xfrm>
            <a:off x="5488230" y="1808225"/>
            <a:ext cx="3215955" cy="1418525"/>
          </a:xfrm>
          <a:prstGeom prst="cloudCallout">
            <a:avLst>
              <a:gd name="adj1" fmla="val 25029"/>
              <a:gd name="adj2" fmla="val 5724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Is Associating hunger with fast food a sign of addiction ?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1F507E9-4F45-9767-3481-C4308B6B4183}"/>
              </a:ext>
            </a:extLst>
          </p:cNvPr>
          <p:cNvSpPr/>
          <p:nvPr/>
        </p:nvSpPr>
        <p:spPr>
          <a:xfrm>
            <a:off x="296260" y="128470"/>
            <a:ext cx="399642" cy="39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B9CE099-5DBB-CC57-7E22-762A9CF45BDB}"/>
              </a:ext>
            </a:extLst>
          </p:cNvPr>
          <p:cNvSpPr/>
          <p:nvPr/>
        </p:nvSpPr>
        <p:spPr>
          <a:xfrm>
            <a:off x="907080" y="891995"/>
            <a:ext cx="763525" cy="152704"/>
          </a:xfrm>
          <a:prstGeom prst="rect">
            <a:avLst/>
          </a:prstGeom>
          <a:solidFill>
            <a:srgbClr val="92D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500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714E417-57E6-8E70-E90D-C23BD474EF85}"/>
              </a:ext>
            </a:extLst>
          </p:cNvPr>
          <p:cNvSpPr/>
          <p:nvPr/>
        </p:nvSpPr>
        <p:spPr>
          <a:xfrm>
            <a:off x="448965" y="1502815"/>
            <a:ext cx="2748690" cy="152706"/>
          </a:xfrm>
          <a:prstGeom prst="rect">
            <a:avLst/>
          </a:prstGeom>
          <a:solidFill>
            <a:srgbClr val="92D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500" dirty="0"/>
          </a:p>
        </p:txBody>
      </p:sp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id="{DBF3817E-42C1-5A76-AC70-08CA00049D38}"/>
              </a:ext>
            </a:extLst>
          </p:cNvPr>
          <p:cNvSpPr/>
          <p:nvPr/>
        </p:nvSpPr>
        <p:spPr>
          <a:xfrm>
            <a:off x="5488230" y="1808225"/>
            <a:ext cx="3215955" cy="1418525"/>
          </a:xfrm>
          <a:prstGeom prst="cloudCallout">
            <a:avLst>
              <a:gd name="adj1" fmla="val 25029"/>
              <a:gd name="adj2" fmla="val 5724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Is comfort eating is associated with healthy food?</a:t>
            </a: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EA81A035-3786-3690-015C-739DAE684198}"/>
              </a:ext>
            </a:extLst>
          </p:cNvPr>
          <p:cNvSpPr/>
          <p:nvPr/>
        </p:nvSpPr>
        <p:spPr>
          <a:xfrm>
            <a:off x="4572000" y="3487980"/>
            <a:ext cx="2901395" cy="763525"/>
          </a:xfrm>
          <a:prstGeom prst="wedgeRoundRectCallout">
            <a:avLst>
              <a:gd name="adj1" fmla="val -45576"/>
              <a:gd name="adj2" fmla="val 70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Yes . It is a definite sign of a habit that is on the way to becoming an </a:t>
            </a:r>
          </a:p>
          <a:p>
            <a:pPr algn="ctr"/>
            <a:r>
              <a:rPr lang="en-US" sz="1400" dirty="0"/>
              <a:t>addiction</a:t>
            </a:r>
            <a:endParaRPr lang="en-US" sz="1600" dirty="0"/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50C9DFA0-5FFF-57B3-69AD-4DBD41983373}"/>
              </a:ext>
            </a:extLst>
          </p:cNvPr>
          <p:cNvSpPr/>
          <p:nvPr/>
        </p:nvSpPr>
        <p:spPr>
          <a:xfrm>
            <a:off x="4572000" y="3487980"/>
            <a:ext cx="2901395" cy="763525"/>
          </a:xfrm>
          <a:prstGeom prst="wedgeRoundRectCallout">
            <a:avLst>
              <a:gd name="adj1" fmla="val -45576"/>
              <a:gd name="adj2" fmla="val 70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No . Comfort eating is usually associated with junk food .</a:t>
            </a: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F6CFF109-49C1-503B-18A0-EAEFB1674E48}"/>
              </a:ext>
            </a:extLst>
          </p:cNvPr>
          <p:cNvSpPr/>
          <p:nvPr/>
        </p:nvSpPr>
        <p:spPr>
          <a:xfrm>
            <a:off x="5488230" y="1808225"/>
            <a:ext cx="3215955" cy="1418525"/>
          </a:xfrm>
          <a:prstGeom prst="cloudCallout">
            <a:avLst>
              <a:gd name="adj1" fmla="val 25029"/>
              <a:gd name="adj2" fmla="val 5724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Give examples of condiments ?</a:t>
            </a: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90A06E7E-40D3-8087-D426-CD342E7219C0}"/>
              </a:ext>
            </a:extLst>
          </p:cNvPr>
          <p:cNvSpPr/>
          <p:nvPr/>
        </p:nvSpPr>
        <p:spPr>
          <a:xfrm>
            <a:off x="4572000" y="3487980"/>
            <a:ext cx="2901395" cy="763525"/>
          </a:xfrm>
          <a:prstGeom prst="wedgeRoundRectCallout">
            <a:avLst>
              <a:gd name="adj1" fmla="val -45576"/>
              <a:gd name="adj2" fmla="val 70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such as ketchup or mayonnaise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604DDEF-3CAD-DA99-CEC7-07871A23C9A7}"/>
              </a:ext>
            </a:extLst>
          </p:cNvPr>
          <p:cNvSpPr/>
          <p:nvPr/>
        </p:nvSpPr>
        <p:spPr>
          <a:xfrm>
            <a:off x="448965" y="1808225"/>
            <a:ext cx="2964796" cy="154990"/>
          </a:xfrm>
          <a:prstGeom prst="rect">
            <a:avLst/>
          </a:prstGeom>
          <a:solidFill>
            <a:srgbClr val="92D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50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ECD5B3E-373C-49B3-49E0-EF6D74A969DF}"/>
              </a:ext>
            </a:extLst>
          </p:cNvPr>
          <p:cNvSpPr/>
          <p:nvPr/>
        </p:nvSpPr>
        <p:spPr>
          <a:xfrm>
            <a:off x="448965" y="1655520"/>
            <a:ext cx="610820" cy="152705"/>
          </a:xfrm>
          <a:prstGeom prst="rect">
            <a:avLst/>
          </a:prstGeom>
          <a:solidFill>
            <a:srgbClr val="92D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500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7BCC30B-BC0E-932B-0FF2-7751FA75E789}"/>
              </a:ext>
            </a:extLst>
          </p:cNvPr>
          <p:cNvSpPr/>
          <p:nvPr/>
        </p:nvSpPr>
        <p:spPr>
          <a:xfrm>
            <a:off x="1976015" y="4098800"/>
            <a:ext cx="1374345" cy="305410"/>
          </a:xfrm>
          <a:prstGeom prst="rect">
            <a:avLst/>
          </a:prstGeom>
          <a:solidFill>
            <a:srgbClr val="92D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500" dirty="0"/>
          </a:p>
        </p:txBody>
      </p:sp>
    </p:spTree>
    <p:extLst>
      <p:ext uri="{BB962C8B-B14F-4D97-AF65-F5344CB8AC3E}">
        <p14:creationId xmlns:p14="http://schemas.microsoft.com/office/powerpoint/2010/main" val="193634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 animBg="1"/>
      <p:bldP spid="3" grpId="0" animBg="1"/>
      <p:bldP spid="5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1A8AE179-F1B6-2407-EC54-7970A9D647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32" t="26140" r="19734" b="5920"/>
          <a:stretch/>
        </p:blipFill>
        <p:spPr>
          <a:xfrm>
            <a:off x="5335525" y="281175"/>
            <a:ext cx="3265779" cy="4733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D8C919-20B5-B152-CB8C-1050B0917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3182570"/>
            <a:ext cx="1418054" cy="2071849"/>
          </a:xfrm>
          <a:prstGeom prst="rect">
            <a:avLst/>
          </a:prstGeom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1F88B1DE-3946-E860-6FAB-3168D356F2B1}"/>
              </a:ext>
            </a:extLst>
          </p:cNvPr>
          <p:cNvSpPr/>
          <p:nvPr/>
        </p:nvSpPr>
        <p:spPr>
          <a:xfrm>
            <a:off x="143554" y="1197405"/>
            <a:ext cx="3215955" cy="1418525"/>
          </a:xfrm>
          <a:prstGeom prst="cloudCallout">
            <a:avLst>
              <a:gd name="adj1" fmla="val -19759"/>
              <a:gd name="adj2" fmla="val 8747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is  </a:t>
            </a:r>
          </a:p>
          <a:p>
            <a:pPr algn="ctr"/>
            <a:r>
              <a:rPr lang="en-US" dirty="0"/>
              <a:t>this section about?</a:t>
            </a:r>
            <a:endParaRPr lang="ar-SA" b="1" dirty="0"/>
          </a:p>
        </p:txBody>
      </p:sp>
      <p:pic>
        <p:nvPicPr>
          <p:cNvPr id="21" name="Reading">
            <a:hlinkClick r:id="" action="ppaction://media"/>
            <a:extLst>
              <a:ext uri="{FF2B5EF4-FFF2-40B4-BE49-F238E27FC236}">
                <a16:creationId xmlns:a16="http://schemas.microsoft.com/office/drawing/2014/main" id="{E203AC60-4CAC-2539-04B1-EED5A94CC8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500" end="2856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965" y="433880"/>
            <a:ext cx="470652" cy="48247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D96E3864-B2F6-2C3E-D336-3CAC1030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75" y="3542331"/>
            <a:ext cx="1250876" cy="160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EA3695BB-22BA-1C33-093C-D0313F6B89C4}"/>
              </a:ext>
            </a:extLst>
          </p:cNvPr>
          <p:cNvSpPr/>
          <p:nvPr/>
        </p:nvSpPr>
        <p:spPr>
          <a:xfrm>
            <a:off x="1517900" y="2877160"/>
            <a:ext cx="3054100" cy="610820"/>
          </a:xfrm>
          <a:prstGeom prst="wedgeRoundRectCallout">
            <a:avLst>
              <a:gd name="adj1" fmla="val 36421"/>
              <a:gd name="adj2" fmla="val 8369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ways to stick to your decision</a:t>
            </a:r>
            <a:endParaRPr lang="ar-SA" dirty="0"/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07419C00-97F0-59F1-9C56-6A0AB8FB731B}"/>
              </a:ext>
            </a:extLst>
          </p:cNvPr>
          <p:cNvSpPr/>
          <p:nvPr/>
        </p:nvSpPr>
        <p:spPr>
          <a:xfrm>
            <a:off x="1517900" y="2877160"/>
            <a:ext cx="3054100" cy="610820"/>
          </a:xfrm>
          <a:prstGeom prst="wedgeRoundRectCallout">
            <a:avLst>
              <a:gd name="adj1" fmla="val 36421"/>
              <a:gd name="adj2" fmla="val 8369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turn down the offer and treat yourself to something nice</a:t>
            </a:r>
            <a:endParaRPr lang="ar-SA" sz="1600" dirty="0"/>
          </a:p>
        </p:txBody>
      </p:sp>
      <p:sp>
        <p:nvSpPr>
          <p:cNvPr id="28" name="فقاعة التفكير: على شكل سحابة 27">
            <a:extLst>
              <a:ext uri="{FF2B5EF4-FFF2-40B4-BE49-F238E27FC236}">
                <a16:creationId xmlns:a16="http://schemas.microsoft.com/office/drawing/2014/main" id="{B2692F37-2AE1-E43E-A6DF-6D1314FA241A}"/>
              </a:ext>
            </a:extLst>
          </p:cNvPr>
          <p:cNvSpPr/>
          <p:nvPr/>
        </p:nvSpPr>
        <p:spPr>
          <a:xfrm>
            <a:off x="143555" y="1197405"/>
            <a:ext cx="3215955" cy="1418525"/>
          </a:xfrm>
          <a:prstGeom prst="cloudCallout">
            <a:avLst>
              <a:gd name="adj1" fmla="val -19759"/>
              <a:gd name="adj2" fmla="val 8747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 do you do if a friend insist on offering</a:t>
            </a:r>
          </a:p>
          <a:p>
            <a:pPr algn="ctr"/>
            <a:r>
              <a:rPr lang="en-US" sz="1600" dirty="0"/>
              <a:t>You junk food ?</a:t>
            </a: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79D9A8A6-B680-ABD0-250F-BB7B81766705}"/>
              </a:ext>
            </a:extLst>
          </p:cNvPr>
          <p:cNvSpPr/>
          <p:nvPr/>
        </p:nvSpPr>
        <p:spPr>
          <a:xfrm>
            <a:off x="4877410" y="281175"/>
            <a:ext cx="399642" cy="39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14CAB07-8F42-D000-2D2F-4A1873B7C431}"/>
              </a:ext>
            </a:extLst>
          </p:cNvPr>
          <p:cNvSpPr txBox="1"/>
          <p:nvPr/>
        </p:nvSpPr>
        <p:spPr>
          <a:xfrm>
            <a:off x="2128720" y="433880"/>
            <a:ext cx="229057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turn down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= refuse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4D146446-A37A-4647-1680-39F262B9B939}"/>
              </a:ext>
            </a:extLst>
          </p:cNvPr>
          <p:cNvSpPr txBox="1"/>
          <p:nvPr/>
        </p:nvSpPr>
        <p:spPr>
          <a:xfrm>
            <a:off x="7473396" y="3182570"/>
            <a:ext cx="610819" cy="3054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FB00F1B2-D220-91D4-A10A-4DCF3517CCC8}"/>
              </a:ext>
            </a:extLst>
          </p:cNvPr>
          <p:cNvSpPr/>
          <p:nvPr/>
        </p:nvSpPr>
        <p:spPr>
          <a:xfrm>
            <a:off x="5640937" y="704007"/>
            <a:ext cx="2086958" cy="187987"/>
          </a:xfrm>
          <a:prstGeom prst="rect">
            <a:avLst/>
          </a:prstGeom>
          <a:solidFill>
            <a:srgbClr val="92D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500" dirty="0"/>
          </a:p>
        </p:txBody>
      </p:sp>
    </p:spTree>
    <p:extLst>
      <p:ext uri="{BB962C8B-B14F-4D97-AF65-F5344CB8AC3E}">
        <p14:creationId xmlns:p14="http://schemas.microsoft.com/office/powerpoint/2010/main" val="22732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 animBg="1"/>
      <p:bldP spid="24" grpId="0" animBg="1"/>
      <p:bldP spid="26" grpId="0" animBg="1"/>
      <p:bldP spid="28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</TotalTime>
  <Words>389</Words>
  <Application>Microsoft Office PowerPoint</Application>
  <PresentationFormat>عرض على الشاشة (16:9)</PresentationFormat>
  <Paragraphs>85</Paragraphs>
  <Slides>20</Slides>
  <Notes>8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5" baseType="lpstr">
      <vt:lpstr>Amasis MT Pro</vt:lpstr>
      <vt:lpstr>Arial</vt:lpstr>
      <vt:lpstr>Calibri</vt:lpstr>
      <vt:lpstr>Franklin Gothic Heavy</vt:lpstr>
      <vt:lpstr>Office Theme</vt:lpstr>
      <vt:lpstr>Unit 2 Take My Advice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انتصار بنت العبيدالله</cp:lastModifiedBy>
  <cp:revision>138</cp:revision>
  <dcterms:created xsi:type="dcterms:W3CDTF">2013-08-21T19:17:07Z</dcterms:created>
  <dcterms:modified xsi:type="dcterms:W3CDTF">2022-12-28T02:53:46Z</dcterms:modified>
</cp:coreProperties>
</file>