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1"/>
  </p:notesMasterIdLst>
  <p:sldIdLst>
    <p:sldId id="256" r:id="rId2"/>
    <p:sldId id="258" r:id="rId3"/>
    <p:sldId id="263" r:id="rId4"/>
    <p:sldId id="271" r:id="rId5"/>
    <p:sldId id="278" r:id="rId6"/>
    <p:sldId id="292" r:id="rId7"/>
    <p:sldId id="265" r:id="rId8"/>
    <p:sldId id="280" r:id="rId9"/>
    <p:sldId id="260" r:id="rId10"/>
    <p:sldId id="282" r:id="rId11"/>
    <p:sldId id="276" r:id="rId12"/>
    <p:sldId id="261" r:id="rId13"/>
    <p:sldId id="273" r:id="rId14"/>
    <p:sldId id="270" r:id="rId15"/>
    <p:sldId id="269" r:id="rId16"/>
    <p:sldId id="287" r:id="rId17"/>
    <p:sldId id="289" r:id="rId18"/>
    <p:sldId id="264" r:id="rId19"/>
    <p:sldId id="290" r:id="rId20"/>
    <p:sldId id="281" r:id="rId21"/>
    <p:sldId id="286" r:id="rId22"/>
    <p:sldId id="279" r:id="rId23"/>
    <p:sldId id="285" r:id="rId24"/>
    <p:sldId id="275" r:id="rId25"/>
    <p:sldId id="288" r:id="rId26"/>
    <p:sldId id="277" r:id="rId27"/>
    <p:sldId id="272" r:id="rId28"/>
    <p:sldId id="283" r:id="rId29"/>
    <p:sldId id="284" r:id="rId30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32"/>
      <p:bold r:id="rId33"/>
      <p:italic r:id="rId34"/>
      <p:boldItalic r:id="rId35"/>
    </p:embeddedFont>
    <p:embeddedFont>
      <p:font typeface="Amasis MT Pro Medium" panose="02040604050005020304" pitchFamily="18" charset="0"/>
      <p:regular r:id="rId36"/>
      <p:italic r:id="rId37"/>
    </p:embeddedFont>
    <p:embeddedFont>
      <p:font typeface="Anton" pitchFamily="2" charset="0"/>
      <p:regular r:id="rId38"/>
    </p:embeddedFont>
    <p:embeddedFont>
      <p:font typeface="Bebas Neue" panose="020B0606020202050201" pitchFamily="34" charset="0"/>
      <p:regular r:id="rId39"/>
    </p:embeddedFont>
    <p:embeddedFont>
      <p:font typeface="Cavolini" panose="03000502040302020204" pitchFamily="66" charset="0"/>
      <p:regular r:id="rId40"/>
      <p:bold r:id="rId41"/>
      <p:italic r:id="rId42"/>
      <p:boldItalic r:id="rId43"/>
    </p:embeddedFont>
    <p:embeddedFont>
      <p:font typeface="Congenial" panose="02000503040000020004" pitchFamily="2" charset="0"/>
      <p:regular r:id="rId44"/>
      <p:bold r:id="rId45"/>
      <p:italic r:id="rId46"/>
      <p:boldItalic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  <p:embeddedFont>
      <p:font typeface="Montserrat" panose="00000500000000000000" pitchFamily="2" charset="0"/>
      <p:regular r:id="rId52"/>
      <p:bold r:id="rId53"/>
      <p:italic r:id="rId54"/>
      <p:boldItalic r:id="rId55"/>
    </p:embeddedFont>
    <p:embeddedFont>
      <p:font typeface="MV Boli" panose="02000500030200090000" pitchFamily="2" charset="0"/>
      <p:regular r:id="rId56"/>
    </p:embeddedFont>
    <p:embeddedFont>
      <p:font typeface="Nunito Light" pitchFamily="2" charset="0"/>
      <p:regular r:id="rId57"/>
      <p:italic r:id="rId58"/>
    </p:embeddedFont>
    <p:embeddedFont>
      <p:font typeface="Open Sans" panose="020B0606030504020204" pitchFamily="34" charset="0"/>
      <p:regular r:id="rId59"/>
      <p:bold r:id="rId60"/>
      <p:italic r:id="rId61"/>
      <p:boldItalic r:id="rId62"/>
    </p:embeddedFont>
    <p:embeddedFont>
      <p:font typeface="Patrick Hand" panose="00000500000000000000" pitchFamily="2" charset="0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9D1"/>
    <a:srgbClr val="339933"/>
    <a:srgbClr val="DB73A7"/>
    <a:srgbClr val="EFF9FF"/>
    <a:srgbClr val="8D16B2"/>
    <a:srgbClr val="9417BB"/>
    <a:srgbClr val="C14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3248AC-6845-46A4-BB51-D6C303564F90}">
  <a:tblStyle styleId="{963248AC-6845-46A4-BB51-D6C303564F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نمط متوسط 3 - تميي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نمط ذو نسُق 1 - تميي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font" Target="fonts/font3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font" Target="fonts/font3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36a9516cbb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36a9516cbb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ec9722e163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ec9722e163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ec9722e16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ec9722e163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36a9516cbb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36a9516cbb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390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179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36a9516cbb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36a9516cbb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174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36a9516cbb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136a9516cbb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36a9516cbb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36a9516cbb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511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ec9722e163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ec9722e163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36a9516cbb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36a9516cbb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ec9722e16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ec9722e163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702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36a9516cbb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36a9516cbb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6a9516cbb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6a9516cbb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336c2bb6c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336c2bb6c6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ec9722e16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ec9722e163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36c2bb6c6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336c2bb6c6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ec9722e163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ec9722e163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ec9722e163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ec9722e163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105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ec9722e16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ec9722e163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flipH="1">
            <a:off x="-1" y="3737825"/>
            <a:ext cx="4572026" cy="140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 amt="80000"/>
          </a:blip>
          <a:srcRect r="65817" b="65985"/>
          <a:stretch/>
        </p:blipFill>
        <p:spPr>
          <a:xfrm rot="10800000">
            <a:off x="7193339" y="3197586"/>
            <a:ext cx="1950650" cy="194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5">
            <a:alphaModFix amt="80000"/>
          </a:blip>
          <a:srcRect r="28464" b="24075"/>
          <a:stretch/>
        </p:blipFill>
        <p:spPr>
          <a:xfrm>
            <a:off x="0" y="0"/>
            <a:ext cx="3228701" cy="15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6">
            <a:alphaModFix amt="80000"/>
          </a:blip>
          <a:srcRect t="73032" r="33029"/>
          <a:stretch/>
        </p:blipFill>
        <p:spPr>
          <a:xfrm>
            <a:off x="6082075" y="0"/>
            <a:ext cx="3061926" cy="123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717500" y="1313900"/>
            <a:ext cx="5709000" cy="220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717450" y="3359800"/>
            <a:ext cx="5709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 rotWithShape="1">
          <a:blip r:embed="rId3">
            <a:alphaModFix amt="80000"/>
          </a:blip>
          <a:srcRect t="43291"/>
          <a:stretch/>
        </p:blipFill>
        <p:spPr>
          <a:xfrm rot="-5400000">
            <a:off x="5939663" y="1948863"/>
            <a:ext cx="5153200" cy="12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4">
            <a:alphaModFix amt="80000"/>
          </a:blip>
          <a:srcRect t="49091" r="56786"/>
          <a:stretch/>
        </p:blipFill>
        <p:spPr>
          <a:xfrm rot="10800000">
            <a:off x="-41326" y="4337974"/>
            <a:ext cx="1750826" cy="131937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2031775" y="1682850"/>
            <a:ext cx="23097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2031779" y="2040775"/>
            <a:ext cx="230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2"/>
          </p:nvPr>
        </p:nvSpPr>
        <p:spPr>
          <a:xfrm>
            <a:off x="2031775" y="3213750"/>
            <a:ext cx="23097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3"/>
          </p:nvPr>
        </p:nvSpPr>
        <p:spPr>
          <a:xfrm>
            <a:off x="2031779" y="3571675"/>
            <a:ext cx="230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4"/>
          </p:nvPr>
        </p:nvSpPr>
        <p:spPr>
          <a:xfrm>
            <a:off x="5830127" y="3213725"/>
            <a:ext cx="23097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5"/>
          </p:nvPr>
        </p:nvSpPr>
        <p:spPr>
          <a:xfrm>
            <a:off x="5830125" y="3571650"/>
            <a:ext cx="230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6"/>
          </p:nvPr>
        </p:nvSpPr>
        <p:spPr>
          <a:xfrm>
            <a:off x="5830127" y="1682850"/>
            <a:ext cx="23097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7"/>
          </p:nvPr>
        </p:nvSpPr>
        <p:spPr>
          <a:xfrm>
            <a:off x="5830125" y="2040775"/>
            <a:ext cx="230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8" hasCustomPrompt="1"/>
          </p:nvPr>
        </p:nvSpPr>
        <p:spPr>
          <a:xfrm>
            <a:off x="1004173" y="1834094"/>
            <a:ext cx="1026900" cy="44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9" hasCustomPrompt="1"/>
          </p:nvPr>
        </p:nvSpPr>
        <p:spPr>
          <a:xfrm>
            <a:off x="4803277" y="3360464"/>
            <a:ext cx="1026900" cy="44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4173" y="3360466"/>
            <a:ext cx="1026900" cy="44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3277" y="1834094"/>
            <a:ext cx="1026900" cy="44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5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 amt="80000"/>
          </a:blip>
          <a:srcRect t="21470"/>
          <a:stretch/>
        </p:blipFill>
        <p:spPr>
          <a:xfrm rot="5400000">
            <a:off x="-734426" y="2823625"/>
            <a:ext cx="3054301" cy="158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 amt="80000"/>
          </a:blip>
          <a:srcRect t="49093" r="66146" b="7311"/>
          <a:stretch/>
        </p:blipFill>
        <p:spPr>
          <a:xfrm rot="-5400000">
            <a:off x="7672537" y="-111512"/>
            <a:ext cx="1371600" cy="1594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2894900" y="3558600"/>
            <a:ext cx="553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"/>
          </p:nvPr>
        </p:nvSpPr>
        <p:spPr>
          <a:xfrm>
            <a:off x="2895086" y="1560000"/>
            <a:ext cx="5535900" cy="199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 amt="80000"/>
          </a:blip>
          <a:srcRect t="20394"/>
          <a:stretch/>
        </p:blipFill>
        <p:spPr>
          <a:xfrm>
            <a:off x="6360400" y="3889973"/>
            <a:ext cx="2783600" cy="12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4">
            <a:alphaModFix amt="80000"/>
          </a:blip>
          <a:srcRect r="69398" b="65149"/>
          <a:stretch/>
        </p:blipFill>
        <p:spPr>
          <a:xfrm rot="-5400000">
            <a:off x="97974" y="3634143"/>
            <a:ext cx="1411376" cy="16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5">
            <a:alphaModFix amt="80000"/>
          </a:blip>
          <a:srcRect t="49091"/>
          <a:stretch/>
        </p:blipFill>
        <p:spPr>
          <a:xfrm rot="1935158">
            <a:off x="6845914" y="-691087"/>
            <a:ext cx="3341200" cy="170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 amt="80000"/>
          </a:blip>
          <a:srcRect t="10869" b="38172"/>
          <a:stretch/>
        </p:blipFill>
        <p:spPr>
          <a:xfrm rot="10800000">
            <a:off x="-1" y="3535724"/>
            <a:ext cx="9142026" cy="160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 rotWithShape="1">
          <a:blip r:embed="rId4">
            <a:alphaModFix amt="80000"/>
          </a:blip>
          <a:srcRect l="17878" t="9050" r="18382" b="16026"/>
          <a:stretch/>
        </p:blipFill>
        <p:spPr>
          <a:xfrm rot="-5400000">
            <a:off x="7210426" y="221650"/>
            <a:ext cx="1993824" cy="15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-5400000">
            <a:off x="-471411" y="3455638"/>
            <a:ext cx="2154998" cy="121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10800000">
            <a:off x="7578237" y="0"/>
            <a:ext cx="1565774" cy="156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-2192949">
            <a:off x="7949828" y="4153354"/>
            <a:ext cx="1863346" cy="186333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_1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 amt="80000"/>
          </a:blip>
          <a:srcRect t="54791" b="21145"/>
          <a:stretch/>
        </p:blipFill>
        <p:spPr>
          <a:xfrm>
            <a:off x="-5725" y="3905125"/>
            <a:ext cx="9149725" cy="1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 amt="80000"/>
          </a:blip>
          <a:srcRect l="9526" t="20248"/>
          <a:stretch/>
        </p:blipFill>
        <p:spPr>
          <a:xfrm rot="10800000" flipH="1">
            <a:off x="6369295" y="6"/>
            <a:ext cx="2774701" cy="137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1_1_1_1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 rotWithShape="1">
          <a:blip r:embed="rId3">
            <a:alphaModFix amt="80000"/>
          </a:blip>
          <a:srcRect l="17715" t="25756" b="16583"/>
          <a:stretch/>
        </p:blipFill>
        <p:spPr>
          <a:xfrm rot="10800000">
            <a:off x="1" y="4337350"/>
            <a:ext cx="3330899" cy="8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4">
            <a:alphaModFix amt="80000"/>
          </a:blip>
          <a:srcRect r="67235" b="65149"/>
          <a:stretch/>
        </p:blipFill>
        <p:spPr>
          <a:xfrm>
            <a:off x="1" y="0"/>
            <a:ext cx="1725306" cy="1835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 amt="80000"/>
          </a:blip>
          <a:srcRect l="17197" t="61392"/>
          <a:stretch/>
        </p:blipFill>
        <p:spPr>
          <a:xfrm>
            <a:off x="5642083" y="3510750"/>
            <a:ext cx="3501917" cy="163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 rotWithShape="1">
          <a:blip r:embed="rId4">
            <a:alphaModFix amt="80000"/>
          </a:blip>
          <a:srcRect l="16247" t="20187" b="15520"/>
          <a:stretch/>
        </p:blipFill>
        <p:spPr>
          <a:xfrm flipH="1">
            <a:off x="1" y="0"/>
            <a:ext cx="3844499" cy="16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713225" y="19260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1"/>
          </p:nvPr>
        </p:nvSpPr>
        <p:spPr>
          <a:xfrm>
            <a:off x="713225" y="2310213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>
            <a:spLocks noGrp="1"/>
          </p:cNvSpPr>
          <p:nvPr>
            <p:ph type="subTitle" idx="1"/>
          </p:nvPr>
        </p:nvSpPr>
        <p:spPr>
          <a:xfrm>
            <a:off x="713225" y="1769400"/>
            <a:ext cx="4940700" cy="19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 sz="2800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 amt="80000"/>
          </a:blip>
          <a:srcRect t="21766" b="25808"/>
          <a:stretch/>
        </p:blipFill>
        <p:spPr>
          <a:xfrm rot="-5400000">
            <a:off x="5793450" y="1824525"/>
            <a:ext cx="5175075" cy="152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 rotWithShape="1">
          <a:blip r:embed="rId4">
            <a:alphaModFix amt="80000"/>
          </a:blip>
          <a:srcRect l="26454" t="67705"/>
          <a:stretch/>
        </p:blipFill>
        <p:spPr>
          <a:xfrm flipH="1">
            <a:off x="0" y="3701825"/>
            <a:ext cx="3283200" cy="144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0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1090100" y="30702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"/>
          </p:nvPr>
        </p:nvSpPr>
        <p:spPr>
          <a:xfrm>
            <a:off x="1090100" y="3423525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2"/>
          </p:nvPr>
        </p:nvSpPr>
        <p:spPr>
          <a:xfrm>
            <a:off x="3484420" y="30702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3"/>
          </p:nvPr>
        </p:nvSpPr>
        <p:spPr>
          <a:xfrm>
            <a:off x="3484421" y="3423525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 idx="4"/>
          </p:nvPr>
        </p:nvSpPr>
        <p:spPr>
          <a:xfrm>
            <a:off x="5878747" y="30702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5"/>
          </p:nvPr>
        </p:nvSpPr>
        <p:spPr>
          <a:xfrm>
            <a:off x="5878749" y="3423525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6" hasCustomPrompt="1"/>
          </p:nvPr>
        </p:nvSpPr>
        <p:spPr>
          <a:xfrm>
            <a:off x="1804000" y="2070325"/>
            <a:ext cx="755700" cy="4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 idx="7" hasCustomPrompt="1"/>
          </p:nvPr>
        </p:nvSpPr>
        <p:spPr>
          <a:xfrm>
            <a:off x="4194222" y="2070325"/>
            <a:ext cx="755700" cy="4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1" name="Google Shape;151;p22"/>
          <p:cNvSpPr txBox="1">
            <a:spLocks noGrp="1"/>
          </p:cNvSpPr>
          <p:nvPr>
            <p:ph type="title" idx="8" hasCustomPrompt="1"/>
          </p:nvPr>
        </p:nvSpPr>
        <p:spPr>
          <a:xfrm>
            <a:off x="6588550" y="2070325"/>
            <a:ext cx="755700" cy="4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2" name="Google Shape;152;p22"/>
          <p:cNvSpPr txBox="1">
            <a:spLocks noGrp="1"/>
          </p:cNvSpPr>
          <p:nvPr>
            <p:ph type="title" idx="9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5400000" flipH="1">
            <a:off x="7653713" y="3653213"/>
            <a:ext cx="1907574" cy="10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-5400000" flipH="1">
            <a:off x="7578239" y="0"/>
            <a:ext cx="1565774" cy="156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2192949" flipH="1">
            <a:off x="-669172" y="4153354"/>
            <a:ext cx="1863346" cy="1863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 amt="80000"/>
          </a:blip>
          <a:srcRect t="45079" b="7080"/>
          <a:stretch/>
        </p:blipFill>
        <p:spPr>
          <a:xfrm rot="5400000">
            <a:off x="5333499" y="1344350"/>
            <a:ext cx="5154851" cy="24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4">
            <a:alphaModFix amt="80000"/>
          </a:blip>
          <a:srcRect r="22881" b="24075"/>
          <a:stretch/>
        </p:blipFill>
        <p:spPr>
          <a:xfrm>
            <a:off x="0" y="0"/>
            <a:ext cx="4025776" cy="222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 rotWithShape="1">
          <a:blip r:embed="rId5">
            <a:alphaModFix amt="80000"/>
          </a:blip>
          <a:srcRect l="18019" t="9243" b="14675"/>
          <a:stretch/>
        </p:blipFill>
        <p:spPr>
          <a:xfrm rot="-5400000">
            <a:off x="4884099" y="504199"/>
            <a:ext cx="2759226" cy="175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0000" y="32477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2683850"/>
            <a:ext cx="1112100" cy="44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720000" y="4048113"/>
            <a:ext cx="5067600" cy="3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 rotWithShape="1">
          <a:blip r:embed="rId3">
            <a:alphaModFix amt="80000"/>
          </a:blip>
          <a:srcRect t="43289" b="18113"/>
          <a:stretch/>
        </p:blipFill>
        <p:spPr>
          <a:xfrm>
            <a:off x="0" y="3171400"/>
            <a:ext cx="9144000" cy="1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-5400000">
            <a:off x="6969325" y="608925"/>
            <a:ext cx="2783597" cy="156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 rotWithShape="1">
          <a:blip r:embed="rId5">
            <a:alphaModFix amt="80000"/>
          </a:blip>
          <a:srcRect l="418" t="49093" b="121"/>
          <a:stretch/>
        </p:blipFill>
        <p:spPr>
          <a:xfrm rot="5400000">
            <a:off x="5966824" y="-716975"/>
            <a:ext cx="2472976" cy="126112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1466575" y="2112200"/>
            <a:ext cx="2862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 idx="2"/>
          </p:nvPr>
        </p:nvSpPr>
        <p:spPr>
          <a:xfrm>
            <a:off x="4814912" y="2112200"/>
            <a:ext cx="2862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4814916" y="2508800"/>
            <a:ext cx="28623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3"/>
          </p:nvPr>
        </p:nvSpPr>
        <p:spPr>
          <a:xfrm>
            <a:off x="1466575" y="2508800"/>
            <a:ext cx="28623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title" idx="4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 amt="80000"/>
          </a:blip>
          <a:srcRect l="21197" t="9757" b="38286"/>
          <a:stretch/>
        </p:blipFill>
        <p:spPr>
          <a:xfrm rot="-5400000">
            <a:off x="6606238" y="1088813"/>
            <a:ext cx="3702374" cy="13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 rotWithShape="1">
          <a:blip r:embed="rId4">
            <a:alphaModFix amt="80000"/>
          </a:blip>
          <a:srcRect r="22881" b="24075"/>
          <a:stretch/>
        </p:blipFill>
        <p:spPr>
          <a:xfrm rot="10800000">
            <a:off x="5790249" y="3286275"/>
            <a:ext cx="3353750" cy="185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2143934" y="1280075"/>
            <a:ext cx="3258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2143925" y="1640187"/>
            <a:ext cx="3258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 idx="2"/>
          </p:nvPr>
        </p:nvSpPr>
        <p:spPr>
          <a:xfrm>
            <a:off x="2143925" y="2383713"/>
            <a:ext cx="3258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1" name="Google Shape;181;p25"/>
          <p:cNvSpPr txBox="1">
            <a:spLocks noGrp="1"/>
          </p:cNvSpPr>
          <p:nvPr>
            <p:ph type="subTitle" idx="3"/>
          </p:nvPr>
        </p:nvSpPr>
        <p:spPr>
          <a:xfrm>
            <a:off x="2143925" y="2743834"/>
            <a:ext cx="3258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title" idx="4"/>
          </p:nvPr>
        </p:nvSpPr>
        <p:spPr>
          <a:xfrm>
            <a:off x="2143926" y="3487375"/>
            <a:ext cx="3258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subTitle" idx="5"/>
          </p:nvPr>
        </p:nvSpPr>
        <p:spPr>
          <a:xfrm>
            <a:off x="2143925" y="3847487"/>
            <a:ext cx="3258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title" idx="6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5400000">
            <a:off x="6558162" y="724038"/>
            <a:ext cx="3309875" cy="186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-5400000">
            <a:off x="6764434" y="2763940"/>
            <a:ext cx="2379574" cy="23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 rotWithShape="1">
          <a:blip r:embed="rId5">
            <a:alphaModFix amt="80000"/>
          </a:blip>
          <a:srcRect t="39907"/>
          <a:stretch/>
        </p:blipFill>
        <p:spPr>
          <a:xfrm rot="-9866276">
            <a:off x="-433174" y="4510706"/>
            <a:ext cx="2860822" cy="94091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1998950" y="1369275"/>
            <a:ext cx="3334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subTitle" idx="1"/>
          </p:nvPr>
        </p:nvSpPr>
        <p:spPr>
          <a:xfrm>
            <a:off x="1998950" y="1736200"/>
            <a:ext cx="33348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1998950" y="2492880"/>
            <a:ext cx="3334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3"/>
          </p:nvPr>
        </p:nvSpPr>
        <p:spPr>
          <a:xfrm>
            <a:off x="1998950" y="2859811"/>
            <a:ext cx="33348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title" idx="4"/>
          </p:nvPr>
        </p:nvSpPr>
        <p:spPr>
          <a:xfrm>
            <a:off x="1998950" y="3616498"/>
            <a:ext cx="33348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ubTitle" idx="5"/>
          </p:nvPr>
        </p:nvSpPr>
        <p:spPr>
          <a:xfrm>
            <a:off x="1998950" y="3983425"/>
            <a:ext cx="33348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title" idx="6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 rotWithShape="1">
          <a:blip r:embed="rId3">
            <a:alphaModFix amt="80000"/>
          </a:blip>
          <a:srcRect t="21415" b="45335"/>
          <a:stretch/>
        </p:blipFill>
        <p:spPr>
          <a:xfrm rot="5400000">
            <a:off x="5699950" y="1725276"/>
            <a:ext cx="5169350" cy="171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12" y="3603550"/>
            <a:ext cx="1565774" cy="156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2302453" y="1618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subTitle" idx="1"/>
          </p:nvPr>
        </p:nvSpPr>
        <p:spPr>
          <a:xfrm>
            <a:off x="2302450" y="1969362"/>
            <a:ext cx="1978200" cy="5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title" idx="2"/>
          </p:nvPr>
        </p:nvSpPr>
        <p:spPr>
          <a:xfrm>
            <a:off x="5532961" y="1618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subTitle" idx="3"/>
          </p:nvPr>
        </p:nvSpPr>
        <p:spPr>
          <a:xfrm>
            <a:off x="5532951" y="1969362"/>
            <a:ext cx="1978200" cy="5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title" idx="4"/>
          </p:nvPr>
        </p:nvSpPr>
        <p:spPr>
          <a:xfrm>
            <a:off x="2302453" y="30516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subTitle" idx="5"/>
          </p:nvPr>
        </p:nvSpPr>
        <p:spPr>
          <a:xfrm>
            <a:off x="2302450" y="3402762"/>
            <a:ext cx="1978200" cy="5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title" idx="6"/>
          </p:nvPr>
        </p:nvSpPr>
        <p:spPr>
          <a:xfrm>
            <a:off x="5532961" y="30516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subTitle" idx="7"/>
          </p:nvPr>
        </p:nvSpPr>
        <p:spPr>
          <a:xfrm>
            <a:off x="5532951" y="3402762"/>
            <a:ext cx="1978200" cy="5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title" idx="8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 rotWithShape="1">
          <a:blip r:embed="rId3">
            <a:alphaModFix amt="80000"/>
          </a:blip>
          <a:srcRect r="22881" b="24075"/>
          <a:stretch/>
        </p:blipFill>
        <p:spPr>
          <a:xfrm rot="-5400000">
            <a:off x="-929213" y="1907961"/>
            <a:ext cx="4164749" cy="230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 rotWithShape="1">
          <a:blip r:embed="rId4">
            <a:alphaModFix amt="80000"/>
          </a:blip>
          <a:srcRect l="5775"/>
          <a:stretch/>
        </p:blipFill>
        <p:spPr>
          <a:xfrm rot="-5400000">
            <a:off x="6412299" y="672325"/>
            <a:ext cx="3404026" cy="20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/>
          <p:cNvSpPr txBox="1">
            <a:spLocks noGrp="1"/>
          </p:cNvSpPr>
          <p:nvPr>
            <p:ph type="title"/>
          </p:nvPr>
        </p:nvSpPr>
        <p:spPr>
          <a:xfrm>
            <a:off x="2347950" y="682126"/>
            <a:ext cx="4448100" cy="11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9"/>
          <p:cNvSpPr txBox="1">
            <a:spLocks noGrp="1"/>
          </p:cNvSpPr>
          <p:nvPr>
            <p:ph type="subTitle" idx="1"/>
          </p:nvPr>
        </p:nvSpPr>
        <p:spPr>
          <a:xfrm>
            <a:off x="2347900" y="16890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9"/>
          <p:cNvSpPr txBox="1"/>
          <p:nvPr/>
        </p:nvSpPr>
        <p:spPr>
          <a:xfrm>
            <a:off x="2724600" y="3419678"/>
            <a:ext cx="36948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 rotWithShape="1">
          <a:blip r:embed="rId3">
            <a:alphaModFix amt="80000"/>
          </a:blip>
          <a:srcRect r="30342" b="28906"/>
          <a:stretch/>
        </p:blipFill>
        <p:spPr>
          <a:xfrm>
            <a:off x="0" y="0"/>
            <a:ext cx="5449174" cy="25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 rotWithShape="1">
          <a:blip r:embed="rId4">
            <a:alphaModFix amt="80000"/>
          </a:blip>
          <a:srcRect t="28761" b="20331"/>
          <a:stretch/>
        </p:blipFill>
        <p:spPr>
          <a:xfrm>
            <a:off x="3249550" y="3528925"/>
            <a:ext cx="6525725" cy="201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 rotWithShape="1">
          <a:blip r:embed="rId5">
            <a:alphaModFix amt="80000"/>
          </a:blip>
          <a:srcRect l="24763" t="29398" r="3996"/>
          <a:stretch/>
        </p:blipFill>
        <p:spPr>
          <a:xfrm rot="-7784108">
            <a:off x="-821656" y="3930796"/>
            <a:ext cx="2288809" cy="136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 rotWithShape="1">
          <a:blip r:embed="rId6">
            <a:alphaModFix amt="80000"/>
          </a:blip>
          <a:srcRect b="14726"/>
          <a:stretch/>
        </p:blipFill>
        <p:spPr>
          <a:xfrm rot="3159484">
            <a:off x="7573691" y="-901909"/>
            <a:ext cx="2783598" cy="2471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-24" y="2037477"/>
            <a:ext cx="3106074" cy="31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 rotWithShape="1">
          <a:blip r:embed="rId4">
            <a:alphaModFix amt="80000"/>
          </a:blip>
          <a:srcRect t="34258"/>
          <a:stretch/>
        </p:blipFill>
        <p:spPr>
          <a:xfrm rot="10800000">
            <a:off x="4233075" y="3327402"/>
            <a:ext cx="4910925" cy="181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 rotWithShape="1">
          <a:blip r:embed="rId5">
            <a:alphaModFix amt="80000"/>
          </a:blip>
          <a:srcRect t="42944" b="16249"/>
          <a:stretch/>
        </p:blipFill>
        <p:spPr>
          <a:xfrm>
            <a:off x="0" y="0"/>
            <a:ext cx="9144000" cy="14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3">
            <a:alphaModFix amt="80000"/>
          </a:blip>
          <a:srcRect t="51203" b="22602"/>
          <a:stretch/>
        </p:blipFill>
        <p:spPr>
          <a:xfrm>
            <a:off x="0" y="4248775"/>
            <a:ext cx="9144000" cy="89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10800000">
            <a:off x="6979871" y="0"/>
            <a:ext cx="2164125" cy="216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720000" y="1118400"/>
            <a:ext cx="77040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2" y="3577725"/>
            <a:ext cx="1565774" cy="156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4">
            <a:alphaModFix amt="80000"/>
          </a:blip>
          <a:srcRect l="17197" t="61392"/>
          <a:stretch/>
        </p:blipFill>
        <p:spPr>
          <a:xfrm rot="-5400000">
            <a:off x="7426985" y="625038"/>
            <a:ext cx="2342051" cy="10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 rotWithShape="1">
          <a:blip r:embed="rId3">
            <a:alphaModFix amt="80000"/>
          </a:blip>
          <a:srcRect b="14792"/>
          <a:stretch/>
        </p:blipFill>
        <p:spPr>
          <a:xfrm>
            <a:off x="0" y="0"/>
            <a:ext cx="9144000" cy="1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/>
          <p:cNvPicPr preferRelativeResize="0"/>
          <p:nvPr/>
        </p:nvPicPr>
        <p:blipFill rotWithShape="1">
          <a:blip r:embed="rId4">
            <a:alphaModFix amt="80000"/>
          </a:blip>
          <a:srcRect t="9567" b="15034"/>
          <a:stretch/>
        </p:blipFill>
        <p:spPr>
          <a:xfrm>
            <a:off x="4967600" y="3240525"/>
            <a:ext cx="4176400" cy="177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720000" y="2366388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ubTitle" idx="1"/>
          </p:nvPr>
        </p:nvSpPr>
        <p:spPr>
          <a:xfrm>
            <a:off x="720000" y="2870977"/>
            <a:ext cx="4294800" cy="15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 rotWithShape="1">
          <a:blip r:embed="rId3">
            <a:alphaModFix amt="80000"/>
          </a:blip>
          <a:srcRect t="36749" b="44594"/>
          <a:stretch/>
        </p:blipFill>
        <p:spPr>
          <a:xfrm rot="10800000">
            <a:off x="-1" y="3436700"/>
            <a:ext cx="9148851" cy="17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5400000">
            <a:off x="-6" y="16"/>
            <a:ext cx="2731426" cy="27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2890998">
            <a:off x="7492140" y="-1619834"/>
            <a:ext cx="3734444" cy="373444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9"/>
          <p:cNvPicPr preferRelativeResize="0"/>
          <p:nvPr/>
        </p:nvPicPr>
        <p:blipFill rotWithShape="1">
          <a:blip r:embed="rId3">
            <a:alphaModFix amt="80000"/>
          </a:blip>
          <a:srcRect t="49091"/>
          <a:stretch/>
        </p:blipFill>
        <p:spPr>
          <a:xfrm>
            <a:off x="5174025" y="2888975"/>
            <a:ext cx="3702326" cy="188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 rotWithShape="1">
          <a:blip r:embed="rId4">
            <a:alphaModFix amt="80000"/>
          </a:blip>
          <a:srcRect t="12050" r="5953" b="-8"/>
          <a:stretch/>
        </p:blipFill>
        <p:spPr>
          <a:xfrm>
            <a:off x="0" y="3388250"/>
            <a:ext cx="2315824" cy="175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9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-5400000" flipH="1">
            <a:off x="-608925" y="608912"/>
            <a:ext cx="2783597" cy="156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9"/>
          <p:cNvPicPr preferRelativeResize="0"/>
          <p:nvPr/>
        </p:nvPicPr>
        <p:blipFill rotWithShape="1">
          <a:blip r:embed="rId6">
            <a:alphaModFix amt="80000"/>
          </a:blip>
          <a:srcRect t="36455"/>
          <a:stretch/>
        </p:blipFill>
        <p:spPr>
          <a:xfrm rot="2025492">
            <a:off x="7385374" y="-431425"/>
            <a:ext cx="2485626" cy="15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932588" y="1664388"/>
            <a:ext cx="38985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932588" y="2722938"/>
            <a:ext cx="38985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>
            <a:spLocks noGrp="1"/>
          </p:cNvSpPr>
          <p:nvPr>
            <p:ph type="pic" idx="2"/>
          </p:nvPr>
        </p:nvSpPr>
        <p:spPr>
          <a:xfrm>
            <a:off x="5054813" y="990150"/>
            <a:ext cx="3156600" cy="316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 rotWithShape="1">
          <a:blip r:embed="rId3">
            <a:alphaModFix amt="80000"/>
          </a:blip>
          <a:srcRect t="20954"/>
          <a:stretch/>
        </p:blipFill>
        <p:spPr>
          <a:xfrm rot="10800000">
            <a:off x="2" y="1"/>
            <a:ext cx="3392198" cy="163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4">
            <a:alphaModFix amt="80000"/>
          </a:blip>
          <a:srcRect t="52461" b="18038"/>
          <a:stretch/>
        </p:blipFill>
        <p:spPr>
          <a:xfrm rot="10800000" flipH="1">
            <a:off x="0" y="3626550"/>
            <a:ext cx="9142026" cy="15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1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5400000">
            <a:off x="6104747" y="850451"/>
            <a:ext cx="3887725" cy="21868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995750" y="1924350"/>
            <a:ext cx="5152500" cy="12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995750" y="3080550"/>
            <a:ext cx="51525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06274"/>
            <a:ext cx="7717500" cy="643800"/>
          </a:xfrm>
          <a:prstGeom prst="rect">
            <a:avLst/>
          </a:prstGeom>
          <a:noFill/>
          <a:ln>
            <a:noFill/>
          </a:ln>
          <a:effectLst>
            <a:outerShdw dist="38100" dir="24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2" name="صورة 1" descr="صورة تحتوي على سماء الليل&#10;&#10;تم إنشاء الوصف تلقائياً">
            <a:extLst>
              <a:ext uri="{FF2B5EF4-FFF2-40B4-BE49-F238E27FC236}">
                <a16:creationId xmlns:a16="http://schemas.microsoft.com/office/drawing/2014/main" id="{BA24C24E-16C5-9F26-8686-93C1B0BF77F5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613872" y="4340449"/>
            <a:ext cx="613872" cy="6318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1" r:id="rId21"/>
    <p:sldLayoutId id="2147483672" r:id="rId22"/>
    <p:sldLayoutId id="2147483673" r:id="rId23"/>
    <p:sldLayoutId id="2147483675" r:id="rId24"/>
    <p:sldLayoutId id="2147483676" r:id="rId25"/>
    <p:sldLayoutId id="2147483677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42.gif"/><Relationship Id="rId4" Type="http://schemas.openxmlformats.org/officeDocument/2006/relationships/image" Target="../media/image31.png"/><Relationship Id="rId9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7.png"/><Relationship Id="rId3" Type="http://schemas.openxmlformats.org/officeDocument/2006/relationships/image" Target="../media/image60.png"/><Relationship Id="rId7" Type="http://schemas.openxmlformats.org/officeDocument/2006/relationships/image" Target="../media/image32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hyperlink" Target="https://www.freepik.com/free-vector/ink-brush-stroke-collection_11753260.htm/?utm_source=slidesgo_template&amp;utm_medium=referral-link&amp;utm_campaign=sg_resources&amp;utm_content=freepik" TargetMode="External"/><Relationship Id="rId15" Type="http://schemas.openxmlformats.org/officeDocument/2006/relationships/image" Target="../media/image56.png"/><Relationship Id="rId10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26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ctrTitle"/>
          </p:nvPr>
        </p:nvSpPr>
        <p:spPr>
          <a:xfrm>
            <a:off x="1717500" y="1313900"/>
            <a:ext cx="5709000" cy="220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2</a:t>
            </a:r>
            <a:br>
              <a:rPr lang="en" dirty="0"/>
            </a:br>
            <a:r>
              <a:rPr lang="en" dirty="0"/>
              <a:t> </a:t>
            </a:r>
            <a:r>
              <a:rPr lang="en" sz="8000" i="0" dirty="0"/>
              <a:t>Take My Advice</a:t>
            </a:r>
            <a:endParaRPr i="0" dirty="0"/>
          </a:p>
        </p:txBody>
      </p:sp>
      <p:sp>
        <p:nvSpPr>
          <p:cNvPr id="257" name="Google Shape;257;p35"/>
          <p:cNvSpPr txBox="1">
            <a:spLocks noGrp="1"/>
          </p:cNvSpPr>
          <p:nvPr>
            <p:ph type="subTitle" idx="1"/>
          </p:nvPr>
        </p:nvSpPr>
        <p:spPr>
          <a:xfrm>
            <a:off x="3424870" y="3311247"/>
            <a:ext cx="2239555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Grammar</a:t>
            </a:r>
            <a:endParaRPr sz="2400" b="1" dirty="0"/>
          </a:p>
        </p:txBody>
      </p:sp>
      <p:sp>
        <p:nvSpPr>
          <p:cNvPr id="2" name="Google Shape;257;p35">
            <a:extLst>
              <a:ext uri="{FF2B5EF4-FFF2-40B4-BE49-F238E27FC236}">
                <a16:creationId xmlns:a16="http://schemas.microsoft.com/office/drawing/2014/main" id="{6D2A609B-A19E-2255-AC3A-8E765F189B0E}"/>
              </a:ext>
            </a:extLst>
          </p:cNvPr>
          <p:cNvSpPr txBox="1">
            <a:spLocks/>
          </p:cNvSpPr>
          <p:nvPr/>
        </p:nvSpPr>
        <p:spPr>
          <a:xfrm>
            <a:off x="-129472" y="170189"/>
            <a:ext cx="2532807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1800" b="1" dirty="0"/>
              <a:t>Mega Goal 1.2</a:t>
            </a:r>
          </a:p>
        </p:txBody>
      </p:sp>
      <p:sp>
        <p:nvSpPr>
          <p:cNvPr id="3" name="Google Shape;290;p38">
            <a:extLst>
              <a:ext uri="{FF2B5EF4-FFF2-40B4-BE49-F238E27FC236}">
                <a16:creationId xmlns:a16="http://schemas.microsoft.com/office/drawing/2014/main" id="{6118B4C1-AE71-E359-392C-CD76962590D4}"/>
              </a:ext>
            </a:extLst>
          </p:cNvPr>
          <p:cNvSpPr txBox="1">
            <a:spLocks/>
          </p:cNvSpPr>
          <p:nvPr/>
        </p:nvSpPr>
        <p:spPr>
          <a:xfrm>
            <a:off x="4296679" y="4745100"/>
            <a:ext cx="3406939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l">
              <a:buSzPts val="1100"/>
              <a:buFont typeface="Arial"/>
              <a:buNone/>
            </a:pPr>
            <a:r>
              <a:rPr lang="en-US" sz="1400" b="1" dirty="0"/>
              <a:t>Done by</a:t>
            </a:r>
            <a:r>
              <a:rPr lang="en-US" b="1" dirty="0"/>
              <a:t>: </a:t>
            </a:r>
            <a:r>
              <a:rPr lang="en-US" sz="1800" b="1" dirty="0" err="1">
                <a:latin typeface="MV Boli" panose="02000500030200090000" pitchFamily="2" charset="0"/>
                <a:cs typeface="MV Boli" panose="02000500030200090000" pitchFamily="2" charset="0"/>
              </a:rPr>
              <a:t>Entisar</a:t>
            </a:r>
            <a:r>
              <a:rPr lang="en-US" sz="1800" b="1" dirty="0">
                <a:latin typeface="MV Boli" panose="02000500030200090000" pitchFamily="2" charset="0"/>
                <a:cs typeface="MV Boli" panose="02000500030200090000" pitchFamily="2" charset="0"/>
              </a:rPr>
              <a:t> Al-</a:t>
            </a:r>
            <a:r>
              <a:rPr lang="en-US" sz="1800" b="1" dirty="0" err="1">
                <a:latin typeface="MV Boli" panose="02000500030200090000" pitchFamily="2" charset="0"/>
                <a:cs typeface="MV Boli" panose="02000500030200090000" pitchFamily="2" charset="0"/>
              </a:rPr>
              <a:t>Obaidallah</a:t>
            </a:r>
            <a:endParaRPr lang="en-US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479D95E7-4444-1CF0-90B5-E8248E18A599}"/>
              </a:ext>
            </a:extLst>
          </p:cNvPr>
          <p:cNvSpPr txBox="1"/>
          <p:nvPr/>
        </p:nvSpPr>
        <p:spPr>
          <a:xfrm>
            <a:off x="1137284" y="441157"/>
            <a:ext cx="7397116" cy="769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500" b="1" dirty="0">
              <a:solidFill>
                <a:schemeClr val="tx1"/>
              </a:solidFill>
              <a:latin typeface="Amasis MT Pro" panose="02040504050005020304" pitchFamily="18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Amasis MT Pro" panose="02040504050005020304" pitchFamily="18" charset="0"/>
              </a:rPr>
              <a:t>    SHOULD</a:t>
            </a:r>
            <a:r>
              <a:rPr lang="en-US" sz="1600" dirty="0">
                <a:solidFill>
                  <a:schemeClr val="tx1"/>
                </a:solidFill>
                <a:latin typeface="Amasis MT Pro" panose="02040504050005020304" pitchFamily="18" charset="0"/>
              </a:rPr>
              <a:t> and </a:t>
            </a:r>
            <a:r>
              <a:rPr lang="en-US" sz="1600" b="1" dirty="0">
                <a:solidFill>
                  <a:schemeClr val="tx1"/>
                </a:solidFill>
                <a:latin typeface="Amasis MT Pro" panose="02040504050005020304" pitchFamily="18" charset="0"/>
              </a:rPr>
              <a:t>OUGHT TO </a:t>
            </a:r>
            <a:r>
              <a:rPr lang="en-US" sz="1600" dirty="0">
                <a:solidFill>
                  <a:schemeClr val="tx1"/>
                </a:solidFill>
                <a:latin typeface="Amasis MT Pro" panose="02040504050005020304" pitchFamily="18" charset="0"/>
              </a:rPr>
              <a:t>= it’s just a good idea to do something.</a:t>
            </a:r>
          </a:p>
          <a:p>
            <a:r>
              <a:rPr lang="en-US" sz="700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endParaRPr lang="en-US" sz="100" dirty="0">
              <a:solidFill>
                <a:schemeClr val="tx1"/>
              </a:solidFill>
              <a:latin typeface="Amasis MT Pro" panose="02040504050005020304" pitchFamily="18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Amasis MT Pro" panose="02040504050005020304" pitchFamily="18" charset="0"/>
              </a:rPr>
              <a:t>    HAD BETTER </a:t>
            </a:r>
            <a:r>
              <a:rPr lang="en-US" sz="1600" dirty="0">
                <a:solidFill>
                  <a:schemeClr val="tx1"/>
                </a:solidFill>
                <a:latin typeface="Amasis MT Pro" panose="02040504050005020304" pitchFamily="18" charset="0"/>
              </a:rPr>
              <a:t>=  there is a problem or danger if you don’t follow the advice.</a:t>
            </a:r>
          </a:p>
        </p:txBody>
      </p:sp>
      <p:pic>
        <p:nvPicPr>
          <p:cNvPr id="1026" name="Picture 2" descr="Free Remember Clipart Pictures - Clipartix">
            <a:extLst>
              <a:ext uri="{FF2B5EF4-FFF2-40B4-BE49-F238E27FC236}">
                <a16:creationId xmlns:a16="http://schemas.microsoft.com/office/drawing/2014/main" id="{488B898F-F3D0-C17B-971D-87E6BA719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" y="191859"/>
            <a:ext cx="1368125" cy="97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3A8A72AF-A80B-7A1E-5B46-AEBCBDFCEAE3}"/>
              </a:ext>
            </a:extLst>
          </p:cNvPr>
          <p:cNvSpPr/>
          <p:nvPr/>
        </p:nvSpPr>
        <p:spPr>
          <a:xfrm>
            <a:off x="495300" y="1615440"/>
            <a:ext cx="1790700" cy="533400"/>
          </a:xfrm>
          <a:prstGeom prst="wedgeRoundRectCallout">
            <a:avLst>
              <a:gd name="adj1" fmla="val -71768"/>
              <a:gd name="adj2" fmla="val 175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Question (?)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1697F0B-F010-3BAE-14B8-7A5FE0C40B14}"/>
              </a:ext>
            </a:extLst>
          </p:cNvPr>
          <p:cNvSpPr txBox="1"/>
          <p:nvPr/>
        </p:nvSpPr>
        <p:spPr>
          <a:xfrm>
            <a:off x="2333625" y="1739682"/>
            <a:ext cx="333565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Should</a:t>
            </a:r>
            <a:r>
              <a:rPr lang="en-US" sz="1800" b="1" dirty="0"/>
              <a:t> </a:t>
            </a:r>
            <a:r>
              <a:rPr lang="en-US" sz="1800" dirty="0"/>
              <a:t>I take this medicine</a:t>
            </a: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? </a:t>
            </a:r>
            <a:endParaRPr lang="ar-SA"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973DA434-EBEB-54CC-3D30-34D482AF1C70}"/>
              </a:ext>
            </a:extLst>
          </p:cNvPr>
          <p:cNvSpPr/>
          <p:nvPr/>
        </p:nvSpPr>
        <p:spPr>
          <a:xfrm>
            <a:off x="502920" y="2491740"/>
            <a:ext cx="1790700" cy="533400"/>
          </a:xfrm>
          <a:prstGeom prst="wedgeRoundRectCallout">
            <a:avLst>
              <a:gd name="adj1" fmla="val -71768"/>
              <a:gd name="adj2" fmla="val 175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Affirmative (+) </a:t>
            </a:r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2D5E177-DF8E-B5D5-3D14-86B673C8606C}"/>
              </a:ext>
            </a:extLst>
          </p:cNvPr>
          <p:cNvSpPr txBox="1"/>
          <p:nvPr/>
        </p:nvSpPr>
        <p:spPr>
          <a:xfrm>
            <a:off x="2364105" y="2593122"/>
            <a:ext cx="2444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You</a:t>
            </a:r>
            <a:r>
              <a:rPr lang="en-US" sz="1800" b="1" dirty="0"/>
              <a:t>’d better </a:t>
            </a:r>
            <a:r>
              <a:rPr lang="en-US" sz="1800" dirty="0"/>
              <a:t>take it.</a:t>
            </a:r>
            <a:endParaRPr lang="ar-SA" sz="1800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A8DC77D5-CBC8-9171-39C6-1B0A465B307A}"/>
              </a:ext>
            </a:extLst>
          </p:cNvPr>
          <p:cNvSpPr/>
          <p:nvPr/>
        </p:nvSpPr>
        <p:spPr>
          <a:xfrm>
            <a:off x="487680" y="3329940"/>
            <a:ext cx="1790700" cy="533400"/>
          </a:xfrm>
          <a:prstGeom prst="wedgeRoundRectCallout">
            <a:avLst>
              <a:gd name="adj1" fmla="val -71768"/>
              <a:gd name="adj2" fmla="val 175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Negative(–)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67C29CF-7875-44D9-D64F-0D10EDD90880}"/>
              </a:ext>
            </a:extLst>
          </p:cNvPr>
          <p:cNvSpPr txBox="1"/>
          <p:nvPr/>
        </p:nvSpPr>
        <p:spPr>
          <a:xfrm>
            <a:off x="2417445" y="3454182"/>
            <a:ext cx="2840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You</a:t>
            </a:r>
            <a:r>
              <a:rPr lang="en-US" sz="1600" b="1" dirty="0"/>
              <a:t>’d better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1600" dirty="0"/>
              <a:t> take it</a:t>
            </a:r>
            <a:endParaRPr lang="ar-SA" sz="1600" dirty="0"/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D9A5FAFF-38C7-1B88-6BB2-6691904429EA}"/>
              </a:ext>
            </a:extLst>
          </p:cNvPr>
          <p:cNvSpPr/>
          <p:nvPr/>
        </p:nvSpPr>
        <p:spPr>
          <a:xfrm>
            <a:off x="4968240" y="2293620"/>
            <a:ext cx="1955187" cy="784860"/>
          </a:xfrm>
          <a:prstGeom prst="wedgeEllipseCallout">
            <a:avLst>
              <a:gd name="adj1" fmla="val -73531"/>
              <a:gd name="adj2" fmla="val 696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tx2"/>
                </a:solidFill>
                <a:sym typeface="Wingdings" panose="05000000000000000000" pitchFamily="2" charset="2"/>
              </a:rPr>
              <a:t>‘d better</a:t>
            </a:r>
          </a:p>
          <a:p>
            <a:pPr algn="ctr">
              <a:defRPr/>
            </a:pPr>
            <a:r>
              <a:rPr lang="en-US" b="1" dirty="0">
                <a:solidFill>
                  <a:schemeClr val="tx2"/>
                </a:solidFill>
                <a:sym typeface="Wingdings" panose="05000000000000000000" pitchFamily="2" charset="2"/>
              </a:rPr>
              <a:t>= </a:t>
            </a:r>
          </a:p>
          <a:p>
            <a:pPr algn="ctr">
              <a:defRPr/>
            </a:pPr>
            <a:r>
              <a:rPr lang="en-US" b="1" dirty="0">
                <a:solidFill>
                  <a:schemeClr val="tx2"/>
                </a:solidFill>
                <a:sym typeface="Wingdings" panose="05000000000000000000" pitchFamily="2" charset="2"/>
              </a:rPr>
              <a:t>had better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994E4D1-B705-FBCC-A950-D65002D66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7" t="25926" r="11916" b="29185"/>
          <a:stretch/>
        </p:blipFill>
        <p:spPr>
          <a:xfrm>
            <a:off x="739140" y="342900"/>
            <a:ext cx="7261860" cy="2308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5B309B5C-4D9D-4A0B-3BAF-B41F560F9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5747">
            <a:off x="368319" y="8598"/>
            <a:ext cx="609389" cy="60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8BE640D-2ABB-6291-A1B1-DA751B1C482B}"/>
              </a:ext>
            </a:extLst>
          </p:cNvPr>
          <p:cNvSpPr/>
          <p:nvPr/>
        </p:nvSpPr>
        <p:spPr>
          <a:xfrm>
            <a:off x="2657108" y="1431414"/>
            <a:ext cx="634732" cy="168786"/>
          </a:xfrm>
          <a:prstGeom prst="rect">
            <a:avLst/>
          </a:prstGeom>
          <a:solidFill>
            <a:schemeClr val="accent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90EC4CA-BF1F-41C1-B61E-3F223E328614}"/>
              </a:ext>
            </a:extLst>
          </p:cNvPr>
          <p:cNvSpPr/>
          <p:nvPr/>
        </p:nvSpPr>
        <p:spPr>
          <a:xfrm>
            <a:off x="2710448" y="1660014"/>
            <a:ext cx="802372" cy="176406"/>
          </a:xfrm>
          <a:prstGeom prst="rect">
            <a:avLst/>
          </a:prstGeom>
          <a:solidFill>
            <a:schemeClr val="bg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F6DABD1-DF81-5A20-E9B1-2EF1128E7990}"/>
              </a:ext>
            </a:extLst>
          </p:cNvPr>
          <p:cNvSpPr/>
          <p:nvPr/>
        </p:nvSpPr>
        <p:spPr>
          <a:xfrm>
            <a:off x="2687588" y="1896234"/>
            <a:ext cx="520432" cy="145926"/>
          </a:xfrm>
          <a:prstGeom prst="rect">
            <a:avLst/>
          </a:prstGeom>
          <a:solidFill>
            <a:schemeClr val="accent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C0F7C73-6E0C-FB43-47A7-13D3C016AE74}"/>
              </a:ext>
            </a:extLst>
          </p:cNvPr>
          <p:cNvSpPr/>
          <p:nvPr/>
        </p:nvSpPr>
        <p:spPr>
          <a:xfrm>
            <a:off x="2977148" y="2155314"/>
            <a:ext cx="581392" cy="92586"/>
          </a:xfrm>
          <a:prstGeom prst="rect">
            <a:avLst/>
          </a:prstGeom>
          <a:solidFill>
            <a:schemeClr val="bg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F9B1B47-ED02-CEE9-FA52-C8154A7CEA87}"/>
              </a:ext>
            </a:extLst>
          </p:cNvPr>
          <p:cNvSpPr/>
          <p:nvPr/>
        </p:nvSpPr>
        <p:spPr>
          <a:xfrm>
            <a:off x="2870468" y="2307714"/>
            <a:ext cx="520432" cy="145926"/>
          </a:xfrm>
          <a:prstGeom prst="rect">
            <a:avLst/>
          </a:prstGeom>
          <a:solidFill>
            <a:schemeClr val="accent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CDEBAA8-1214-76D0-E482-5FA3E8AEB761}"/>
              </a:ext>
            </a:extLst>
          </p:cNvPr>
          <p:cNvSpPr txBox="1"/>
          <p:nvPr/>
        </p:nvSpPr>
        <p:spPr>
          <a:xfrm>
            <a:off x="626745" y="2834432"/>
            <a:ext cx="7579996" cy="830997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  <a:sym typeface="Wingdings" panose="05000000000000000000" pitchFamily="2" charset="2"/>
              </a:rPr>
              <a:t>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Some verbs are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two-part verbs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They consist of a verb + a particle.</a:t>
            </a:r>
          </a:p>
          <a:p>
            <a:pPr rtl="1">
              <a:buClrTx/>
              <a:tabLst>
                <a:tab pos="7712075" algn="l"/>
              </a:tabLst>
              <a:defRPr/>
            </a:pPr>
            <a:r>
              <a:rPr lang="en-US" sz="1200" dirty="0">
                <a:solidFill>
                  <a:srgbClr val="0070C0"/>
                </a:solidFill>
                <a:latin typeface="Amasis MT Pro" panose="02040504050005020304" pitchFamily="18" charset="0"/>
                <a:sym typeface="Wingdings" panose="05000000000000000000" pitchFamily="2" charset="2"/>
              </a:rPr>
              <a:t></a:t>
            </a:r>
            <a:r>
              <a:rPr lang="en-US" sz="1600" dirty="0">
                <a:solidFill>
                  <a:srgbClr val="0070C0"/>
                </a:solidFill>
                <a:latin typeface="Amasis MT Pro" panose="02040504050005020304" pitchFamily="18" charset="0"/>
              </a:rPr>
              <a:t>All of the two-word verbs are </a:t>
            </a:r>
            <a:r>
              <a:rPr lang="en-US" sz="1600" b="1" dirty="0">
                <a:solidFill>
                  <a:srgbClr val="339933"/>
                </a:solidFill>
                <a:latin typeface="Amasis MT Pro" panose="02040504050005020304" pitchFamily="18" charset="0"/>
              </a:rPr>
              <a:t>separable</a:t>
            </a:r>
            <a:r>
              <a:rPr lang="en-US" sz="1600" dirty="0">
                <a:solidFill>
                  <a:srgbClr val="0070C0"/>
                </a:solidFill>
                <a:latin typeface="Amasis MT Pro" panose="02040504050005020304" pitchFamily="18" charset="0"/>
              </a:rPr>
              <a:t> .</a:t>
            </a:r>
            <a:endParaRPr lang="ar-SA" sz="1600" dirty="0">
              <a:solidFill>
                <a:srgbClr val="0070C0"/>
              </a:solidFill>
              <a:latin typeface="Amasis MT Pro" panose="02040504050005020304" pitchFamily="18" charset="0"/>
            </a:endParaRPr>
          </a:p>
          <a:p>
            <a:pPr rtl="1">
              <a:buClrTx/>
              <a:defRPr/>
            </a:pPr>
            <a:r>
              <a:rPr lang="en-US" sz="1200" dirty="0">
                <a:solidFill>
                  <a:srgbClr val="0070C0"/>
                </a:solidFill>
                <a:latin typeface="Amasis MT Pro" panose="02040504050005020304" pitchFamily="18" charset="0"/>
                <a:sym typeface="Wingdings" panose="05000000000000000000" pitchFamily="2" charset="2"/>
              </a:rPr>
              <a:t></a:t>
            </a:r>
            <a:r>
              <a:rPr lang="en-US" sz="1600" dirty="0">
                <a:solidFill>
                  <a:srgbClr val="0070C0"/>
                </a:solidFill>
                <a:latin typeface="Amasis MT Pro" panose="02040504050005020304" pitchFamily="18" charset="0"/>
              </a:rPr>
              <a:t>With separable two-word verbs we can </a:t>
            </a:r>
            <a:r>
              <a:rPr lang="en-US" sz="1600" b="1" dirty="0">
                <a:solidFill>
                  <a:srgbClr val="0070C0"/>
                </a:solidFill>
                <a:latin typeface="Amasis MT Pro" panose="02040504050005020304" pitchFamily="18" charset="0"/>
              </a:rPr>
              <a:t>replace</a:t>
            </a:r>
            <a:r>
              <a:rPr lang="en-US" sz="1600" dirty="0">
                <a:solidFill>
                  <a:srgbClr val="0070C0"/>
                </a:solidFill>
                <a:latin typeface="Amasis MT Pro" panose="02040504050005020304" pitchFamily="18" charset="0"/>
              </a:rPr>
              <a:t> </a:t>
            </a:r>
            <a:r>
              <a:rPr lang="en-US" sz="1600" b="1" dirty="0">
                <a:solidFill>
                  <a:srgbClr val="006600"/>
                </a:solidFill>
                <a:latin typeface="Amasis MT Pro" panose="02040504050005020304" pitchFamily="18" charset="0"/>
              </a:rPr>
              <a:t>the noun object</a:t>
            </a:r>
            <a:r>
              <a:rPr lang="en-US" sz="1600" b="1" dirty="0">
                <a:solidFill>
                  <a:srgbClr val="333399"/>
                </a:solidFill>
                <a:latin typeface="Amasis MT Pro" panose="02040504050005020304" pitchFamily="18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masis MT Pro" panose="02040504050005020304" pitchFamily="18" charset="0"/>
              </a:rPr>
              <a:t>with </a:t>
            </a:r>
            <a:r>
              <a:rPr lang="en-US" sz="1600" b="1" dirty="0">
                <a:solidFill>
                  <a:srgbClr val="006600"/>
                </a:solidFill>
                <a:latin typeface="Amasis MT Pro" panose="02040504050005020304" pitchFamily="18" charset="0"/>
              </a:rPr>
              <a:t>a pronoun </a:t>
            </a:r>
            <a:r>
              <a:rPr lang="en-US" sz="1600" b="1" dirty="0">
                <a:solidFill>
                  <a:srgbClr val="333399"/>
                </a:solidFill>
                <a:latin typeface="Amasis MT Pro" panose="02040504050005020304" pitchFamily="18" charset="0"/>
              </a:rPr>
              <a:t>.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E692DD2-98F7-BF29-7D99-6BC77B440A0A}"/>
              </a:ext>
            </a:extLst>
          </p:cNvPr>
          <p:cNvSpPr/>
          <p:nvPr/>
        </p:nvSpPr>
        <p:spPr>
          <a:xfrm>
            <a:off x="805448" y="867534"/>
            <a:ext cx="7081252" cy="229746"/>
          </a:xfrm>
          <a:prstGeom prst="rect">
            <a:avLst/>
          </a:prstGeom>
          <a:solidFill>
            <a:schemeClr val="tx2">
              <a:lumMod val="60000"/>
              <a:lumOff val="4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974D95D-6EE1-12A0-EABC-AEC5442EDC3E}"/>
              </a:ext>
            </a:extLst>
          </p:cNvPr>
          <p:cNvSpPr txBox="1"/>
          <p:nvPr/>
        </p:nvSpPr>
        <p:spPr>
          <a:xfrm>
            <a:off x="146685" y="4513362"/>
            <a:ext cx="2718435" cy="33855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latin typeface="Amasis MT Pro Medium" panose="02040604050005020304" pitchFamily="18" charset="0"/>
              </a:rPr>
              <a:t>He </a:t>
            </a:r>
            <a:r>
              <a:rPr lang="en-US" sz="1600" b="1" dirty="0">
                <a:solidFill>
                  <a:srgbClr val="A519D1"/>
                </a:solidFill>
                <a:latin typeface="Amasis MT Pro Medium" panose="02040604050005020304" pitchFamily="18" charset="0"/>
              </a:rPr>
              <a:t>threw</a:t>
            </a:r>
            <a:r>
              <a:rPr lang="en-US" sz="1600" dirty="0">
                <a:latin typeface="Amasis MT Pro Medium" panose="02040604050005020304" pitchFamily="18" charset="0"/>
              </a:rPr>
              <a:t> the shirt </a:t>
            </a:r>
            <a:r>
              <a:rPr lang="en-US" sz="1600" b="1" dirty="0">
                <a:solidFill>
                  <a:srgbClr val="A519D1"/>
                </a:solidFill>
                <a:latin typeface="Amasis MT Pro Medium" panose="02040604050005020304" pitchFamily="18" charset="0"/>
              </a:rPr>
              <a:t>away</a:t>
            </a:r>
            <a:r>
              <a:rPr lang="en-US" sz="1600" dirty="0">
                <a:latin typeface="Amasis MT Pro Medium" panose="02040604050005020304" pitchFamily="18" charset="0"/>
              </a:rPr>
              <a:t>.</a:t>
            </a:r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BFEB0065-DB35-0513-BA47-3E5A1AA317A1}"/>
              </a:ext>
            </a:extLst>
          </p:cNvPr>
          <p:cNvSpPr txBox="1">
            <a:spLocks/>
          </p:cNvSpPr>
          <p:nvPr/>
        </p:nvSpPr>
        <p:spPr>
          <a:xfrm>
            <a:off x="2087879" y="3794761"/>
            <a:ext cx="975361" cy="472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threw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Plus Sign 14">
            <a:extLst>
              <a:ext uri="{FF2B5EF4-FFF2-40B4-BE49-F238E27FC236}">
                <a16:creationId xmlns:a16="http://schemas.microsoft.com/office/drawing/2014/main" id="{85957EF7-CD80-1D3F-CD50-B508A57713C7}"/>
              </a:ext>
            </a:extLst>
          </p:cNvPr>
          <p:cNvSpPr/>
          <p:nvPr/>
        </p:nvSpPr>
        <p:spPr>
          <a:xfrm>
            <a:off x="3150599" y="3766228"/>
            <a:ext cx="659336" cy="548000"/>
          </a:xfrm>
          <a:prstGeom prst="mathPlus">
            <a:avLst/>
          </a:prstGeom>
          <a:solidFill>
            <a:srgbClr val="EEBDD6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5BA989-7115-CF5B-E800-B0B1AEB70A1E}"/>
              </a:ext>
            </a:extLst>
          </p:cNvPr>
          <p:cNvSpPr txBox="1"/>
          <p:nvPr/>
        </p:nvSpPr>
        <p:spPr>
          <a:xfrm>
            <a:off x="3080385" y="4513362"/>
            <a:ext cx="2687955" cy="33855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latin typeface="Amasis MT Pro Medium" panose="02040604050005020304" pitchFamily="18" charset="0"/>
              </a:rPr>
              <a:t>He </a:t>
            </a:r>
            <a:r>
              <a:rPr lang="en-US" sz="1600" b="1" dirty="0">
                <a:solidFill>
                  <a:srgbClr val="A519D1"/>
                </a:solidFill>
                <a:latin typeface="Amasis MT Pro Medium" panose="02040604050005020304" pitchFamily="18" charset="0"/>
              </a:rPr>
              <a:t>threw</a:t>
            </a:r>
            <a:r>
              <a:rPr lang="en-US" sz="1600" dirty="0">
                <a:latin typeface="Amasis MT Pro Medium" panose="02040604050005020304" pitchFamily="18" charset="0"/>
              </a:rPr>
              <a:t> </a:t>
            </a:r>
            <a:r>
              <a:rPr lang="en-US" sz="1600" b="1" dirty="0">
                <a:solidFill>
                  <a:srgbClr val="A519D1"/>
                </a:solidFill>
                <a:latin typeface="Amasis MT Pro Medium" panose="02040604050005020304" pitchFamily="18" charset="0"/>
              </a:rPr>
              <a:t>away</a:t>
            </a:r>
            <a:r>
              <a:rPr lang="en-US" sz="1600" dirty="0">
                <a:latin typeface="Amasis MT Pro Medium" panose="02040604050005020304" pitchFamily="18" charset="0"/>
              </a:rPr>
              <a:t> the shirt .</a:t>
            </a:r>
          </a:p>
        </p:txBody>
      </p:sp>
      <p:sp>
        <p:nvSpPr>
          <p:cNvPr id="24" name="Google Shape;1424;p47">
            <a:extLst>
              <a:ext uri="{FF2B5EF4-FFF2-40B4-BE49-F238E27FC236}">
                <a16:creationId xmlns:a16="http://schemas.microsoft.com/office/drawing/2014/main" id="{F6F60A32-61B5-16C7-6B04-06161C200F33}"/>
              </a:ext>
            </a:extLst>
          </p:cNvPr>
          <p:cNvSpPr txBox="1">
            <a:spLocks/>
          </p:cNvSpPr>
          <p:nvPr/>
        </p:nvSpPr>
        <p:spPr>
          <a:xfrm>
            <a:off x="3931919" y="3802381"/>
            <a:ext cx="982981" cy="44195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away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5" name="رسم 24" descr="شارة علامة 1 مع تعبئة خالصة">
            <a:extLst>
              <a:ext uri="{FF2B5EF4-FFF2-40B4-BE49-F238E27FC236}">
                <a16:creationId xmlns:a16="http://schemas.microsoft.com/office/drawing/2014/main" id="{B0C08FB9-E785-9B9B-627F-4096BD030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9219" y="4549424"/>
            <a:ext cx="291356" cy="291356"/>
          </a:xfrm>
          <a:prstGeom prst="rect">
            <a:avLst/>
          </a:prstGeom>
        </p:spPr>
      </p:pic>
      <p:pic>
        <p:nvPicPr>
          <p:cNvPr id="26" name="رسم 25" descr="شارة علامة 1 مع تعبئة خالصة">
            <a:extLst>
              <a:ext uri="{FF2B5EF4-FFF2-40B4-BE49-F238E27FC236}">
                <a16:creationId xmlns:a16="http://schemas.microsoft.com/office/drawing/2014/main" id="{5F0CE794-7244-54ED-A34A-CE3E49F0C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52919" y="4534184"/>
            <a:ext cx="291356" cy="291356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AE64DDA-EE02-CFF6-C626-8DF785F14244}"/>
              </a:ext>
            </a:extLst>
          </p:cNvPr>
          <p:cNvSpPr txBox="1"/>
          <p:nvPr/>
        </p:nvSpPr>
        <p:spPr>
          <a:xfrm>
            <a:off x="6082665" y="4500146"/>
            <a:ext cx="2215515" cy="33855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latin typeface="Amasis MT Pro Medium" panose="02040604050005020304" pitchFamily="18" charset="0"/>
              </a:rPr>
              <a:t>He </a:t>
            </a:r>
            <a:r>
              <a:rPr lang="en-US" sz="1600" b="1" dirty="0">
                <a:solidFill>
                  <a:srgbClr val="A519D1"/>
                </a:solidFill>
                <a:latin typeface="Amasis MT Pro Medium" panose="02040604050005020304" pitchFamily="18" charset="0"/>
              </a:rPr>
              <a:t>threw</a:t>
            </a:r>
            <a:r>
              <a:rPr lang="en-US" sz="1600" dirty="0">
                <a:latin typeface="Amasis MT Pro Medium" panose="02040604050005020304" pitchFamily="18" charset="0"/>
              </a:rPr>
              <a:t> it </a:t>
            </a:r>
            <a:r>
              <a:rPr lang="en-US" sz="1600" b="1" dirty="0">
                <a:solidFill>
                  <a:srgbClr val="A519D1"/>
                </a:solidFill>
                <a:latin typeface="Amasis MT Pro Medium" panose="02040604050005020304" pitchFamily="18" charset="0"/>
              </a:rPr>
              <a:t>away</a:t>
            </a:r>
            <a:r>
              <a:rPr lang="en-US" sz="1600" dirty="0">
                <a:latin typeface="Amasis MT Pro Medium" panose="02040604050005020304" pitchFamily="18" charset="0"/>
              </a:rPr>
              <a:t>.</a:t>
            </a:r>
          </a:p>
        </p:txBody>
      </p:sp>
      <p:pic>
        <p:nvPicPr>
          <p:cNvPr id="29" name="رسم 28" descr="شارة علامة 1 مع تعبئة خالصة">
            <a:extLst>
              <a:ext uri="{FF2B5EF4-FFF2-40B4-BE49-F238E27FC236}">
                <a16:creationId xmlns:a16="http://schemas.microsoft.com/office/drawing/2014/main" id="{E2D3092F-A002-1E0F-6B35-8A90D6A6C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98939" y="4526564"/>
            <a:ext cx="291356" cy="291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17C9803-1A7D-8CDE-0B66-E4FF80DB7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6" t="38963" r="28250" b="42518"/>
          <a:stretch/>
        </p:blipFill>
        <p:spPr>
          <a:xfrm>
            <a:off x="777240" y="291649"/>
            <a:ext cx="6801993" cy="1164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BC73CEB7-DCA6-04BA-12FF-65EF37EE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3549">
            <a:off x="418880" y="-17022"/>
            <a:ext cx="553990" cy="55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34AE6AC-B671-FF57-1176-AF53C633E8D0}"/>
              </a:ext>
            </a:extLst>
          </p:cNvPr>
          <p:cNvSpPr txBox="1"/>
          <p:nvPr/>
        </p:nvSpPr>
        <p:spPr>
          <a:xfrm>
            <a:off x="744854" y="1837700"/>
            <a:ext cx="733234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33399"/>
                </a:solidFill>
                <a:latin typeface="Amasis MT Pro" panose="02040504050005020304" pitchFamily="18" charset="0"/>
              </a:rPr>
              <a:t>Some verbs are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masis MT Pro" panose="02040504050005020304" pitchFamily="18" charset="0"/>
              </a:rPr>
              <a:t>three-word verbs </a:t>
            </a:r>
            <a:r>
              <a:rPr lang="en-US" sz="1600" dirty="0">
                <a:solidFill>
                  <a:srgbClr val="333399"/>
                </a:solidFill>
                <a:latin typeface="Amasis MT Pro" panose="02040504050005020304" pitchFamily="18" charset="0"/>
              </a:rPr>
              <a:t>. They consist of </a:t>
            </a:r>
            <a:r>
              <a:rPr lang="en-US" sz="1600" b="1" dirty="0">
                <a:solidFill>
                  <a:schemeClr val="tx2"/>
                </a:solidFill>
                <a:latin typeface="Amasis MT Pro" panose="02040504050005020304" pitchFamily="18" charset="0"/>
              </a:rPr>
              <a:t>a verb </a:t>
            </a:r>
            <a:r>
              <a:rPr lang="en-US" sz="1600" dirty="0">
                <a:solidFill>
                  <a:srgbClr val="333399"/>
                </a:solidFill>
                <a:latin typeface="Amasis MT Pro" panose="02040504050005020304" pitchFamily="18" charset="0"/>
              </a:rPr>
              <a:t>and </a:t>
            </a:r>
            <a:r>
              <a:rPr lang="en-US" sz="1600" b="1" dirty="0">
                <a:solidFill>
                  <a:schemeClr val="tx2"/>
                </a:solidFill>
                <a:latin typeface="Amasis MT Pro" panose="02040504050005020304" pitchFamily="18" charset="0"/>
              </a:rPr>
              <a:t>adverb particle </a:t>
            </a:r>
            <a:r>
              <a:rPr lang="en-US" sz="1600" dirty="0">
                <a:solidFill>
                  <a:srgbClr val="333399"/>
                </a:solidFill>
                <a:latin typeface="Amasis MT Pro" panose="02040504050005020304" pitchFamily="18" charset="0"/>
              </a:rPr>
              <a:t>and  </a:t>
            </a:r>
            <a:r>
              <a:rPr lang="en-US" sz="1600" b="1" dirty="0">
                <a:solidFill>
                  <a:schemeClr val="tx2"/>
                </a:solidFill>
                <a:latin typeface="Amasis MT Pro" panose="02040504050005020304" pitchFamily="18" charset="0"/>
              </a:rPr>
              <a:t>a preposition</a:t>
            </a:r>
            <a:r>
              <a:rPr lang="en-US" sz="16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7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96635D8A-70CB-9F5B-2713-93FF05BA7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5747">
            <a:off x="350300" y="1476498"/>
            <a:ext cx="553990" cy="55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424;p47">
            <a:extLst>
              <a:ext uri="{FF2B5EF4-FFF2-40B4-BE49-F238E27FC236}">
                <a16:creationId xmlns:a16="http://schemas.microsoft.com/office/drawing/2014/main" id="{303F79E9-1784-970C-4D67-66D9CB6C7521}"/>
              </a:ext>
            </a:extLst>
          </p:cNvPr>
          <p:cNvSpPr txBox="1">
            <a:spLocks/>
          </p:cNvSpPr>
          <p:nvPr/>
        </p:nvSpPr>
        <p:spPr>
          <a:xfrm>
            <a:off x="1592579" y="2567941"/>
            <a:ext cx="1005841" cy="5257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put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Google Shape;1424;p47">
            <a:extLst>
              <a:ext uri="{FF2B5EF4-FFF2-40B4-BE49-F238E27FC236}">
                <a16:creationId xmlns:a16="http://schemas.microsoft.com/office/drawing/2014/main" id="{CFBAA366-2F46-E1AD-4A76-80141F11AC2B}"/>
              </a:ext>
            </a:extLst>
          </p:cNvPr>
          <p:cNvSpPr txBox="1">
            <a:spLocks/>
          </p:cNvSpPr>
          <p:nvPr/>
        </p:nvSpPr>
        <p:spPr>
          <a:xfrm>
            <a:off x="3413759" y="2580587"/>
            <a:ext cx="1059181" cy="4978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up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Google Shape;1424;p47">
            <a:extLst>
              <a:ext uri="{FF2B5EF4-FFF2-40B4-BE49-F238E27FC236}">
                <a16:creationId xmlns:a16="http://schemas.microsoft.com/office/drawing/2014/main" id="{E62C8015-FBCB-08CA-99A7-2C78115DD941}"/>
              </a:ext>
            </a:extLst>
          </p:cNvPr>
          <p:cNvSpPr txBox="1">
            <a:spLocks/>
          </p:cNvSpPr>
          <p:nvPr/>
        </p:nvSpPr>
        <p:spPr>
          <a:xfrm>
            <a:off x="5245861" y="2580587"/>
            <a:ext cx="1071119" cy="55123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with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Plus Sign 14">
            <a:extLst>
              <a:ext uri="{FF2B5EF4-FFF2-40B4-BE49-F238E27FC236}">
                <a16:creationId xmlns:a16="http://schemas.microsoft.com/office/drawing/2014/main" id="{2EDFF8D4-CAFD-E318-8031-D77442860C13}"/>
              </a:ext>
            </a:extLst>
          </p:cNvPr>
          <p:cNvSpPr/>
          <p:nvPr/>
        </p:nvSpPr>
        <p:spPr>
          <a:xfrm>
            <a:off x="4537439" y="2592748"/>
            <a:ext cx="659336" cy="548000"/>
          </a:xfrm>
          <a:prstGeom prst="mathPlus">
            <a:avLst/>
          </a:prstGeom>
          <a:solidFill>
            <a:srgbClr val="EEBDD6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Plus Sign 14">
            <a:extLst>
              <a:ext uri="{FF2B5EF4-FFF2-40B4-BE49-F238E27FC236}">
                <a16:creationId xmlns:a16="http://schemas.microsoft.com/office/drawing/2014/main" id="{362D7F49-09B3-8224-D918-36644EF8B22A}"/>
              </a:ext>
            </a:extLst>
          </p:cNvPr>
          <p:cNvSpPr/>
          <p:nvPr/>
        </p:nvSpPr>
        <p:spPr>
          <a:xfrm>
            <a:off x="2701019" y="2585128"/>
            <a:ext cx="659336" cy="548000"/>
          </a:xfrm>
          <a:prstGeom prst="mathPlus">
            <a:avLst/>
          </a:prstGeom>
          <a:solidFill>
            <a:srgbClr val="EEBDD6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1B59240-0D1F-C4D9-FE01-8D9F193B192F}"/>
              </a:ext>
            </a:extLst>
          </p:cNvPr>
          <p:cNvSpPr txBox="1"/>
          <p:nvPr/>
        </p:nvSpPr>
        <p:spPr>
          <a:xfrm>
            <a:off x="1842135" y="3238738"/>
            <a:ext cx="42386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800" b="0" dirty="0">
                <a:solidFill>
                  <a:srgbClr val="000000"/>
                </a:solidFill>
                <a:effectLst/>
                <a:latin typeface="inherit"/>
              </a:rPr>
              <a:t>I couldn't </a:t>
            </a:r>
            <a:r>
              <a:rPr lang="en-US" sz="1800" b="1" dirty="0">
                <a:solidFill>
                  <a:srgbClr val="A519D1"/>
                </a:solidFill>
                <a:effectLst/>
                <a:latin typeface="inherit"/>
              </a:rPr>
              <a:t>put up with </a:t>
            </a:r>
            <a:r>
              <a:rPr lang="en-US" sz="1800" b="0" dirty="0">
                <a:solidFill>
                  <a:srgbClr val="000000"/>
                </a:solidFill>
                <a:effectLst/>
                <a:latin typeface="inherit"/>
              </a:rPr>
              <a:t>the noise any longer</a:t>
            </a:r>
          </a:p>
        </p:txBody>
      </p:sp>
      <p:sp>
        <p:nvSpPr>
          <p:cNvPr id="16" name="Google Shape;1424;p47">
            <a:extLst>
              <a:ext uri="{FF2B5EF4-FFF2-40B4-BE49-F238E27FC236}">
                <a16:creationId xmlns:a16="http://schemas.microsoft.com/office/drawing/2014/main" id="{BE3FBB05-06C8-8BA5-13F0-F5638C0C2148}"/>
              </a:ext>
            </a:extLst>
          </p:cNvPr>
          <p:cNvSpPr txBox="1">
            <a:spLocks/>
          </p:cNvSpPr>
          <p:nvPr/>
        </p:nvSpPr>
        <p:spPr>
          <a:xfrm>
            <a:off x="1451101" y="3771901"/>
            <a:ext cx="1116839" cy="533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get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Plus Sign 14">
            <a:extLst>
              <a:ext uri="{FF2B5EF4-FFF2-40B4-BE49-F238E27FC236}">
                <a16:creationId xmlns:a16="http://schemas.microsoft.com/office/drawing/2014/main" id="{34E29A89-33D8-0769-C55D-BD4D294D6269}"/>
              </a:ext>
            </a:extLst>
          </p:cNvPr>
          <p:cNvSpPr/>
          <p:nvPr/>
        </p:nvSpPr>
        <p:spPr>
          <a:xfrm>
            <a:off x="2662919" y="3773848"/>
            <a:ext cx="659336" cy="548000"/>
          </a:xfrm>
          <a:prstGeom prst="mathPlus">
            <a:avLst/>
          </a:prstGeom>
          <a:solidFill>
            <a:srgbClr val="EEBDD6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424;p47">
            <a:extLst>
              <a:ext uri="{FF2B5EF4-FFF2-40B4-BE49-F238E27FC236}">
                <a16:creationId xmlns:a16="http://schemas.microsoft.com/office/drawing/2014/main" id="{0BE942B8-B834-7EDE-19B4-A2CEEA7573B9}"/>
              </a:ext>
            </a:extLst>
          </p:cNvPr>
          <p:cNvSpPr txBox="1">
            <a:spLocks/>
          </p:cNvSpPr>
          <p:nvPr/>
        </p:nvSpPr>
        <p:spPr>
          <a:xfrm>
            <a:off x="3356101" y="3756661"/>
            <a:ext cx="1109219" cy="533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along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Google Shape;1424;p47">
            <a:extLst>
              <a:ext uri="{FF2B5EF4-FFF2-40B4-BE49-F238E27FC236}">
                <a16:creationId xmlns:a16="http://schemas.microsoft.com/office/drawing/2014/main" id="{A4E00029-BF74-3F95-42A9-5CFAD4964419}"/>
              </a:ext>
            </a:extLst>
          </p:cNvPr>
          <p:cNvSpPr txBox="1">
            <a:spLocks/>
          </p:cNvSpPr>
          <p:nvPr/>
        </p:nvSpPr>
        <p:spPr>
          <a:xfrm>
            <a:off x="5234940" y="3741421"/>
            <a:ext cx="1112520" cy="533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with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Plus Sign 14">
            <a:extLst>
              <a:ext uri="{FF2B5EF4-FFF2-40B4-BE49-F238E27FC236}">
                <a16:creationId xmlns:a16="http://schemas.microsoft.com/office/drawing/2014/main" id="{908FBD66-8B87-B8C4-C6BA-5F80638EF4E2}"/>
              </a:ext>
            </a:extLst>
          </p:cNvPr>
          <p:cNvSpPr/>
          <p:nvPr/>
        </p:nvSpPr>
        <p:spPr>
          <a:xfrm>
            <a:off x="4529819" y="3743368"/>
            <a:ext cx="659336" cy="548000"/>
          </a:xfrm>
          <a:prstGeom prst="mathPlus">
            <a:avLst/>
          </a:prstGeom>
          <a:solidFill>
            <a:srgbClr val="EEBDD6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12646C7-FCD2-CF34-6342-7983C215B709}"/>
              </a:ext>
            </a:extLst>
          </p:cNvPr>
          <p:cNvSpPr txBox="1"/>
          <p:nvPr/>
        </p:nvSpPr>
        <p:spPr>
          <a:xfrm>
            <a:off x="1765934" y="4526518"/>
            <a:ext cx="55721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000000"/>
                </a:solidFill>
                <a:effectLst/>
                <a:latin typeface="inherit"/>
              </a:rPr>
              <a:t>He had an ability to </a:t>
            </a:r>
            <a:r>
              <a:rPr lang="en-US" sz="1800" b="1" dirty="0">
                <a:solidFill>
                  <a:srgbClr val="A519D1"/>
                </a:solidFill>
                <a:effectLst/>
                <a:latin typeface="inherit"/>
              </a:rPr>
              <a:t>get along with </a:t>
            </a:r>
            <a:r>
              <a:rPr lang="en-US" sz="1800" b="0" dirty="0">
                <a:solidFill>
                  <a:srgbClr val="000000"/>
                </a:solidFill>
                <a:effectLst/>
                <a:latin typeface="inherit"/>
              </a:rPr>
              <a:t>all kinds of people.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8F3ACF0A-6F1D-CBA5-3803-D2C0A664AB84}"/>
              </a:ext>
            </a:extLst>
          </p:cNvPr>
          <p:cNvSpPr/>
          <p:nvPr/>
        </p:nvSpPr>
        <p:spPr>
          <a:xfrm>
            <a:off x="3281948" y="669414"/>
            <a:ext cx="1038592" cy="244986"/>
          </a:xfrm>
          <a:prstGeom prst="rect">
            <a:avLst/>
          </a:prstGeom>
          <a:solidFill>
            <a:schemeClr val="accent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01CD5F56-3B24-B30A-89DD-A5E008367163}"/>
              </a:ext>
            </a:extLst>
          </p:cNvPr>
          <p:cNvSpPr/>
          <p:nvPr/>
        </p:nvSpPr>
        <p:spPr>
          <a:xfrm>
            <a:off x="1742708" y="1096134"/>
            <a:ext cx="1732012" cy="260226"/>
          </a:xfrm>
          <a:prstGeom prst="rect">
            <a:avLst/>
          </a:prstGeom>
          <a:solidFill>
            <a:schemeClr val="accent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وسيلة شرح مستطيلة مستديرة الزوايا 191">
            <a:extLst>
              <a:ext uri="{FF2B5EF4-FFF2-40B4-BE49-F238E27FC236}">
                <a16:creationId xmlns:a16="http://schemas.microsoft.com/office/drawing/2014/main" id="{4AA14341-A000-A74E-9CA8-3A975EB819B0}"/>
              </a:ext>
            </a:extLst>
          </p:cNvPr>
          <p:cNvSpPr/>
          <p:nvPr/>
        </p:nvSpPr>
        <p:spPr>
          <a:xfrm>
            <a:off x="6691184" y="2607186"/>
            <a:ext cx="2018476" cy="483187"/>
          </a:xfrm>
          <a:prstGeom prst="wedgeRoundRectCallout">
            <a:avLst>
              <a:gd name="adj1" fmla="val -60020"/>
              <a:gd name="adj2" fmla="val 24284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Means</a:t>
            </a:r>
            <a:r>
              <a:rPr lang="en-US" b="1" dirty="0"/>
              <a:t> “ </a:t>
            </a:r>
            <a:r>
              <a:rPr lang="en-US" dirty="0">
                <a:latin typeface="Amasis MT Pro" panose="02040504050005020304" pitchFamily="18" charset="0"/>
              </a:rPr>
              <a:t>accept bad situation”</a:t>
            </a:r>
            <a:endParaRPr lang="ar-SA" dirty="0">
              <a:latin typeface="Amasis MT Pro" panose="02040504050005020304" pitchFamily="18" charset="0"/>
            </a:endParaRPr>
          </a:p>
        </p:txBody>
      </p:sp>
      <p:sp>
        <p:nvSpPr>
          <p:cNvPr id="25" name="وسيلة شرح مستطيلة مستديرة الزوايا 191">
            <a:extLst>
              <a:ext uri="{FF2B5EF4-FFF2-40B4-BE49-F238E27FC236}">
                <a16:creationId xmlns:a16="http://schemas.microsoft.com/office/drawing/2014/main" id="{7B6B5C35-D683-4F16-4310-197F79230A6E}"/>
              </a:ext>
            </a:extLst>
          </p:cNvPr>
          <p:cNvSpPr/>
          <p:nvPr/>
        </p:nvSpPr>
        <p:spPr>
          <a:xfrm>
            <a:off x="6729284" y="3727326"/>
            <a:ext cx="2315656" cy="483187"/>
          </a:xfrm>
          <a:prstGeom prst="wedgeRoundRectCallout">
            <a:avLst>
              <a:gd name="adj1" fmla="val -59691"/>
              <a:gd name="adj2" fmla="val 19553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Means</a:t>
            </a:r>
            <a:r>
              <a:rPr lang="en-US" b="1" dirty="0"/>
              <a:t> “ </a:t>
            </a:r>
            <a:r>
              <a:rPr lang="en-US" dirty="0">
                <a:latin typeface="Amasis MT Pro" panose="02040504050005020304" pitchFamily="18" charset="0"/>
              </a:rPr>
              <a:t>have a good relationship with someone”</a:t>
            </a:r>
            <a:endParaRPr lang="ar-SA" dirty="0">
              <a:latin typeface="Amasis MT Pro" panose="020405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مربع نص 488">
            <a:extLst>
              <a:ext uri="{FF2B5EF4-FFF2-40B4-BE49-F238E27FC236}">
                <a16:creationId xmlns:a16="http://schemas.microsoft.com/office/drawing/2014/main" id="{FD90D251-1536-8B50-C191-AE0702588F81}"/>
              </a:ext>
            </a:extLst>
          </p:cNvPr>
          <p:cNvSpPr txBox="1"/>
          <p:nvPr/>
        </p:nvSpPr>
        <p:spPr>
          <a:xfrm>
            <a:off x="5285390" y="3456416"/>
            <a:ext cx="2762906" cy="36933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masis MT Pro" panose="02040504050005020304" pitchFamily="18" charset="0"/>
              </a:rPr>
              <a:t>Turn off 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masis MT Pro" panose="02040504050005020304" pitchFamily="18" charset="0"/>
              </a:rPr>
              <a:t>it</a:t>
            </a:r>
            <a:endParaRPr lang="ar-SA" sz="1800" b="1" dirty="0">
              <a:solidFill>
                <a:schemeClr val="bg2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490" name="Google Shape;490;p52"/>
          <p:cNvSpPr/>
          <p:nvPr/>
        </p:nvSpPr>
        <p:spPr>
          <a:xfrm>
            <a:off x="4012605" y="3058593"/>
            <a:ext cx="305100" cy="305100"/>
          </a:xfrm>
          <a:prstGeom prst="ellipse">
            <a:avLst/>
          </a:prstGeom>
          <a:solidFill>
            <a:srgbClr val="8815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52"/>
          <p:cNvSpPr/>
          <p:nvPr/>
        </p:nvSpPr>
        <p:spPr>
          <a:xfrm>
            <a:off x="4010595" y="2580577"/>
            <a:ext cx="305100" cy="305100"/>
          </a:xfrm>
          <a:prstGeom prst="ellipse">
            <a:avLst/>
          </a:prstGeom>
          <a:solidFill>
            <a:srgbClr val="FDD7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52"/>
          <p:cNvSpPr/>
          <p:nvPr/>
        </p:nvSpPr>
        <p:spPr>
          <a:xfrm rot="394584">
            <a:off x="3986878" y="3579371"/>
            <a:ext cx="305100" cy="305100"/>
          </a:xfrm>
          <a:prstGeom prst="ellipse">
            <a:avLst/>
          </a:prstGeom>
          <a:solidFill>
            <a:srgbClr val="8ED5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oogle Shape;705;p63">
            <a:extLst>
              <a:ext uri="{FF2B5EF4-FFF2-40B4-BE49-F238E27FC236}">
                <a16:creationId xmlns:a16="http://schemas.microsoft.com/office/drawing/2014/main" id="{D9C66024-BAC0-C6C3-F67A-B66659CC691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60" y="-83820"/>
            <a:ext cx="2592403" cy="98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8CEB72C-23B2-37A4-249E-DB78E34EBCB3}"/>
              </a:ext>
            </a:extLst>
          </p:cNvPr>
          <p:cNvSpPr txBox="1"/>
          <p:nvPr/>
        </p:nvSpPr>
        <p:spPr>
          <a:xfrm>
            <a:off x="612979" y="219917"/>
            <a:ext cx="1589201" cy="307777"/>
          </a:xfrm>
          <a:prstGeom prst="rect">
            <a:avLst/>
          </a:prstGeom>
          <a:solidFill>
            <a:srgbClr val="8D16B2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Phrasal Verbs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B86F09D-EC16-688B-565A-3E9ECD441D15}"/>
              </a:ext>
            </a:extLst>
          </p:cNvPr>
          <p:cNvSpPr txBox="1"/>
          <p:nvPr/>
        </p:nvSpPr>
        <p:spPr>
          <a:xfrm>
            <a:off x="4470672" y="922507"/>
            <a:ext cx="402510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chemeClr val="tx2"/>
                </a:solidFill>
                <a:latin typeface="Amasis MT Pro" panose="02040504050005020304" pitchFamily="18" charset="0"/>
              </a:rPr>
              <a:t>Pronoun objects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masis MT Pro" panose="02040504050005020304" pitchFamily="18" charset="0"/>
              </a:rPr>
              <a:t>go between the verb &amp; particle</a:t>
            </a:r>
            <a:r>
              <a:rPr lang="en-US" dirty="0">
                <a:solidFill>
                  <a:srgbClr val="3333FF"/>
                </a:solidFill>
                <a:latin typeface="Amasis MT Pro" panose="02040504050005020304" pitchFamily="18" charset="0"/>
              </a:rPr>
              <a:t>.</a:t>
            </a:r>
          </a:p>
          <a:p>
            <a:pPr algn="ctr" rt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me – him – her – them – us -it</a:t>
            </a:r>
            <a:endParaRPr lang="ar-SA" b="1" dirty="0">
              <a:solidFill>
                <a:schemeClr val="accent1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08678D5-6EAD-C8FB-C398-A918E2D657FA}"/>
              </a:ext>
            </a:extLst>
          </p:cNvPr>
          <p:cNvSpPr txBox="1"/>
          <p:nvPr/>
        </p:nvSpPr>
        <p:spPr>
          <a:xfrm>
            <a:off x="362608" y="930166"/>
            <a:ext cx="380106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chemeClr val="tx2"/>
                </a:solidFill>
                <a:latin typeface="+mj-lt"/>
              </a:rPr>
              <a:t>Nouns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can go between the verb and particle or after the particle.</a:t>
            </a:r>
            <a:endParaRPr lang="ar-SA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1C256CFB-BE7B-ADB9-8FF9-23031E4C1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-219" y="387794"/>
            <a:ext cx="553990" cy="55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FA68B519-76C3-F2A0-5CA6-A15C883D0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4142762" y="405662"/>
            <a:ext cx="553990" cy="55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12AFB36-4AC1-CCC9-5D32-206ECF6EBF42}"/>
              </a:ext>
            </a:extLst>
          </p:cNvPr>
          <p:cNvSpPr txBox="1"/>
          <p:nvPr/>
        </p:nvSpPr>
        <p:spPr>
          <a:xfrm>
            <a:off x="5297805" y="2377023"/>
            <a:ext cx="2750491" cy="36933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masis MT Pro" panose="02040504050005020304" pitchFamily="18" charset="0"/>
              </a:rPr>
              <a:t>Turn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masis MT Pro" panose="02040504050005020304" pitchFamily="18" charset="0"/>
              </a:rPr>
              <a:t>it</a:t>
            </a:r>
            <a:r>
              <a:rPr lang="en-US" sz="1800" dirty="0">
                <a:latin typeface="Amasis MT Pro" panose="02040504050005020304" pitchFamily="18" charset="0"/>
              </a:rPr>
              <a:t> off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6B69AA2-C654-E2B3-24C6-E21029C98B56}"/>
              </a:ext>
            </a:extLst>
          </p:cNvPr>
          <p:cNvSpPr txBox="1"/>
          <p:nvPr/>
        </p:nvSpPr>
        <p:spPr>
          <a:xfrm>
            <a:off x="412070" y="2360991"/>
            <a:ext cx="2741033" cy="36933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Turn off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masis MT Pro" panose="02040504050005020304" pitchFamily="18" charset="0"/>
              </a:rPr>
              <a:t>the TV</a:t>
            </a: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2EDF44C1-BDC6-ADED-065B-CCE256BAD084}"/>
              </a:ext>
            </a:extLst>
          </p:cNvPr>
          <p:cNvSpPr/>
          <p:nvPr/>
        </p:nvSpPr>
        <p:spPr>
          <a:xfrm>
            <a:off x="750270" y="1674068"/>
            <a:ext cx="2000812" cy="442674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accent1"/>
                </a:solidFill>
              </a:rPr>
              <a:t>Turn + off</a:t>
            </a:r>
          </a:p>
        </p:txBody>
      </p:sp>
      <p:pic>
        <p:nvPicPr>
          <p:cNvPr id="28" name="رسم 27" descr="شارة علامة 1 مع تعبئة خالصة">
            <a:extLst>
              <a:ext uri="{FF2B5EF4-FFF2-40B4-BE49-F238E27FC236}">
                <a16:creationId xmlns:a16="http://schemas.microsoft.com/office/drawing/2014/main" id="{E39D763E-7FE4-1D6A-9812-CD043E3BA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02099" y="2392964"/>
            <a:ext cx="291356" cy="291356"/>
          </a:xfrm>
          <a:prstGeom prst="rect">
            <a:avLst/>
          </a:prstGeom>
        </p:spPr>
      </p:pic>
      <p:pic>
        <p:nvPicPr>
          <p:cNvPr id="29" name="رسم 28" descr="شارة علامة 1 مع تعبئة خالصة">
            <a:extLst>
              <a:ext uri="{FF2B5EF4-FFF2-40B4-BE49-F238E27FC236}">
                <a16:creationId xmlns:a16="http://schemas.microsoft.com/office/drawing/2014/main" id="{E670ABF7-26F1-9169-F773-B3A5CA7B0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80927" y="3512316"/>
            <a:ext cx="291356" cy="291356"/>
          </a:xfrm>
          <a:prstGeom prst="rect">
            <a:avLst/>
          </a:prstGeom>
        </p:spPr>
      </p:pic>
      <p:pic>
        <p:nvPicPr>
          <p:cNvPr id="30" name="رسم 29" descr="شارة علامة 1 مع تعبئة خالصة">
            <a:extLst>
              <a:ext uri="{FF2B5EF4-FFF2-40B4-BE49-F238E27FC236}">
                <a16:creationId xmlns:a16="http://schemas.microsoft.com/office/drawing/2014/main" id="{948488A6-E547-1A98-9B41-28811615A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7748" y="2400846"/>
            <a:ext cx="291356" cy="291356"/>
          </a:xfrm>
          <a:prstGeom prst="rect">
            <a:avLst/>
          </a:prstGeom>
        </p:spPr>
      </p:pic>
      <p:pic>
        <p:nvPicPr>
          <p:cNvPr id="31" name="رسم 30" descr="شارة الصليب مع تعبئة خالصة">
            <a:extLst>
              <a:ext uri="{FF2B5EF4-FFF2-40B4-BE49-F238E27FC236}">
                <a16:creationId xmlns:a16="http://schemas.microsoft.com/office/drawing/2014/main" id="{36EB73D2-0AD7-681D-5DF3-ECE5BD103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98272" y="3494184"/>
            <a:ext cx="291356" cy="291356"/>
          </a:xfrm>
          <a:prstGeom prst="rect">
            <a:avLst/>
          </a:prstGeom>
        </p:spPr>
      </p:pic>
      <p:pic>
        <p:nvPicPr>
          <p:cNvPr id="8194" name="Picture 2" descr="1580886050-tv-turning-off | The New Daily">
            <a:extLst>
              <a:ext uri="{FF2B5EF4-FFF2-40B4-BE49-F238E27FC236}">
                <a16:creationId xmlns:a16="http://schemas.microsoft.com/office/drawing/2014/main" id="{FEEADEC0-5165-A211-B504-89C76F56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74" y="1625285"/>
            <a:ext cx="1459335" cy="820876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0" name="فقاعة الكلام: بيضاوية 479">
            <a:extLst>
              <a:ext uri="{FF2B5EF4-FFF2-40B4-BE49-F238E27FC236}">
                <a16:creationId xmlns:a16="http://schemas.microsoft.com/office/drawing/2014/main" id="{B37315C4-A814-84F4-D856-772F106C70B8}"/>
              </a:ext>
            </a:extLst>
          </p:cNvPr>
          <p:cNvSpPr/>
          <p:nvPr/>
        </p:nvSpPr>
        <p:spPr>
          <a:xfrm>
            <a:off x="1303846" y="2885090"/>
            <a:ext cx="958508" cy="309356"/>
          </a:xfrm>
          <a:prstGeom prst="wedgeEllipseCallout">
            <a:avLst>
              <a:gd name="adj1" fmla="val 35118"/>
              <a:gd name="adj2" fmla="val -10271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2"/>
                </a:solidFill>
                <a:sym typeface="Wingdings" panose="05000000000000000000" pitchFamily="2" charset="2"/>
              </a:rPr>
              <a:t>noun</a:t>
            </a:r>
            <a:endParaRPr lang="ar-SA" sz="1200" b="1" dirty="0">
              <a:solidFill>
                <a:schemeClr val="tx2"/>
              </a:solidFill>
            </a:endParaRPr>
          </a:p>
        </p:txBody>
      </p:sp>
      <p:sp>
        <p:nvSpPr>
          <p:cNvPr id="484" name="فقاعة الكلام: بيضاوية 483">
            <a:extLst>
              <a:ext uri="{FF2B5EF4-FFF2-40B4-BE49-F238E27FC236}">
                <a16:creationId xmlns:a16="http://schemas.microsoft.com/office/drawing/2014/main" id="{94505579-16D2-0B76-5D31-97B5CCBDD541}"/>
              </a:ext>
            </a:extLst>
          </p:cNvPr>
          <p:cNvSpPr/>
          <p:nvPr/>
        </p:nvSpPr>
        <p:spPr>
          <a:xfrm>
            <a:off x="5557345" y="2900856"/>
            <a:ext cx="1434662" cy="417786"/>
          </a:xfrm>
          <a:prstGeom prst="wedgeEllipseCallout">
            <a:avLst>
              <a:gd name="adj1" fmla="val 4613"/>
              <a:gd name="adj2" fmla="val -9517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900" b="1" dirty="0">
                <a:solidFill>
                  <a:schemeClr val="tx2"/>
                </a:solidFill>
                <a:sym typeface="Wingdings" panose="05000000000000000000" pitchFamily="2" charset="2"/>
              </a:rPr>
              <a:t>Pronoun objects </a:t>
            </a:r>
            <a:endParaRPr lang="ar-SA" sz="900" b="1" dirty="0">
              <a:solidFill>
                <a:schemeClr val="tx2"/>
              </a:solidFill>
            </a:endParaRPr>
          </a:p>
        </p:txBody>
      </p:sp>
      <p:sp>
        <p:nvSpPr>
          <p:cNvPr id="486" name="مربع نص 485">
            <a:extLst>
              <a:ext uri="{FF2B5EF4-FFF2-40B4-BE49-F238E27FC236}">
                <a16:creationId xmlns:a16="http://schemas.microsoft.com/office/drawing/2014/main" id="{D5DE1ED9-8D88-B546-33A9-831A9AC08295}"/>
              </a:ext>
            </a:extLst>
          </p:cNvPr>
          <p:cNvSpPr txBox="1"/>
          <p:nvPr/>
        </p:nvSpPr>
        <p:spPr>
          <a:xfrm>
            <a:off x="429613" y="3472179"/>
            <a:ext cx="2818085" cy="369332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Turn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masis MT Pro" panose="02040504050005020304" pitchFamily="18" charset="0"/>
              </a:rPr>
              <a:t>the TV </a:t>
            </a: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off  </a:t>
            </a:r>
          </a:p>
        </p:txBody>
      </p:sp>
      <p:sp>
        <p:nvSpPr>
          <p:cNvPr id="487" name="مستطيل: زوايا مستديرة 486">
            <a:extLst>
              <a:ext uri="{FF2B5EF4-FFF2-40B4-BE49-F238E27FC236}">
                <a16:creationId xmlns:a16="http://schemas.microsoft.com/office/drawing/2014/main" id="{62D94A1A-271C-B7D8-0AC9-2AFE1AB5F5FE}"/>
              </a:ext>
            </a:extLst>
          </p:cNvPr>
          <p:cNvSpPr/>
          <p:nvPr/>
        </p:nvSpPr>
        <p:spPr>
          <a:xfrm>
            <a:off x="5711152" y="1676696"/>
            <a:ext cx="2000812" cy="442674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accent1"/>
                </a:solidFill>
              </a:rPr>
              <a:t>Turn + off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/>
      <p:bldP spid="16" grpId="0" animBg="1"/>
      <p:bldP spid="24" grpId="0" animBg="1"/>
      <p:bldP spid="26" grpId="0" animBg="1"/>
      <p:bldP spid="480" grpId="0" animBg="1"/>
      <p:bldP spid="484" grpId="0" animBg="1"/>
      <p:bldP spid="486" grpId="0" animBg="1"/>
      <p:bldP spid="4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PRACTICE MAKES PERFECT by Mat Voyce on Dribbble">
            <a:extLst>
              <a:ext uri="{FF2B5EF4-FFF2-40B4-BE49-F238E27FC236}">
                <a16:creationId xmlns:a16="http://schemas.microsoft.com/office/drawing/2014/main" id="{4E8A7EFF-42B4-40FE-8BFF-8468D9760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69" y="807328"/>
            <a:ext cx="4684105" cy="3513079"/>
          </a:xfrm>
          <a:prstGeom prst="rect">
            <a:avLst/>
          </a:prstGeom>
          <a:noFill/>
          <a:effectLst>
            <a:glow rad="228600">
              <a:schemeClr val="tx2">
                <a:lumMod val="60000"/>
                <a:lumOff val="4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2;p61">
            <a:extLst>
              <a:ext uri="{FF2B5EF4-FFF2-40B4-BE49-F238E27FC236}">
                <a16:creationId xmlns:a16="http://schemas.microsoft.com/office/drawing/2014/main" id="{DE124112-285D-BF34-63A2-6E3BCDEFF8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8607" y="145547"/>
            <a:ext cx="5805021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Substitute with two or three-word verb</a:t>
            </a:r>
          </a:p>
        </p:txBody>
      </p:sp>
      <p:pic>
        <p:nvPicPr>
          <p:cNvPr id="2" name="Picture 2" descr="How to declutter your home - Homeowner - Homeownering">
            <a:extLst>
              <a:ext uri="{FF2B5EF4-FFF2-40B4-BE49-F238E27FC236}">
                <a16:creationId xmlns:a16="http://schemas.microsoft.com/office/drawing/2014/main" id="{754637DB-4FB5-3003-339E-78DC00A75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8" y="1538288"/>
            <a:ext cx="2143125" cy="2143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76;p37">
            <a:extLst>
              <a:ext uri="{FF2B5EF4-FFF2-40B4-BE49-F238E27FC236}">
                <a16:creationId xmlns:a16="http://schemas.microsoft.com/office/drawing/2014/main" id="{C970897E-3C54-A3B9-5B95-BCBD013306E5}"/>
              </a:ext>
            </a:extLst>
          </p:cNvPr>
          <p:cNvSpPr txBox="1">
            <a:spLocks/>
          </p:cNvSpPr>
          <p:nvPr/>
        </p:nvSpPr>
        <p:spPr>
          <a:xfrm>
            <a:off x="2441825" y="1785131"/>
            <a:ext cx="5333465" cy="924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A519D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500" dirty="0">
              <a:latin typeface="Amasis MT Pro" panose="02040504050005020304" pitchFamily="18" charset="0"/>
            </a:endParaRPr>
          </a:p>
          <a:p>
            <a:r>
              <a:rPr lang="en-US" sz="1800" dirty="0">
                <a:latin typeface="Amasis MT Pro" panose="02040504050005020304" pitchFamily="18" charset="0"/>
              </a:rPr>
              <a:t>We are cleaning the room, and we plan to </a:t>
            </a:r>
            <a:r>
              <a:rPr lang="en-US" sz="1800" b="1" dirty="0">
                <a:latin typeface="Amasis MT Pro" panose="02040504050005020304" pitchFamily="18" charset="0"/>
              </a:rPr>
              <a:t>(discard) </a:t>
            </a:r>
            <a:r>
              <a:rPr lang="en-US" sz="1800" dirty="0">
                <a:latin typeface="Amasis MT Pro" panose="02040504050005020304" pitchFamily="18" charset="0"/>
              </a:rPr>
              <a:t>______________ anything we don't need.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D39DC4D-41CC-CE85-FCB7-D99D6FDEB05D}"/>
              </a:ext>
            </a:extLst>
          </p:cNvPr>
          <p:cNvSpPr txBox="1"/>
          <p:nvPr/>
        </p:nvSpPr>
        <p:spPr>
          <a:xfrm>
            <a:off x="2569000" y="2196146"/>
            <a:ext cx="1755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  <a:sym typeface="Arial"/>
              </a:rPr>
              <a:t>throw away</a:t>
            </a:r>
            <a:endParaRPr lang="ar-SA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6;p37">
            <a:extLst>
              <a:ext uri="{FF2B5EF4-FFF2-40B4-BE49-F238E27FC236}">
                <a16:creationId xmlns:a16="http://schemas.microsoft.com/office/drawing/2014/main" id="{D36B0C76-DCE5-4A2D-4316-F34F4BB12DAC}"/>
              </a:ext>
            </a:extLst>
          </p:cNvPr>
          <p:cNvSpPr txBox="1">
            <a:spLocks/>
          </p:cNvSpPr>
          <p:nvPr/>
        </p:nvSpPr>
        <p:spPr>
          <a:xfrm>
            <a:off x="515541" y="2299875"/>
            <a:ext cx="5333465" cy="924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A519D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500" dirty="0">
              <a:latin typeface="Amasis MT Pro" panose="02040504050005020304" pitchFamily="18" charset="0"/>
            </a:endParaRPr>
          </a:p>
          <a:p>
            <a:r>
              <a:rPr lang="en-US" sz="1800" dirty="0">
                <a:latin typeface="Amasis MT Pro" panose="02040504050005020304" pitchFamily="18" charset="0"/>
              </a:rPr>
              <a:t>Can we </a:t>
            </a:r>
            <a:r>
              <a:rPr lang="en-US" sz="1800" b="1" dirty="0">
                <a:latin typeface="Amasis MT Pro" panose="02040504050005020304" pitchFamily="18" charset="0"/>
              </a:rPr>
              <a:t>(postpone) </a:t>
            </a:r>
            <a:r>
              <a:rPr lang="en-US" sz="1800" dirty="0">
                <a:latin typeface="Amasis MT Pro" panose="02040504050005020304" pitchFamily="18" charset="0"/>
              </a:rPr>
              <a:t>______________ the meeting until Sunday , please?</a:t>
            </a:r>
          </a:p>
        </p:txBody>
      </p:sp>
      <p:sp>
        <p:nvSpPr>
          <p:cNvPr id="5" name="Google Shape;662;p61">
            <a:extLst>
              <a:ext uri="{FF2B5EF4-FFF2-40B4-BE49-F238E27FC236}">
                <a16:creationId xmlns:a16="http://schemas.microsoft.com/office/drawing/2014/main" id="{9455B3F3-FA7A-8328-86A2-420A9432B8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54795" y="296549"/>
            <a:ext cx="5805021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Substitute with two or three-word verb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3669366-24CD-F0BD-FA38-408DAC64A13D}"/>
              </a:ext>
            </a:extLst>
          </p:cNvPr>
          <p:cNvSpPr txBox="1"/>
          <p:nvPr/>
        </p:nvSpPr>
        <p:spPr>
          <a:xfrm>
            <a:off x="2849362" y="2427635"/>
            <a:ext cx="121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masis MT Pro" panose="02040504050005020304" pitchFamily="18" charset="0"/>
                <a:ea typeface="+mn-ea"/>
                <a:cs typeface="+mn-cs"/>
              </a:rPr>
              <a:t>p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  <a:sym typeface="Arial"/>
              </a:rPr>
              <a:t>ut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  <a:sym typeface="Arial"/>
              </a:rPr>
              <a:t> off</a:t>
            </a:r>
            <a:endParaRPr lang="ar-SA" sz="1600" dirty="0">
              <a:solidFill>
                <a:schemeClr val="tx2"/>
              </a:solidFill>
            </a:endParaRPr>
          </a:p>
        </p:txBody>
      </p:sp>
      <p:pic>
        <p:nvPicPr>
          <p:cNvPr id="1032" name="Picture 8" descr="Important Dates for 2018">
            <a:extLst>
              <a:ext uri="{FF2B5EF4-FFF2-40B4-BE49-F238E27FC236}">
                <a16:creationId xmlns:a16="http://schemas.microsoft.com/office/drawing/2014/main" id="{B815D044-D522-98AB-0CDC-83827270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48" y="1795954"/>
            <a:ext cx="2457450" cy="1866900"/>
          </a:xfrm>
          <a:prstGeom prst="rect">
            <a:avLst/>
          </a:prstGeom>
          <a:noFill/>
          <a:effectLst>
            <a:glow rad="101600">
              <a:schemeClr val="bg2">
                <a:lumMod val="60000"/>
                <a:lumOff val="4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3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y Singing Stock Illustration - Download Image Now - Singing, Child, Boys  - iStock">
            <a:extLst>
              <a:ext uri="{FF2B5EF4-FFF2-40B4-BE49-F238E27FC236}">
                <a16:creationId xmlns:a16="http://schemas.microsoft.com/office/drawing/2014/main" id="{07FE4E32-DC0B-32B9-9A28-DDDBC67CD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14" b="1"/>
          <a:stretch/>
        </p:blipFill>
        <p:spPr bwMode="auto">
          <a:xfrm>
            <a:off x="894595" y="973123"/>
            <a:ext cx="2271082" cy="2775380"/>
          </a:xfrm>
          <a:prstGeom prst="rect">
            <a:avLst/>
          </a:prstGeom>
          <a:noFill/>
          <a:effectLst>
            <a:glow rad="139700">
              <a:schemeClr val="bg2">
                <a:lumMod val="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662;p61">
            <a:extLst>
              <a:ext uri="{FF2B5EF4-FFF2-40B4-BE49-F238E27FC236}">
                <a16:creationId xmlns:a16="http://schemas.microsoft.com/office/drawing/2014/main" id="{DE124112-285D-BF34-63A2-6E3BCDEFF8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8607" y="145547"/>
            <a:ext cx="5805021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Substitute with two or three-word verb</a:t>
            </a:r>
          </a:p>
        </p:txBody>
      </p:sp>
      <p:sp>
        <p:nvSpPr>
          <p:cNvPr id="5" name="Google Shape;276;p37">
            <a:extLst>
              <a:ext uri="{FF2B5EF4-FFF2-40B4-BE49-F238E27FC236}">
                <a16:creationId xmlns:a16="http://schemas.microsoft.com/office/drawing/2014/main" id="{772FB619-C888-258C-B02E-736D19F316AF}"/>
              </a:ext>
            </a:extLst>
          </p:cNvPr>
          <p:cNvSpPr txBox="1">
            <a:spLocks/>
          </p:cNvSpPr>
          <p:nvPr/>
        </p:nvSpPr>
        <p:spPr>
          <a:xfrm>
            <a:off x="2996514" y="2246215"/>
            <a:ext cx="4637469" cy="9248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A519D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500" dirty="0">
              <a:latin typeface="Amasis MT Pro" panose="02040504050005020304" pitchFamily="18" charset="0"/>
            </a:endParaRPr>
          </a:p>
          <a:p>
            <a:r>
              <a:rPr lang="en-US" sz="1800" dirty="0">
                <a:latin typeface="Amasis MT Pro" panose="02040504050005020304" pitchFamily="18" charset="0"/>
              </a:rPr>
              <a:t>Your singing is beautiful , don’t </a:t>
            </a:r>
            <a:r>
              <a:rPr lang="en-US" sz="1800" b="1" dirty="0">
                <a:latin typeface="Amasis MT Pro" panose="02040504050005020304" pitchFamily="18" charset="0"/>
              </a:rPr>
              <a:t>( stop) </a:t>
            </a:r>
            <a:r>
              <a:rPr lang="en-US" sz="1800" dirty="0">
                <a:latin typeface="Amasis MT Pro" panose="02040504050005020304" pitchFamily="18" charset="0"/>
              </a:rPr>
              <a:t>____________ it______ 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E13B82D-A0C4-4FE6-D81F-98E15F60503E}"/>
              </a:ext>
            </a:extLst>
          </p:cNvPr>
          <p:cNvSpPr txBox="1"/>
          <p:nvPr/>
        </p:nvSpPr>
        <p:spPr>
          <a:xfrm>
            <a:off x="3595662" y="2628722"/>
            <a:ext cx="8467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  <a:sym typeface="Arial"/>
              </a:rPr>
              <a:t>give</a:t>
            </a:r>
            <a:endParaRPr lang="ar-SA" sz="1600" dirty="0">
              <a:solidFill>
                <a:schemeClr val="tx2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B065194-8BB0-CC94-31AF-587A8800D1C2}"/>
              </a:ext>
            </a:extLst>
          </p:cNvPr>
          <p:cNvSpPr txBox="1"/>
          <p:nvPr/>
        </p:nvSpPr>
        <p:spPr>
          <a:xfrm>
            <a:off x="4708182" y="2659202"/>
            <a:ext cx="8467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  <a:sym typeface="Arial"/>
              </a:rPr>
              <a:t>up</a:t>
            </a:r>
            <a:endParaRPr lang="ar-SA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5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ise Illustrations and Clipart. 79,365 Noise royalty free illustrations,  drawings and graphics available to search from thousands of vector EPS clip  art providers.">
            <a:extLst>
              <a:ext uri="{FF2B5EF4-FFF2-40B4-BE49-F238E27FC236}">
                <a16:creationId xmlns:a16="http://schemas.microsoft.com/office/drawing/2014/main" id="{4D0741EF-8BB3-0F06-9723-05FA6F41F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/>
        </p:blipFill>
        <p:spPr bwMode="auto">
          <a:xfrm>
            <a:off x="5385544" y="1540775"/>
            <a:ext cx="2701636" cy="2063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76;p37">
            <a:extLst>
              <a:ext uri="{FF2B5EF4-FFF2-40B4-BE49-F238E27FC236}">
                <a16:creationId xmlns:a16="http://schemas.microsoft.com/office/drawing/2014/main" id="{D36B0C76-DCE5-4A2D-4316-F34F4BB12DAC}"/>
              </a:ext>
            </a:extLst>
          </p:cNvPr>
          <p:cNvSpPr txBox="1">
            <a:spLocks/>
          </p:cNvSpPr>
          <p:nvPr/>
        </p:nvSpPr>
        <p:spPr>
          <a:xfrm>
            <a:off x="941211" y="2221048"/>
            <a:ext cx="4637469" cy="924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A519D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500" dirty="0">
              <a:latin typeface="Amasis MT Pro" panose="02040504050005020304" pitchFamily="18" charset="0"/>
            </a:endParaRPr>
          </a:p>
          <a:p>
            <a:r>
              <a:rPr lang="en-US" sz="1800" dirty="0">
                <a:latin typeface="Amasis MT Pro" panose="02040504050005020304" pitchFamily="18" charset="0"/>
              </a:rPr>
              <a:t>I can’t </a:t>
            </a:r>
            <a:r>
              <a:rPr lang="en-US" sz="1800" b="1" dirty="0">
                <a:latin typeface="Amasis MT Pro" panose="02040504050005020304" pitchFamily="18" charset="0"/>
              </a:rPr>
              <a:t>( tolerate) </a:t>
            </a:r>
            <a:r>
              <a:rPr lang="en-US" sz="1800" dirty="0">
                <a:latin typeface="Amasis MT Pro" panose="02040504050005020304" pitchFamily="18" charset="0"/>
              </a:rPr>
              <a:t>________________ the noise in my street . I’ll have to move .</a:t>
            </a:r>
          </a:p>
        </p:txBody>
      </p:sp>
      <p:sp>
        <p:nvSpPr>
          <p:cNvPr id="5" name="Google Shape;662;p61">
            <a:extLst>
              <a:ext uri="{FF2B5EF4-FFF2-40B4-BE49-F238E27FC236}">
                <a16:creationId xmlns:a16="http://schemas.microsoft.com/office/drawing/2014/main" id="{9455B3F3-FA7A-8328-86A2-420A9432B8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54795" y="296549"/>
            <a:ext cx="5805021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Substitute with two or three-word verb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3669366-24CD-F0BD-FA38-408DAC64A13D}"/>
              </a:ext>
            </a:extLst>
          </p:cNvPr>
          <p:cNvSpPr txBox="1"/>
          <p:nvPr/>
        </p:nvSpPr>
        <p:spPr>
          <a:xfrm>
            <a:off x="2967606" y="2348809"/>
            <a:ext cx="1755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  <a:sym typeface="Arial"/>
              </a:rPr>
              <a:t>put up with</a:t>
            </a:r>
            <a:endParaRPr lang="ar-SA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ren Fighting Vector Art, Icons, and Graphics for Free Download">
            <a:extLst>
              <a:ext uri="{FF2B5EF4-FFF2-40B4-BE49-F238E27FC236}">
                <a16:creationId xmlns:a16="http://schemas.microsoft.com/office/drawing/2014/main" id="{458E6C9D-1444-EBD4-347E-45D813EFE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4" y="1653767"/>
            <a:ext cx="2472193" cy="2003607"/>
          </a:xfrm>
          <a:prstGeom prst="rect">
            <a:avLst/>
          </a:prstGeom>
          <a:noFill/>
          <a:effectLst>
            <a:glow rad="101600">
              <a:schemeClr val="bg2">
                <a:lumMod val="7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662;p61">
            <a:extLst>
              <a:ext uri="{FF2B5EF4-FFF2-40B4-BE49-F238E27FC236}">
                <a16:creationId xmlns:a16="http://schemas.microsoft.com/office/drawing/2014/main" id="{DE124112-285D-BF34-63A2-6E3BCDEFF8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8607" y="145547"/>
            <a:ext cx="5805021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Substitute with two or three-word verb</a:t>
            </a:r>
          </a:p>
        </p:txBody>
      </p:sp>
      <p:sp>
        <p:nvSpPr>
          <p:cNvPr id="5" name="Google Shape;276;p37">
            <a:extLst>
              <a:ext uri="{FF2B5EF4-FFF2-40B4-BE49-F238E27FC236}">
                <a16:creationId xmlns:a16="http://schemas.microsoft.com/office/drawing/2014/main" id="{772FB619-C888-258C-B02E-736D19F316AF}"/>
              </a:ext>
            </a:extLst>
          </p:cNvPr>
          <p:cNvSpPr txBox="1">
            <a:spLocks/>
          </p:cNvSpPr>
          <p:nvPr/>
        </p:nvSpPr>
        <p:spPr>
          <a:xfrm>
            <a:off x="2796540" y="2078575"/>
            <a:ext cx="5844540" cy="9248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A519D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500" dirty="0">
              <a:latin typeface="Amasis MT Pro" panose="02040504050005020304" pitchFamily="18" charset="0"/>
            </a:endParaRPr>
          </a:p>
          <a:p>
            <a:r>
              <a:rPr lang="en-US" sz="1800" dirty="0">
                <a:latin typeface="Amasis MT Pro" panose="02040504050005020304" pitchFamily="18" charset="0"/>
              </a:rPr>
              <a:t>I have never </a:t>
            </a:r>
            <a:r>
              <a:rPr lang="en-US" sz="1800" b="1" dirty="0">
                <a:latin typeface="Amasis MT Pro" panose="02040504050005020304" pitchFamily="18" charset="0"/>
              </a:rPr>
              <a:t>( </a:t>
            </a:r>
            <a:r>
              <a:rPr lang="en-US" sz="1600" b="1" dirty="0">
                <a:latin typeface="Amasis MT Pro" panose="02040504050005020304" pitchFamily="18" charset="0"/>
              </a:rPr>
              <a:t>have good relationship</a:t>
            </a:r>
            <a:r>
              <a:rPr lang="en-US" sz="1800" b="1" dirty="0">
                <a:latin typeface="Amasis MT Pro" panose="02040504050005020304" pitchFamily="18" charset="0"/>
              </a:rPr>
              <a:t>) </a:t>
            </a:r>
            <a:r>
              <a:rPr lang="en-US" sz="1800" dirty="0">
                <a:latin typeface="Amasis MT Pro" panose="02040504050005020304" pitchFamily="18" charset="0"/>
              </a:rPr>
              <a:t>____________ with my brother . We are always fighting.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E13B82D-A0C4-4FE6-D81F-98E15F60503E}"/>
              </a:ext>
            </a:extLst>
          </p:cNvPr>
          <p:cNvSpPr txBox="1"/>
          <p:nvPr/>
        </p:nvSpPr>
        <p:spPr>
          <a:xfrm>
            <a:off x="6727482" y="2194382"/>
            <a:ext cx="1585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masis MT Pro" panose="02040504050005020304" pitchFamily="18" charset="0"/>
                <a:ea typeface="+mn-ea"/>
                <a:cs typeface="+mn-cs"/>
              </a:rPr>
              <a:t>get along</a:t>
            </a:r>
            <a:endParaRPr lang="ar-SA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7"/>
          <p:cNvSpPr txBox="1">
            <a:spLocks noGrp="1"/>
          </p:cNvSpPr>
          <p:nvPr>
            <p:ph type="title" idx="15"/>
          </p:nvPr>
        </p:nvSpPr>
        <p:spPr>
          <a:xfrm>
            <a:off x="713225" y="506274"/>
            <a:ext cx="77175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i="0" dirty="0"/>
              <a:t>Lesson Objectives</a:t>
            </a:r>
            <a:endParaRPr sz="6000" i="0" dirty="0"/>
          </a:p>
        </p:txBody>
      </p:sp>
      <p:sp>
        <p:nvSpPr>
          <p:cNvPr id="272" name="Google Shape;272;p37"/>
          <p:cNvSpPr txBox="1">
            <a:spLocks noGrp="1"/>
          </p:cNvSpPr>
          <p:nvPr>
            <p:ph type="subTitle" idx="5"/>
          </p:nvPr>
        </p:nvSpPr>
        <p:spPr>
          <a:xfrm>
            <a:off x="5830125" y="3571650"/>
            <a:ext cx="230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two-and three-word verb with pronoun objects correctly.</a:t>
            </a:r>
          </a:p>
        </p:txBody>
      </p:sp>
      <p:sp>
        <p:nvSpPr>
          <p:cNvPr id="273" name="Google Shape;273;p37"/>
          <p:cNvSpPr txBox="1">
            <a:spLocks noGrp="1"/>
          </p:cNvSpPr>
          <p:nvPr>
            <p:ph type="title"/>
          </p:nvPr>
        </p:nvSpPr>
        <p:spPr>
          <a:xfrm>
            <a:off x="2031775" y="1682850"/>
            <a:ext cx="23097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0" dirty="0"/>
              <a:t>Use</a:t>
            </a:r>
            <a:endParaRPr sz="2800" i="0" dirty="0"/>
          </a:p>
        </p:txBody>
      </p:sp>
      <p:sp>
        <p:nvSpPr>
          <p:cNvPr id="274" name="Google Shape;274;p37"/>
          <p:cNvSpPr txBox="1">
            <a:spLocks noGrp="1"/>
          </p:cNvSpPr>
          <p:nvPr>
            <p:ph type="subTitle" idx="1"/>
          </p:nvPr>
        </p:nvSpPr>
        <p:spPr>
          <a:xfrm>
            <a:off x="2031778" y="2040775"/>
            <a:ext cx="2357341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b="1" dirty="0"/>
              <a:t>“should, ought to, might, and could”</a:t>
            </a:r>
            <a:r>
              <a:rPr lang="en-US" dirty="0"/>
              <a:t> to give advice.</a:t>
            </a:r>
          </a:p>
        </p:txBody>
      </p:sp>
      <p:sp>
        <p:nvSpPr>
          <p:cNvPr id="275" name="Google Shape;275;p37"/>
          <p:cNvSpPr txBox="1">
            <a:spLocks noGrp="1"/>
          </p:cNvSpPr>
          <p:nvPr>
            <p:ph type="title" idx="2"/>
          </p:nvPr>
        </p:nvSpPr>
        <p:spPr>
          <a:xfrm>
            <a:off x="2031775" y="3213750"/>
            <a:ext cx="23097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0" dirty="0"/>
              <a:t>Use</a:t>
            </a:r>
            <a:endParaRPr sz="2800" i="0" dirty="0"/>
          </a:p>
        </p:txBody>
      </p:sp>
      <p:sp>
        <p:nvSpPr>
          <p:cNvPr id="276" name="Google Shape;276;p37"/>
          <p:cNvSpPr txBox="1">
            <a:spLocks noGrp="1"/>
          </p:cNvSpPr>
          <p:nvPr>
            <p:ph type="subTitle" idx="3"/>
          </p:nvPr>
        </p:nvSpPr>
        <p:spPr>
          <a:xfrm>
            <a:off x="2031779" y="3571675"/>
            <a:ext cx="230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“</a:t>
            </a:r>
            <a:r>
              <a:rPr lang="en-US" b="1" dirty="0"/>
              <a:t>had better</a:t>
            </a:r>
            <a:r>
              <a:rPr lang="en-US" dirty="0"/>
              <a:t>” to give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firmer advice.</a:t>
            </a:r>
          </a:p>
        </p:txBody>
      </p:sp>
      <p:sp>
        <p:nvSpPr>
          <p:cNvPr id="277" name="Google Shape;277;p37"/>
          <p:cNvSpPr txBox="1">
            <a:spLocks noGrp="1"/>
          </p:cNvSpPr>
          <p:nvPr>
            <p:ph type="title" idx="4"/>
          </p:nvPr>
        </p:nvSpPr>
        <p:spPr>
          <a:xfrm>
            <a:off x="5830127" y="3213725"/>
            <a:ext cx="23097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0" dirty="0"/>
              <a:t>Use</a:t>
            </a:r>
            <a:endParaRPr sz="2800" i="0" dirty="0"/>
          </a:p>
        </p:txBody>
      </p:sp>
      <p:sp>
        <p:nvSpPr>
          <p:cNvPr id="278" name="Google Shape;278;p37"/>
          <p:cNvSpPr txBox="1">
            <a:spLocks noGrp="1"/>
          </p:cNvSpPr>
          <p:nvPr>
            <p:ph type="title" idx="6"/>
          </p:nvPr>
        </p:nvSpPr>
        <p:spPr>
          <a:xfrm>
            <a:off x="5830127" y="1682850"/>
            <a:ext cx="23097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0" dirty="0"/>
              <a:t>Form</a:t>
            </a:r>
            <a:endParaRPr sz="2800" i="0" dirty="0"/>
          </a:p>
        </p:txBody>
      </p:sp>
      <p:sp>
        <p:nvSpPr>
          <p:cNvPr id="279" name="Google Shape;279;p37"/>
          <p:cNvSpPr txBox="1">
            <a:spLocks noGrp="1"/>
          </p:cNvSpPr>
          <p:nvPr>
            <p:ph type="subTitle" idx="7"/>
          </p:nvPr>
        </p:nvSpPr>
        <p:spPr>
          <a:xfrm>
            <a:off x="5830125" y="2040775"/>
            <a:ext cx="2309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correct two-and three-word verb correctly</a:t>
            </a:r>
          </a:p>
        </p:txBody>
      </p:sp>
      <p:sp>
        <p:nvSpPr>
          <p:cNvPr id="280" name="Google Shape;280;p37"/>
          <p:cNvSpPr txBox="1">
            <a:spLocks noGrp="1"/>
          </p:cNvSpPr>
          <p:nvPr>
            <p:ph type="title" idx="8"/>
          </p:nvPr>
        </p:nvSpPr>
        <p:spPr>
          <a:xfrm>
            <a:off x="1004173" y="1834094"/>
            <a:ext cx="102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81" name="Google Shape;281;p37"/>
          <p:cNvSpPr txBox="1">
            <a:spLocks noGrp="1"/>
          </p:cNvSpPr>
          <p:nvPr>
            <p:ph type="title" idx="9"/>
          </p:nvPr>
        </p:nvSpPr>
        <p:spPr>
          <a:xfrm>
            <a:off x="4803277" y="3360464"/>
            <a:ext cx="102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82" name="Google Shape;282;p37"/>
          <p:cNvSpPr txBox="1">
            <a:spLocks noGrp="1"/>
          </p:cNvSpPr>
          <p:nvPr>
            <p:ph type="title" idx="13"/>
          </p:nvPr>
        </p:nvSpPr>
        <p:spPr>
          <a:xfrm>
            <a:off x="1004173" y="3360466"/>
            <a:ext cx="102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83" name="Google Shape;283;p37"/>
          <p:cNvSpPr txBox="1">
            <a:spLocks noGrp="1"/>
          </p:cNvSpPr>
          <p:nvPr>
            <p:ph type="title" idx="14"/>
          </p:nvPr>
        </p:nvSpPr>
        <p:spPr>
          <a:xfrm>
            <a:off x="4803277" y="1834094"/>
            <a:ext cx="102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875FB3C-76E9-CFDE-793D-BD3D0D5BA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8" t="20610" r="9203" b="29833"/>
          <a:stretch/>
        </p:blipFill>
        <p:spPr>
          <a:xfrm>
            <a:off x="378304" y="1369576"/>
            <a:ext cx="8589695" cy="2803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8A9FCE71-D1C4-56B5-7F47-D6DEAFF3F001}"/>
              </a:ext>
            </a:extLst>
          </p:cNvPr>
          <p:cNvSpPr txBox="1"/>
          <p:nvPr/>
        </p:nvSpPr>
        <p:spPr>
          <a:xfrm>
            <a:off x="3879004" y="246063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144E8"/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filled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it</a:t>
            </a:r>
            <a:r>
              <a:rPr lang="en-US" sz="1800" b="1" dirty="0">
                <a:solidFill>
                  <a:srgbClr val="C144E8"/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 out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5E453E5-8572-039F-DE75-86AF35B5CDF2}"/>
              </a:ext>
            </a:extLst>
          </p:cNvPr>
          <p:cNvSpPr txBox="1"/>
          <p:nvPr/>
        </p:nvSpPr>
        <p:spPr>
          <a:xfrm>
            <a:off x="4177062" y="274251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144E8"/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took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it</a:t>
            </a:r>
            <a:r>
              <a:rPr lang="en-US" sz="1800" b="1" dirty="0">
                <a:solidFill>
                  <a:srgbClr val="C144E8"/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 back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653C0F7-1606-7DF8-2FA8-539F00230C88}"/>
              </a:ext>
            </a:extLst>
          </p:cNvPr>
          <p:cNvSpPr txBox="1"/>
          <p:nvPr/>
        </p:nvSpPr>
        <p:spPr>
          <a:xfrm>
            <a:off x="4016570" y="302708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144E8"/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cut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it</a:t>
            </a:r>
            <a:r>
              <a:rPr lang="en-US" sz="1800" b="1" dirty="0">
                <a:solidFill>
                  <a:srgbClr val="C144E8"/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 off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0C9100E-A92D-A4A8-B5D6-3E277CAE3175}"/>
              </a:ext>
            </a:extLst>
          </p:cNvPr>
          <p:cNvSpPr txBox="1"/>
          <p:nvPr/>
        </p:nvSpPr>
        <p:spPr>
          <a:xfrm>
            <a:off x="4688208" y="333457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144E8"/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threw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them</a:t>
            </a:r>
            <a:r>
              <a:rPr lang="en-US" sz="1800" b="1" dirty="0">
                <a:solidFill>
                  <a:srgbClr val="C144E8"/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 away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A1D225FC-908F-5ACC-DAF2-C9AE11615F7D}"/>
              </a:ext>
            </a:extLst>
          </p:cNvPr>
          <p:cNvSpPr txBox="1"/>
          <p:nvPr/>
        </p:nvSpPr>
        <p:spPr>
          <a:xfrm>
            <a:off x="5376031" y="360161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144E8"/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turn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it</a:t>
            </a:r>
            <a:r>
              <a:rPr lang="en-US" sz="1800" b="1" dirty="0">
                <a:solidFill>
                  <a:srgbClr val="C144E8"/>
                </a:solidFill>
                <a:latin typeface="Congenial" panose="02000503040000020004" pitchFamily="2" charset="0"/>
                <a:cs typeface="Cavolini" panose="03000502040302020204" pitchFamily="66" charset="0"/>
              </a:rPr>
              <a:t> off</a:t>
            </a:r>
          </a:p>
        </p:txBody>
      </p:sp>
      <p:pic>
        <p:nvPicPr>
          <p:cNvPr id="15" name="Google Shape;703;p63">
            <a:extLst>
              <a:ext uri="{FF2B5EF4-FFF2-40B4-BE49-F238E27FC236}">
                <a16:creationId xmlns:a16="http://schemas.microsoft.com/office/drawing/2014/main" id="{DED241C3-0C91-F303-DF47-364D410C4F5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292" y="110089"/>
            <a:ext cx="3680157" cy="96937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5222FF-064B-F6C7-A719-7C5C9337F579}"/>
              </a:ext>
            </a:extLst>
          </p:cNvPr>
          <p:cNvSpPr txBox="1"/>
          <p:nvPr/>
        </p:nvSpPr>
        <p:spPr>
          <a:xfrm>
            <a:off x="1547600" y="372096"/>
            <a:ext cx="2522694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Student’s book p.(20)</a:t>
            </a:r>
          </a:p>
        </p:txBody>
      </p:sp>
      <p:pic>
        <p:nvPicPr>
          <p:cNvPr id="18" name="Google Shape;702;p63">
            <a:extLst>
              <a:ext uri="{FF2B5EF4-FFF2-40B4-BE49-F238E27FC236}">
                <a16:creationId xmlns:a16="http://schemas.microsoft.com/office/drawing/2014/main" id="{8BB9E496-AFD0-0701-5D48-9FC6FB5F956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5678" y="281784"/>
            <a:ext cx="1818069" cy="444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>
            <a:spLocks noGrp="1"/>
          </p:cNvSpPr>
          <p:nvPr>
            <p:ph type="title" idx="2"/>
          </p:nvPr>
        </p:nvSpPr>
        <p:spPr>
          <a:xfrm>
            <a:off x="930584" y="2217218"/>
            <a:ext cx="2225310" cy="9142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Open</a:t>
            </a:r>
            <a:endParaRPr sz="6600" dirty="0"/>
          </a:p>
        </p:txBody>
      </p:sp>
      <p:sp>
        <p:nvSpPr>
          <p:cNvPr id="290" name="Google Shape;290;p38"/>
          <p:cNvSpPr txBox="1">
            <a:spLocks noGrp="1"/>
          </p:cNvSpPr>
          <p:nvPr>
            <p:ph type="subTitle" idx="1"/>
          </p:nvPr>
        </p:nvSpPr>
        <p:spPr>
          <a:xfrm>
            <a:off x="1165062" y="3408842"/>
            <a:ext cx="1885635" cy="3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B</a:t>
            </a:r>
            <a:r>
              <a:rPr lang="en" sz="1800" dirty="0"/>
              <a:t>ook p</a:t>
            </a:r>
            <a:r>
              <a:rPr lang="en" sz="1800" b="1" dirty="0">
                <a:solidFill>
                  <a:schemeClr val="bg2">
                    <a:lumMod val="75000"/>
                  </a:schemeClr>
                </a:solidFill>
              </a:rPr>
              <a:t>.( 21)</a:t>
            </a:r>
            <a:endParaRPr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D85369D-3159-5E75-C26B-E4A44B37F9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29" t="33699" r="40699" b="19603"/>
          <a:stretch/>
        </p:blipFill>
        <p:spPr>
          <a:xfrm>
            <a:off x="3910024" y="928132"/>
            <a:ext cx="3020565" cy="3621374"/>
          </a:xfrm>
          <a:prstGeom prst="rect">
            <a:avLst/>
          </a:prstGeom>
          <a:ln w="127000" cap="rnd">
            <a:solidFill>
              <a:srgbClr val="00B0F0"/>
            </a:solidFill>
          </a:ln>
          <a:effectLst>
            <a:glow rad="228600">
              <a:schemeClr val="tx2">
                <a:lumMod val="60000"/>
                <a:lumOff val="40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3245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C734C15-FB77-8108-84FF-44C7F4F0B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2" t="29263" r="13274" b="25584"/>
          <a:stretch/>
        </p:blipFill>
        <p:spPr>
          <a:xfrm>
            <a:off x="465209" y="1285538"/>
            <a:ext cx="8440156" cy="2810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F2DDC3D2-F97F-2CF7-17D2-881ED724701F}"/>
              </a:ext>
            </a:extLst>
          </p:cNvPr>
          <p:cNvSpPr txBox="1"/>
          <p:nvPr/>
        </p:nvSpPr>
        <p:spPr>
          <a:xfrm>
            <a:off x="3335394" y="2184534"/>
            <a:ext cx="1374169" cy="30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throw away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803C5-3997-7486-64EE-1FD098B927CB}"/>
              </a:ext>
            </a:extLst>
          </p:cNvPr>
          <p:cNvSpPr txBox="1"/>
          <p:nvPr/>
        </p:nvSpPr>
        <p:spPr>
          <a:xfrm>
            <a:off x="1942215" y="2425946"/>
            <a:ext cx="1374169" cy="30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put up with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A409D6D-10E7-E505-1C44-3B07113E9989}"/>
              </a:ext>
            </a:extLst>
          </p:cNvPr>
          <p:cNvSpPr txBox="1"/>
          <p:nvPr/>
        </p:nvSpPr>
        <p:spPr>
          <a:xfrm>
            <a:off x="3884304" y="2668707"/>
            <a:ext cx="1374169" cy="30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Put off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18865CFF-EB6C-8CB9-E837-2BFE8F88BD5B}"/>
              </a:ext>
            </a:extLst>
          </p:cNvPr>
          <p:cNvSpPr txBox="1"/>
          <p:nvPr/>
        </p:nvSpPr>
        <p:spPr>
          <a:xfrm>
            <a:off x="4248445" y="2887192"/>
            <a:ext cx="1374169" cy="30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take up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AFFB707-906A-43C6-E56B-39F124E8BFAD}"/>
              </a:ext>
            </a:extLst>
          </p:cNvPr>
          <p:cNvSpPr txBox="1"/>
          <p:nvPr/>
        </p:nvSpPr>
        <p:spPr>
          <a:xfrm>
            <a:off x="2168793" y="3113769"/>
            <a:ext cx="1374169" cy="30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give up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19EC7825-2C63-0AA5-CCA5-D55BEFEC852B}"/>
              </a:ext>
            </a:extLst>
          </p:cNvPr>
          <p:cNvSpPr txBox="1"/>
          <p:nvPr/>
        </p:nvSpPr>
        <p:spPr>
          <a:xfrm>
            <a:off x="5907313" y="3348438"/>
            <a:ext cx="172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don’t get </a:t>
            </a:r>
          </a:p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along with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3CD461DD-3842-B91D-5FCE-025CF5339E80}"/>
              </a:ext>
            </a:extLst>
          </p:cNvPr>
          <p:cNvSpPr txBox="1"/>
          <p:nvPr/>
        </p:nvSpPr>
        <p:spPr>
          <a:xfrm>
            <a:off x="2743327" y="3607383"/>
            <a:ext cx="1374169" cy="30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Put up with</a:t>
            </a:r>
          </a:p>
        </p:txBody>
      </p:sp>
      <p:pic>
        <p:nvPicPr>
          <p:cNvPr id="12" name="Google Shape;707;p63">
            <a:extLst>
              <a:ext uri="{FF2B5EF4-FFF2-40B4-BE49-F238E27FC236}">
                <a16:creationId xmlns:a16="http://schemas.microsoft.com/office/drawing/2014/main" id="{FF56711F-2FF3-1D59-5184-4413E04ECC5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4255" y="319293"/>
            <a:ext cx="1855110" cy="41361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09;p37">
            <a:extLst>
              <a:ext uri="{FF2B5EF4-FFF2-40B4-BE49-F238E27FC236}">
                <a16:creationId xmlns:a16="http://schemas.microsoft.com/office/drawing/2014/main" id="{7B08D719-E288-1EB3-C672-9E155B92CDF2}"/>
              </a:ext>
            </a:extLst>
          </p:cNvPr>
          <p:cNvSpPr/>
          <p:nvPr/>
        </p:nvSpPr>
        <p:spPr>
          <a:xfrm>
            <a:off x="202301" y="190365"/>
            <a:ext cx="3544312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Student’s book p.(21)</a:t>
            </a:r>
            <a:endParaRPr sz="2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CA5DA51D-1316-6954-59EF-68EB4581C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4" t="26273" r="5398" b="8594"/>
          <a:stretch/>
        </p:blipFill>
        <p:spPr>
          <a:xfrm>
            <a:off x="604879" y="661205"/>
            <a:ext cx="7970656" cy="2989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42098D6-23F4-8344-04D0-D35B700496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9" t="50659" r="24425" b="11425"/>
          <a:stretch/>
        </p:blipFill>
        <p:spPr>
          <a:xfrm>
            <a:off x="786178" y="1323126"/>
            <a:ext cx="6471201" cy="214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CA3333E-CA42-6A20-CD1C-A0B69DAA6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371" y="1183324"/>
            <a:ext cx="1814574" cy="1056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58100A7-D39C-A28B-2741-17F08AE5AEB1}"/>
              </a:ext>
            </a:extLst>
          </p:cNvPr>
          <p:cNvSpPr txBox="1"/>
          <p:nvPr/>
        </p:nvSpPr>
        <p:spPr>
          <a:xfrm>
            <a:off x="2969703" y="3355596"/>
            <a:ext cx="5922627" cy="1169551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1. You could go to a sport’s club.</a:t>
            </a:r>
          </a:p>
          <a:p>
            <a:r>
              <a:rPr lang="en-US" dirty="0"/>
              <a:t>2. You ought to get a nicotine patch.</a:t>
            </a:r>
          </a:p>
          <a:p>
            <a:r>
              <a:rPr lang="en-US" dirty="0"/>
              <a:t>3. You’d better give up sweets. You ought to eat more vegetables.</a:t>
            </a:r>
          </a:p>
          <a:p>
            <a:r>
              <a:rPr lang="en-US" dirty="0"/>
              <a:t>4. You should have more confidence in yourself.</a:t>
            </a:r>
          </a:p>
          <a:p>
            <a:r>
              <a:rPr lang="en-US" dirty="0"/>
              <a:t>5. You should go out and have fun. You might volunteer to help others.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DB71414-B132-26CD-D0D0-2BC49239F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81" t="29577" r="14059" b="15923"/>
          <a:stretch/>
        </p:blipFill>
        <p:spPr>
          <a:xfrm>
            <a:off x="333271" y="419451"/>
            <a:ext cx="8470863" cy="3391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2ED719E1-12DC-AF29-EEE4-10F186717A34}"/>
              </a:ext>
            </a:extLst>
          </p:cNvPr>
          <p:cNvSpPr txBox="1"/>
          <p:nvPr/>
        </p:nvSpPr>
        <p:spPr>
          <a:xfrm>
            <a:off x="5423140" y="1812300"/>
            <a:ext cx="3200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You’d better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go</a:t>
            </a:r>
            <a:r>
              <a:rPr lang="en-US" sz="1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home.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F933E07-E6BF-AA3B-44BF-01FCCD78CE63}"/>
              </a:ext>
            </a:extLst>
          </p:cNvPr>
          <p:cNvSpPr txBox="1"/>
          <p:nvPr/>
        </p:nvSpPr>
        <p:spPr>
          <a:xfrm>
            <a:off x="5518896" y="2280289"/>
            <a:ext cx="3200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I’d better </a:t>
            </a:r>
            <a:r>
              <a:rPr lang="en-US" sz="1600" b="1" dirty="0">
                <a:solidFill>
                  <a:srgbClr val="C144E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take</a:t>
            </a:r>
            <a:r>
              <a:rPr lang="en-US" sz="1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vacation.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A653AA6B-752C-0EB8-B45E-70123771CC9F}"/>
              </a:ext>
            </a:extLst>
          </p:cNvPr>
          <p:cNvSpPr txBox="1"/>
          <p:nvPr/>
        </p:nvSpPr>
        <p:spPr>
          <a:xfrm>
            <a:off x="5446067" y="2781995"/>
            <a:ext cx="3200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They’d better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go</a:t>
            </a:r>
            <a:r>
              <a:rPr lang="en-US" sz="1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 bed.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097D8-AA8C-3597-D8D9-B3DEFD51A76F}"/>
              </a:ext>
            </a:extLst>
          </p:cNvPr>
          <p:cNvSpPr txBox="1"/>
          <p:nvPr/>
        </p:nvSpPr>
        <p:spPr>
          <a:xfrm>
            <a:off x="5470344" y="3227057"/>
            <a:ext cx="3200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We’d better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buy</a:t>
            </a:r>
            <a:r>
              <a:rPr lang="en-US" sz="1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new car.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F76C11DA-DC84-8DAD-E5BE-698C5D28A324}"/>
              </a:ext>
            </a:extLst>
          </p:cNvPr>
          <p:cNvSpPr txBox="1"/>
          <p:nvPr/>
        </p:nvSpPr>
        <p:spPr>
          <a:xfrm>
            <a:off x="1609725" y="2734092"/>
            <a:ext cx="4880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https://www.liveworksheets.com/yb1183453hb</a:t>
            </a:r>
            <a:endParaRPr lang="ar-SA" sz="1800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58BD6B5-749F-1A7F-FCA4-CC7ABB96E50D}"/>
              </a:ext>
            </a:extLst>
          </p:cNvPr>
          <p:cNvSpPr txBox="1"/>
          <p:nvPr/>
        </p:nvSpPr>
        <p:spPr>
          <a:xfrm>
            <a:off x="1579245" y="3320832"/>
            <a:ext cx="4880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https://wordwall.net/ar/resource/28789787</a:t>
            </a:r>
            <a:endParaRPr lang="ar-SA" sz="1800" dirty="0"/>
          </a:p>
        </p:txBody>
      </p:sp>
      <p:sp>
        <p:nvSpPr>
          <p:cNvPr id="2" name="Google Shape;677;p62">
            <a:extLst>
              <a:ext uri="{FF2B5EF4-FFF2-40B4-BE49-F238E27FC236}">
                <a16:creationId xmlns:a16="http://schemas.microsoft.com/office/drawing/2014/main" id="{C8D63924-D9E2-3B47-46BA-770E1A9E7A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1602" y="316029"/>
            <a:ext cx="5439218" cy="11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i="0" dirty="0"/>
              <a:t>Extra Activities</a:t>
            </a:r>
            <a:endParaRPr sz="7200" i="0" dirty="0"/>
          </a:p>
        </p:txBody>
      </p:sp>
      <p:sp>
        <p:nvSpPr>
          <p:cNvPr id="4" name="Google Shape;490;p52">
            <a:extLst>
              <a:ext uri="{FF2B5EF4-FFF2-40B4-BE49-F238E27FC236}">
                <a16:creationId xmlns:a16="http://schemas.microsoft.com/office/drawing/2014/main" id="{DBF3E120-AA5F-7AF3-E856-F4ABF8F3699D}"/>
              </a:ext>
            </a:extLst>
          </p:cNvPr>
          <p:cNvSpPr/>
          <p:nvPr/>
        </p:nvSpPr>
        <p:spPr>
          <a:xfrm>
            <a:off x="1231305" y="2136573"/>
            <a:ext cx="305100" cy="305100"/>
          </a:xfrm>
          <a:prstGeom prst="ellipse">
            <a:avLst/>
          </a:prstGeom>
          <a:solidFill>
            <a:srgbClr val="8815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490;p52">
            <a:extLst>
              <a:ext uri="{FF2B5EF4-FFF2-40B4-BE49-F238E27FC236}">
                <a16:creationId xmlns:a16="http://schemas.microsoft.com/office/drawing/2014/main" id="{29C864AE-2AC9-A517-8B94-3592C54A6E90}"/>
              </a:ext>
            </a:extLst>
          </p:cNvPr>
          <p:cNvSpPr/>
          <p:nvPr/>
        </p:nvSpPr>
        <p:spPr>
          <a:xfrm>
            <a:off x="1216065" y="2791893"/>
            <a:ext cx="305100" cy="305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79F7B7E-4D58-B52A-F0F9-2FE8FF3B7DC0}"/>
              </a:ext>
            </a:extLst>
          </p:cNvPr>
          <p:cNvSpPr txBox="1"/>
          <p:nvPr/>
        </p:nvSpPr>
        <p:spPr>
          <a:xfrm>
            <a:off x="1548765" y="2063532"/>
            <a:ext cx="4880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https://www.liveworksheets.com/ya3129128pr</a:t>
            </a:r>
            <a:endParaRPr lang="ar-SA" sz="1800" dirty="0"/>
          </a:p>
        </p:txBody>
      </p:sp>
      <p:sp>
        <p:nvSpPr>
          <p:cNvPr id="9" name="Google Shape;490;p52">
            <a:extLst>
              <a:ext uri="{FF2B5EF4-FFF2-40B4-BE49-F238E27FC236}">
                <a16:creationId xmlns:a16="http://schemas.microsoft.com/office/drawing/2014/main" id="{D7F19643-032D-B582-E513-1F90A98B3F9A}"/>
              </a:ext>
            </a:extLst>
          </p:cNvPr>
          <p:cNvSpPr/>
          <p:nvPr/>
        </p:nvSpPr>
        <p:spPr>
          <a:xfrm>
            <a:off x="1216065" y="3378633"/>
            <a:ext cx="305100" cy="3051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702;p63">
            <a:extLst>
              <a:ext uri="{FF2B5EF4-FFF2-40B4-BE49-F238E27FC236}">
                <a16:creationId xmlns:a16="http://schemas.microsoft.com/office/drawing/2014/main" id="{5EA66CEF-8B5D-7934-F469-F5638D6EF6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082" y="1297874"/>
            <a:ext cx="1818069" cy="44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09;p63">
            <a:extLst>
              <a:ext uri="{FF2B5EF4-FFF2-40B4-BE49-F238E27FC236}">
                <a16:creationId xmlns:a16="http://schemas.microsoft.com/office/drawing/2014/main" id="{27D53217-37F8-B15B-C937-06D49F13024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3060" y="4080397"/>
            <a:ext cx="2237861" cy="444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774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6"/>
          <p:cNvSpPr txBox="1">
            <a:spLocks noGrp="1"/>
          </p:cNvSpPr>
          <p:nvPr>
            <p:ph type="title"/>
          </p:nvPr>
        </p:nvSpPr>
        <p:spPr>
          <a:xfrm>
            <a:off x="349083" y="2581489"/>
            <a:ext cx="3527002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Remember</a:t>
            </a:r>
            <a:endParaRPr sz="6000" dirty="0"/>
          </a:p>
        </p:txBody>
      </p:sp>
      <p:sp>
        <p:nvSpPr>
          <p:cNvPr id="551" name="Google Shape;551;p56"/>
          <p:cNvSpPr/>
          <p:nvPr/>
        </p:nvSpPr>
        <p:spPr>
          <a:xfrm>
            <a:off x="4436000" y="1244425"/>
            <a:ext cx="3727985" cy="2830925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شرح حديث / الدين النصيحة قلنا لمن - فذكر">
            <a:extLst>
              <a:ext uri="{FF2B5EF4-FFF2-40B4-BE49-F238E27FC236}">
                <a16:creationId xmlns:a16="http://schemas.microsoft.com/office/drawing/2014/main" id="{C75677F1-8A11-7CBC-D7C2-BA0A92012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29" y="1459975"/>
            <a:ext cx="3204916" cy="1802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1"/>
          <p:cNvSpPr txBox="1">
            <a:spLocks noGrp="1"/>
          </p:cNvSpPr>
          <p:nvPr>
            <p:ph type="title"/>
          </p:nvPr>
        </p:nvSpPr>
        <p:spPr>
          <a:xfrm>
            <a:off x="932588" y="1664388"/>
            <a:ext cx="38985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Homewok</a:t>
            </a:r>
            <a:endParaRPr sz="6600" dirty="0"/>
          </a:p>
        </p:txBody>
      </p:sp>
      <p:sp>
        <p:nvSpPr>
          <p:cNvPr id="476" name="Google Shape;476;p51"/>
          <p:cNvSpPr txBox="1">
            <a:spLocks noGrp="1"/>
          </p:cNvSpPr>
          <p:nvPr>
            <p:ph type="subTitle" idx="1"/>
          </p:nvPr>
        </p:nvSpPr>
        <p:spPr>
          <a:xfrm>
            <a:off x="932588" y="2722938"/>
            <a:ext cx="38985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Workbook   P</a:t>
            </a: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.( 58) </a:t>
            </a:r>
          </a:p>
        </p:txBody>
      </p:sp>
      <p:pic>
        <p:nvPicPr>
          <p:cNvPr id="2050" name="Picture 2" descr="Mega Goal | Creative-Teachers">
            <a:extLst>
              <a:ext uri="{FF2B5EF4-FFF2-40B4-BE49-F238E27FC236}">
                <a16:creationId xmlns:a16="http://schemas.microsoft.com/office/drawing/2014/main" id="{05E8EEED-5BC6-1DE3-E04A-2D966C48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37" y="461462"/>
            <a:ext cx="3134591" cy="3654136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709;p63">
            <a:extLst>
              <a:ext uri="{FF2B5EF4-FFF2-40B4-BE49-F238E27FC236}">
                <a16:creationId xmlns:a16="http://schemas.microsoft.com/office/drawing/2014/main" id="{A8D13DBE-0E2C-E8E2-8E34-63AF8B9936E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460" y="3287917"/>
            <a:ext cx="2237861" cy="444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2"/>
          <p:cNvSpPr txBox="1">
            <a:spLocks noGrp="1"/>
          </p:cNvSpPr>
          <p:nvPr>
            <p:ph type="title"/>
          </p:nvPr>
        </p:nvSpPr>
        <p:spPr>
          <a:xfrm>
            <a:off x="2356042" y="415089"/>
            <a:ext cx="4448100" cy="11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i="0" dirty="0"/>
              <a:t>THANKS!</a:t>
            </a:r>
            <a:endParaRPr sz="9600" i="0" dirty="0"/>
          </a:p>
        </p:txBody>
      </p:sp>
      <p:pic>
        <p:nvPicPr>
          <p:cNvPr id="1026" name="Picture 2" descr="439,945 Nice Day Images, Stock Photos &amp; Vectors | Shutterstock">
            <a:extLst>
              <a:ext uri="{FF2B5EF4-FFF2-40B4-BE49-F238E27FC236}">
                <a16:creationId xmlns:a16="http://schemas.microsoft.com/office/drawing/2014/main" id="{1D8DEFE0-5F5C-E022-0A29-FD7DBAD25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4"/>
          <a:stretch/>
        </p:blipFill>
        <p:spPr bwMode="auto">
          <a:xfrm>
            <a:off x="2348852" y="1564740"/>
            <a:ext cx="4494848" cy="3044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1988" y="2881276"/>
            <a:ext cx="1953884" cy="62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9641" y="2358088"/>
            <a:ext cx="1978578" cy="537084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63"/>
          <p:cNvSpPr txBox="1">
            <a:spLocks noGrp="1"/>
          </p:cNvSpPr>
          <p:nvPr>
            <p:ph type="title"/>
          </p:nvPr>
        </p:nvSpPr>
        <p:spPr>
          <a:xfrm>
            <a:off x="713225" y="506274"/>
            <a:ext cx="77175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699" name="Google Shape;699;p63"/>
          <p:cNvSpPr txBox="1"/>
          <p:nvPr/>
        </p:nvSpPr>
        <p:spPr>
          <a:xfrm>
            <a:off x="720000" y="1152475"/>
            <a:ext cx="7704000" cy="11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Here’s an assortment of alternative resources whose style fits the one of this template: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VECTOR</a:t>
            </a:r>
            <a:endParaRPr sz="2400" i="1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marR="508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Ink brush stroke collection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00" name="Google Shape;700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9042" y="2317300"/>
            <a:ext cx="2157607" cy="56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2131" y="3827495"/>
            <a:ext cx="2151433" cy="74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68822" y="3461954"/>
            <a:ext cx="1818069" cy="44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39171" y="2822692"/>
            <a:ext cx="2077352" cy="60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79841" y="2382002"/>
            <a:ext cx="2037225" cy="62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6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24598" y="3766005"/>
            <a:ext cx="1947711" cy="61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82928" y="3303155"/>
            <a:ext cx="2031052" cy="54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6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70899" y="2916836"/>
            <a:ext cx="1855110" cy="41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6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351376" y="3963226"/>
            <a:ext cx="1855110" cy="53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6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60000" y="3303157"/>
            <a:ext cx="2237861" cy="44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314335" y="3723342"/>
            <a:ext cx="1929191" cy="317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"/>
          <p:cNvSpPr txBox="1">
            <a:spLocks noGrp="1"/>
          </p:cNvSpPr>
          <p:nvPr>
            <p:ph type="title"/>
          </p:nvPr>
        </p:nvSpPr>
        <p:spPr>
          <a:xfrm>
            <a:off x="5141052" y="1089660"/>
            <a:ext cx="2067468" cy="12092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i="0" dirty="0"/>
              <a:t>Open</a:t>
            </a:r>
            <a:endParaRPr sz="7200" i="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26A3277-BAE9-E391-3A73-FD6A94DE0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05" t="20361" r="35304" b="9038"/>
          <a:stretch/>
        </p:blipFill>
        <p:spPr>
          <a:xfrm>
            <a:off x="1287395" y="302369"/>
            <a:ext cx="3263537" cy="4016771"/>
          </a:xfrm>
          <a:prstGeom prst="rect">
            <a:avLst/>
          </a:prstGeom>
          <a:ln w="1270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Google Shape;290;p38">
            <a:extLst>
              <a:ext uri="{FF2B5EF4-FFF2-40B4-BE49-F238E27FC236}">
                <a16:creationId xmlns:a16="http://schemas.microsoft.com/office/drawing/2014/main" id="{E236398E-9810-FBEA-DEEB-FD78AB7062C0}"/>
              </a:ext>
            </a:extLst>
          </p:cNvPr>
          <p:cNvSpPr txBox="1">
            <a:spLocks/>
          </p:cNvSpPr>
          <p:nvPr/>
        </p:nvSpPr>
        <p:spPr>
          <a:xfrm>
            <a:off x="5165562" y="2182022"/>
            <a:ext cx="1885635" cy="3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dirty="0"/>
              <a:t>Book p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.( 20)</a:t>
            </a:r>
          </a:p>
        </p:txBody>
      </p:sp>
      <p:pic>
        <p:nvPicPr>
          <p:cNvPr id="4" name="Google Shape;707;p63">
            <a:extLst>
              <a:ext uri="{FF2B5EF4-FFF2-40B4-BE49-F238E27FC236}">
                <a16:creationId xmlns:a16="http://schemas.microsoft.com/office/drawing/2014/main" id="{6EF2710D-EF61-1C6F-3303-F07EE23BDC5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0139" y="2741576"/>
            <a:ext cx="1855110" cy="413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D45B0FC-4D50-14D7-77EE-FF0F21F867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r="16357"/>
          <a:stretch/>
        </p:blipFill>
        <p:spPr>
          <a:xfrm>
            <a:off x="489126" y="938677"/>
            <a:ext cx="8142101" cy="2870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519D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n on Mom Goals">
            <a:extLst>
              <a:ext uri="{FF2B5EF4-FFF2-40B4-BE49-F238E27FC236}">
                <a16:creationId xmlns:a16="http://schemas.microsoft.com/office/drawing/2014/main" id="{9F1A2400-8D6D-8508-8500-1CCAA8C9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4" y="2357378"/>
            <a:ext cx="1454232" cy="21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708;p63">
            <a:extLst>
              <a:ext uri="{FF2B5EF4-FFF2-40B4-BE49-F238E27FC236}">
                <a16:creationId xmlns:a16="http://schemas.microsoft.com/office/drawing/2014/main" id="{319A521D-A6F7-D297-9EB2-E47B14FB676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8573" y="-99331"/>
            <a:ext cx="4811676" cy="11446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C98E287-B83F-A97D-02E3-F801006A8AB2}"/>
              </a:ext>
            </a:extLst>
          </p:cNvPr>
          <p:cNvSpPr txBox="1"/>
          <p:nvPr/>
        </p:nvSpPr>
        <p:spPr>
          <a:xfrm>
            <a:off x="2788920" y="242352"/>
            <a:ext cx="2346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Modal auxiliaries </a:t>
            </a:r>
          </a:p>
        </p:txBody>
      </p:sp>
      <p:pic>
        <p:nvPicPr>
          <p:cNvPr id="10" name="رسم 9" descr="سهم لليمين مع تعبئة خالصة">
            <a:extLst>
              <a:ext uri="{FF2B5EF4-FFF2-40B4-BE49-F238E27FC236}">
                <a16:creationId xmlns:a16="http://schemas.microsoft.com/office/drawing/2014/main" id="{D208A853-A24A-A7C9-E648-518FB2C99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830705" y="1152525"/>
            <a:ext cx="582930" cy="75438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8B8290F-EFCD-E616-41DD-D01F8901ADF4}"/>
              </a:ext>
            </a:extLst>
          </p:cNvPr>
          <p:cNvSpPr txBox="1"/>
          <p:nvPr/>
        </p:nvSpPr>
        <p:spPr>
          <a:xfrm>
            <a:off x="312420" y="1880652"/>
            <a:ext cx="2217420" cy="33855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masis MT Pro" panose="02040504050005020304" pitchFamily="18" charset="0"/>
              </a:rPr>
              <a:t>Used to give </a:t>
            </a:r>
            <a:r>
              <a:rPr lang="en-US" sz="1600" b="1" dirty="0">
                <a:solidFill>
                  <a:schemeClr val="tx2"/>
                </a:solidFill>
                <a:latin typeface="Amasis MT Pro" panose="02040504050005020304" pitchFamily="18" charset="0"/>
              </a:rPr>
              <a:t>advice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2039A89-96A5-39E9-4490-ECEABD81010F}"/>
              </a:ext>
            </a:extLst>
          </p:cNvPr>
          <p:cNvSpPr txBox="1"/>
          <p:nvPr/>
        </p:nvSpPr>
        <p:spPr>
          <a:xfrm>
            <a:off x="2621280" y="1880652"/>
            <a:ext cx="2758440" cy="33855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masis MT Pro" panose="02040504050005020304" pitchFamily="18" charset="0"/>
              </a:rPr>
              <a:t>are followed by </a:t>
            </a:r>
            <a:r>
              <a:rPr lang="en-US" sz="1600" b="1" dirty="0">
                <a:solidFill>
                  <a:schemeClr val="tx2"/>
                </a:solidFill>
                <a:latin typeface="Amasis MT Pro" panose="02040504050005020304" pitchFamily="18" charset="0"/>
              </a:rPr>
              <a:t>infinitive</a:t>
            </a:r>
          </a:p>
        </p:txBody>
      </p:sp>
      <p:pic>
        <p:nvPicPr>
          <p:cNvPr id="21" name="رسم 20" descr="سهم لليمين مع تعبئة خالصة">
            <a:extLst>
              <a:ext uri="{FF2B5EF4-FFF2-40B4-BE49-F238E27FC236}">
                <a16:creationId xmlns:a16="http://schemas.microsoft.com/office/drawing/2014/main" id="{7CCC9C2B-5A04-7649-1F62-B143EB51E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3743325" y="1183005"/>
            <a:ext cx="605790" cy="731520"/>
          </a:xfrm>
          <a:prstGeom prst="rect">
            <a:avLst/>
          </a:prstGeom>
        </p:spPr>
      </p:pic>
      <p:pic>
        <p:nvPicPr>
          <p:cNvPr id="22" name="رسم 21" descr="سهم لليمين مع تعبئة خالصة">
            <a:extLst>
              <a:ext uri="{FF2B5EF4-FFF2-40B4-BE49-F238E27FC236}">
                <a16:creationId xmlns:a16="http://schemas.microsoft.com/office/drawing/2014/main" id="{E6FC8C62-3AD3-6DA4-8429-466EA9D5E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814060" y="1196340"/>
            <a:ext cx="617220" cy="739140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1FE0113-AB06-89ED-66BC-28A2D5B4269D}"/>
              </a:ext>
            </a:extLst>
          </p:cNvPr>
          <p:cNvSpPr txBox="1"/>
          <p:nvPr/>
        </p:nvSpPr>
        <p:spPr>
          <a:xfrm>
            <a:off x="5471160" y="1880652"/>
            <a:ext cx="3086100" cy="33855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A519D1"/>
                </a:solidFill>
                <a:latin typeface="Amasis MT Pro" panose="02040504050005020304" pitchFamily="18" charset="0"/>
              </a:rPr>
              <a:t>Ought to </a:t>
            </a:r>
            <a:r>
              <a:rPr lang="en-US" sz="1600" dirty="0">
                <a:solidFill>
                  <a:srgbClr val="002060"/>
                </a:solidFill>
                <a:latin typeface="Amasis MT Pro" panose="02040504050005020304" pitchFamily="18" charset="0"/>
              </a:rPr>
              <a:t>is stronger than should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DB024D7-48B0-2C89-F58E-4DF676B2C5D8}"/>
              </a:ext>
            </a:extLst>
          </p:cNvPr>
          <p:cNvSpPr txBox="1"/>
          <p:nvPr/>
        </p:nvSpPr>
        <p:spPr>
          <a:xfrm>
            <a:off x="1630680" y="972830"/>
            <a:ext cx="496062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( should , ought to , might , &amp; could ) </a:t>
            </a:r>
          </a:p>
        </p:txBody>
      </p:sp>
      <p:sp>
        <p:nvSpPr>
          <p:cNvPr id="24" name="فقاعة التفكير: على شكل سحابة 23">
            <a:extLst>
              <a:ext uri="{FF2B5EF4-FFF2-40B4-BE49-F238E27FC236}">
                <a16:creationId xmlns:a16="http://schemas.microsoft.com/office/drawing/2014/main" id="{2FF9C726-4E6F-03CA-B567-0BF5EF3D8059}"/>
              </a:ext>
            </a:extLst>
          </p:cNvPr>
          <p:cNvSpPr/>
          <p:nvPr/>
        </p:nvSpPr>
        <p:spPr>
          <a:xfrm>
            <a:off x="2705100" y="2331720"/>
            <a:ext cx="3200400" cy="944880"/>
          </a:xfrm>
          <a:prstGeom prst="cloudCallout">
            <a:avLst>
              <a:gd name="adj1" fmla="val -55385"/>
              <a:gd name="adj2" fmla="val 400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should I do 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F1AC07E-2110-3BF7-C5EA-F60FD55AE437}"/>
              </a:ext>
            </a:extLst>
          </p:cNvPr>
          <p:cNvSpPr txBox="1"/>
          <p:nvPr/>
        </p:nvSpPr>
        <p:spPr>
          <a:xfrm>
            <a:off x="2651760" y="3447247"/>
            <a:ext cx="357378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</a:t>
            </a:r>
            <a:r>
              <a:rPr lang="en-US" b="1" dirty="0"/>
              <a:t>ought to </a:t>
            </a:r>
            <a:r>
              <a:rPr lang="en-US" dirty="0"/>
              <a:t>eat healthy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</a:t>
            </a:r>
            <a:r>
              <a:rPr lang="en-US" b="1" dirty="0"/>
              <a:t>should</a:t>
            </a:r>
            <a:r>
              <a:rPr lang="en-US" dirty="0"/>
              <a:t> exercise regularly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</a:t>
            </a:r>
            <a:r>
              <a:rPr lang="en-US" b="1" dirty="0"/>
              <a:t>might </a:t>
            </a:r>
            <a:r>
              <a:rPr lang="en-US" dirty="0"/>
              <a:t>join a gym.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</a:t>
            </a:r>
            <a:r>
              <a:rPr lang="en-US" b="1" dirty="0"/>
              <a:t>could</a:t>
            </a:r>
            <a:r>
              <a:rPr lang="en-US" dirty="0"/>
              <a:t> cut down sugar.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3F6FE169-8FE0-B18D-7EA0-8F1F2A573EB4}"/>
              </a:ext>
            </a:extLst>
          </p:cNvPr>
          <p:cNvSpPr txBox="1"/>
          <p:nvPr/>
        </p:nvSpPr>
        <p:spPr>
          <a:xfrm>
            <a:off x="1143000" y="4660463"/>
            <a:ext cx="596646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 “</a:t>
            </a:r>
            <a:r>
              <a:rPr lang="en-US" b="1" dirty="0"/>
              <a:t>might</a:t>
            </a:r>
            <a:r>
              <a:rPr lang="en-US" dirty="0"/>
              <a:t>” &amp; “</a:t>
            </a:r>
            <a:r>
              <a:rPr lang="en-US" b="1" dirty="0"/>
              <a:t>could</a:t>
            </a:r>
            <a:r>
              <a:rPr lang="en-US" dirty="0"/>
              <a:t>” usually used to express ideas rather than give advice 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BDB024D7-48B0-2C89-F58E-4DF676B2C5D8}"/>
              </a:ext>
            </a:extLst>
          </p:cNvPr>
          <p:cNvSpPr txBox="1"/>
          <p:nvPr/>
        </p:nvSpPr>
        <p:spPr>
          <a:xfrm>
            <a:off x="121920" y="972830"/>
            <a:ext cx="3962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(should , ought to, might, &amp; could) </a:t>
            </a:r>
          </a:p>
        </p:txBody>
      </p:sp>
      <p:pic>
        <p:nvPicPr>
          <p:cNvPr id="6" name="Google Shape;708;p63">
            <a:extLst>
              <a:ext uri="{FF2B5EF4-FFF2-40B4-BE49-F238E27FC236}">
                <a16:creationId xmlns:a16="http://schemas.microsoft.com/office/drawing/2014/main" id="{319A521D-A6F7-D297-9EB2-E47B14FB67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693" y="-99331"/>
            <a:ext cx="4811676" cy="11446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C98E287-B83F-A97D-02E3-F801006A8AB2}"/>
              </a:ext>
            </a:extLst>
          </p:cNvPr>
          <p:cNvSpPr txBox="1"/>
          <p:nvPr/>
        </p:nvSpPr>
        <p:spPr>
          <a:xfrm>
            <a:off x="2293620" y="242352"/>
            <a:ext cx="2346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Modal auxiliaries </a:t>
            </a:r>
          </a:p>
        </p:txBody>
      </p:sp>
      <p:pic>
        <p:nvPicPr>
          <p:cNvPr id="10" name="رسم 9" descr="سهم لليمين مع تعبئة خالصة">
            <a:extLst>
              <a:ext uri="{FF2B5EF4-FFF2-40B4-BE49-F238E27FC236}">
                <a16:creationId xmlns:a16="http://schemas.microsoft.com/office/drawing/2014/main" id="{D208A853-A24A-A7C9-E648-518FB2C99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2420" y="712470"/>
            <a:ext cx="914400" cy="9144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8B8290F-EFCD-E616-41DD-D01F8901ADF4}"/>
              </a:ext>
            </a:extLst>
          </p:cNvPr>
          <p:cNvSpPr txBox="1"/>
          <p:nvPr/>
        </p:nvSpPr>
        <p:spPr>
          <a:xfrm>
            <a:off x="5044440" y="684312"/>
            <a:ext cx="2987040" cy="36933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  <a:latin typeface="Amasis MT Pro" panose="02040504050005020304" pitchFamily="18" charset="0"/>
              </a:rPr>
              <a:t>Used to give </a:t>
            </a:r>
            <a:r>
              <a:rPr lang="en-US" sz="1800" b="1" dirty="0">
                <a:solidFill>
                  <a:schemeClr val="tx2"/>
                </a:solidFill>
                <a:latin typeface="Amasis MT Pro" panose="02040504050005020304" pitchFamily="18" charset="0"/>
              </a:rPr>
              <a:t>advice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E89E19F-41C7-22AE-F732-F5611B4DFB0B}"/>
              </a:ext>
            </a:extLst>
          </p:cNvPr>
          <p:cNvSpPr txBox="1"/>
          <p:nvPr/>
        </p:nvSpPr>
        <p:spPr>
          <a:xfrm>
            <a:off x="274320" y="1618774"/>
            <a:ext cx="5844540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</a:rPr>
              <a:t>SHOULD</a:t>
            </a:r>
          </a:p>
          <a:p>
            <a:endParaRPr lang="en-US" sz="500" dirty="0"/>
          </a:p>
          <a:p>
            <a:r>
              <a:rPr lang="en-US" b="1" dirty="0"/>
              <a:t>Use:</a:t>
            </a:r>
            <a:r>
              <a:rPr lang="en-US" dirty="0"/>
              <a:t>  to give </a:t>
            </a:r>
            <a:r>
              <a:rPr lang="en-US" b="1" dirty="0"/>
              <a:t>an advice </a:t>
            </a:r>
            <a:r>
              <a:rPr lang="en-US" dirty="0"/>
              <a:t>or an opinion</a:t>
            </a:r>
          </a:p>
          <a:p>
            <a:endParaRPr lang="en-US" sz="900" dirty="0"/>
          </a:p>
          <a:p>
            <a:r>
              <a:rPr lang="en-US" b="1" dirty="0"/>
              <a:t>Form :</a:t>
            </a:r>
            <a:r>
              <a:rPr lang="en-US" dirty="0"/>
              <a:t>  should/shouldn’t + simple verb</a:t>
            </a:r>
          </a:p>
          <a:p>
            <a:endParaRPr lang="en-US" sz="400" dirty="0"/>
          </a:p>
          <a:p>
            <a:r>
              <a:rPr lang="en-US" b="1" dirty="0"/>
              <a:t>Examples</a:t>
            </a:r>
            <a:r>
              <a:rPr lang="en-US" dirty="0"/>
              <a:t>: Your grades aren’t very good. You </a:t>
            </a:r>
            <a:r>
              <a:rPr lang="en-US" b="1" dirty="0">
                <a:solidFill>
                  <a:srgbClr val="339933"/>
                </a:solidFill>
              </a:rPr>
              <a:t>should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study</a:t>
            </a:r>
            <a:r>
              <a:rPr lang="en-US" b="1" dirty="0"/>
              <a:t> </a:t>
            </a:r>
            <a:r>
              <a:rPr lang="en-US" dirty="0"/>
              <a:t>harder. (+)     </a:t>
            </a:r>
          </a:p>
          <a:p>
            <a:r>
              <a:rPr lang="en-US" dirty="0"/>
              <a:t>                    You </a:t>
            </a:r>
            <a:r>
              <a:rPr lang="en-US" b="1" dirty="0">
                <a:solidFill>
                  <a:srgbClr val="339933"/>
                </a:solidFill>
              </a:rPr>
              <a:t>shouldn’t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talk</a:t>
            </a:r>
            <a:r>
              <a:rPr lang="en-US" b="1" dirty="0"/>
              <a:t> </a:t>
            </a:r>
            <a:r>
              <a:rPr lang="en-US" dirty="0"/>
              <a:t>so much during the classes.  (-)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B334FCA-73BA-1A53-4218-67001FA9F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133" y="1432943"/>
            <a:ext cx="1119375" cy="1119375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1E6F7C5-AA3A-A25B-CE87-4BEC838A8FD1}"/>
              </a:ext>
            </a:extLst>
          </p:cNvPr>
          <p:cNvSpPr txBox="1"/>
          <p:nvPr/>
        </p:nvSpPr>
        <p:spPr>
          <a:xfrm>
            <a:off x="1554480" y="3401735"/>
            <a:ext cx="5753100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</a:rPr>
              <a:t>OUGHT TO</a:t>
            </a:r>
          </a:p>
          <a:p>
            <a:endParaRPr lang="en-US" sz="600" dirty="0"/>
          </a:p>
          <a:p>
            <a:r>
              <a:rPr lang="en-US" b="1" dirty="0"/>
              <a:t>Use</a:t>
            </a:r>
            <a:r>
              <a:rPr lang="en-US" dirty="0"/>
              <a:t>:  use (</a:t>
            </a:r>
            <a:r>
              <a:rPr lang="en-US" b="1" dirty="0"/>
              <a:t>ought to</a:t>
            </a:r>
            <a:r>
              <a:rPr lang="en-US" dirty="0"/>
              <a:t>) to give an advice or an opinion.</a:t>
            </a:r>
          </a:p>
          <a:p>
            <a:r>
              <a:rPr lang="en-US" sz="700" dirty="0"/>
              <a:t> </a:t>
            </a:r>
            <a:endParaRPr lang="en-US" sz="100" dirty="0"/>
          </a:p>
          <a:p>
            <a:r>
              <a:rPr lang="en-US" b="1" dirty="0"/>
              <a:t>Form</a:t>
            </a:r>
            <a:r>
              <a:rPr lang="en-US" dirty="0"/>
              <a:t> :  ought to/ought not to + simple verb</a:t>
            </a:r>
          </a:p>
          <a:p>
            <a:endParaRPr lang="en-US" sz="900" dirty="0"/>
          </a:p>
          <a:p>
            <a:r>
              <a:rPr lang="en-US" b="1" dirty="0"/>
              <a:t>Examples</a:t>
            </a:r>
            <a:r>
              <a:rPr lang="en-US" dirty="0"/>
              <a:t>:  You </a:t>
            </a:r>
            <a:r>
              <a:rPr lang="en-US" b="1" dirty="0">
                <a:solidFill>
                  <a:srgbClr val="339933"/>
                </a:solidFill>
              </a:rPr>
              <a:t>ought to </a:t>
            </a:r>
            <a:r>
              <a:rPr lang="en-US" b="1" dirty="0">
                <a:solidFill>
                  <a:srgbClr val="C00000"/>
                </a:solidFill>
              </a:rPr>
              <a:t>study</a:t>
            </a:r>
            <a:r>
              <a:rPr lang="en-US" dirty="0"/>
              <a:t> harder.  </a:t>
            </a:r>
            <a:r>
              <a:rPr lang="en-US" b="1" dirty="0"/>
              <a:t>(+)</a:t>
            </a:r>
            <a:r>
              <a:rPr lang="en-US" dirty="0"/>
              <a:t>                                                    </a:t>
            </a:r>
          </a:p>
          <a:p>
            <a:r>
              <a:rPr lang="en-US" dirty="0"/>
              <a:t>                    You </a:t>
            </a:r>
            <a:r>
              <a:rPr lang="en-US" b="1" dirty="0">
                <a:solidFill>
                  <a:srgbClr val="339933"/>
                </a:solidFill>
              </a:rPr>
              <a:t>ought </a:t>
            </a:r>
            <a:r>
              <a:rPr lang="en-US" b="1" dirty="0">
                <a:solidFill>
                  <a:srgbClr val="C00000"/>
                </a:solidFill>
              </a:rPr>
              <a:t>not</a:t>
            </a:r>
            <a:r>
              <a:rPr lang="en-US" dirty="0"/>
              <a:t> </a:t>
            </a:r>
            <a:r>
              <a:rPr lang="en-US" b="1" dirty="0">
                <a:solidFill>
                  <a:srgbClr val="339933"/>
                </a:solidFill>
              </a:rPr>
              <a:t>to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talk</a:t>
            </a:r>
            <a:r>
              <a:rPr lang="en-US" dirty="0"/>
              <a:t> so much. </a:t>
            </a:r>
            <a:r>
              <a:rPr lang="en-US" b="1" dirty="0"/>
              <a:t>(-)</a:t>
            </a:r>
          </a:p>
        </p:txBody>
      </p:sp>
      <p:sp>
        <p:nvSpPr>
          <p:cNvPr id="18" name="AutoShape 2" descr="Difference Between Must and Ought To">
            <a:extLst>
              <a:ext uri="{FF2B5EF4-FFF2-40B4-BE49-F238E27FC236}">
                <a16:creationId xmlns:a16="http://schemas.microsoft.com/office/drawing/2014/main" id="{1AB91856-59CB-1B8D-7C77-4A6780C6F7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9382F02-66D4-7943-E059-4FD13F1BED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433" t="16648" r="8946" b="17535"/>
          <a:stretch/>
        </p:blipFill>
        <p:spPr>
          <a:xfrm>
            <a:off x="5993632" y="3781776"/>
            <a:ext cx="1149617" cy="116134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2039A89-96A5-39E9-4490-ECEABD81010F}"/>
              </a:ext>
            </a:extLst>
          </p:cNvPr>
          <p:cNvSpPr txBox="1"/>
          <p:nvPr/>
        </p:nvSpPr>
        <p:spPr>
          <a:xfrm>
            <a:off x="4998720" y="1095792"/>
            <a:ext cx="2987040" cy="36933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  <a:latin typeface="Amasis MT Pro" panose="02040504050005020304" pitchFamily="18" charset="0"/>
              </a:rPr>
              <a:t>are followed by </a:t>
            </a:r>
            <a:r>
              <a:rPr lang="en-US" sz="1800" b="1" dirty="0">
                <a:solidFill>
                  <a:schemeClr val="tx2"/>
                </a:solidFill>
                <a:latin typeface="Amasis MT Pro" panose="02040504050005020304" pitchFamily="18" charset="0"/>
              </a:rPr>
              <a:t>infinitive</a:t>
            </a:r>
          </a:p>
        </p:txBody>
      </p:sp>
    </p:spTree>
    <p:extLst>
      <p:ext uri="{BB962C8B-B14F-4D97-AF65-F5344CB8AC3E}">
        <p14:creationId xmlns:p14="http://schemas.microsoft.com/office/powerpoint/2010/main" val="387837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RACTICE MAKES PERFECT by Mat Voyce on Dribbble">
            <a:extLst>
              <a:ext uri="{FF2B5EF4-FFF2-40B4-BE49-F238E27FC236}">
                <a16:creationId xmlns:a16="http://schemas.microsoft.com/office/drawing/2014/main" id="{7AC0AC76-D3BC-95BB-F90F-6EFA5A55A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89" y="685408"/>
            <a:ext cx="4684105" cy="3513079"/>
          </a:xfrm>
          <a:prstGeom prst="rect">
            <a:avLst/>
          </a:prstGeom>
          <a:noFill/>
          <a:effectLst>
            <a:glow rad="228600">
              <a:schemeClr val="tx2">
                <a:lumMod val="60000"/>
                <a:lumOff val="4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03;p63">
            <a:extLst>
              <a:ext uri="{FF2B5EF4-FFF2-40B4-BE49-F238E27FC236}">
                <a16:creationId xmlns:a16="http://schemas.microsoft.com/office/drawing/2014/main" id="{CED5910B-BE2E-758D-85E6-ED85EC3653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5772" y="-7620"/>
            <a:ext cx="4452990" cy="129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Quotes about Not watching television (41 quotes)">
            <a:extLst>
              <a:ext uri="{FF2B5EF4-FFF2-40B4-BE49-F238E27FC236}">
                <a16:creationId xmlns:a16="http://schemas.microsoft.com/office/drawing/2014/main" id="{F6238FFE-BD41-43A7-11C5-3AEB4CD1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37" y="1351182"/>
            <a:ext cx="2311977" cy="163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AFB3926-F7F6-3735-74F2-3838DAD71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475" y="797116"/>
            <a:ext cx="1061050" cy="21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leep early cartoon Vector Art Stock Images | Depositphotos">
            <a:extLst>
              <a:ext uri="{FF2B5EF4-FFF2-40B4-BE49-F238E27FC236}">
                <a16:creationId xmlns:a16="http://schemas.microsoft.com/office/drawing/2014/main" id="{4EB449FE-40DB-8F63-AAD1-79F6AE0AD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2" y="1272252"/>
            <a:ext cx="2815937" cy="1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4E50A67-BC46-788A-F4D8-B240A2235F45}"/>
              </a:ext>
            </a:extLst>
          </p:cNvPr>
          <p:cNvSpPr txBox="1"/>
          <p:nvPr/>
        </p:nvSpPr>
        <p:spPr>
          <a:xfrm>
            <a:off x="2699385" y="166554"/>
            <a:ext cx="2787015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>
                <a:solidFill>
                  <a:schemeClr val="tx1"/>
                </a:solidFill>
              </a:rPr>
              <a:t>Give an advice</a:t>
            </a:r>
            <a:endParaRPr lang="ar-SA" sz="2800" b="1" u="sng" dirty="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B1D135C-30D1-305B-6798-C147BB73AF70}"/>
              </a:ext>
            </a:extLst>
          </p:cNvPr>
          <p:cNvSpPr/>
          <p:nvPr/>
        </p:nvSpPr>
        <p:spPr>
          <a:xfrm>
            <a:off x="251798" y="3300032"/>
            <a:ext cx="25218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latin typeface="Amasis MT Pro" panose="02040504050005020304" pitchFamily="18" charset="0"/>
              </a:rPr>
              <a:t>You </a:t>
            </a:r>
            <a:r>
              <a:rPr lang="en-US" sz="1800" b="1" dirty="0">
                <a:ln w="0"/>
                <a:solidFill>
                  <a:srgbClr val="FF0000"/>
                </a:solidFill>
                <a:latin typeface="Amasis MT Pro" panose="02040504050005020304" pitchFamily="18" charset="0"/>
              </a:rPr>
              <a:t>should </a:t>
            </a:r>
            <a:r>
              <a:rPr lang="en-US" sz="1800" b="1" cap="none" spc="0" dirty="0">
                <a:ln w="0"/>
                <a:solidFill>
                  <a:srgbClr val="00B050"/>
                </a:solidFill>
                <a:latin typeface="Amasis MT Pro" panose="02040504050005020304" pitchFamily="18" charset="0"/>
              </a:rPr>
              <a:t>sleep</a:t>
            </a:r>
          </a:p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latin typeface="Amasis MT Pro" panose="02040504050005020304" pitchFamily="18" charset="0"/>
              </a:rPr>
              <a:t>Early.</a:t>
            </a:r>
            <a:endParaRPr lang="ar-SA" sz="3600" b="0" cap="none" spc="0" dirty="0">
              <a:ln w="0"/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E48E64D-25FF-785B-3A4A-BAB77CC6DBB8}"/>
              </a:ext>
            </a:extLst>
          </p:cNvPr>
          <p:cNvSpPr/>
          <p:nvPr/>
        </p:nvSpPr>
        <p:spPr>
          <a:xfrm>
            <a:off x="3002618" y="3246692"/>
            <a:ext cx="25218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latin typeface="Amasis MT Pro" panose="02040504050005020304" pitchFamily="18" charset="0"/>
              </a:rPr>
              <a:t>You </a:t>
            </a:r>
            <a:r>
              <a:rPr lang="en-US" sz="1800" b="1" dirty="0">
                <a:ln w="0"/>
                <a:solidFill>
                  <a:srgbClr val="FF0000"/>
                </a:solidFill>
                <a:latin typeface="Amasis MT Pro" panose="02040504050005020304" pitchFamily="18" charset="0"/>
              </a:rPr>
              <a:t>shouldn’t </a:t>
            </a:r>
            <a:r>
              <a:rPr lang="en-US" sz="1800" b="1" cap="none" spc="0" dirty="0">
                <a:ln w="0"/>
                <a:solidFill>
                  <a:srgbClr val="00B050"/>
                </a:solidFill>
                <a:latin typeface="Amasis MT Pro" panose="02040504050005020304" pitchFamily="18" charset="0"/>
              </a:rPr>
              <a:t>watch </a:t>
            </a:r>
          </a:p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latin typeface="Amasis MT Pro" panose="02040504050005020304" pitchFamily="18" charset="0"/>
              </a:rPr>
              <a:t>So much TV.</a:t>
            </a:r>
            <a:endParaRPr lang="ar-SA" sz="3600" b="0" cap="none" spc="0" dirty="0">
              <a:ln w="0"/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A89A259-A246-41CC-A048-F1213DEFCB7D}"/>
              </a:ext>
            </a:extLst>
          </p:cNvPr>
          <p:cNvSpPr/>
          <p:nvPr/>
        </p:nvSpPr>
        <p:spPr>
          <a:xfrm>
            <a:off x="5768678" y="3269552"/>
            <a:ext cx="25218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latin typeface="Amasis MT Pro" panose="02040504050005020304" pitchFamily="18" charset="0"/>
              </a:rPr>
              <a:t>You </a:t>
            </a:r>
            <a:r>
              <a:rPr lang="en-US" sz="1800" b="1" dirty="0">
                <a:ln w="0"/>
                <a:solidFill>
                  <a:srgbClr val="FF0000"/>
                </a:solidFill>
                <a:latin typeface="Amasis MT Pro" panose="02040504050005020304" pitchFamily="18" charset="0"/>
              </a:rPr>
              <a:t>should </a:t>
            </a:r>
            <a:r>
              <a:rPr lang="en-US" sz="1800" b="1" cap="none" spc="0" dirty="0">
                <a:ln w="0"/>
                <a:solidFill>
                  <a:srgbClr val="00B050"/>
                </a:solidFill>
                <a:latin typeface="Amasis MT Pro" panose="02040504050005020304" pitchFamily="18" charset="0"/>
              </a:rPr>
              <a:t>walk </a:t>
            </a:r>
          </a:p>
          <a:p>
            <a:pPr algn="ctr"/>
            <a:r>
              <a:rPr lang="en-US" sz="1800" dirty="0">
                <a:ln w="0"/>
                <a:solidFill>
                  <a:schemeClr val="tx1"/>
                </a:solidFill>
                <a:latin typeface="Amasis MT Pro" panose="02040504050005020304" pitchFamily="18" charset="0"/>
              </a:rPr>
              <a:t>an hour a day. </a:t>
            </a:r>
            <a:endParaRPr lang="ar-SA" sz="3600" b="0" cap="none" spc="0" dirty="0">
              <a:ln w="0"/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B2CAED0-99B6-07EC-B28D-EDC24D16B3E3}"/>
              </a:ext>
            </a:extLst>
          </p:cNvPr>
          <p:cNvSpPr txBox="1"/>
          <p:nvPr/>
        </p:nvSpPr>
        <p:spPr>
          <a:xfrm>
            <a:off x="1007745" y="2909352"/>
            <a:ext cx="7600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sleep</a:t>
            </a:r>
            <a:endParaRPr lang="ar-SA" b="1" dirty="0">
              <a:solidFill>
                <a:srgbClr val="00B0F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0C3CB24-9F55-847E-ACC6-146EE5162C54}"/>
              </a:ext>
            </a:extLst>
          </p:cNvPr>
          <p:cNvSpPr txBox="1"/>
          <p:nvPr/>
        </p:nvSpPr>
        <p:spPr>
          <a:xfrm>
            <a:off x="3987165" y="2924592"/>
            <a:ext cx="7600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watch</a:t>
            </a:r>
            <a:endParaRPr lang="ar-SA" b="1" dirty="0">
              <a:solidFill>
                <a:srgbClr val="00B0F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C6A8869-B581-105B-951E-1684B6DDF660}"/>
              </a:ext>
            </a:extLst>
          </p:cNvPr>
          <p:cNvSpPr txBox="1"/>
          <p:nvPr/>
        </p:nvSpPr>
        <p:spPr>
          <a:xfrm>
            <a:off x="6555105" y="2939832"/>
            <a:ext cx="7600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walk</a:t>
            </a:r>
            <a:endParaRPr lang="ar-SA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DB5B06B-3DBD-ED2F-6DC5-8204E4CB4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50" t="32000" r="13083" b="36592"/>
          <a:stretch/>
        </p:blipFill>
        <p:spPr>
          <a:xfrm>
            <a:off x="1633451" y="157249"/>
            <a:ext cx="5999018" cy="146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64A0DEF-2007-DF56-F328-6019779AD601}"/>
              </a:ext>
            </a:extLst>
          </p:cNvPr>
          <p:cNvSpPr txBox="1"/>
          <p:nvPr/>
        </p:nvSpPr>
        <p:spPr>
          <a:xfrm>
            <a:off x="1403984" y="1911132"/>
            <a:ext cx="59797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used to give advice. It’s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stronger</a:t>
            </a:r>
            <a:r>
              <a:rPr lang="en-US" sz="1800" b="1" dirty="0"/>
              <a:t> </a:t>
            </a:r>
            <a:r>
              <a:rPr lang="en-US" sz="1600" dirty="0"/>
              <a:t>than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should</a:t>
            </a:r>
            <a:r>
              <a:rPr lang="en-US" sz="1600" dirty="0"/>
              <a:t> and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ought</a:t>
            </a:r>
            <a:r>
              <a:rPr lang="en-US" sz="1600" dirty="0"/>
              <a:t>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en-US" sz="1600" dirty="0"/>
              <a:t>.</a:t>
            </a:r>
            <a:endParaRPr lang="ar-SA" sz="1600" dirty="0"/>
          </a:p>
        </p:txBody>
      </p:sp>
      <p:pic>
        <p:nvPicPr>
          <p:cNvPr id="7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503B3253-9770-9CF5-E722-76124FCCA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3860">
            <a:off x="928756" y="1410665"/>
            <a:ext cx="670328" cy="67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BE5E0D5-6329-A258-57E7-C963CF274E9D}"/>
              </a:ext>
            </a:extLst>
          </p:cNvPr>
          <p:cNvSpPr txBox="1"/>
          <p:nvPr/>
        </p:nvSpPr>
        <p:spPr>
          <a:xfrm>
            <a:off x="1729648" y="2420935"/>
            <a:ext cx="4340073" cy="115467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You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had better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prepare</a:t>
            </a:r>
            <a:r>
              <a:rPr lang="en-US" sz="1600" dirty="0">
                <a:latin typeface="+mj-lt"/>
              </a:rPr>
              <a:t> for the exam 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He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had better </a:t>
            </a:r>
            <a:r>
              <a:rPr lang="en-US" sz="1600" b="1" dirty="0">
                <a:solidFill>
                  <a:srgbClr val="A519D1"/>
                </a:solidFill>
                <a:latin typeface="+mj-lt"/>
              </a:rPr>
              <a:t>complete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his work. 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They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had better </a:t>
            </a:r>
            <a:r>
              <a:rPr lang="en-US" sz="1600" b="1" dirty="0">
                <a:solidFill>
                  <a:srgbClr val="A519D1"/>
                </a:solidFill>
                <a:latin typeface="+mj-lt"/>
              </a:rPr>
              <a:t>sleep</a:t>
            </a:r>
            <a:r>
              <a:rPr lang="en-US" sz="1600" dirty="0">
                <a:latin typeface="+mj-lt"/>
              </a:rPr>
              <a:t> early ..</a:t>
            </a:r>
          </a:p>
        </p:txBody>
      </p:sp>
      <p:pic>
        <p:nvPicPr>
          <p:cNvPr id="13" name="Google Shape;701;p63">
            <a:extLst>
              <a:ext uri="{FF2B5EF4-FFF2-40B4-BE49-F238E27FC236}">
                <a16:creationId xmlns:a16="http://schemas.microsoft.com/office/drawing/2014/main" id="{BB8F78FA-8A38-E00F-AF00-561D19A5107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17621" y="2629570"/>
            <a:ext cx="2366576" cy="896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5A70B1D-3F48-D978-BDD3-20EA17F2035B}"/>
              </a:ext>
            </a:extLst>
          </p:cNvPr>
          <p:cNvSpPr txBox="1"/>
          <p:nvPr/>
        </p:nvSpPr>
        <p:spPr>
          <a:xfrm>
            <a:off x="94819" y="2955497"/>
            <a:ext cx="1086281" cy="3077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b="1" dirty="0">
                <a:solidFill>
                  <a:srgbClr val="A519D1"/>
                </a:solidFill>
              </a:rPr>
              <a:t>Examples</a:t>
            </a:r>
          </a:p>
        </p:txBody>
      </p:sp>
      <p:pic>
        <p:nvPicPr>
          <p:cNvPr id="17" name="Google Shape;700;p63">
            <a:extLst>
              <a:ext uri="{FF2B5EF4-FFF2-40B4-BE49-F238E27FC236}">
                <a16:creationId xmlns:a16="http://schemas.microsoft.com/office/drawing/2014/main" id="{C15DF37C-CABE-3AA4-AD14-AEF8406BB1A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34943" y="3200038"/>
            <a:ext cx="2871776" cy="120422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19B35EB-B7B6-94E9-AFD9-6679579FDB27}"/>
              </a:ext>
            </a:extLst>
          </p:cNvPr>
          <p:cNvSpPr txBox="1"/>
          <p:nvPr/>
        </p:nvSpPr>
        <p:spPr>
          <a:xfrm>
            <a:off x="605359" y="3702257"/>
            <a:ext cx="16425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1800" b="1" dirty="0">
                <a:solidFill>
                  <a:srgbClr val="A519D1"/>
                </a:solidFill>
              </a:rPr>
              <a:t>Negative (-)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731DA5B-E670-29F2-865A-E8B5A9FDD771}"/>
              </a:ext>
            </a:extLst>
          </p:cNvPr>
          <p:cNvSpPr txBox="1"/>
          <p:nvPr/>
        </p:nvSpPr>
        <p:spPr>
          <a:xfrm>
            <a:off x="1586865" y="4205154"/>
            <a:ext cx="4196715" cy="4160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She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had better 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not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apply</a:t>
            </a:r>
            <a:r>
              <a:rPr lang="en-US" sz="1600" dirty="0">
                <a:latin typeface="+mj-lt"/>
              </a:rPr>
              <a:t> for the job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F0708DB-3987-558C-8F6F-85356AE95F4A}"/>
              </a:ext>
            </a:extLst>
          </p:cNvPr>
          <p:cNvSpPr txBox="1"/>
          <p:nvPr/>
        </p:nvSpPr>
        <p:spPr>
          <a:xfrm>
            <a:off x="1564005" y="4620809"/>
            <a:ext cx="4288155" cy="4160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She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had better 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not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to 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apply</a:t>
            </a:r>
            <a:r>
              <a:rPr lang="en-US" sz="1600" dirty="0">
                <a:latin typeface="+mj-lt"/>
              </a:rPr>
              <a:t> for the job</a:t>
            </a:r>
          </a:p>
        </p:txBody>
      </p:sp>
      <p:pic>
        <p:nvPicPr>
          <p:cNvPr id="22" name="رسم 21" descr="شارة علامة 1 مع تعبئة خالصة">
            <a:extLst>
              <a:ext uri="{FF2B5EF4-FFF2-40B4-BE49-F238E27FC236}">
                <a16:creationId xmlns:a16="http://schemas.microsoft.com/office/drawing/2014/main" id="{C0BD7623-F89E-5E48-7F2B-3D74C2D24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86364" y="4353742"/>
            <a:ext cx="287421" cy="287421"/>
          </a:xfrm>
          <a:prstGeom prst="rect">
            <a:avLst/>
          </a:prstGeom>
        </p:spPr>
      </p:pic>
      <p:pic>
        <p:nvPicPr>
          <p:cNvPr id="24" name="رسم 23" descr="شارة الصليب مع تعبئة خالصة">
            <a:extLst>
              <a:ext uri="{FF2B5EF4-FFF2-40B4-BE49-F238E27FC236}">
                <a16:creationId xmlns:a16="http://schemas.microsoft.com/office/drawing/2014/main" id="{715903CA-9EBC-73DB-2D65-F5B6C2C029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53292" y="4721004"/>
            <a:ext cx="291356" cy="291356"/>
          </a:xfrm>
          <a:prstGeom prst="rect">
            <a:avLst/>
          </a:prstGeom>
        </p:spPr>
      </p:pic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87FFA4B7-3BB2-C03B-496D-7F77D1590F12}"/>
              </a:ext>
            </a:extLst>
          </p:cNvPr>
          <p:cNvSpPr/>
          <p:nvPr/>
        </p:nvSpPr>
        <p:spPr>
          <a:xfrm>
            <a:off x="2411430" y="3703320"/>
            <a:ext cx="3791250" cy="408623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dirty="0">
                <a:ln w="0"/>
                <a:solidFill>
                  <a:schemeClr val="accent1"/>
                </a:solidFill>
              </a:rPr>
              <a:t>had better + not + base form(V)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8" grpId="0" animBg="1"/>
      <p:bldP spid="26" grpId="0" animBg="1"/>
    </p:bldLst>
  </p:timing>
</p:sld>
</file>

<file path=ppt/theme/theme1.xml><?xml version="1.0" encoding="utf-8"?>
<a:theme xmlns:a="http://schemas.openxmlformats.org/drawingml/2006/main" name="Kinesthetic Learning Academy by Slidesgo">
  <a:themeElements>
    <a:clrScheme name="Simple Light">
      <a:dk1>
        <a:srgbClr val="1A1919"/>
      </a:dk1>
      <a:lt1>
        <a:srgbClr val="FFFFFF"/>
      </a:lt1>
      <a:dk2>
        <a:srgbClr val="8ED5FE"/>
      </a:dk2>
      <a:lt2>
        <a:srgbClr val="8815AD"/>
      </a:lt2>
      <a:accent1>
        <a:srgbClr val="FDD72C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A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916</Words>
  <Application>Microsoft Office PowerPoint</Application>
  <PresentationFormat>عرض على الشاشة (16:9)</PresentationFormat>
  <Paragraphs>189</Paragraphs>
  <Slides>29</Slides>
  <Notes>29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44" baseType="lpstr">
      <vt:lpstr>Anton</vt:lpstr>
      <vt:lpstr>Arial</vt:lpstr>
      <vt:lpstr>Lato</vt:lpstr>
      <vt:lpstr>Amasis MT Pro</vt:lpstr>
      <vt:lpstr>Amasis MT Pro Medium</vt:lpstr>
      <vt:lpstr>Congenial</vt:lpstr>
      <vt:lpstr>Cavolini</vt:lpstr>
      <vt:lpstr>Bebas Neue</vt:lpstr>
      <vt:lpstr>Patrick Hand</vt:lpstr>
      <vt:lpstr>Nunito Light</vt:lpstr>
      <vt:lpstr>inherit</vt:lpstr>
      <vt:lpstr>Montserrat</vt:lpstr>
      <vt:lpstr>Open Sans</vt:lpstr>
      <vt:lpstr>MV Boli</vt:lpstr>
      <vt:lpstr>Kinesthetic Learning Academy by Slidesgo</vt:lpstr>
      <vt:lpstr>Unit 2  Take My Advice</vt:lpstr>
      <vt:lpstr>Lesson Objectives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Substitute with two or three-word verb</vt:lpstr>
      <vt:lpstr>Substitute with two or three-word verb</vt:lpstr>
      <vt:lpstr>Substitute with two or three-word verb</vt:lpstr>
      <vt:lpstr>Substitute with two or three-word verb</vt:lpstr>
      <vt:lpstr>Substitute with two or three-word verb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Extra Activities</vt:lpstr>
      <vt:lpstr>Remember</vt:lpstr>
      <vt:lpstr>Homewok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Take My Advice</dc:title>
  <dc:creator>ام الوليد</dc:creator>
  <cp:lastModifiedBy>انتصار بنت العبيدالله</cp:lastModifiedBy>
  <cp:revision>17</cp:revision>
  <dcterms:modified xsi:type="dcterms:W3CDTF">2022-12-25T01:32:01Z</dcterms:modified>
</cp:coreProperties>
</file>