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256" r:id="rId2"/>
    <p:sldId id="582" r:id="rId3"/>
    <p:sldId id="756" r:id="rId4"/>
    <p:sldId id="786" r:id="rId5"/>
    <p:sldId id="809" r:id="rId6"/>
    <p:sldId id="662" r:id="rId7"/>
    <p:sldId id="831" r:id="rId8"/>
    <p:sldId id="855" r:id="rId9"/>
    <p:sldId id="845" r:id="rId10"/>
    <p:sldId id="846" r:id="rId11"/>
    <p:sldId id="844" r:id="rId12"/>
    <p:sldId id="847" r:id="rId13"/>
    <p:sldId id="848" r:id="rId14"/>
    <p:sldId id="849" r:id="rId15"/>
    <p:sldId id="850" r:id="rId16"/>
    <p:sldId id="856" r:id="rId17"/>
    <p:sldId id="851" r:id="rId18"/>
    <p:sldId id="840" r:id="rId19"/>
    <p:sldId id="852" r:id="rId20"/>
    <p:sldId id="853" r:id="rId21"/>
    <p:sldId id="854" r:id="rId22"/>
    <p:sldId id="843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34"/>
    <a:srgbClr val="0000CC"/>
    <a:srgbClr val="333399"/>
    <a:srgbClr val="996600"/>
    <a:srgbClr val="006600"/>
    <a:srgbClr val="9900FF"/>
    <a:srgbClr val="CCCC00"/>
    <a:srgbClr val="FFFF00"/>
    <a:srgbClr val="3366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>
      <p:cViewPr varScale="1">
        <p:scale>
          <a:sx n="75" d="100"/>
          <a:sy n="75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323B16A-2588-4CA3-A6C0-7DF91ED14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52C1DD39-BDA9-4ACA-A183-FFEE7FB7B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8181576-EF19-43E1-864C-ED7C618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6959712-9B50-468F-BB74-E073CD8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6F4C8BB-3E09-49A8-8F82-02BF198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11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DE7B2BC-FE2D-4405-9DB1-EE4012DC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2D8B751-0AB7-4578-BFD7-7DC4EE11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5C31383-6356-4518-B43B-B9E9304D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90EC34-33FC-4DF1-B8A6-519878A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FA54CF2-212A-4325-8F50-901FF14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0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F2A53715-4585-4F11-A877-13951BA28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E3A38DA-613E-44B9-BE12-7A4FA0CB0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9C841F9-7AA7-4DD9-86AA-8746886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603EDEE-5CB6-4771-BD1A-23A761CF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F5B6E02-6A06-4791-A2E0-B0870EAC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7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7867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94EF5CB-A072-446E-9C61-C618A6B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E3593C9-3787-4943-B522-D38FA697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D927A68-CB10-477E-BEBF-0BF4B4B0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906EAEF-742E-4DB0-BA2B-E6111E4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9EDE1FD-C70B-47B8-81F6-08656DA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82D9B76-7394-49A9-B8C0-405943B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8E1066F-2716-4264-8DA6-E496EE58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CD7FEEF-A01F-4145-B107-D75FEDC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D62859D-20EB-4BF6-BAB7-95AAD2B4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C2FC0D7-5320-42C1-AE6D-25F037AD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11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AF7DAEA-49F6-4BD2-B002-3905C65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AAE3F33-2CE8-4265-BF78-C2277CF3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476BE48-D626-42A4-BA26-C962B8AD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9DEE4CB8-6930-4EEE-8936-FDF9D67B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2B77C46-AAF1-48ED-A587-334EA70E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E283FDE-6B49-4C95-A638-80A4398A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1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F75F331-717C-4AD9-A23F-C4E0DEEA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E44651C-DCD5-4728-A3EE-43B0470F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2158440-D879-4056-9913-43C1A00A6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10F07D6A-5429-4F9D-9244-AD720908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33B85FBD-D148-4863-820F-D426ACAB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AE0FDCDF-78B2-471A-837F-2EE52C85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7027BC62-F176-422A-9169-F25B37EA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7388F568-90D3-45E6-A917-7E72B5E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5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63BB74A-1396-4C78-9BA7-D9CE8647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95C78129-8828-492B-A10A-C9BF4E6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B78652D-7458-481B-B233-1F11F17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4A8CEE87-9958-4ECD-AA46-3A8AED7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0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B232FA67-C51F-4759-BE73-42356E0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D7495DAC-E8AB-4D50-A241-3D59EA2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AB381925-912B-4B3B-BCED-17FA1BC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2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068B7B8-BD63-482B-81A5-E35959B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B1C096A-1734-4AE8-B9F6-C909C2B3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FEC160E-C548-4087-B61C-59FC99E5E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72DF5F8-02DA-4B97-A855-D9131F78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A6398ABF-529B-44DC-9893-3D73F3A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061A0D94-4237-4648-8910-163BBCD4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0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C72D0D5-3846-4FE4-954B-2907A47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8C924714-3624-48AD-BE26-805B1D349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ABF50FA-E054-4DCF-8276-4ABB954E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85CA946-CA67-460B-885E-41B2F88D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31A5DD4-1F2F-42D3-9CAA-14947A7A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C3DFAF8-6523-425A-B25D-52AA801B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845A6ED1-648A-4218-BB8C-EFCF6629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6795819-8F3D-4454-BF86-B1C57DC7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172F296-3348-434B-B2E1-A8406A31D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4F9D-6848-44C0-B421-766F803D931A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CC685BF-05A5-43F4-B7FE-3A1967B8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D9CC8B8-61D3-49B8-8AEF-1DFFA1F7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1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bsaenz/advice-should-shouldnt-ought-to-had-better-and-had-better-not/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keepsmilingenglish.com/2017/01/comparatives-superlatives/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67342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lus-punctuation-alphabet-abc-gold-146037/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67342" TargetMode="External"/><Relationship Id="rId7" Type="http://schemas.openxmlformats.org/officeDocument/2006/relationships/hyperlink" Target="http://www.justintarte.com/2013/06/dont-forget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pixabay.com/en/plus-punctuation-alphabet-abc-gold-146037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ugaboominimrme.blogspot.com/2014/08/a-birthday-surprise-lunch-and-fre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929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reanvillepost.com/2017/10/23/dying-for-the-empire-is-not-heroic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gilizcebankasi.com/ought-to-ve-had-better-yardimci-fiilleri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1972C50A-7488-4780-8916-F273BC4DFD6C}"/>
              </a:ext>
            </a:extLst>
          </p:cNvPr>
          <p:cNvSpPr/>
          <p:nvPr/>
        </p:nvSpPr>
        <p:spPr>
          <a:xfrm>
            <a:off x="-4574" y="3030"/>
            <a:ext cx="12188951" cy="30659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2" name="مستطيل 13">
            <a:extLst>
              <a:ext uri="{FF2B5EF4-FFF2-40B4-BE49-F238E27FC236}">
                <a16:creationId xmlns:a16="http://schemas.microsoft.com/office/drawing/2014/main" xmlns="" id="{B37320FD-A61B-4605-8F22-1F65EBCD85B7}"/>
              </a:ext>
            </a:extLst>
          </p:cNvPr>
          <p:cNvSpPr/>
          <p:nvPr/>
        </p:nvSpPr>
        <p:spPr>
          <a:xfrm>
            <a:off x="6098" y="2"/>
            <a:ext cx="12178279" cy="3933054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  </a:t>
            </a:r>
            <a:r>
              <a:rPr lang="en-US" sz="4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rawing, refrigerator&#10;&#10;Description automatically generated">
            <a:extLst>
              <a:ext uri="{FF2B5EF4-FFF2-40B4-BE49-F238E27FC236}">
                <a16:creationId xmlns:a16="http://schemas.microsoft.com/office/drawing/2014/main" xmlns="" id="{DF147197-0BB9-4202-81FA-D3986BE0D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" y="3943806"/>
            <a:ext cx="12178279" cy="24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7EF6ABA-BEDA-4C4D-A4AE-575CA67F5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60648"/>
            <a:ext cx="9238095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2D2494-CA8E-4D30-810D-BE3E1B84D369}"/>
              </a:ext>
            </a:extLst>
          </p:cNvPr>
          <p:cNvSpPr txBox="1"/>
          <p:nvPr/>
        </p:nvSpPr>
        <p:spPr>
          <a:xfrm>
            <a:off x="210617" y="3167390"/>
            <a:ext cx="1177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We </a:t>
            </a:r>
            <a:r>
              <a:rPr lang="en-US" sz="2800" dirty="0">
                <a:solidFill>
                  <a:srgbClr val="9966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had better</a:t>
            </a: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stop for petrol soon . The tank is almost empty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B18A9-17F9-4114-BB88-1C320BEA9673}"/>
              </a:ext>
            </a:extLst>
          </p:cNvPr>
          <p:cNvSpPr txBox="1"/>
          <p:nvPr/>
        </p:nvSpPr>
        <p:spPr>
          <a:xfrm>
            <a:off x="179716" y="4109010"/>
            <a:ext cx="1177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It might rain . You</a:t>
            </a:r>
            <a:r>
              <a:rPr lang="en-US" sz="2800" dirty="0">
                <a:solidFill>
                  <a:srgbClr val="9966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’d better </a:t>
            </a: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take an umbrella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1748D-044E-4CA0-8B3B-6B9CA60EFBCB}"/>
              </a:ext>
            </a:extLst>
          </p:cNvPr>
          <p:cNvSpPr txBox="1"/>
          <p:nvPr/>
        </p:nvSpPr>
        <p:spPr>
          <a:xfrm>
            <a:off x="184788" y="4869160"/>
            <a:ext cx="1177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He </a:t>
            </a:r>
            <a:r>
              <a:rPr lang="en-US" sz="2800" dirty="0">
                <a:solidFill>
                  <a:srgbClr val="9966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had better not</a:t>
            </a: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park his car illegally .</a:t>
            </a:r>
          </a:p>
        </p:txBody>
      </p:sp>
    </p:spTree>
    <p:extLst>
      <p:ext uri="{BB962C8B-B14F-4D97-AF65-F5344CB8AC3E}">
        <p14:creationId xmlns:p14="http://schemas.microsoft.com/office/powerpoint/2010/main" val="33150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12172204-E598-443C-9A37-F783F3BB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7528" y="215827"/>
            <a:ext cx="8136904" cy="2493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283FEE93-C212-4FC6-AFCB-B783AF3A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35682" r="50000" b="24228"/>
          <a:stretch/>
        </p:blipFill>
        <p:spPr>
          <a:xfrm>
            <a:off x="263352" y="3137729"/>
            <a:ext cx="2222500" cy="100811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F7C08728-F3CC-487E-AE15-596385E38F0F}"/>
              </a:ext>
            </a:extLst>
          </p:cNvPr>
          <p:cNvSpPr/>
          <p:nvPr/>
        </p:nvSpPr>
        <p:spPr>
          <a:xfrm>
            <a:off x="2629271" y="3368407"/>
            <a:ext cx="1008112" cy="5040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FD5466-6850-4C9E-9991-66E232779993}"/>
              </a:ext>
            </a:extLst>
          </p:cNvPr>
          <p:cNvSpPr txBox="1"/>
          <p:nvPr/>
        </p:nvSpPr>
        <p:spPr>
          <a:xfrm>
            <a:off x="3792567" y="3366565"/>
            <a:ext cx="8390508" cy="461665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 stronger than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should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&amp;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ought to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in giving advice .</a:t>
            </a:r>
          </a:p>
        </p:txBody>
      </p:sp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6631248A-F10B-49AD-A806-8CE1F4436F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951" r="16795" b="90949"/>
          <a:stretch/>
        </p:blipFill>
        <p:spPr>
          <a:xfrm>
            <a:off x="263352" y="4420752"/>
            <a:ext cx="2222500" cy="648072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C09E0E94-639B-41C3-8345-40193DFCB089}"/>
              </a:ext>
            </a:extLst>
          </p:cNvPr>
          <p:cNvSpPr/>
          <p:nvPr/>
        </p:nvSpPr>
        <p:spPr>
          <a:xfrm>
            <a:off x="2639616" y="4529583"/>
            <a:ext cx="1008112" cy="5040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353AE5-B4DD-4003-8034-B7F7DAA713D8}"/>
              </a:ext>
            </a:extLst>
          </p:cNvPr>
          <p:cNvSpPr txBox="1"/>
          <p:nvPr/>
        </p:nvSpPr>
        <p:spPr>
          <a:xfrm>
            <a:off x="3801492" y="4544733"/>
            <a:ext cx="8390508" cy="40011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There is always a danger or a problem if you don’t follow the advice.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38C9DD-8060-435F-953E-80C34B0EC95B}"/>
              </a:ext>
            </a:extLst>
          </p:cNvPr>
          <p:cNvSpPr txBox="1"/>
          <p:nvPr/>
        </p:nvSpPr>
        <p:spPr>
          <a:xfrm>
            <a:off x="263352" y="5310589"/>
            <a:ext cx="527061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should finish this project .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xmlns="" id="{23EAED24-24DC-41A4-BCA2-4E1D1C8478FA}"/>
              </a:ext>
            </a:extLst>
          </p:cNvPr>
          <p:cNvSpPr/>
          <p:nvPr/>
        </p:nvSpPr>
        <p:spPr>
          <a:xfrm>
            <a:off x="7286262" y="5306437"/>
            <a:ext cx="4104456" cy="530967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 problem if you don’t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1C6285-FD71-4C70-ABCB-FB943224A953}"/>
              </a:ext>
            </a:extLst>
          </p:cNvPr>
          <p:cNvSpPr txBox="1"/>
          <p:nvPr/>
        </p:nvSpPr>
        <p:spPr>
          <a:xfrm>
            <a:off x="269301" y="6054756"/>
            <a:ext cx="1117527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had better finish this project, or you might lose your job  .</a:t>
            </a:r>
          </a:p>
        </p:txBody>
      </p:sp>
    </p:spTree>
    <p:extLst>
      <p:ext uri="{BB962C8B-B14F-4D97-AF65-F5344CB8AC3E}">
        <p14:creationId xmlns:p14="http://schemas.microsoft.com/office/powerpoint/2010/main" val="18021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5A8408A3-9B74-4C93-AA52-2C08C8EE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19"/>
          <a:stretch/>
        </p:blipFill>
        <p:spPr>
          <a:xfrm>
            <a:off x="1319484" y="148883"/>
            <a:ext cx="9228571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رابط مستقيم 27">
            <a:extLst>
              <a:ext uri="{FF2B5EF4-FFF2-40B4-BE49-F238E27FC236}">
                <a16:creationId xmlns:a16="http://schemas.microsoft.com/office/drawing/2014/main" xmlns="" id="{35E36821-04E7-41ED-87C6-DACE41211CFD}"/>
              </a:ext>
            </a:extLst>
          </p:cNvPr>
          <p:cNvCxnSpPr>
            <a:cxnSpLocks/>
          </p:cNvCxnSpPr>
          <p:nvPr/>
        </p:nvCxnSpPr>
        <p:spPr>
          <a:xfrm>
            <a:off x="1722380" y="1340768"/>
            <a:ext cx="1781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xmlns="" id="{502FCFCA-08D8-4DA0-B52D-6E92CC5F61FB}"/>
              </a:ext>
            </a:extLst>
          </p:cNvPr>
          <p:cNvCxnSpPr>
            <a:cxnSpLocks/>
          </p:cNvCxnSpPr>
          <p:nvPr/>
        </p:nvCxnSpPr>
        <p:spPr>
          <a:xfrm>
            <a:off x="1631504" y="692696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DBDA492-BCAB-49B4-8A73-D838E38898AD}"/>
              </a:ext>
            </a:extLst>
          </p:cNvPr>
          <p:cNvSpPr/>
          <p:nvPr/>
        </p:nvSpPr>
        <p:spPr>
          <a:xfrm>
            <a:off x="1127448" y="3140970"/>
            <a:ext cx="6840760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Please turn off the TV 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970199-8E69-41EB-8C4E-11AF9223B77A}"/>
              </a:ext>
            </a:extLst>
          </p:cNvPr>
          <p:cNvSpPr/>
          <p:nvPr/>
        </p:nvSpPr>
        <p:spPr>
          <a:xfrm>
            <a:off x="1127448" y="4103576"/>
            <a:ext cx="6840760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Please turn the TV off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ED39074-DD6C-4B1C-AB30-E5F49B4D83F4}"/>
              </a:ext>
            </a:extLst>
          </p:cNvPr>
          <p:cNvSpPr/>
          <p:nvPr/>
        </p:nvSpPr>
        <p:spPr>
          <a:xfrm>
            <a:off x="1127448" y="5066182"/>
            <a:ext cx="6840760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She threw away the old pizza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2AE608A-B35A-41E9-AF29-1AFC0F7DDB0C}"/>
              </a:ext>
            </a:extLst>
          </p:cNvPr>
          <p:cNvSpPr/>
          <p:nvPr/>
        </p:nvSpPr>
        <p:spPr>
          <a:xfrm>
            <a:off x="1199456" y="5997348"/>
            <a:ext cx="6840760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She threw the old pizza away .</a:t>
            </a:r>
          </a:p>
        </p:txBody>
      </p: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6D5ECAED-1D43-4371-8025-4D789691930F}"/>
              </a:ext>
            </a:extLst>
          </p:cNvPr>
          <p:cNvCxnSpPr>
            <a:cxnSpLocks/>
          </p:cNvCxnSpPr>
          <p:nvPr/>
        </p:nvCxnSpPr>
        <p:spPr>
          <a:xfrm>
            <a:off x="3728694" y="1628800"/>
            <a:ext cx="845228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F28836CC-5175-4C08-BBE4-A334D8DBF2D0}"/>
              </a:ext>
            </a:extLst>
          </p:cNvPr>
          <p:cNvCxnSpPr>
            <a:cxnSpLocks/>
          </p:cNvCxnSpPr>
          <p:nvPr/>
        </p:nvCxnSpPr>
        <p:spPr>
          <a:xfrm>
            <a:off x="3773742" y="1844824"/>
            <a:ext cx="900100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C45E56E8-72E3-4A19-9621-9CDC81382C73}"/>
              </a:ext>
            </a:extLst>
          </p:cNvPr>
          <p:cNvCxnSpPr>
            <a:cxnSpLocks/>
          </p:cNvCxnSpPr>
          <p:nvPr/>
        </p:nvCxnSpPr>
        <p:spPr>
          <a:xfrm>
            <a:off x="3728694" y="2132856"/>
            <a:ext cx="629204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0E03CACD-6C58-4BEF-AEC7-4CA8F1633375}"/>
              </a:ext>
            </a:extLst>
          </p:cNvPr>
          <p:cNvCxnSpPr>
            <a:cxnSpLocks/>
          </p:cNvCxnSpPr>
          <p:nvPr/>
        </p:nvCxnSpPr>
        <p:spPr>
          <a:xfrm>
            <a:off x="4125214" y="2348880"/>
            <a:ext cx="700469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FD741BEF-4E99-4EFB-884A-643EF575250A}"/>
              </a:ext>
            </a:extLst>
          </p:cNvPr>
          <p:cNvCxnSpPr>
            <a:cxnSpLocks/>
          </p:cNvCxnSpPr>
          <p:nvPr/>
        </p:nvCxnSpPr>
        <p:spPr>
          <a:xfrm>
            <a:off x="4043296" y="2636912"/>
            <a:ext cx="576540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E88C2C82-8947-4BC9-880D-C8F8C5454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0759" b="29072"/>
          <a:stretch/>
        </p:blipFill>
        <p:spPr>
          <a:xfrm>
            <a:off x="3647728" y="102441"/>
            <a:ext cx="3906823" cy="63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EA48C5-8559-417E-B8A6-7BFB8E455BD0}"/>
              </a:ext>
            </a:extLst>
          </p:cNvPr>
          <p:cNvSpPr txBox="1"/>
          <p:nvPr/>
        </p:nvSpPr>
        <p:spPr>
          <a:xfrm>
            <a:off x="152628" y="868893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333399"/>
                </a:solidFill>
              </a:rPr>
              <a:t>Some verbs are </a:t>
            </a:r>
            <a:r>
              <a:rPr lang="en-US" sz="2400" dirty="0">
                <a:solidFill>
                  <a:srgbClr val="006600"/>
                </a:solidFill>
              </a:rPr>
              <a:t>two-part verbs</a:t>
            </a:r>
            <a:r>
              <a:rPr lang="en-US" sz="2400" dirty="0">
                <a:solidFill>
                  <a:srgbClr val="333399"/>
                </a:solidFill>
              </a:rPr>
              <a:t> . They consist of a verb and a particle  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2E89C88-413D-4B24-83E9-18BA59A99536}"/>
              </a:ext>
            </a:extLst>
          </p:cNvPr>
          <p:cNvSpPr/>
          <p:nvPr/>
        </p:nvSpPr>
        <p:spPr>
          <a:xfrm>
            <a:off x="127210" y="2447005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give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999430E-F85B-4A7D-9E27-8C7FF257A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59031" y="2447005"/>
            <a:ext cx="700954" cy="72008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4253E9-D140-482D-8392-D8063B44FEAD}"/>
              </a:ext>
            </a:extLst>
          </p:cNvPr>
          <p:cNvSpPr/>
          <p:nvPr/>
        </p:nvSpPr>
        <p:spPr>
          <a:xfrm>
            <a:off x="4051646" y="2447005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A2612C3-10F1-4867-A3A6-BFCA9752A18A}"/>
              </a:ext>
            </a:extLst>
          </p:cNvPr>
          <p:cNvSpPr/>
          <p:nvPr/>
        </p:nvSpPr>
        <p:spPr>
          <a:xfrm>
            <a:off x="103139" y="3366935"/>
            <a:ext cx="6312024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gave back the money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E657A3-D12A-4150-BA58-02502947749F}"/>
              </a:ext>
            </a:extLst>
          </p:cNvPr>
          <p:cNvSpPr txBox="1"/>
          <p:nvPr/>
        </p:nvSpPr>
        <p:spPr>
          <a:xfrm>
            <a:off x="152628" y="1264477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33399"/>
                </a:solidFill>
              </a:rPr>
              <a:t>All of the two-word verbs are separable 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BD5AAEA-8096-40A6-8D4B-54B31EAF2B85}"/>
              </a:ext>
            </a:extLst>
          </p:cNvPr>
          <p:cNvSpPr/>
          <p:nvPr/>
        </p:nvSpPr>
        <p:spPr>
          <a:xfrm>
            <a:off x="127210" y="3989384"/>
            <a:ext cx="6312024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gave the money back 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B0BC49D-9D61-428E-BE3D-6CF27D1E8C9F}"/>
              </a:ext>
            </a:extLst>
          </p:cNvPr>
          <p:cNvSpPr/>
          <p:nvPr/>
        </p:nvSpPr>
        <p:spPr>
          <a:xfrm>
            <a:off x="263352" y="4611833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Put </a:t>
            </a: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A377466F-A4B4-44B9-83E8-73D619C93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44992" y="4611832"/>
            <a:ext cx="700954" cy="72008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943B3DA-5B02-42F4-A4C0-5171F2208015}"/>
              </a:ext>
            </a:extLst>
          </p:cNvPr>
          <p:cNvSpPr/>
          <p:nvPr/>
        </p:nvSpPr>
        <p:spPr>
          <a:xfrm>
            <a:off x="4439816" y="4611832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off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FA040F4-10CD-40C8-881C-701940782EE7}"/>
              </a:ext>
            </a:extLst>
          </p:cNvPr>
          <p:cNvSpPr/>
          <p:nvPr/>
        </p:nvSpPr>
        <p:spPr>
          <a:xfrm>
            <a:off x="263352" y="5492695"/>
            <a:ext cx="9289032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need to put off the meeting until next Sunday 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A2C6748-2394-4C1C-840E-BC68231FFE21}"/>
              </a:ext>
            </a:extLst>
          </p:cNvPr>
          <p:cNvSpPr/>
          <p:nvPr/>
        </p:nvSpPr>
        <p:spPr>
          <a:xfrm>
            <a:off x="263352" y="6085802"/>
            <a:ext cx="9289032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need to put it off until next Sunday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EFE7-3F20-4DC2-8164-078FD4E3C509}"/>
              </a:ext>
            </a:extLst>
          </p:cNvPr>
          <p:cNvSpPr txBox="1"/>
          <p:nvPr/>
        </p:nvSpPr>
        <p:spPr>
          <a:xfrm>
            <a:off x="159122" y="1721509"/>
            <a:ext cx="1203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33399"/>
                </a:solidFill>
              </a:rPr>
              <a:t>With separable two-word verbs we can replace </a:t>
            </a:r>
            <a:r>
              <a:rPr lang="en-US" sz="2800" dirty="0">
                <a:solidFill>
                  <a:srgbClr val="006600"/>
                </a:solidFill>
              </a:rPr>
              <a:t>the noun object</a:t>
            </a:r>
            <a:r>
              <a:rPr lang="en-US" sz="2800" dirty="0">
                <a:solidFill>
                  <a:srgbClr val="333399"/>
                </a:solidFill>
              </a:rPr>
              <a:t> with </a:t>
            </a:r>
            <a:r>
              <a:rPr lang="en-US" sz="2800" dirty="0">
                <a:solidFill>
                  <a:srgbClr val="006600"/>
                </a:solidFill>
              </a:rPr>
              <a:t>a pronoun </a:t>
            </a:r>
            <a:r>
              <a:rPr lang="en-US" sz="2800" dirty="0">
                <a:solidFill>
                  <a:srgbClr val="33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0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3B59283D-A0BB-4F2F-A6E2-86CC46AAF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4"/>
          <a:stretch/>
        </p:blipFill>
        <p:spPr>
          <a:xfrm>
            <a:off x="983432" y="260648"/>
            <a:ext cx="9228571" cy="2389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رابط مستقيم 27">
            <a:extLst>
              <a:ext uri="{FF2B5EF4-FFF2-40B4-BE49-F238E27FC236}">
                <a16:creationId xmlns:a16="http://schemas.microsoft.com/office/drawing/2014/main" xmlns="" id="{89AFAC9F-6F15-468A-9519-A855C5331DC6}"/>
              </a:ext>
            </a:extLst>
          </p:cNvPr>
          <p:cNvCxnSpPr>
            <a:cxnSpLocks/>
          </p:cNvCxnSpPr>
          <p:nvPr/>
        </p:nvCxnSpPr>
        <p:spPr>
          <a:xfrm>
            <a:off x="1631504" y="620688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1842E64-43A3-45B3-A9B8-319F9762FDAC}"/>
              </a:ext>
            </a:extLst>
          </p:cNvPr>
          <p:cNvSpPr/>
          <p:nvPr/>
        </p:nvSpPr>
        <p:spPr>
          <a:xfrm>
            <a:off x="875420" y="3010511"/>
            <a:ext cx="6840760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 get on with my brother 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6A189BB-2E09-49A4-801C-A71F6B278A4C}"/>
              </a:ext>
            </a:extLst>
          </p:cNvPr>
          <p:cNvSpPr/>
          <p:nvPr/>
        </p:nvSpPr>
        <p:spPr>
          <a:xfrm>
            <a:off x="865412" y="3929198"/>
            <a:ext cx="8352117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Many young students look up to their teachers 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7644A6-55BE-4550-88BD-F192A1E1E380}"/>
              </a:ext>
            </a:extLst>
          </p:cNvPr>
          <p:cNvSpPr/>
          <p:nvPr/>
        </p:nvSpPr>
        <p:spPr>
          <a:xfrm>
            <a:off x="875420" y="4865297"/>
            <a:ext cx="10512358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 get along with Ali really well . He’s one of my best friends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D125EE7-A8AF-47E9-86DD-BA88E8B4518D}"/>
              </a:ext>
            </a:extLst>
          </p:cNvPr>
          <p:cNvSpPr/>
          <p:nvPr/>
        </p:nvSpPr>
        <p:spPr>
          <a:xfrm>
            <a:off x="875420" y="5783984"/>
            <a:ext cx="10512358" cy="5760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That man has to put up with this kind of behavior every day .</a:t>
            </a:r>
          </a:p>
        </p:txBody>
      </p: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482F313F-41DD-42A3-AF74-16CDC67C0D5D}"/>
              </a:ext>
            </a:extLst>
          </p:cNvPr>
          <p:cNvCxnSpPr>
            <a:cxnSpLocks/>
          </p:cNvCxnSpPr>
          <p:nvPr/>
        </p:nvCxnSpPr>
        <p:spPr>
          <a:xfrm>
            <a:off x="3935760" y="836712"/>
            <a:ext cx="1033702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6316C0A7-8276-4C46-87A9-BD3276B5C7A7}"/>
              </a:ext>
            </a:extLst>
          </p:cNvPr>
          <p:cNvCxnSpPr>
            <a:cxnSpLocks/>
          </p:cNvCxnSpPr>
          <p:nvPr/>
        </p:nvCxnSpPr>
        <p:spPr>
          <a:xfrm>
            <a:off x="2217982" y="1412776"/>
            <a:ext cx="1717778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F5340238-BA05-4154-8FED-0F96527BDDDB}"/>
              </a:ext>
            </a:extLst>
          </p:cNvPr>
          <p:cNvCxnSpPr>
            <a:cxnSpLocks/>
          </p:cNvCxnSpPr>
          <p:nvPr/>
        </p:nvCxnSpPr>
        <p:spPr>
          <a:xfrm>
            <a:off x="1271464" y="1700808"/>
            <a:ext cx="428376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xmlns="" id="{0055D6B7-2BF2-490D-840A-5542376A6E21}"/>
              </a:ext>
            </a:extLst>
          </p:cNvPr>
          <p:cNvCxnSpPr>
            <a:cxnSpLocks/>
          </p:cNvCxnSpPr>
          <p:nvPr/>
        </p:nvCxnSpPr>
        <p:spPr>
          <a:xfrm>
            <a:off x="1423864" y="2204864"/>
            <a:ext cx="52482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E88C2C82-8947-4BC9-880D-C8F8C5454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0759" b="29072"/>
          <a:stretch/>
        </p:blipFill>
        <p:spPr>
          <a:xfrm>
            <a:off x="3647728" y="102441"/>
            <a:ext cx="3906823" cy="597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EA48C5-8559-417E-B8A6-7BFB8E455BD0}"/>
              </a:ext>
            </a:extLst>
          </p:cNvPr>
          <p:cNvSpPr txBox="1"/>
          <p:nvPr/>
        </p:nvSpPr>
        <p:spPr>
          <a:xfrm>
            <a:off x="23848" y="823100"/>
            <a:ext cx="1214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333399"/>
                </a:solidFill>
              </a:rPr>
              <a:t>Some verbs are </a:t>
            </a:r>
            <a:r>
              <a:rPr lang="en-US" sz="2400" dirty="0">
                <a:solidFill>
                  <a:srgbClr val="006600"/>
                </a:solidFill>
              </a:rPr>
              <a:t>three-word verbs</a:t>
            </a:r>
            <a:r>
              <a:rPr lang="en-US" sz="2400" dirty="0">
                <a:solidFill>
                  <a:srgbClr val="333399"/>
                </a:solidFill>
              </a:rPr>
              <a:t> . They consist of </a:t>
            </a:r>
            <a:r>
              <a:rPr lang="en-US" sz="2400" dirty="0">
                <a:solidFill>
                  <a:srgbClr val="C00000"/>
                </a:solidFill>
              </a:rPr>
              <a:t>a verb</a:t>
            </a:r>
            <a:r>
              <a:rPr lang="en-US" sz="2400" dirty="0">
                <a:solidFill>
                  <a:srgbClr val="333399"/>
                </a:solidFill>
              </a:rPr>
              <a:t> and </a:t>
            </a:r>
            <a:r>
              <a:rPr lang="en-US" sz="2400" dirty="0">
                <a:solidFill>
                  <a:srgbClr val="C00000"/>
                </a:solidFill>
              </a:rPr>
              <a:t>adverb particle</a:t>
            </a:r>
            <a:r>
              <a:rPr lang="en-US" sz="2400" dirty="0">
                <a:solidFill>
                  <a:srgbClr val="333399"/>
                </a:solidFill>
              </a:rPr>
              <a:t> and  </a:t>
            </a:r>
            <a:r>
              <a:rPr lang="en-US" sz="2400" dirty="0">
                <a:solidFill>
                  <a:srgbClr val="C00000"/>
                </a:solidFill>
              </a:rPr>
              <a:t>a preposition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2E89C88-413D-4B24-83E9-18BA59A99536}"/>
              </a:ext>
            </a:extLst>
          </p:cNvPr>
          <p:cNvSpPr/>
          <p:nvPr/>
        </p:nvSpPr>
        <p:spPr>
          <a:xfrm>
            <a:off x="103138" y="1578728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put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999430E-F85B-4A7D-9E27-8C7FF257A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23252" y="1588406"/>
            <a:ext cx="700954" cy="72008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4253E9-D140-482D-8392-D8063B44FEAD}"/>
              </a:ext>
            </a:extLst>
          </p:cNvPr>
          <p:cNvSpPr/>
          <p:nvPr/>
        </p:nvSpPr>
        <p:spPr>
          <a:xfrm>
            <a:off x="3924436" y="1583081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up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A2612C3-10F1-4867-A3A6-BFCA9752A18A}"/>
              </a:ext>
            </a:extLst>
          </p:cNvPr>
          <p:cNvSpPr/>
          <p:nvPr/>
        </p:nvSpPr>
        <p:spPr>
          <a:xfrm>
            <a:off x="103138" y="2427381"/>
            <a:ext cx="7289005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She can’t put up with this violence any longer 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B0BC49D-9D61-428E-BE3D-6CF27D1E8C9F}"/>
              </a:ext>
            </a:extLst>
          </p:cNvPr>
          <p:cNvSpPr/>
          <p:nvPr/>
        </p:nvSpPr>
        <p:spPr>
          <a:xfrm>
            <a:off x="149169" y="3117640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get</a:t>
            </a: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A377466F-A4B4-44B9-83E8-73D619C93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10047" y="3103725"/>
            <a:ext cx="700954" cy="72008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943B3DA-5B02-42F4-A4C0-5171F2208015}"/>
              </a:ext>
            </a:extLst>
          </p:cNvPr>
          <p:cNvSpPr/>
          <p:nvPr/>
        </p:nvSpPr>
        <p:spPr>
          <a:xfrm>
            <a:off x="3892996" y="3098707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along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FA040F4-10CD-40C8-881C-701940782EE7}"/>
              </a:ext>
            </a:extLst>
          </p:cNvPr>
          <p:cNvSpPr/>
          <p:nvPr/>
        </p:nvSpPr>
        <p:spPr>
          <a:xfrm>
            <a:off x="23848" y="3995919"/>
            <a:ext cx="9289032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had an ability to get along with all kinds of people .</a:t>
            </a: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3963640-A0CF-427E-86E5-A7F798C5C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98362" y="1588405"/>
            <a:ext cx="700954" cy="72008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968EBAD-BA57-46AD-8B23-D742E51934B8}"/>
              </a:ext>
            </a:extLst>
          </p:cNvPr>
          <p:cNvSpPr/>
          <p:nvPr/>
        </p:nvSpPr>
        <p:spPr>
          <a:xfrm>
            <a:off x="7714092" y="1588285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with</a:t>
            </a:r>
          </a:p>
        </p:txBody>
      </p: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C6F18609-4EE3-4A14-AC04-B95691124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8175" y="3101264"/>
            <a:ext cx="700954" cy="72008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6109CCD-371C-445F-AF1D-7011D49FA2A1}"/>
              </a:ext>
            </a:extLst>
          </p:cNvPr>
          <p:cNvSpPr/>
          <p:nvPr/>
        </p:nvSpPr>
        <p:spPr>
          <a:xfrm>
            <a:off x="7689577" y="3098707"/>
            <a:ext cx="1440160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with</a:t>
            </a: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DDA58840-EF18-472D-881A-89EBD58BA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8058" y="4576600"/>
            <a:ext cx="1561356" cy="135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3DB65D-7C4F-424D-8992-9AE0EBC10497}"/>
              </a:ext>
            </a:extLst>
          </p:cNvPr>
          <p:cNvSpPr txBox="1"/>
          <p:nvPr/>
        </p:nvSpPr>
        <p:spPr>
          <a:xfrm>
            <a:off x="1569193" y="4821993"/>
            <a:ext cx="855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Pronoun objects go between the verb and particle 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40DAA87-1D06-4836-B7C7-4AB962CAA52C}"/>
              </a:ext>
            </a:extLst>
          </p:cNvPr>
          <p:cNvSpPr txBox="1"/>
          <p:nvPr/>
        </p:nvSpPr>
        <p:spPr>
          <a:xfrm>
            <a:off x="1543298" y="5825067"/>
            <a:ext cx="776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996600"/>
                </a:solidFill>
                <a:latin typeface="Comic Sans MS" panose="030F0702030302020204" pitchFamily="66" charset="0"/>
              </a:rPr>
              <a:t>I can’t find my keys . Did you throw </a:t>
            </a:r>
            <a:r>
              <a:rPr lang="en-US" sz="2400" dirty="0">
                <a:solidFill>
                  <a:srgbClr val="333399"/>
                </a:solidFill>
                <a:latin typeface="Comic Sans MS" panose="030F0702030302020204" pitchFamily="66" charset="0"/>
              </a:rPr>
              <a:t>them</a:t>
            </a:r>
            <a:r>
              <a:rPr lang="en-US" sz="2400" dirty="0">
                <a:solidFill>
                  <a:srgbClr val="996600"/>
                </a:solidFill>
                <a:latin typeface="Comic Sans MS" panose="030F0702030302020204" pitchFamily="66" charset="0"/>
              </a:rPr>
              <a:t> away ?</a:t>
            </a:r>
          </a:p>
        </p:txBody>
      </p:sp>
    </p:spTree>
    <p:extLst>
      <p:ext uri="{BB962C8B-B14F-4D97-AF65-F5344CB8AC3E}">
        <p14:creationId xmlns:p14="http://schemas.microsoft.com/office/powerpoint/2010/main" val="14622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C3F172B-1E2B-491F-B2E7-91F5F8BAD2FC}"/>
              </a:ext>
            </a:extLst>
          </p:cNvPr>
          <p:cNvSpPr/>
          <p:nvPr/>
        </p:nvSpPr>
        <p:spPr>
          <a:xfrm>
            <a:off x="119336" y="1808313"/>
            <a:ext cx="8352928" cy="936104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Can we ( postpone ) our meeting for tonight ?</a:t>
            </a:r>
          </a:p>
          <a:p>
            <a:pPr algn="l"/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A084665-CAD2-45F6-8436-CBE16E321A7E}"/>
              </a:ext>
            </a:extLst>
          </p:cNvPr>
          <p:cNvSpPr/>
          <p:nvPr/>
        </p:nvSpPr>
        <p:spPr>
          <a:xfrm>
            <a:off x="119336" y="3177480"/>
            <a:ext cx="1008112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Can we put off our meeting for tonight ?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4BBDF56F-F089-456C-B1D3-41F2B9CC3CF8}"/>
              </a:ext>
            </a:extLst>
          </p:cNvPr>
          <p:cNvSpPr/>
          <p:nvPr/>
        </p:nvSpPr>
        <p:spPr>
          <a:xfrm>
            <a:off x="119336" y="4494451"/>
            <a:ext cx="8496944" cy="936104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He should ( accept ) his bad attitude .</a:t>
            </a:r>
          </a:p>
          <a:p>
            <a:pPr algn="l"/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7D80AFB7-FFC9-4EE5-9024-A3A9457B99D0}"/>
              </a:ext>
            </a:extLst>
          </p:cNvPr>
          <p:cNvSpPr/>
          <p:nvPr/>
        </p:nvSpPr>
        <p:spPr>
          <a:xfrm>
            <a:off x="119336" y="5589240"/>
            <a:ext cx="806489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 should put up with his bad attitude .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212AF29-36BF-4191-BB0A-71A00062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6200" cy="162879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934CB785-6CD1-419F-8273-9646A7C9D472}"/>
              </a:ext>
            </a:extLst>
          </p:cNvPr>
          <p:cNvSpPr/>
          <p:nvPr/>
        </p:nvSpPr>
        <p:spPr>
          <a:xfrm>
            <a:off x="8897145" y="1416358"/>
            <a:ext cx="3312368" cy="132805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Substitute with two-word verb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47706129-05DD-4D56-ABE0-843623850ADE}"/>
              </a:ext>
            </a:extLst>
          </p:cNvPr>
          <p:cNvSpPr/>
          <p:nvPr/>
        </p:nvSpPr>
        <p:spPr>
          <a:xfrm>
            <a:off x="8915131" y="4261181"/>
            <a:ext cx="3312368" cy="132805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Substitute with three-word verb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27D9B3CD-C36E-412E-9E4A-13DFF0BB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692696"/>
            <a:ext cx="9073008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39874F-59B9-45FB-AA4F-72723F14EBE9}"/>
              </a:ext>
            </a:extLst>
          </p:cNvPr>
          <p:cNvSpPr txBox="1"/>
          <p:nvPr/>
        </p:nvSpPr>
        <p:spPr>
          <a:xfrm>
            <a:off x="4655840" y="177281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filled it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5747AF-8286-4FAD-96AB-234DE0F6B88E}"/>
              </a:ext>
            </a:extLst>
          </p:cNvPr>
          <p:cNvSpPr txBox="1"/>
          <p:nvPr/>
        </p:nvSpPr>
        <p:spPr>
          <a:xfrm>
            <a:off x="4835860" y="209127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took it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21BA87-3436-4BCC-9CCA-D75E2DBE74B7}"/>
              </a:ext>
            </a:extLst>
          </p:cNvPr>
          <p:cNvSpPr txBox="1"/>
          <p:nvPr/>
        </p:nvSpPr>
        <p:spPr>
          <a:xfrm>
            <a:off x="4655840" y="242982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cut it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9D9215-6938-4141-A761-156D8086A4AB}"/>
              </a:ext>
            </a:extLst>
          </p:cNvPr>
          <p:cNvSpPr txBox="1"/>
          <p:nvPr/>
        </p:nvSpPr>
        <p:spPr>
          <a:xfrm>
            <a:off x="5087888" y="2748282"/>
            <a:ext cx="298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threw them away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171B4B-A992-42F2-BCC8-65B16A655D75}"/>
              </a:ext>
            </a:extLst>
          </p:cNvPr>
          <p:cNvSpPr txBox="1"/>
          <p:nvPr/>
        </p:nvSpPr>
        <p:spPr>
          <a:xfrm>
            <a:off x="5645950" y="31302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turn it off</a:t>
            </a:r>
          </a:p>
        </p:txBody>
      </p:sp>
    </p:spTree>
    <p:extLst>
      <p:ext uri="{BB962C8B-B14F-4D97-AF65-F5344CB8AC3E}">
        <p14:creationId xmlns:p14="http://schemas.microsoft.com/office/powerpoint/2010/main" val="10934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21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347399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6" y="872198"/>
            <a:ext cx="8079997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59119809-53C5-49C0-A79B-2455A340F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48680"/>
            <a:ext cx="10225136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FE36BB-D511-4059-9C8E-695484334406}"/>
              </a:ext>
            </a:extLst>
          </p:cNvPr>
          <p:cNvSpPr txBox="1"/>
          <p:nvPr/>
        </p:nvSpPr>
        <p:spPr>
          <a:xfrm>
            <a:off x="4151784" y="170080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throw away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F3F321-81D6-42CF-ACC0-50D710892048}"/>
              </a:ext>
            </a:extLst>
          </p:cNvPr>
          <p:cNvSpPr txBox="1"/>
          <p:nvPr/>
        </p:nvSpPr>
        <p:spPr>
          <a:xfrm>
            <a:off x="2639616" y="1965612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put up with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74E40C-BDB0-4A55-8C89-7F18C01C7173}"/>
              </a:ext>
            </a:extLst>
          </p:cNvPr>
          <p:cNvSpPr txBox="1"/>
          <p:nvPr/>
        </p:nvSpPr>
        <p:spPr>
          <a:xfrm>
            <a:off x="4547828" y="224540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Put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73BD74-B544-486D-9143-B947BD6F1D44}"/>
              </a:ext>
            </a:extLst>
          </p:cNvPr>
          <p:cNvSpPr txBox="1"/>
          <p:nvPr/>
        </p:nvSpPr>
        <p:spPr>
          <a:xfrm>
            <a:off x="4817858" y="2540833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take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2F6167-CB60-40CC-ADFB-337B9C9E2761}"/>
              </a:ext>
            </a:extLst>
          </p:cNvPr>
          <p:cNvSpPr txBox="1"/>
          <p:nvPr/>
        </p:nvSpPr>
        <p:spPr>
          <a:xfrm>
            <a:off x="2758792" y="2836260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give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0FD0A7-4E52-4F86-9115-627AC49B38E4}"/>
              </a:ext>
            </a:extLst>
          </p:cNvPr>
          <p:cNvSpPr txBox="1"/>
          <p:nvPr/>
        </p:nvSpPr>
        <p:spPr>
          <a:xfrm>
            <a:off x="7332062" y="316186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don’t get along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959F43-0C60-47A9-9F8C-7DA82799C8F2}"/>
              </a:ext>
            </a:extLst>
          </p:cNvPr>
          <p:cNvSpPr txBox="1"/>
          <p:nvPr/>
        </p:nvSpPr>
        <p:spPr>
          <a:xfrm>
            <a:off x="3503712" y="342711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Put up with</a:t>
            </a:r>
          </a:p>
        </p:txBody>
      </p:sp>
    </p:spTree>
    <p:extLst>
      <p:ext uri="{BB962C8B-B14F-4D97-AF65-F5344CB8AC3E}">
        <p14:creationId xmlns:p14="http://schemas.microsoft.com/office/powerpoint/2010/main" val="12908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xmlns="" id="{E8538ED6-C152-4D9B-970D-2F3879C9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7560840" cy="3707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5624F0-82DC-4BB2-B4B7-3FCF3BACC500}"/>
              </a:ext>
            </a:extLst>
          </p:cNvPr>
          <p:cNvSpPr txBox="1"/>
          <p:nvPr/>
        </p:nvSpPr>
        <p:spPr>
          <a:xfrm>
            <a:off x="335360" y="3870147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could go to a sport’s club.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CAD0DD-2AED-41DE-BD22-C4D13A8C7732}"/>
              </a:ext>
            </a:extLst>
          </p:cNvPr>
          <p:cNvSpPr txBox="1"/>
          <p:nvPr/>
        </p:nvSpPr>
        <p:spPr>
          <a:xfrm>
            <a:off x="339754" y="4348107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ought to get a nicotine patch.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21186D-464B-4AB4-8623-E843A39B8854}"/>
              </a:ext>
            </a:extLst>
          </p:cNvPr>
          <p:cNvSpPr txBox="1"/>
          <p:nvPr/>
        </p:nvSpPr>
        <p:spPr>
          <a:xfrm>
            <a:off x="334277" y="4809772"/>
            <a:ext cx="1155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You’d better give up sweets. You ought to eat more vegetables.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CFE279-ED88-4D17-8335-BB7594759793}"/>
              </a:ext>
            </a:extLst>
          </p:cNvPr>
          <p:cNvSpPr txBox="1"/>
          <p:nvPr/>
        </p:nvSpPr>
        <p:spPr>
          <a:xfrm>
            <a:off x="298037" y="5271437"/>
            <a:ext cx="10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should have more confidence in yourself.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09325E-7651-4695-B666-3F9E7221C1AE}"/>
              </a:ext>
            </a:extLst>
          </p:cNvPr>
          <p:cNvSpPr txBox="1"/>
          <p:nvPr/>
        </p:nvSpPr>
        <p:spPr>
          <a:xfrm>
            <a:off x="334278" y="5733102"/>
            <a:ext cx="11857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5-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should go out and have fun. You might volunteer </a:t>
            </a:r>
          </a:p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   to help others.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AE97FEAA-C240-4497-AA55-FDD9DE6D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71" y="548680"/>
            <a:ext cx="10676085" cy="38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FB086F-1B5F-44ED-8F65-35AA54250E6B}"/>
              </a:ext>
            </a:extLst>
          </p:cNvPr>
          <p:cNvSpPr txBox="1"/>
          <p:nvPr/>
        </p:nvSpPr>
        <p:spPr>
          <a:xfrm>
            <a:off x="5519936" y="1844821"/>
            <a:ext cx="42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You’d better go home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BD5D89-C4BF-4F2D-BB84-21AAE944DBD3}"/>
              </a:ext>
            </a:extLst>
          </p:cNvPr>
          <p:cNvSpPr txBox="1"/>
          <p:nvPr/>
        </p:nvSpPr>
        <p:spPr>
          <a:xfrm>
            <a:off x="5873940" y="234712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I’d better take a vacation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A59EAD-3EA3-491C-A63E-4B2EBF2A059C}"/>
              </a:ext>
            </a:extLst>
          </p:cNvPr>
          <p:cNvSpPr txBox="1"/>
          <p:nvPr/>
        </p:nvSpPr>
        <p:spPr>
          <a:xfrm>
            <a:off x="5906529" y="2865918"/>
            <a:ext cx="42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They’d better go to bed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88F170-FA58-40E0-B8AB-901C17CB9185}"/>
              </a:ext>
            </a:extLst>
          </p:cNvPr>
          <p:cNvSpPr txBox="1"/>
          <p:nvPr/>
        </p:nvSpPr>
        <p:spPr>
          <a:xfrm>
            <a:off x="6312024" y="3371798"/>
            <a:ext cx="42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We’d better buy a new car .</a:t>
            </a:r>
          </a:p>
        </p:txBody>
      </p:sp>
    </p:spTree>
    <p:extLst>
      <p:ext uri="{BB962C8B-B14F-4D97-AF65-F5344CB8AC3E}">
        <p14:creationId xmlns:p14="http://schemas.microsoft.com/office/powerpoint/2010/main" val="5820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E3DF770-2FF6-44E8-8FC4-4CD28864F2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68" y="391412"/>
            <a:ext cx="9577064" cy="5863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xmlns="" id="{CBBE43AE-D20A-4E46-A8DE-FB05E66E4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51584" y="1412776"/>
            <a:ext cx="6480720" cy="37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5" y="2506662"/>
            <a:ext cx="9589398" cy="3852517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98821"/>
            <a:ext cx="7027439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xmlns="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2349190" y="795336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Lesson Goals</a:t>
            </a:r>
            <a:endParaRPr lang="ar-SA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xmlns="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-26207" y="2444377"/>
            <a:ext cx="9984431" cy="3542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1 – Use ( should , ought to , might , could ) to give advice 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2 – use “ had better “ to make very strong advice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3 – Build a correct two- and three-word verb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3" name="Picture 2" descr="A box on a wooden table&#10;&#10;Description automatically generated">
            <a:extLst>
              <a:ext uri="{FF2B5EF4-FFF2-40B4-BE49-F238E27FC236}">
                <a16:creationId xmlns:a16="http://schemas.microsoft.com/office/drawing/2014/main" xmlns="" id="{E2000DF1-6119-4D9E-BA73-1D7E2F60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4755" y="1889681"/>
            <a:ext cx="5986924" cy="22075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7176120" y="-147614"/>
            <a:ext cx="2376264" cy="25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20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975173"/>
            <a:ext cx="347399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6" y="872198"/>
            <a:ext cx="8079997" cy="5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D262539D-B7A8-40CB-BA44-77FB85944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91412"/>
            <a:ext cx="10457143" cy="2609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365427-13F6-4CBC-ACD9-A53093E1EE70}"/>
              </a:ext>
            </a:extLst>
          </p:cNvPr>
          <p:cNvSpPr txBox="1"/>
          <p:nvPr/>
        </p:nvSpPr>
        <p:spPr>
          <a:xfrm>
            <a:off x="241173" y="3284101"/>
            <a:ext cx="1045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great film . You</a:t>
            </a:r>
            <a:r>
              <a:rPr lang="en-US" sz="24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ought to</a:t>
            </a:r>
            <a:r>
              <a:rPr lang="en-US" sz="24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 and see it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D40ABE-8006-4A9D-B156-91D305149C22}"/>
              </a:ext>
            </a:extLst>
          </p:cNvPr>
          <p:cNvSpPr txBox="1"/>
          <p:nvPr/>
        </p:nvSpPr>
        <p:spPr>
          <a:xfrm>
            <a:off x="224607" y="3737785"/>
            <a:ext cx="1045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great film . You </a:t>
            </a:r>
            <a:r>
              <a:rPr lang="en-US" sz="2400" dirty="0">
                <a:solidFill>
                  <a:srgbClr val="00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should</a:t>
            </a:r>
            <a:r>
              <a:rPr lang="en-US" sz="24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 and see it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A8F125-83BB-4E0E-A0F0-309EA63829A1}"/>
              </a:ext>
            </a:extLst>
          </p:cNvPr>
          <p:cNvSpPr txBox="1"/>
          <p:nvPr/>
        </p:nvSpPr>
        <p:spPr>
          <a:xfrm>
            <a:off x="263352" y="4256650"/>
            <a:ext cx="1045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great film . You </a:t>
            </a:r>
            <a:r>
              <a:rPr lang="en-US" sz="2400" dirty="0">
                <a:solidFill>
                  <a:srgbClr val="00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</a:t>
            </a:r>
            <a:r>
              <a:rPr lang="en-US" sz="24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 and see it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1B62C5-6FBF-4A5C-9178-D231827A5A9D}"/>
              </a:ext>
            </a:extLst>
          </p:cNvPr>
          <p:cNvSpPr txBox="1"/>
          <p:nvPr/>
        </p:nvSpPr>
        <p:spPr>
          <a:xfrm>
            <a:off x="263352" y="4775515"/>
            <a:ext cx="1045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great film . You</a:t>
            </a:r>
            <a:r>
              <a:rPr lang="en-US" sz="24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could</a:t>
            </a:r>
            <a:r>
              <a:rPr lang="en-US" sz="2400" dirty="0">
                <a:solidFill>
                  <a:srgbClr val="9900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 and see it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8FB5B0-C2EA-42EA-9D78-98A2F6FE49D3}"/>
              </a:ext>
            </a:extLst>
          </p:cNvPr>
          <p:cNvSpPr txBox="1"/>
          <p:nvPr/>
        </p:nvSpPr>
        <p:spPr>
          <a:xfrm>
            <a:off x="287827" y="5298709"/>
            <a:ext cx="1045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800" dirty="0">
                <a:solidFill>
                  <a:srgbClr val="3333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 ask about the salary at the interview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C8026D-B3C3-477D-A11E-07DF5E69BFC8}"/>
              </a:ext>
            </a:extLst>
          </p:cNvPr>
          <p:cNvSpPr txBox="1"/>
          <p:nvPr/>
        </p:nvSpPr>
        <p:spPr>
          <a:xfrm>
            <a:off x="330127" y="5812706"/>
            <a:ext cx="1045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333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8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ought not to</a:t>
            </a:r>
            <a:r>
              <a:rPr lang="en-US" sz="2800" dirty="0">
                <a:solidFill>
                  <a:srgbClr val="3333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ask about the salary at the interview .</a:t>
            </a:r>
          </a:p>
        </p:txBody>
      </p:sp>
    </p:spTree>
    <p:extLst>
      <p:ext uri="{BB962C8B-B14F-4D97-AF65-F5344CB8AC3E}">
        <p14:creationId xmlns:p14="http://schemas.microsoft.com/office/powerpoint/2010/main" val="29253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83058CD0-5299-48C0-A586-05BD849FA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1082" y="-20842"/>
            <a:ext cx="5793229" cy="2285375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xmlns="" id="{BBCF62EC-694A-4BFE-9718-1803A6E17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082" y="449777"/>
            <a:ext cx="5616624" cy="789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5400" b="1" dirty="0">
                <a:solidFill>
                  <a:srgbClr val="7030A0"/>
                </a:solidFill>
                <a:highlight>
                  <a:srgbClr val="FFFF00"/>
                </a:highlight>
                <a:latin typeface="Colonna MT" panose="04020805060202030203" pitchFamily="82" charset="0"/>
              </a:rPr>
              <a:t>Modal Auxiliaries</a:t>
            </a:r>
            <a:endParaRPr lang="zh-TW" altLang="en-US" sz="5400" b="1" dirty="0">
              <a:solidFill>
                <a:srgbClr val="7030A0"/>
              </a:solidFill>
              <a:highlight>
                <a:srgbClr val="FFFF00"/>
              </a:highlight>
              <a:latin typeface="Colonna MT" panose="04020805060202030203" pitchFamily="82" charset="0"/>
            </a:endParaRPr>
          </a:p>
        </p:txBody>
      </p:sp>
      <p:pic>
        <p:nvPicPr>
          <p:cNvPr id="9" name="Picture 2" descr="E:\Art\note_small.png">
            <a:extLst>
              <a:ext uri="{FF2B5EF4-FFF2-40B4-BE49-F238E27FC236}">
                <a16:creationId xmlns:a16="http://schemas.microsoft.com/office/drawing/2014/main" xmlns="" id="{249D9F8A-4697-4CC5-8583-7521D785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90235"/>
            <a:ext cx="314367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1D2EEE-14AE-4329-9EE0-742E7BF69E15}"/>
              </a:ext>
            </a:extLst>
          </p:cNvPr>
          <p:cNvSpPr txBox="1"/>
          <p:nvPr/>
        </p:nvSpPr>
        <p:spPr>
          <a:xfrm>
            <a:off x="24475" y="3415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We use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latin typeface="Comic Sans MS" panose="030F0702030302020204" pitchFamily="66" charset="0"/>
              </a:rPr>
              <a:t> and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ought to </a:t>
            </a:r>
            <a:r>
              <a:rPr lang="en-US" sz="2800" dirty="0">
                <a:latin typeface="Comic Sans MS" panose="030F0702030302020204" pitchFamily="66" charset="0"/>
              </a:rPr>
              <a:t>for general advice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1CB9A1-88E0-4FAB-97A3-26D9B43F5AB9}"/>
              </a:ext>
            </a:extLst>
          </p:cNvPr>
          <p:cNvSpPr txBox="1"/>
          <p:nvPr/>
        </p:nvSpPr>
        <p:spPr>
          <a:xfrm>
            <a:off x="24475" y="3977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Ought to</a:t>
            </a:r>
            <a:r>
              <a:rPr lang="en-US" sz="2800" dirty="0">
                <a:latin typeface="Comic Sans MS" panose="030F0702030302020204" pitchFamily="66" charset="0"/>
              </a:rPr>
              <a:t> is stronger than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latin typeface="Comic Sans MS" panose="030F0702030302020204" pitchFamily="66" charset="0"/>
              </a:rPr>
              <a:t> 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A3E29D-F0E3-40DB-ADDB-A33B8332CE31}"/>
              </a:ext>
            </a:extLst>
          </p:cNvPr>
          <p:cNvSpPr txBox="1"/>
          <p:nvPr/>
        </p:nvSpPr>
        <p:spPr>
          <a:xfrm>
            <a:off x="24475" y="45006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We use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latin typeface="Comic Sans MS" panose="030F0702030302020204" pitchFamily="66" charset="0"/>
              </a:rPr>
              <a:t> in questions 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D686095-840D-475C-8C6C-B0DA3D219D2C}"/>
              </a:ext>
            </a:extLst>
          </p:cNvPr>
          <p:cNvSpPr txBox="1"/>
          <p:nvPr/>
        </p:nvSpPr>
        <p:spPr>
          <a:xfrm>
            <a:off x="24475" y="5120650"/>
            <a:ext cx="11904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Ought not to </a:t>
            </a:r>
            <a:r>
              <a:rPr lang="en-US" sz="2800" dirty="0">
                <a:latin typeface="Comic Sans MS" panose="030F0702030302020204" pitchFamily="66" charset="0"/>
              </a:rPr>
              <a:t>is formal and is usually only used in formal speech and writing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EDDB0F-C7F7-4945-988E-AE34AFA3E1CD}"/>
              </a:ext>
            </a:extLst>
          </p:cNvPr>
          <p:cNvSpPr txBox="1"/>
          <p:nvPr/>
        </p:nvSpPr>
        <p:spPr>
          <a:xfrm>
            <a:off x="24475" y="60336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r>
              <a:rPr lang="en-US" sz="2800" dirty="0">
                <a:latin typeface="Comic Sans MS" panose="030F0702030302020204" pitchFamily="66" charset="0"/>
              </a:rPr>
              <a:t> and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2800" dirty="0">
                <a:latin typeface="Comic Sans MS" panose="030F0702030302020204" pitchFamily="66" charset="0"/>
              </a:rPr>
              <a:t> are used to express suggestions or possibilities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4A5AA0-606A-46D4-96D7-B9C5F98364E7}"/>
              </a:ext>
            </a:extLst>
          </p:cNvPr>
          <p:cNvSpPr txBox="1"/>
          <p:nvPr/>
        </p:nvSpPr>
        <p:spPr>
          <a:xfrm rot="18510863">
            <a:off x="9514407" y="900934"/>
            <a:ext cx="173616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Advice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1B561B-6335-44F9-ACEA-F96A6C5AAE69}"/>
              </a:ext>
            </a:extLst>
          </p:cNvPr>
          <p:cNvSpPr txBox="1"/>
          <p:nvPr/>
        </p:nvSpPr>
        <p:spPr>
          <a:xfrm>
            <a:off x="119336" y="24737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Should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6E0760-0332-4AE2-8B7B-491C51A813E3}"/>
              </a:ext>
            </a:extLst>
          </p:cNvPr>
          <p:cNvSpPr txBox="1"/>
          <p:nvPr/>
        </p:nvSpPr>
        <p:spPr>
          <a:xfrm>
            <a:off x="1571497" y="247354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Ought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C30259-3B20-4CD7-AB97-4059B10272BA}"/>
              </a:ext>
            </a:extLst>
          </p:cNvPr>
          <p:cNvSpPr txBox="1"/>
          <p:nvPr/>
        </p:nvSpPr>
        <p:spPr>
          <a:xfrm>
            <a:off x="3299689" y="247354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might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B43FB9-B599-4E89-B4E1-3FE817DB4446}"/>
              </a:ext>
            </a:extLst>
          </p:cNvPr>
          <p:cNvSpPr txBox="1"/>
          <p:nvPr/>
        </p:nvSpPr>
        <p:spPr>
          <a:xfrm>
            <a:off x="4551242" y="24658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Could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xmlns="" id="{59176591-6D09-4CCE-AC65-5B8AAD4AE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20475" y="2311153"/>
            <a:ext cx="1619124" cy="8622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16698B-A50D-4220-9D38-0BBEE3FCAE99}"/>
              </a:ext>
            </a:extLst>
          </p:cNvPr>
          <p:cNvSpPr txBox="1"/>
          <p:nvPr/>
        </p:nvSpPr>
        <p:spPr>
          <a:xfrm>
            <a:off x="7739598" y="2480664"/>
            <a:ext cx="445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are followed by infinitive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7" grpId="0"/>
      <p:bldP spid="28" grpId="0"/>
      <p:bldP spid="11" grpId="0"/>
      <p:bldP spid="4" grpId="0" animBg="1"/>
      <p:bldP spid="7" grpId="0"/>
      <p:bldP spid="18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C3F172B-1E2B-491F-B2E7-91F5F8BAD2FC}"/>
              </a:ext>
            </a:extLst>
          </p:cNvPr>
          <p:cNvSpPr/>
          <p:nvPr/>
        </p:nvSpPr>
        <p:spPr>
          <a:xfrm>
            <a:off x="119336" y="1808313"/>
            <a:ext cx="8352928" cy="936104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You should use your mobile while driving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A084665-CAD2-45F6-8436-CBE16E321A7E}"/>
              </a:ext>
            </a:extLst>
          </p:cNvPr>
          <p:cNvSpPr/>
          <p:nvPr/>
        </p:nvSpPr>
        <p:spPr>
          <a:xfrm>
            <a:off x="119336" y="3177480"/>
            <a:ext cx="1008112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You shouldn’t use your mobile while driving .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4BBDF56F-F089-456C-B1D3-41F2B9CC3CF8}"/>
              </a:ext>
            </a:extLst>
          </p:cNvPr>
          <p:cNvSpPr/>
          <p:nvPr/>
        </p:nvSpPr>
        <p:spPr>
          <a:xfrm>
            <a:off x="119336" y="4494451"/>
            <a:ext cx="8496944" cy="936104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to  / take  / ought / He  / medicine / his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7D80AFB7-FFC9-4EE5-9024-A3A9457B99D0}"/>
              </a:ext>
            </a:extLst>
          </p:cNvPr>
          <p:cNvSpPr/>
          <p:nvPr/>
        </p:nvSpPr>
        <p:spPr>
          <a:xfrm>
            <a:off x="119336" y="5589240"/>
            <a:ext cx="806489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 ought to take his medicine 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D8A9B63-21AD-4EE4-B0A9-A16DBBBAA5BE}"/>
              </a:ext>
            </a:extLst>
          </p:cNvPr>
          <p:cNvSpPr/>
          <p:nvPr/>
        </p:nvSpPr>
        <p:spPr>
          <a:xfrm>
            <a:off x="8926625" y="1628799"/>
            <a:ext cx="3168352" cy="111561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7278B22A-8782-476C-9016-91FF8AA049FA}"/>
              </a:ext>
            </a:extLst>
          </p:cNvPr>
          <p:cNvSpPr/>
          <p:nvPr/>
        </p:nvSpPr>
        <p:spPr>
          <a:xfrm>
            <a:off x="8852926" y="4408241"/>
            <a:ext cx="3312368" cy="103340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212AF29-36BF-4191-BB0A-71A00062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6200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2A0DACC7-DD09-4407-BC28-C70069902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7448" y="980728"/>
            <a:ext cx="8928992" cy="3175553"/>
          </a:xfrm>
          <a:prstGeom prst="roundRect">
            <a:avLst>
              <a:gd name="adj" fmla="val 16667"/>
            </a:avLst>
          </a:prstGeom>
          <a:ln>
            <a:solidFill>
              <a:srgbClr val="EA5F34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33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697</Words>
  <Application>Microsoft Office PowerPoint</Application>
  <PresentationFormat>ملء الشاشة</PresentationFormat>
  <Paragraphs>107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Cavolini</vt:lpstr>
      <vt:lpstr>Colonna MT</vt:lpstr>
      <vt:lpstr>Comic Sans MS</vt:lpstr>
      <vt:lpstr>新細明體</vt:lpstr>
      <vt:lpstr>STC-Regular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Modal Auxiliaries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hp</cp:lastModifiedBy>
  <cp:revision>127</cp:revision>
  <dcterms:created xsi:type="dcterms:W3CDTF">2020-10-20T12:34:24Z</dcterms:created>
  <dcterms:modified xsi:type="dcterms:W3CDTF">2022-12-09T16:52:06Z</dcterms:modified>
</cp:coreProperties>
</file>