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4" r:id="rId2"/>
    <p:sldId id="483" r:id="rId3"/>
    <p:sldId id="308" r:id="rId4"/>
    <p:sldId id="407" r:id="rId5"/>
    <p:sldId id="408" r:id="rId6"/>
    <p:sldId id="410" r:id="rId7"/>
    <p:sldId id="489" r:id="rId8"/>
    <p:sldId id="474" r:id="rId9"/>
    <p:sldId id="468" r:id="rId10"/>
    <p:sldId id="469" r:id="rId11"/>
    <p:sldId id="278" r:id="rId12"/>
    <p:sldId id="477" r:id="rId13"/>
    <p:sldId id="484" r:id="rId14"/>
    <p:sldId id="482" r:id="rId15"/>
    <p:sldId id="485" r:id="rId16"/>
    <p:sldId id="488" r:id="rId17"/>
    <p:sldId id="490" r:id="rId18"/>
    <p:sldId id="486" r:id="rId19"/>
    <p:sldId id="492" r:id="rId20"/>
    <p:sldId id="493" r:id="rId21"/>
    <p:sldId id="487" r:id="rId22"/>
    <p:sldId id="472" r:id="rId23"/>
    <p:sldId id="491" r:id="rId24"/>
    <p:sldId id="372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33"/>
    <a:srgbClr val="FF7C80"/>
    <a:srgbClr val="FFFF66"/>
    <a:srgbClr val="FF66CC"/>
    <a:srgbClr val="99FFCC"/>
    <a:srgbClr val="FF6600"/>
    <a:srgbClr val="003300"/>
    <a:srgbClr val="66FF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73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3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16/06/1443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9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0BEB1F1-2679-4AF2-AD2B-6553EEFC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98782"/>
            <a:ext cx="7342386" cy="50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71" y="857251"/>
            <a:ext cx="7080269" cy="536092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96273" y="3884460"/>
            <a:ext cx="40940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</a:t>
            </a:r>
            <a:endParaRPr lang="ar-SA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96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" y="726319"/>
            <a:ext cx="2730066" cy="1269605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4" y="2349185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7" y="3208584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E12EAB9-45F5-44F8-8721-0201CAF11965}"/>
              </a:ext>
            </a:extLst>
          </p:cNvPr>
          <p:cNvSpPr/>
          <p:nvPr/>
        </p:nvSpPr>
        <p:spPr>
          <a:xfrm>
            <a:off x="1267482" y="3428706"/>
            <a:ext cx="6376946" cy="523220"/>
          </a:xfrm>
          <a:prstGeom prst="rect">
            <a:avLst/>
          </a:prstGeom>
          <a:solidFill>
            <a:srgbClr val="FF7C8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/>
              <a:t>Express obligation.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1A42AB5-8A58-4D6E-9444-8FE2588C7605}"/>
              </a:ext>
            </a:extLst>
          </p:cNvPr>
          <p:cNvSpPr/>
          <p:nvPr/>
        </p:nvSpPr>
        <p:spPr>
          <a:xfrm>
            <a:off x="1637900" y="4305820"/>
            <a:ext cx="7526676" cy="461665"/>
          </a:xfrm>
          <a:prstGeom prst="rect">
            <a:avLst/>
          </a:prstGeom>
          <a:solidFill>
            <a:srgbClr val="99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/>
              <a:t>Answer questions from conversation about making excuses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6E5E0-6A0E-477A-B683-8E1F7C211310}"/>
              </a:ext>
            </a:extLst>
          </p:cNvPr>
          <p:cNvSpPr/>
          <p:nvPr/>
        </p:nvSpPr>
        <p:spPr>
          <a:xfrm>
            <a:off x="1476864" y="5309594"/>
            <a:ext cx="5786841" cy="461665"/>
          </a:xfrm>
          <a:prstGeom prst="rect">
            <a:avLst/>
          </a:prstGeom>
          <a:solidFill>
            <a:srgbClr val="FF66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Practice conversation about making excuses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88427B-6799-4CAF-AD84-328D72EAD70A}"/>
              </a:ext>
            </a:extLst>
          </p:cNvPr>
          <p:cNvSpPr/>
          <p:nvPr/>
        </p:nvSpPr>
        <p:spPr>
          <a:xfrm>
            <a:off x="3203848" y="1669084"/>
            <a:ext cx="322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4D5C5B0-B228-46BC-8E4F-5615CFE23450}"/>
              </a:ext>
            </a:extLst>
          </p:cNvPr>
          <p:cNvSpPr/>
          <p:nvPr/>
        </p:nvSpPr>
        <p:spPr>
          <a:xfrm>
            <a:off x="4067922" y="1466110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4" descr="Target Png - Transparent Background Goals Png , Transparent ...">
            <a:extLst>
              <a:ext uri="{FF2B5EF4-FFF2-40B4-BE49-F238E27FC236}">
                <a16:creationId xmlns:a16="http://schemas.microsoft.com/office/drawing/2014/main" id="{52EA97E0-D43A-49B9-BBF3-ADEA9FBE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1" y="4194587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A4F8B5D-1DCB-4C23-A39E-65B5A8FDC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6632"/>
            <a:ext cx="3384376" cy="85662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F70AE0B-F1CB-48C2-A827-C8BBFC1F2FEC}"/>
              </a:ext>
            </a:extLst>
          </p:cNvPr>
          <p:cNvSpPr/>
          <p:nvPr/>
        </p:nvSpPr>
        <p:spPr>
          <a:xfrm>
            <a:off x="1638217" y="2401241"/>
            <a:ext cx="4726037" cy="461665"/>
          </a:xfrm>
          <a:prstGeom prst="rect">
            <a:avLst/>
          </a:prstGeom>
          <a:solidFill>
            <a:srgbClr val="99FFCC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Listen to the reduction of </a:t>
            </a:r>
            <a:r>
              <a:rPr lang="en-US" sz="2400" b="1" i="1" dirty="0"/>
              <a:t>have + to</a:t>
            </a:r>
            <a:r>
              <a:rPr lang="en-US" sz="2400" b="1" dirty="0"/>
              <a:t>.</a:t>
            </a:r>
            <a:endParaRPr lang="en-US" sz="3200" b="1" dirty="0"/>
          </a:p>
        </p:txBody>
      </p:sp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BFFC418E-9CB7-4D2A-8D0A-7176C57C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5" y="5180570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DD5B6EE-AF7B-443C-86AF-DFEF8F25057C}"/>
              </a:ext>
            </a:extLst>
          </p:cNvPr>
          <p:cNvSpPr/>
          <p:nvPr/>
        </p:nvSpPr>
        <p:spPr>
          <a:xfrm>
            <a:off x="7616422" y="422647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C37FF63-9369-49AE-B58B-3A6ADEA8A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03658"/>
            <a:ext cx="4200525" cy="6096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DA64173-77C2-40DE-87C5-66A3BE889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029" y="339353"/>
            <a:ext cx="1238250" cy="40005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0306C93-6546-4EEA-A1DA-5697C86EC3D9}"/>
              </a:ext>
            </a:extLst>
          </p:cNvPr>
          <p:cNvSpPr/>
          <p:nvPr/>
        </p:nvSpPr>
        <p:spPr>
          <a:xfrm>
            <a:off x="159771" y="948953"/>
            <a:ext cx="7920880" cy="36933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Even though we pronounce the reduction, we still write the full form, </a:t>
            </a:r>
            <a:r>
              <a:rPr lang="en-US" i="1" dirty="0">
                <a:latin typeface="MyriadPro-LightIt"/>
              </a:rPr>
              <a:t>have to</a:t>
            </a:r>
            <a:r>
              <a:rPr lang="en-US" dirty="0">
                <a:latin typeface="MyriadPro-Light"/>
              </a:rPr>
              <a:t>.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8FDFE85-EED0-415E-8DA0-8E922F751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72" y="1594657"/>
            <a:ext cx="6726470" cy="46619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343FD9E-F083-4D40-90D9-1EAC5E3EF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2375906"/>
            <a:ext cx="3950970" cy="83707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68C817D-A3F4-4710-8C1E-24EC3E6427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4596" y="2442998"/>
            <a:ext cx="4625916" cy="837070"/>
          </a:xfrm>
          <a:prstGeom prst="rect">
            <a:avLst/>
          </a:prstGeom>
        </p:spPr>
      </p:pic>
      <p:pic>
        <p:nvPicPr>
          <p:cNvPr id="9" name="SG Bk 4 F-SA_'15_1-05">
            <a:hlinkClick r:id="" action="ppaction://media"/>
            <a:extLst>
              <a:ext uri="{FF2B5EF4-FFF2-40B4-BE49-F238E27FC236}">
                <a16:creationId xmlns:a16="http://schemas.microsoft.com/office/drawing/2014/main" id="{85DE794B-554A-4DB4-A5BE-3B32FA389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71750" y="302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D6363B2-6216-4FD7-8465-762E0E9FE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0"/>
            <a:ext cx="6844870" cy="66693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E76FC1C-02D0-4A1D-BEE4-1D64762F9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116632"/>
            <a:ext cx="779251" cy="9477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11352F3-BFCA-4D5E-969E-232576926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430957"/>
            <a:ext cx="1166813" cy="319088"/>
          </a:xfrm>
          <a:prstGeom prst="rect">
            <a:avLst/>
          </a:prstGeom>
        </p:spPr>
      </p:pic>
      <p:pic>
        <p:nvPicPr>
          <p:cNvPr id="5" name="SG Bk 4 F-SA_'15_1-06">
            <a:hlinkClick r:id="" action="ppaction://media"/>
            <a:extLst>
              <a:ext uri="{FF2B5EF4-FFF2-40B4-BE49-F238E27FC236}">
                <a16:creationId xmlns:a16="http://schemas.microsoft.com/office/drawing/2014/main" id="{00BF2EC7-908A-40AD-B1A7-FDC5CA77A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61747" y="939323"/>
            <a:ext cx="609600" cy="6096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70F937E-41A2-4340-8EC4-F492F65BDE0C}"/>
              </a:ext>
            </a:extLst>
          </p:cNvPr>
          <p:cNvSpPr/>
          <p:nvPr/>
        </p:nvSpPr>
        <p:spPr>
          <a:xfrm>
            <a:off x="7964021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4A9E1F7-9A48-4213-8957-2999E9A5355B}"/>
              </a:ext>
            </a:extLst>
          </p:cNvPr>
          <p:cNvSpPr/>
          <p:nvPr/>
        </p:nvSpPr>
        <p:spPr>
          <a:xfrm>
            <a:off x="6804248" y="1988840"/>
            <a:ext cx="2516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SemiboldIt"/>
              </a:rPr>
              <a:t>Who is in the cartoon?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SemiboldIt"/>
              </a:rPr>
              <a:t>What do you think this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SemiboldIt"/>
              </a:rPr>
              <a:t>conversation is about?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F8445B6-F3F4-4B0C-B122-66419143164D}"/>
              </a:ext>
            </a:extLst>
          </p:cNvPr>
          <p:cNvSpPr/>
          <p:nvPr/>
        </p:nvSpPr>
        <p:spPr>
          <a:xfrm>
            <a:off x="6822504" y="5590981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Choose the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ending you like best,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C3045EE-3BA6-4B7A-8214-2F8AC4D90D0F}"/>
              </a:ext>
            </a:extLst>
          </p:cNvPr>
          <p:cNvSpPr/>
          <p:nvPr/>
        </p:nvSpPr>
        <p:spPr>
          <a:xfrm>
            <a:off x="1043608" y="65160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MyriadPro-Light"/>
              </a:rPr>
              <a:t>You may reject all three endings, but you must come up with one of your own.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0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36B9814-9B87-455C-9A89-602455FDD640}"/>
              </a:ext>
            </a:extLst>
          </p:cNvPr>
          <p:cNvSpPr/>
          <p:nvPr/>
        </p:nvSpPr>
        <p:spPr>
          <a:xfrm>
            <a:off x="7616422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07F972D-AAAD-4346-AA8A-3FF1DFB5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58566"/>
            <a:ext cx="779251" cy="94773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49DAA0D-E28A-4A03-83AF-172E3D393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771"/>
            <a:ext cx="4124325" cy="695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BFDD9B-93E4-4117-AA38-5B95A3913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272" y="655840"/>
            <a:ext cx="2232248" cy="46890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9706586-CDA2-4311-989A-D4FAA98CA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6186" y="280889"/>
            <a:ext cx="1166813" cy="31908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3E82D94-2CC2-4F86-935C-CD591B559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811" y="1130676"/>
            <a:ext cx="6701054" cy="202929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6AD15EE-EF80-4A89-83D3-4702B416B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955" y="2996952"/>
            <a:ext cx="6095373" cy="18496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801916B-712A-4899-A4F0-481F26813B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08" y="4755478"/>
            <a:ext cx="5391150" cy="19621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DE93629-6367-49B9-AAB3-6ED01C320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6925" y="4143375"/>
            <a:ext cx="3267075" cy="2714625"/>
          </a:xfrm>
          <a:prstGeom prst="rect">
            <a:avLst/>
          </a:prstGeom>
        </p:spPr>
      </p:pic>
      <p:pic>
        <p:nvPicPr>
          <p:cNvPr id="12" name="SG Bk 4 F-SA_'15_1-06">
            <a:hlinkClick r:id="" action="ppaction://media"/>
            <a:extLst>
              <a:ext uri="{FF2B5EF4-FFF2-40B4-BE49-F238E27FC236}">
                <a16:creationId xmlns:a16="http://schemas.microsoft.com/office/drawing/2014/main" id="{AF9EBE2B-4527-4E9C-A82B-1228F202B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61747" y="939323"/>
            <a:ext cx="609600" cy="609600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9EA336-DE82-4E80-82DC-A2D3C4762F02}"/>
              </a:ext>
            </a:extLst>
          </p:cNvPr>
          <p:cNvSpPr/>
          <p:nvPr/>
        </p:nvSpPr>
        <p:spPr>
          <a:xfrm>
            <a:off x="6692045" y="3502749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Choose the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ending you like best,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D5E40ED-7DCF-42CE-BAF2-1BC8140B378E}"/>
              </a:ext>
            </a:extLst>
          </p:cNvPr>
          <p:cNvSpPr/>
          <p:nvPr/>
        </p:nvSpPr>
        <p:spPr>
          <a:xfrm>
            <a:off x="-108520" y="6505599"/>
            <a:ext cx="5985445" cy="30777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MyriadPro-Light"/>
              </a:rPr>
              <a:t>You may reject all three endings, but you must come up with one of your own.</a:t>
            </a:r>
            <a:endParaRPr lang="ar-SA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87242FB-BA68-4BFF-9780-74290DB48422}"/>
              </a:ext>
            </a:extLst>
          </p:cNvPr>
          <p:cNvSpPr/>
          <p:nvPr/>
        </p:nvSpPr>
        <p:spPr>
          <a:xfrm>
            <a:off x="7616422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5BB0453-DA3F-4B03-806F-84659EBC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71"/>
            <a:ext cx="4124325" cy="695325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50BB0F3-7028-40BB-9C3D-BF84F677E120}"/>
              </a:ext>
            </a:extLst>
          </p:cNvPr>
          <p:cNvSpPr/>
          <p:nvPr/>
        </p:nvSpPr>
        <p:spPr>
          <a:xfrm>
            <a:off x="35496" y="1142563"/>
            <a:ext cx="4875534" cy="707886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SemiboldIt"/>
              </a:rPr>
              <a:t>Who says </a:t>
            </a:r>
            <a:r>
              <a:rPr lang="en-US" sz="2000" b="1" dirty="0">
                <a:latin typeface="MyriadPro-Semibold"/>
              </a:rPr>
              <a:t>come on? </a:t>
            </a:r>
            <a:endParaRPr lang="en-US" sz="2000" b="1" dirty="0">
              <a:latin typeface="MyriadPro-Light"/>
            </a:endParaRPr>
          </a:p>
          <a:p>
            <a:pPr algn="l" rtl="0"/>
            <a:r>
              <a:rPr lang="en-US" sz="2000" b="1" dirty="0">
                <a:latin typeface="MyriadPro-SemiboldIt"/>
              </a:rPr>
              <a:t>Why does he say it? </a:t>
            </a:r>
            <a:endParaRPr lang="ar-SA" sz="2000" b="1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312281B-0E11-4EC7-8447-86BD41035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925057"/>
            <a:ext cx="4869656" cy="1863983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E730C4E6-1F40-42EA-A7DF-BA599E0B19C5}"/>
              </a:ext>
            </a:extLst>
          </p:cNvPr>
          <p:cNvSpPr/>
          <p:nvPr/>
        </p:nvSpPr>
        <p:spPr>
          <a:xfrm>
            <a:off x="-93018" y="3717032"/>
            <a:ext cx="9273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SemiboldIt"/>
              </a:rPr>
              <a:t>a teen to a parent</a:t>
            </a:r>
            <a:r>
              <a:rPr lang="en-US" sz="2400" dirty="0">
                <a:latin typeface="MyriadPro-SemiboldIt"/>
              </a:rPr>
              <a:t> </a:t>
            </a:r>
            <a:r>
              <a:rPr lang="en-US" sz="2400" dirty="0">
                <a:latin typeface="MyriadPro-Light"/>
              </a:rPr>
              <a:t>(maybe the teen wants to go out on a school night); 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SemiboldIt"/>
              </a:rPr>
              <a:t>a sister to her older sister </a:t>
            </a:r>
            <a:r>
              <a:rPr lang="en-US" sz="2400" dirty="0">
                <a:latin typeface="MyriadPro-Light"/>
              </a:rPr>
              <a:t>(maybe she wants to borrow some clothes).</a:t>
            </a:r>
            <a:endParaRPr lang="ar-SA" sz="24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AAAB408-951C-4628-AD55-9B91CC527828}"/>
              </a:ext>
            </a:extLst>
          </p:cNvPr>
          <p:cNvSpPr/>
          <p:nvPr/>
        </p:nvSpPr>
        <p:spPr>
          <a:xfrm>
            <a:off x="107504" y="4571534"/>
            <a:ext cx="9145016" cy="163121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Light"/>
              </a:rPr>
              <a:t>a situation where someone let you down. </a:t>
            </a:r>
          </a:p>
          <a:p>
            <a:pPr algn="l" rtl="0"/>
            <a:r>
              <a:rPr lang="en-US" sz="2000" b="1" dirty="0">
                <a:latin typeface="MyriadPro-Light"/>
              </a:rPr>
              <a:t>For example: </a:t>
            </a:r>
            <a:r>
              <a:rPr lang="en-US" sz="2000" b="1" dirty="0">
                <a:latin typeface="MyriadPro-SemiboldIt"/>
              </a:rPr>
              <a:t>My brother promised to help me paint the kitchen last week. </a:t>
            </a:r>
          </a:p>
          <a:p>
            <a:pPr algn="l" rtl="0"/>
            <a:r>
              <a:rPr lang="en-US" sz="2000" b="1" dirty="0">
                <a:latin typeface="MyriadPro-SemiboldIt"/>
              </a:rPr>
              <a:t>But then he called and said he was busy. He really let me down. </a:t>
            </a:r>
          </a:p>
          <a:p>
            <a:pPr algn="l" rtl="0"/>
            <a:r>
              <a:rPr lang="en-US" sz="2000" b="1" dirty="0">
                <a:latin typeface="MyriadPro-Light"/>
              </a:rPr>
              <a:t>The meaning of </a:t>
            </a:r>
            <a:r>
              <a:rPr lang="en-US" sz="2000" b="1" u="sng" dirty="0">
                <a:solidFill>
                  <a:srgbClr val="C00000"/>
                </a:solidFill>
                <a:latin typeface="MyriadPro-LightIt"/>
              </a:rPr>
              <a:t>let me down </a:t>
            </a:r>
            <a:r>
              <a:rPr lang="en-US" sz="2000" b="1" dirty="0">
                <a:latin typeface="MyriadPro-Light"/>
              </a:rPr>
              <a:t> (disappointed me).</a:t>
            </a:r>
          </a:p>
          <a:p>
            <a:pPr algn="l" rtl="0"/>
            <a:r>
              <a:rPr lang="en-US" sz="2000" b="1" dirty="0">
                <a:latin typeface="MyriadPro-Light"/>
              </a:rPr>
              <a:t>Tell about situations where someone let you down.</a:t>
            </a:r>
            <a:endParaRPr lang="ar-SA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CE392-454E-4A5D-A108-29ADC9C7DF86}"/>
              </a:ext>
            </a:extLst>
          </p:cNvPr>
          <p:cNvSpPr/>
          <p:nvPr/>
        </p:nvSpPr>
        <p:spPr>
          <a:xfrm>
            <a:off x="2339752" y="1196752"/>
            <a:ext cx="100811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latin typeface="MyriadPro-Light"/>
              </a:rPr>
              <a:t>(Fahd)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7054F-5A8E-4B24-9F58-F8BAF6F3039B}"/>
              </a:ext>
            </a:extLst>
          </p:cNvPr>
          <p:cNvSpPr/>
          <p:nvPr/>
        </p:nvSpPr>
        <p:spPr>
          <a:xfrm>
            <a:off x="2339752" y="1484784"/>
            <a:ext cx="2880320" cy="365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latin typeface="MyriadPro-Light"/>
              </a:rPr>
              <a:t>(He wants to convince Yahya to do something.)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87242FB-BA68-4BFF-9780-74290DB48422}"/>
              </a:ext>
            </a:extLst>
          </p:cNvPr>
          <p:cNvSpPr/>
          <p:nvPr/>
        </p:nvSpPr>
        <p:spPr>
          <a:xfrm>
            <a:off x="7596336" y="139054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B3780E4-1FCD-4411-92B2-D46A79D64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1124744"/>
            <a:ext cx="3552825" cy="4000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5BB0453-DA3F-4B03-806F-84659EBC5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71"/>
            <a:ext cx="4124325" cy="695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7226AFE-79FC-4495-BA59-138E2F103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00807"/>
            <a:ext cx="4392488" cy="138161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A9B3B52-B9D7-4FF0-84FD-A7BEB892AE0B}"/>
              </a:ext>
            </a:extLst>
          </p:cNvPr>
          <p:cNvSpPr/>
          <p:nvPr/>
        </p:nvSpPr>
        <p:spPr>
          <a:xfrm>
            <a:off x="323528" y="2947214"/>
            <a:ext cx="9001000" cy="46166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l" rtl="0"/>
            <a:endParaRPr lang="en-US" sz="2400" dirty="0">
              <a:latin typeface="MyriadPro-Light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F3034C-6F3B-405F-B671-1FCA8EEDF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722" y="3741447"/>
            <a:ext cx="2952750" cy="3000375"/>
          </a:xfrm>
          <a:prstGeom prst="rect">
            <a:avLst/>
          </a:prstGeom>
        </p:spPr>
      </p:pic>
      <p:pic>
        <p:nvPicPr>
          <p:cNvPr id="1026" name="Picture 2" descr="We Know 4 of the Best Hilton Head Bike Trails">
            <a:extLst>
              <a:ext uri="{FF2B5EF4-FFF2-40B4-BE49-F238E27FC236}">
                <a16:creationId xmlns:a16="http://schemas.microsoft.com/office/drawing/2014/main" id="{8C8E8F83-1B45-4E02-9419-496DA7ED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32" y="562371"/>
            <a:ext cx="34215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A, California, Laguna Beach, Mountain biker falling of his bike - Stock  Photo - Dissolve">
            <a:extLst>
              <a:ext uri="{FF2B5EF4-FFF2-40B4-BE49-F238E27FC236}">
                <a16:creationId xmlns:a16="http://schemas.microsoft.com/office/drawing/2014/main" id="{99334733-9F41-47EE-92A4-2830BB92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0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B48D6F-7A71-4E1E-B5C2-448DE8DE75F9}"/>
              </a:ext>
            </a:extLst>
          </p:cNvPr>
          <p:cNvSpPr/>
          <p:nvPr/>
        </p:nvSpPr>
        <p:spPr>
          <a:xfrm>
            <a:off x="467544" y="3015256"/>
            <a:ext cx="6192688" cy="2431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yriadPro-Bold"/>
              </a:rPr>
              <a:t>1.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yriadPro-Light"/>
              </a:rPr>
              <a:t>Fahd wants to go cycling to the beach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92049D-007E-47A0-B240-02BAB98C0E82}"/>
              </a:ext>
            </a:extLst>
          </p:cNvPr>
          <p:cNvSpPr/>
          <p:nvPr/>
        </p:nvSpPr>
        <p:spPr>
          <a:xfrm>
            <a:off x="539552" y="3322257"/>
            <a:ext cx="5544616" cy="277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yriadPro-Bold"/>
              </a:rPr>
              <a:t>2.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yriadPro-Light"/>
              </a:rPr>
              <a:t>Yahya doesn’t want to go because he might get in trouble</a:t>
            </a:r>
            <a:r>
              <a:rPr lang="en-US" sz="1800" dirty="0">
                <a:latin typeface="MyriadPro-Light"/>
              </a:rPr>
              <a:t>.</a:t>
            </a:r>
            <a:endParaRPr lang="ar-SA" sz="1800" dirty="0"/>
          </a:p>
        </p:txBody>
      </p:sp>
    </p:spTree>
    <p:extLst>
      <p:ext uri="{BB962C8B-B14F-4D97-AF65-F5344CB8AC3E}">
        <p14:creationId xmlns:p14="http://schemas.microsoft.com/office/powerpoint/2010/main" val="16790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 always fall! But I Always get back on!! | Bicycle quotes, Bike quotes,  Bicycle">
            <a:extLst>
              <a:ext uri="{FF2B5EF4-FFF2-40B4-BE49-F238E27FC236}">
                <a16:creationId xmlns:a16="http://schemas.microsoft.com/office/drawing/2014/main" id="{6E549E7C-5C6D-4AFA-A424-97BCAD8A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8526"/>
            <a:ext cx="5544616" cy="69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87242FB-BA68-4BFF-9780-74290DB48422}"/>
              </a:ext>
            </a:extLst>
          </p:cNvPr>
          <p:cNvSpPr/>
          <p:nvPr/>
        </p:nvSpPr>
        <p:spPr>
          <a:xfrm>
            <a:off x="7616422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5BB0453-DA3F-4B03-806F-84659EBC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71"/>
            <a:ext cx="4124325" cy="695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1BFBE50-54C4-4988-99F6-505CFA40B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48363"/>
            <a:ext cx="1762125" cy="4762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134B24A-F824-4E74-99DB-70ADFCC2A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" y="1062566"/>
            <a:ext cx="8892480" cy="608365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850C224-6DAA-46D4-A698-6A8594BE7F21}"/>
              </a:ext>
            </a:extLst>
          </p:cNvPr>
          <p:cNvSpPr/>
          <p:nvPr/>
        </p:nvSpPr>
        <p:spPr>
          <a:xfrm>
            <a:off x="395536" y="1670931"/>
            <a:ext cx="6750496" cy="461665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MyriadPro-Light"/>
              </a:rPr>
              <a:t>for example, </a:t>
            </a:r>
            <a:r>
              <a:rPr lang="en-US" sz="2400" b="1" dirty="0">
                <a:latin typeface="MyriadPro-LightIt"/>
              </a:rPr>
              <a:t>should, Let’s, Why don’t we…</a:t>
            </a:r>
            <a:endParaRPr lang="ar-SA" sz="2400" b="1" dirty="0"/>
          </a:p>
        </p:txBody>
      </p:sp>
      <p:pic>
        <p:nvPicPr>
          <p:cNvPr id="3074" name="Picture 2" descr="10 Steps to Better Conversations — Networking For Nice People">
            <a:extLst>
              <a:ext uri="{FF2B5EF4-FFF2-40B4-BE49-F238E27FC236}">
                <a16:creationId xmlns:a16="http://schemas.microsoft.com/office/drawing/2014/main" id="{E5B5F26F-E1F8-4531-9F25-E49114AE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5" y="2132596"/>
            <a:ext cx="4860032" cy="32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5FF6890-C5D9-4E28-AD11-333B461B2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643" y="2158070"/>
            <a:ext cx="4429125" cy="38100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B92B710B-EA4B-44C8-8E18-BAA838006CEF}"/>
              </a:ext>
            </a:extLst>
          </p:cNvPr>
          <p:cNvSpPr/>
          <p:nvPr/>
        </p:nvSpPr>
        <p:spPr>
          <a:xfrm>
            <a:off x="4309922" y="4311337"/>
            <a:ext cx="486003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Arial" panose="020B0604020202020204" pitchFamily="34" charset="0"/>
                <a:cs typeface="+mj-cs"/>
              </a:rPr>
              <a:t>●</a:t>
            </a:r>
            <a:r>
              <a:rPr lang="en-US" sz="2400" b="1" dirty="0">
                <a:latin typeface="MyriadPro-Light"/>
                <a:cs typeface="+mj-cs"/>
              </a:rPr>
              <a:t>What should we do on Friday?</a:t>
            </a:r>
            <a:endParaRPr lang="ar-SA" sz="2400" b="1" dirty="0"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61DD046-7B9D-4AFD-810E-C60134A9E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14005"/>
            <a:ext cx="4202870" cy="137766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6372379-DE4B-4C29-B2B7-30B83A0D27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903" y="3592317"/>
            <a:ext cx="1863141" cy="370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3071C60-C46D-4CD9-A194-EF7288E645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1829" y="3871092"/>
            <a:ext cx="2803770" cy="46166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68CDBB8-4268-4E97-AC7D-07292C71E3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8703" y="2906467"/>
            <a:ext cx="1150826" cy="142629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34FBD2-33AF-47C7-BF3E-7F878E5E08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9569" y="4794422"/>
            <a:ext cx="1590675" cy="20478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DF2D92E-141D-43B7-BBEE-800778C1A8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740" y="2510957"/>
            <a:ext cx="44100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3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king Suggestions in English - Learn English with Harry 👴">
            <a:extLst>
              <a:ext uri="{FF2B5EF4-FFF2-40B4-BE49-F238E27FC236}">
                <a16:creationId xmlns:a16="http://schemas.microsoft.com/office/drawing/2014/main" id="{D018E8CE-B683-4E2B-BA6A-BC007E7E9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54768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0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6FCF6D0-0DE4-406A-8E20-A8AE2658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04" y="188640"/>
            <a:ext cx="611676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king Suggestions | Many Useful Phrases to Make Suggestions in English -  English Study Online">
            <a:extLst>
              <a:ext uri="{FF2B5EF4-FFF2-40B4-BE49-F238E27FC236}">
                <a16:creationId xmlns:a16="http://schemas.microsoft.com/office/drawing/2014/main" id="{A32AC92F-792F-489E-9E68-3062802C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0"/>
            <a:ext cx="7913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3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87242FB-BA68-4BFF-9780-74290DB48422}"/>
              </a:ext>
            </a:extLst>
          </p:cNvPr>
          <p:cNvSpPr/>
          <p:nvPr/>
        </p:nvSpPr>
        <p:spPr>
          <a:xfrm>
            <a:off x="7616422" y="31010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0D44B16-33B2-41B0-8444-FB84ED05D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0106"/>
            <a:ext cx="3733800" cy="6762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35BC944-52E5-4744-A0BA-FF64484B4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986382"/>
            <a:ext cx="5228481" cy="119144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B762F90-A9DF-4EBD-8981-9C52569951C2}"/>
              </a:ext>
            </a:extLst>
          </p:cNvPr>
          <p:cNvSpPr/>
          <p:nvPr/>
        </p:nvSpPr>
        <p:spPr>
          <a:xfrm>
            <a:off x="971600" y="4324337"/>
            <a:ext cx="6192688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1.I have to go swimming.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2.I had to wash the dishes.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3. I have to brush my teeth everyday.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InterviewQuestions : &quot;Tell me more about yourself&quot; - ASIE Personnel">
            <a:extLst>
              <a:ext uri="{FF2B5EF4-FFF2-40B4-BE49-F238E27FC236}">
                <a16:creationId xmlns:a16="http://schemas.microsoft.com/office/drawing/2014/main" id="{87A8209F-30B5-4556-BCD1-202D9CC9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67" y="679438"/>
            <a:ext cx="3170566" cy="272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moticon Pointing At You Royalty Free Cliparts, Vectors, And Stock  Illustration. Image 41719584.">
            <a:extLst>
              <a:ext uri="{FF2B5EF4-FFF2-40B4-BE49-F238E27FC236}">
                <a16:creationId xmlns:a16="http://schemas.microsoft.com/office/drawing/2014/main" id="{164CD50A-81C9-4292-9C76-7E7C72BD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6" y="2397822"/>
            <a:ext cx="2488284" cy="17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4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60202" y="4729990"/>
            <a:ext cx="1842492" cy="692497"/>
          </a:xfrm>
          <a:prstGeom prst="rect">
            <a:avLst/>
          </a:prstGeom>
          <a:solidFill>
            <a:srgbClr val="FF99FF"/>
          </a:solidFill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</a:t>
            </a:r>
            <a:endParaRPr lang="ar-SA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629" y="4337575"/>
            <a:ext cx="3310088" cy="392415"/>
          </a:xfrm>
          <a:prstGeom prst="rect">
            <a:avLst/>
          </a:prstGeom>
          <a:solidFill>
            <a:srgbClr val="FFFF99"/>
          </a:solidFill>
        </p:spPr>
        <p:txBody>
          <a:bodyPr wrap="square" lIns="68580" tIns="34290" rIns="68580" bIns="34290">
            <a:spAutoFit/>
          </a:bodyPr>
          <a:lstStyle/>
          <a:p>
            <a:pPr algn="ctr" rtl="0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T.Noureyah Alghamdi</a:t>
            </a:r>
            <a:endParaRPr lang="ar-SA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ave A Nice Day Lettering - Immagini vettoriali stock e altre immagini di  Artigianato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11" y="1162833"/>
            <a:ext cx="4220279" cy="42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420"/>
            <a:ext cx="4940309" cy="24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617098" y="-551285"/>
            <a:ext cx="4572000" cy="24497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أتمنى الاهتمام بمتابعة الدروس في قتوات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عين</a:t>
            </a: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الرسمية من وزارة التعليم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39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F0DA4B9-81F6-4987-82BA-B97338A04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99" y="1412776"/>
            <a:ext cx="8127801" cy="46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6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3"/>
            <a:ext cx="3312368" cy="6320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80960"/>
            <a:ext cx="4210050" cy="568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04785"/>
            <a:ext cx="415290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767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DB4258D-2574-4CBE-8345-92078AFF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211960" cy="153052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6028068-94F0-46F2-9550-61B61196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53850"/>
            <a:ext cx="2428875" cy="8001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517575-80C6-4BD7-8ADA-AB3A3ABFA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136" y="1916832"/>
            <a:ext cx="44676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KSHI GU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5" y="188640"/>
            <a:ext cx="5910297" cy="38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nglish Writing And Reading Cartoon - Read Wri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6" y="4074662"/>
            <a:ext cx="7708613" cy="26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58" y="3615033"/>
            <a:ext cx="2186955" cy="204263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657"/>
            <a:ext cx="2800350" cy="304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21" y="40013"/>
            <a:ext cx="2853762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770"/>
            <a:ext cx="2556044" cy="29878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9179" y="3135429"/>
            <a:ext cx="33842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4660767"/>
            <a:ext cx="47772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</a:t>
            </a:r>
          </a:p>
          <a:p>
            <a:pPr algn="l" rtl="0"/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choice, it is a must!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ar-SA" sz="2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677058" y="2917322"/>
            <a:ext cx="195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5702615"/>
            <a:ext cx="53639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</a:t>
            </a:r>
          </a:p>
          <a:p>
            <a:pPr algn="l" rtl="0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 avoid accountability</a:t>
            </a:r>
            <a:endParaRPr lang="ar-SA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00375" y="3684834"/>
            <a:ext cx="55290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must wear a mask before</a:t>
            </a:r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going out.</a:t>
            </a:r>
            <a:endParaRPr lang="ar-SA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00389" y="6355382"/>
            <a:ext cx="4357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6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three reasons for learning English | EF English Live">
            <a:extLst>
              <a:ext uri="{FF2B5EF4-FFF2-40B4-BE49-F238E27FC236}">
                <a16:creationId xmlns:a16="http://schemas.microsoft.com/office/drawing/2014/main" id="{B6D7C661-2BB8-448E-BD50-C5C6EABD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3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57" y="1105633"/>
            <a:ext cx="2279561" cy="20934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4942" y="3458037"/>
            <a:ext cx="2979470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November 24</a:t>
            </a:r>
            <a:r>
              <a:rPr lang="en-US" sz="2400" baseline="30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\ 2020</a:t>
            </a:r>
            <a:endParaRPr lang="ar-SA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0881" y="2656863"/>
            <a:ext cx="80714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Calendar clipart clipart cliparts for you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8" y="981688"/>
            <a:ext cx="1428750" cy="11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lendar Computer Icons Clip art - others png download - 1024*1024 - Free  Transparent Calendar png Download.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" y="857251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60880" y="2176729"/>
            <a:ext cx="202824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Tuesday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61933" y="2979816"/>
            <a:ext cx="152189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9-4-1442 H</a:t>
            </a:r>
            <a:endParaRPr lang="ar-SA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4" y="3972002"/>
            <a:ext cx="2473640" cy="1855230"/>
          </a:xfrm>
          <a:prstGeom prst="rect">
            <a:avLst/>
          </a:prstGeom>
        </p:spPr>
      </p:pic>
      <p:pic>
        <p:nvPicPr>
          <p:cNvPr id="11" name="Picture 4" descr="Girl hi sticker for messenger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82" y="3329369"/>
            <a:ext cx="2156980" cy="2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736953" y="3677327"/>
            <a:ext cx="365965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everyone,</a:t>
            </a:r>
          </a:p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everything going?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549468"/>
                  </p:ext>
                </p:extLst>
              </p:nvPr>
            </p:nvGraphicFramePr>
            <p:xfrm>
              <a:off x="-4069080" y="-337279"/>
              <a:ext cx="2286000" cy="1714500"/>
            </p:xfrm>
            <a:graphic>
              <a:graphicData uri="http://schemas.microsoft.com/office/powerpoint/2016/slidezoom">
                <pslz:sldZm>
                  <pslz:sldZmObj sldId="468" cId="192006213">
                    <pslz:zmPr id="{0828DD7B-2E18-4E65-BA8F-A02C031F9B3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صورة الشريحة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069080" y="-33727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08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Media Girl Chatting Online With Her Friend Vector Illustration  Royalty Free Cliparts, Vectors, And Stock Illustration. Image 10017651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52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499754" y="1311747"/>
            <a:ext cx="7239000" cy="670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ارجو الالتزام بعدم كتابة أي تعليقات غير لائقة بالأدب العام. علماً بأنه أي محادثة نصية او كتابية مسجلة تحت اسمك ورقم هويتك 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وعلية سيتم معاقبة من لم تلتزم بالذوق العام والسلوك الحسن خلال تواجدك في المنصة او الفصول الافتراضية.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وذلك </a:t>
            </a:r>
            <a:r>
              <a:rPr lang="ar-SA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برفع شكوى وبلاغ رسمي ضدك 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بما تم كتابته او قولة والتواصل مع ولي الأمر والمسؤولين لاتخاذ الاجراء اللازم مع المخالفة.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ar-SA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ونتمنى وضع صوره في ملفك التعريفي لائقة بالمنصة التعليمية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hat Box Logo - Chat Box Clip Art Transparent PNG - 480x480 - Free Download 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839740"/>
            <a:ext cx="1347354" cy="8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 Clipart Talker, HD Png Download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886200"/>
            <a:ext cx="956745" cy="11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24" y="4786229"/>
            <a:ext cx="1243931" cy="1952625"/>
          </a:xfrm>
          <a:prstGeom prst="rect">
            <a:avLst/>
          </a:prstGeom>
        </p:spPr>
      </p:pic>
      <p:pic>
        <p:nvPicPr>
          <p:cNvPr id="1032" name="Picture 8" descr="Clip Art Loud Speaker , Free Transparent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2155" y="218405"/>
            <a:ext cx="1562970" cy="10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62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463</Words>
  <Application>Microsoft Office PowerPoint</Application>
  <PresentationFormat>On-screen Show (4:3)</PresentationFormat>
  <Paragraphs>68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Comic Sans MS</vt:lpstr>
      <vt:lpstr>MyriadPro-Bold</vt:lpstr>
      <vt:lpstr>MyriadPro-Light</vt:lpstr>
      <vt:lpstr>MyriadPro-LightIt</vt:lpstr>
      <vt:lpstr>MyriadPro-Semibold</vt:lpstr>
      <vt:lpstr>MyriadPro-SemiboldIt</vt:lpstr>
      <vt:lpstr>StagSans-Light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شيخه بنت القحطاني</cp:lastModifiedBy>
  <cp:revision>413</cp:revision>
  <dcterms:created xsi:type="dcterms:W3CDTF">2019-11-21T04:55:51Z</dcterms:created>
  <dcterms:modified xsi:type="dcterms:W3CDTF">2022-01-19T19:05:36Z</dcterms:modified>
</cp:coreProperties>
</file>