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607" r:id="rId2"/>
    <p:sldId id="606" r:id="rId3"/>
    <p:sldId id="278" r:id="rId4"/>
    <p:sldId id="479" r:id="rId5"/>
    <p:sldId id="448" r:id="rId6"/>
    <p:sldId id="410" r:id="rId7"/>
    <p:sldId id="445" r:id="rId8"/>
    <p:sldId id="446" r:id="rId9"/>
    <p:sldId id="510" r:id="rId10"/>
    <p:sldId id="511" r:id="rId11"/>
    <p:sldId id="441" r:id="rId12"/>
    <p:sldId id="411" r:id="rId13"/>
    <p:sldId id="447" r:id="rId14"/>
    <p:sldId id="449" r:id="rId15"/>
    <p:sldId id="443" r:id="rId16"/>
    <p:sldId id="412" r:id="rId17"/>
    <p:sldId id="450" r:id="rId18"/>
    <p:sldId id="413" r:id="rId19"/>
    <p:sldId id="414" r:id="rId20"/>
    <p:sldId id="482" r:id="rId21"/>
    <p:sldId id="481" r:id="rId22"/>
    <p:sldId id="451" r:id="rId23"/>
    <p:sldId id="480" r:id="rId24"/>
    <p:sldId id="475" r:id="rId25"/>
    <p:sldId id="452" r:id="rId26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82325"/>
    <a:srgbClr val="DB555C"/>
    <a:srgbClr val="323233"/>
    <a:srgbClr val="F7F7F7"/>
    <a:srgbClr val="836F59"/>
    <a:srgbClr val="66FF33"/>
    <a:srgbClr val="FF99CC"/>
    <a:srgbClr val="FFCC99"/>
    <a:srgbClr val="660066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>
      <p:cViewPr varScale="1">
        <p:scale>
          <a:sx n="70" d="100"/>
          <a:sy n="70" d="100"/>
        </p:scale>
        <p:origin x="138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11E2-0185-4704-AAF9-63E7264FE11C}" type="datetimeFigureOut">
              <a:rPr lang="ar-SA" smtClean="0"/>
              <a:t>12/05/44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EECC-8E0F-46E6-A7C4-7253FD1F81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56590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11E2-0185-4704-AAF9-63E7264FE11C}" type="datetimeFigureOut">
              <a:rPr lang="ar-SA" smtClean="0"/>
              <a:t>12/05/44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EECC-8E0F-46E6-A7C4-7253FD1F81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30995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11E2-0185-4704-AAF9-63E7264FE11C}" type="datetimeFigureOut">
              <a:rPr lang="ar-SA" smtClean="0"/>
              <a:t>12/05/44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EECC-8E0F-46E6-A7C4-7253FD1F81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20943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11E2-0185-4704-AAF9-63E7264FE11C}" type="datetimeFigureOut">
              <a:rPr lang="ar-SA" smtClean="0"/>
              <a:t>12/05/44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EECC-8E0F-46E6-A7C4-7253FD1F81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2422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11E2-0185-4704-AAF9-63E7264FE11C}" type="datetimeFigureOut">
              <a:rPr lang="ar-SA" smtClean="0"/>
              <a:t>12/05/44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EECC-8E0F-46E6-A7C4-7253FD1F81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674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11E2-0185-4704-AAF9-63E7264FE11C}" type="datetimeFigureOut">
              <a:rPr lang="ar-SA" smtClean="0"/>
              <a:t>12/05/44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EECC-8E0F-46E6-A7C4-7253FD1F81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86580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11E2-0185-4704-AAF9-63E7264FE11C}" type="datetimeFigureOut">
              <a:rPr lang="ar-SA" smtClean="0"/>
              <a:t>12/05/44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EECC-8E0F-46E6-A7C4-7253FD1F81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46457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11E2-0185-4704-AAF9-63E7264FE11C}" type="datetimeFigureOut">
              <a:rPr lang="ar-SA" smtClean="0"/>
              <a:t>12/05/44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EECC-8E0F-46E6-A7C4-7253FD1F81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59098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11E2-0185-4704-AAF9-63E7264FE11C}" type="datetimeFigureOut">
              <a:rPr lang="ar-SA" smtClean="0"/>
              <a:t>12/05/44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EECC-8E0F-46E6-A7C4-7253FD1F81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12853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11E2-0185-4704-AAF9-63E7264FE11C}" type="datetimeFigureOut">
              <a:rPr lang="ar-SA" smtClean="0"/>
              <a:t>12/05/44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EECC-8E0F-46E6-A7C4-7253FD1F81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38140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11E2-0185-4704-AAF9-63E7264FE11C}" type="datetimeFigureOut">
              <a:rPr lang="ar-SA" smtClean="0"/>
              <a:t>12/05/44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EECC-8E0F-46E6-A7C4-7253FD1F81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83335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3C11E2-0185-4704-AAF9-63E7264FE11C}" type="datetimeFigureOut">
              <a:rPr lang="ar-SA" smtClean="0"/>
              <a:t>12/05/44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AFEECC-8E0F-46E6-A7C4-7253FD1F81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55679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16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2.jpe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jpeg"/><Relationship Id="rId4" Type="http://schemas.openxmlformats.org/officeDocument/2006/relationships/image" Target="../media/image11.png"/><Relationship Id="rId9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50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57.png"/><Relationship Id="rId4" Type="http://schemas.openxmlformats.org/officeDocument/2006/relationships/image" Target="../media/image5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3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10" Type="http://schemas.openxmlformats.org/officeDocument/2006/relationships/image" Target="../media/image16.jpeg"/><Relationship Id="rId4" Type="http://schemas.openxmlformats.org/officeDocument/2006/relationships/image" Target="../media/image10.png"/><Relationship Id="rId9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2.png"/><Relationship Id="rId5" Type="http://schemas.openxmlformats.org/officeDocument/2006/relationships/image" Target="../media/image10.png"/><Relationship Id="rId4" Type="http://schemas.openxmlformats.org/officeDocument/2006/relationships/image" Target="../media/image64.png"/><Relationship Id="rId9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png"/><Relationship Id="rId7" Type="http://schemas.openxmlformats.org/officeDocument/2006/relationships/image" Target="../media/image7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Relationship Id="rId9" Type="http://schemas.openxmlformats.org/officeDocument/2006/relationships/image" Target="../media/image7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Relationship Id="rId9" Type="http://schemas.openxmlformats.org/officeDocument/2006/relationships/image" Target="../media/image1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g"/><Relationship Id="rId7" Type="http://schemas.openxmlformats.org/officeDocument/2006/relationships/image" Target="../media/image3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="" xmlns:a16="http://schemas.microsoft.com/office/drawing/2014/main" id="{625FC335-936C-0E1D-864E-66A7F9C905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770060"/>
            <a:ext cx="7553325" cy="2676525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="" xmlns:a16="http://schemas.microsoft.com/office/drawing/2014/main" id="{8AE4FD67-63A9-5190-1E0B-DC58E1ECB9B2}"/>
              </a:ext>
            </a:extLst>
          </p:cNvPr>
          <p:cNvSpPr/>
          <p:nvPr/>
        </p:nvSpPr>
        <p:spPr>
          <a:xfrm>
            <a:off x="3177227" y="4221088"/>
            <a:ext cx="27895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ثاني متوسط</a:t>
            </a:r>
          </a:p>
        </p:txBody>
      </p:sp>
      <p:sp>
        <p:nvSpPr>
          <p:cNvPr id="2" name="مستطيل 1">
            <a:extLst>
              <a:ext uri="{FF2B5EF4-FFF2-40B4-BE49-F238E27FC236}">
                <a16:creationId xmlns="" xmlns:a16="http://schemas.microsoft.com/office/drawing/2014/main" id="{1D9A760D-2B7D-00A5-52E2-E552FD96C0DC}"/>
              </a:ext>
            </a:extLst>
          </p:cNvPr>
          <p:cNvSpPr/>
          <p:nvPr/>
        </p:nvSpPr>
        <p:spPr>
          <a:xfrm>
            <a:off x="3949073" y="3274170"/>
            <a:ext cx="124585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7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U6</a:t>
            </a:r>
            <a:endParaRPr lang="ar-SA" sz="72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389481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="" xmlns:a16="http://schemas.microsoft.com/office/drawing/2014/main" id="{11619DFC-0EB2-4E64-545C-B082C4E4F0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208" y="-26298"/>
            <a:ext cx="8603279" cy="6767665"/>
          </a:xfrm>
          <a:prstGeom prst="rect">
            <a:avLst/>
          </a:prstGeom>
        </p:spPr>
      </p:pic>
      <p:sp>
        <p:nvSpPr>
          <p:cNvPr id="4" name="Rectangle 12">
            <a:extLst>
              <a:ext uri="{FF2B5EF4-FFF2-40B4-BE49-F238E27FC236}">
                <a16:creationId xmlns="" xmlns:a16="http://schemas.microsoft.com/office/drawing/2014/main" id="{3B5F2E77-0FB6-E7C3-3874-5721016A316F}"/>
              </a:ext>
            </a:extLst>
          </p:cNvPr>
          <p:cNvSpPr/>
          <p:nvPr/>
        </p:nvSpPr>
        <p:spPr>
          <a:xfrm>
            <a:off x="0" y="5443524"/>
            <a:ext cx="5029262" cy="400110"/>
          </a:xfrm>
          <a:prstGeom prst="rect">
            <a:avLst/>
          </a:prstGeom>
          <a:solidFill>
            <a:srgbClr val="FFFF66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000" b="0" cap="none" spc="0" dirty="0">
                <a:ln w="0"/>
                <a:solidFill>
                  <a:schemeClr val="tx1"/>
                </a:solidFill>
              </a:rPr>
              <a:t>https://www.liveworksheets.com/tq3257708ir</a:t>
            </a:r>
            <a:endParaRPr lang="ar-SA" sz="2000" b="0" cap="none" spc="0" dirty="0">
              <a:ln w="0"/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6832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="" xmlns:a16="http://schemas.microsoft.com/office/drawing/2014/main" id="{23CCBCA4-69EE-44B8-892B-B2FC186707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016" y="96548"/>
            <a:ext cx="4427984" cy="5198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صورة 2">
            <a:extLst>
              <a:ext uri="{FF2B5EF4-FFF2-40B4-BE49-F238E27FC236}">
                <a16:creationId xmlns="" xmlns:a16="http://schemas.microsoft.com/office/drawing/2014/main" id="{00DB8F6F-B244-4517-B3E2-D2466D8E60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4008" y="74579"/>
            <a:ext cx="1512168" cy="426363"/>
          </a:xfrm>
          <a:prstGeom prst="rect">
            <a:avLst/>
          </a:prstGeom>
        </p:spPr>
      </p:pic>
      <p:pic>
        <p:nvPicPr>
          <p:cNvPr id="11" name="صورة 10" descr="صورة تحتوي على رسم&#10;&#10;تم إنشاء الوصف تلقائياً">
            <a:extLst>
              <a:ext uri="{FF2B5EF4-FFF2-40B4-BE49-F238E27FC236}">
                <a16:creationId xmlns="" xmlns:a16="http://schemas.microsoft.com/office/drawing/2014/main" id="{348D9BE6-9D40-4E66-9454-B8103E52B5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21968"/>
            <a:ext cx="545777" cy="754991"/>
          </a:xfrm>
          <a:prstGeom prst="rect">
            <a:avLst/>
          </a:prstGeom>
        </p:spPr>
      </p:pic>
      <p:pic>
        <p:nvPicPr>
          <p:cNvPr id="9" name="SG Bk 3 F-SA__18_2-08">
            <a:hlinkClick r:id="" action="ppaction://media"/>
            <a:extLst>
              <a:ext uri="{FF2B5EF4-FFF2-40B4-BE49-F238E27FC236}">
                <a16:creationId xmlns="" xmlns:a16="http://schemas.microsoft.com/office/drawing/2014/main" id="{5DB91112-E66E-43F6-8F5B-3EA4EA9EA9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10871" y="732961"/>
            <a:ext cx="609600" cy="609600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="" xmlns:a16="http://schemas.microsoft.com/office/drawing/2014/main" id="{98F35376-1ED3-4D84-A577-B870A24DD1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8048" y="620688"/>
            <a:ext cx="7687577" cy="369332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="" xmlns:a16="http://schemas.microsoft.com/office/drawing/2014/main" id="{EAC0AE5B-F4A7-4776-8E5E-ED2EE19A3F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0659" y="1833782"/>
            <a:ext cx="7143750" cy="4940710"/>
          </a:xfrm>
          <a:prstGeom prst="rect">
            <a:avLst/>
          </a:prstGeom>
        </p:spPr>
      </p:pic>
      <p:sp>
        <p:nvSpPr>
          <p:cNvPr id="15" name="مستطيل 14">
            <a:extLst>
              <a:ext uri="{FF2B5EF4-FFF2-40B4-BE49-F238E27FC236}">
                <a16:creationId xmlns="" xmlns:a16="http://schemas.microsoft.com/office/drawing/2014/main" id="{1E27E4C2-42B0-496E-BC07-A796E4D87B47}"/>
              </a:ext>
            </a:extLst>
          </p:cNvPr>
          <p:cNvSpPr/>
          <p:nvPr/>
        </p:nvSpPr>
        <p:spPr>
          <a:xfrm>
            <a:off x="7441298" y="2703830"/>
            <a:ext cx="1702702" cy="830997"/>
          </a:xfrm>
          <a:prstGeom prst="rect">
            <a:avLst/>
          </a:prstGeom>
          <a:solidFill>
            <a:srgbClr val="FFFFCC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1600" b="1" dirty="0">
                <a:ln w="0"/>
              </a:rPr>
              <a:t> Repeat the </a:t>
            </a:r>
          </a:p>
          <a:p>
            <a:pPr algn="l" rtl="0"/>
            <a:r>
              <a:rPr lang="en-US" sz="1600" b="1" dirty="0">
                <a:ln w="0"/>
              </a:rPr>
              <a:t>phrases chorally and individually.</a:t>
            </a:r>
          </a:p>
        </p:txBody>
      </p:sp>
      <p:pic>
        <p:nvPicPr>
          <p:cNvPr id="16" name="صورة 15">
            <a:extLst>
              <a:ext uri="{FF2B5EF4-FFF2-40B4-BE49-F238E27FC236}">
                <a16:creationId xmlns="" xmlns:a16="http://schemas.microsoft.com/office/drawing/2014/main" id="{6A365F4C-3F0C-4F88-A06E-6555F188E58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972" y="1732544"/>
            <a:ext cx="1279106" cy="852204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="" xmlns:a16="http://schemas.microsoft.com/office/drawing/2014/main" id="{603D7306-6C0A-47A1-9832-C46D9401F80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1295506"/>
            <a:ext cx="8072080" cy="473562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="" xmlns:a16="http://schemas.microsoft.com/office/drawing/2014/main" id="{B8DB8CE2-F227-4C97-9605-1992DB295B6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9251" y="908720"/>
            <a:ext cx="5516885" cy="411307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="" xmlns:a16="http://schemas.microsoft.com/office/drawing/2014/main" id="{0052A5AF-FEB3-E898-336B-BCC572DF7F96}"/>
              </a:ext>
            </a:extLst>
          </p:cNvPr>
          <p:cNvSpPr/>
          <p:nvPr/>
        </p:nvSpPr>
        <p:spPr>
          <a:xfrm>
            <a:off x="7748191" y="41956"/>
            <a:ext cx="918393" cy="646331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SG2 U6</a:t>
            </a: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50</a:t>
            </a:r>
            <a:endParaRPr lang="ar-SA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Picture 26">
            <a:extLst>
              <a:ext uri="{FF2B5EF4-FFF2-40B4-BE49-F238E27FC236}">
                <a16:creationId xmlns="" xmlns:a16="http://schemas.microsoft.com/office/drawing/2014/main" id="{6B0F7C13-857D-A511-0D4A-25742F55A1E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509" y="365367"/>
            <a:ext cx="651362" cy="267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264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53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="" xmlns:a16="http://schemas.microsoft.com/office/drawing/2014/main" id="{2DE3289B-FA02-4354-8CF4-186032C648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16" y="69456"/>
            <a:ext cx="4139952" cy="4860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صورة 7">
            <a:extLst>
              <a:ext uri="{FF2B5EF4-FFF2-40B4-BE49-F238E27FC236}">
                <a16:creationId xmlns="" xmlns:a16="http://schemas.microsoft.com/office/drawing/2014/main" id="{23A1BF10-21F1-40FC-8564-0DCC283A57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200" y="65993"/>
            <a:ext cx="990600" cy="1114425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="" xmlns:a16="http://schemas.microsoft.com/office/drawing/2014/main" id="{D142343C-1D6F-4A23-AF56-C42164459B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018" y="1153528"/>
            <a:ext cx="5957731" cy="5397602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="" xmlns:a16="http://schemas.microsoft.com/office/drawing/2014/main" id="{64F82960-5D55-4321-9AF8-09D1AC695B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4318" y="1052736"/>
            <a:ext cx="3242075" cy="2624537"/>
          </a:xfrm>
          <a:prstGeom prst="rect">
            <a:avLst/>
          </a:prstGeom>
        </p:spPr>
      </p:pic>
      <p:sp>
        <p:nvSpPr>
          <p:cNvPr id="3" name="Rectangle 1">
            <a:extLst>
              <a:ext uri="{FF2B5EF4-FFF2-40B4-BE49-F238E27FC236}">
                <a16:creationId xmlns="" xmlns:a16="http://schemas.microsoft.com/office/drawing/2014/main" id="{99199D31-8367-FBA6-245E-B4E8249DE650}"/>
              </a:ext>
            </a:extLst>
          </p:cNvPr>
          <p:cNvSpPr/>
          <p:nvPr/>
        </p:nvSpPr>
        <p:spPr>
          <a:xfrm>
            <a:off x="8081591" y="83280"/>
            <a:ext cx="918393" cy="646331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SG2 U6</a:t>
            </a: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51</a:t>
            </a:r>
            <a:endParaRPr lang="ar-SA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Picture 26">
            <a:extLst>
              <a:ext uri="{FF2B5EF4-FFF2-40B4-BE49-F238E27FC236}">
                <a16:creationId xmlns="" xmlns:a16="http://schemas.microsoft.com/office/drawing/2014/main" id="{A6F69AB6-65DB-CD46-CC25-DD69E37052B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606" y="406445"/>
            <a:ext cx="651362" cy="267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4525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="" xmlns:a16="http://schemas.microsoft.com/office/drawing/2014/main" id="{BAF3382B-4468-4BD3-9440-3328467B47C1}"/>
              </a:ext>
            </a:extLst>
          </p:cNvPr>
          <p:cNvSpPr/>
          <p:nvPr/>
        </p:nvSpPr>
        <p:spPr>
          <a:xfrm>
            <a:off x="1511660" y="1010280"/>
            <a:ext cx="5040560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1.Which museum has no information about prices? 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="" xmlns:a16="http://schemas.microsoft.com/office/drawing/2014/main" id="{D3CE4A88-6FBA-406A-A2EF-ED4F078D50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605" y="1010280"/>
            <a:ext cx="648072" cy="976175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="" xmlns:a16="http://schemas.microsoft.com/office/drawing/2014/main" id="{78B86AFD-F68C-4CB2-8008-454003034318}"/>
              </a:ext>
            </a:extLst>
          </p:cNvPr>
          <p:cNvSpPr/>
          <p:nvPr/>
        </p:nvSpPr>
        <p:spPr>
          <a:xfrm>
            <a:off x="5076056" y="516283"/>
            <a:ext cx="1728192" cy="400110"/>
          </a:xfrm>
          <a:prstGeom prst="rect">
            <a:avLst/>
          </a:prstGeom>
          <a:solidFill>
            <a:srgbClr val="CCFF99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After listening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="" xmlns:a16="http://schemas.microsoft.com/office/drawing/2014/main" id="{6E40059D-8BAE-4318-94B0-DB26FD0B40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46892" y="824163"/>
            <a:ext cx="1224136" cy="919105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="" xmlns:a16="http://schemas.microsoft.com/office/drawing/2014/main" id="{9E6B9C84-A8FB-43DC-AC12-84857AB956F2}"/>
              </a:ext>
            </a:extLst>
          </p:cNvPr>
          <p:cNvSpPr/>
          <p:nvPr/>
        </p:nvSpPr>
        <p:spPr>
          <a:xfrm>
            <a:off x="683568" y="2880226"/>
            <a:ext cx="3672408" cy="369332"/>
          </a:xfrm>
          <a:prstGeom prst="rect">
            <a:avLst/>
          </a:prstGeom>
          <a:solidFill>
            <a:srgbClr val="FF99CC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Answer the questions the following: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="" xmlns:a16="http://schemas.microsoft.com/office/drawing/2014/main" id="{EAEF3AF8-C007-47F1-B6BB-0546E498F259}"/>
              </a:ext>
            </a:extLst>
          </p:cNvPr>
          <p:cNvSpPr/>
          <p:nvPr/>
        </p:nvSpPr>
        <p:spPr>
          <a:xfrm>
            <a:off x="1511660" y="1580766"/>
            <a:ext cx="3996444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Museum of Science and Technology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="" xmlns:a16="http://schemas.microsoft.com/office/drawing/2014/main" id="{72EB3FEC-F1F2-42A8-83D9-5DE6C1644B8B}"/>
              </a:ext>
            </a:extLst>
          </p:cNvPr>
          <p:cNvSpPr/>
          <p:nvPr/>
        </p:nvSpPr>
        <p:spPr>
          <a:xfrm>
            <a:off x="1115616" y="2081031"/>
            <a:ext cx="3816424" cy="369332"/>
          </a:xfrm>
          <a:prstGeom prst="rect">
            <a:avLst/>
          </a:prstGeom>
          <a:solidFill>
            <a:srgbClr val="FFC000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Look at the web page on page 49. 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="" xmlns:a16="http://schemas.microsoft.com/office/drawing/2014/main" id="{229446C2-F521-47F8-A5E9-32479AFFBB65}"/>
              </a:ext>
            </a:extLst>
          </p:cNvPr>
          <p:cNvSpPr/>
          <p:nvPr/>
        </p:nvSpPr>
        <p:spPr>
          <a:xfrm>
            <a:off x="539552" y="3437333"/>
            <a:ext cx="6912768" cy="369332"/>
          </a:xfrm>
          <a:prstGeom prst="rect">
            <a:avLst/>
          </a:prstGeom>
          <a:solidFill>
            <a:srgbClr val="CCFF99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1.What kind of technology exhibits can you see at the Science Museum? 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="" xmlns:a16="http://schemas.microsoft.com/office/drawing/2014/main" id="{5B822778-F0D3-4326-A010-C5C25F50DCE7}"/>
              </a:ext>
            </a:extLst>
          </p:cNvPr>
          <p:cNvSpPr/>
          <p:nvPr/>
        </p:nvSpPr>
        <p:spPr>
          <a:xfrm>
            <a:off x="899592" y="3867196"/>
            <a:ext cx="7848872" cy="369332"/>
          </a:xfrm>
          <a:prstGeom prst="rect">
            <a:avLst/>
          </a:prstGeom>
          <a:solidFill>
            <a:srgbClr val="66FFFF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navigation, transportation, aeronautics, electricity, robotics, planetarium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="" xmlns:a16="http://schemas.microsoft.com/office/drawing/2014/main" id="{FB229D8E-7ACB-4590-BA21-F55B997CCA14}"/>
              </a:ext>
            </a:extLst>
          </p:cNvPr>
          <p:cNvSpPr/>
          <p:nvPr/>
        </p:nvSpPr>
        <p:spPr>
          <a:xfrm>
            <a:off x="513635" y="4378716"/>
            <a:ext cx="2978245" cy="369332"/>
          </a:xfrm>
          <a:prstGeom prst="rect">
            <a:avLst/>
          </a:prstGeom>
          <a:solidFill>
            <a:srgbClr val="CCFF99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2.Which exhibit has old cars? 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="" xmlns:a16="http://schemas.microsoft.com/office/drawing/2014/main" id="{5EB396FC-BADA-46C9-9D69-439C6A497723}"/>
              </a:ext>
            </a:extLst>
          </p:cNvPr>
          <p:cNvSpPr/>
          <p:nvPr/>
        </p:nvSpPr>
        <p:spPr>
          <a:xfrm>
            <a:off x="3743908" y="4367461"/>
            <a:ext cx="1656184" cy="369332"/>
          </a:xfrm>
          <a:prstGeom prst="rect">
            <a:avLst/>
          </a:prstGeom>
          <a:solidFill>
            <a:srgbClr val="66FFFF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Transportation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="" xmlns:a16="http://schemas.microsoft.com/office/drawing/2014/main" id="{C784B3D5-D1B5-4E29-A54C-128CACCA065A}"/>
              </a:ext>
            </a:extLst>
          </p:cNvPr>
          <p:cNvSpPr/>
          <p:nvPr/>
        </p:nvSpPr>
        <p:spPr>
          <a:xfrm>
            <a:off x="513635" y="4986462"/>
            <a:ext cx="3842341" cy="369332"/>
          </a:xfrm>
          <a:prstGeom prst="rect">
            <a:avLst/>
          </a:prstGeom>
          <a:solidFill>
            <a:srgbClr val="CCFF99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3.Which exhibits interest you? Why?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="" xmlns:a16="http://schemas.microsoft.com/office/drawing/2014/main" id="{7E1D0EA7-DA4C-4367-BBE2-C55BB4836D1B}"/>
              </a:ext>
            </a:extLst>
          </p:cNvPr>
          <p:cNvSpPr/>
          <p:nvPr/>
        </p:nvSpPr>
        <p:spPr>
          <a:xfrm>
            <a:off x="508638" y="5523473"/>
            <a:ext cx="4495410" cy="369332"/>
          </a:xfrm>
          <a:prstGeom prst="rect">
            <a:avLst/>
          </a:prstGeom>
          <a:solidFill>
            <a:srgbClr val="CCFF99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4.What are the two people talking about?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="" xmlns:a16="http://schemas.microsoft.com/office/drawing/2014/main" id="{5982D4B8-AC9B-4C87-9A06-2D838AC5AFB9}"/>
              </a:ext>
            </a:extLst>
          </p:cNvPr>
          <p:cNvSpPr/>
          <p:nvPr/>
        </p:nvSpPr>
        <p:spPr>
          <a:xfrm>
            <a:off x="1115616" y="6035444"/>
            <a:ext cx="4495410" cy="369332"/>
          </a:xfrm>
          <a:prstGeom prst="rect">
            <a:avLst/>
          </a:prstGeom>
          <a:solidFill>
            <a:srgbClr val="CCFF99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5. What did Mike do? Did he like it?</a:t>
            </a:r>
          </a:p>
        </p:txBody>
      </p:sp>
      <p:pic>
        <p:nvPicPr>
          <p:cNvPr id="18" name="صورة 17">
            <a:extLst>
              <a:ext uri="{FF2B5EF4-FFF2-40B4-BE49-F238E27FC236}">
                <a16:creationId xmlns="" xmlns:a16="http://schemas.microsoft.com/office/drawing/2014/main" id="{20E386BE-2CDF-46AA-AB33-A46674D595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016" y="69456"/>
            <a:ext cx="4139952" cy="4860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صورة 19">
            <a:extLst>
              <a:ext uri="{FF2B5EF4-FFF2-40B4-BE49-F238E27FC236}">
                <a16:creationId xmlns="" xmlns:a16="http://schemas.microsoft.com/office/drawing/2014/main" id="{4BD5436E-4225-421D-86A1-52E75DB37C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8953" y="4239113"/>
            <a:ext cx="2959889" cy="2681609"/>
          </a:xfrm>
          <a:prstGeom prst="rect">
            <a:avLst/>
          </a:prstGeom>
        </p:spPr>
      </p:pic>
      <p:sp>
        <p:nvSpPr>
          <p:cNvPr id="3" name="Rectangle 1">
            <a:extLst>
              <a:ext uri="{FF2B5EF4-FFF2-40B4-BE49-F238E27FC236}">
                <a16:creationId xmlns="" xmlns:a16="http://schemas.microsoft.com/office/drawing/2014/main" id="{2692BD86-0D42-5AFA-C9DC-DEEC1B150995}"/>
              </a:ext>
            </a:extLst>
          </p:cNvPr>
          <p:cNvSpPr/>
          <p:nvPr/>
        </p:nvSpPr>
        <p:spPr>
          <a:xfrm>
            <a:off x="7748191" y="41956"/>
            <a:ext cx="918393" cy="646331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SG2 U6</a:t>
            </a: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50</a:t>
            </a:r>
            <a:endParaRPr lang="ar-SA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7" name="Picture 26">
            <a:extLst>
              <a:ext uri="{FF2B5EF4-FFF2-40B4-BE49-F238E27FC236}">
                <a16:creationId xmlns="" xmlns:a16="http://schemas.microsoft.com/office/drawing/2014/main" id="{00643AF3-FF14-554F-679E-2009732F6F9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509" y="365367"/>
            <a:ext cx="651362" cy="267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633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="" xmlns:a16="http://schemas.microsoft.com/office/drawing/2014/main" id="{DA859C7D-4E65-46A1-BD0A-19A7764646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412" y="2457450"/>
            <a:ext cx="7115175" cy="194310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="" xmlns:a16="http://schemas.microsoft.com/office/drawing/2014/main" id="{949BF872-D8F1-4599-998F-3A633398F4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16" y="69456"/>
            <a:ext cx="4139952" cy="4860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ectangle 1">
            <a:extLst>
              <a:ext uri="{FF2B5EF4-FFF2-40B4-BE49-F238E27FC236}">
                <a16:creationId xmlns="" xmlns:a16="http://schemas.microsoft.com/office/drawing/2014/main" id="{EF455E2F-0D83-BCAE-635C-3179872F1495}"/>
              </a:ext>
            </a:extLst>
          </p:cNvPr>
          <p:cNvSpPr/>
          <p:nvPr/>
        </p:nvSpPr>
        <p:spPr>
          <a:xfrm>
            <a:off x="7748191" y="41956"/>
            <a:ext cx="918393" cy="646331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SG2 U6</a:t>
            </a: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51</a:t>
            </a:r>
            <a:endParaRPr lang="ar-SA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Picture 26">
            <a:extLst>
              <a:ext uri="{FF2B5EF4-FFF2-40B4-BE49-F238E27FC236}">
                <a16:creationId xmlns="" xmlns:a16="http://schemas.microsoft.com/office/drawing/2014/main" id="{49540DC1-9E81-7A80-CAFF-52CF0FE587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509" y="365367"/>
            <a:ext cx="651362" cy="267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7981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>
            <a:extLst>
              <a:ext uri="{FF2B5EF4-FFF2-40B4-BE49-F238E27FC236}">
                <a16:creationId xmlns="" xmlns:a16="http://schemas.microsoft.com/office/drawing/2014/main" id="{022C389C-71D9-40D5-9267-BDCFBE5467C6}"/>
              </a:ext>
            </a:extLst>
          </p:cNvPr>
          <p:cNvSpPr/>
          <p:nvPr/>
        </p:nvSpPr>
        <p:spPr>
          <a:xfrm>
            <a:off x="374040" y="764704"/>
            <a:ext cx="7688515" cy="646331"/>
          </a:xfrm>
          <a:prstGeom prst="rect">
            <a:avLst/>
          </a:prstGeom>
          <a:solidFill>
            <a:srgbClr val="FFFFCC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Locate where the information about admission prices is in each advertisement. </a:t>
            </a: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Then have them look for specific information about student prices.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="" xmlns:a16="http://schemas.microsoft.com/office/drawing/2014/main" id="{5F4EB740-20C4-4035-951B-E6CE27A46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53289"/>
            <a:ext cx="2880320" cy="49998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="" xmlns:a16="http://schemas.microsoft.com/office/drawing/2014/main" id="{1325C672-1A00-4268-AB73-93C2466EE9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485" y="2212008"/>
            <a:ext cx="4652566" cy="721622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="" xmlns:a16="http://schemas.microsoft.com/office/drawing/2014/main" id="{2BED8846-8FC9-4417-A362-D57A6F003EE1}"/>
              </a:ext>
            </a:extLst>
          </p:cNvPr>
          <p:cNvSpPr/>
          <p:nvPr/>
        </p:nvSpPr>
        <p:spPr>
          <a:xfrm>
            <a:off x="305817" y="3734603"/>
            <a:ext cx="8280920" cy="646331"/>
          </a:xfrm>
          <a:prstGeom prst="rect">
            <a:avLst/>
          </a:prstGeom>
          <a:solidFill>
            <a:srgbClr val="CCCCFF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World of Miró, Art of the Pen: Arabic Calligraphy, and perhaps </a:t>
            </a: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Natural History Museum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="" xmlns:a16="http://schemas.microsoft.com/office/drawing/2014/main" id="{671ACA9E-918A-4493-B79E-2C65100AAA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040" y="3069775"/>
            <a:ext cx="1679869" cy="543892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="" xmlns:a16="http://schemas.microsoft.com/office/drawing/2014/main" id="{BEEFA30B-AF77-E438-48D7-DA7656D34BC5}"/>
              </a:ext>
            </a:extLst>
          </p:cNvPr>
          <p:cNvSpPr/>
          <p:nvPr/>
        </p:nvSpPr>
        <p:spPr>
          <a:xfrm>
            <a:off x="7748191" y="41956"/>
            <a:ext cx="918393" cy="646331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SG2 U6</a:t>
            </a: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51</a:t>
            </a:r>
            <a:endParaRPr lang="ar-SA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Picture 26">
            <a:extLst>
              <a:ext uri="{FF2B5EF4-FFF2-40B4-BE49-F238E27FC236}">
                <a16:creationId xmlns="" xmlns:a16="http://schemas.microsoft.com/office/drawing/2014/main" id="{A554DB60-EAAC-EBF2-4CC4-F5822E805A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509" y="365367"/>
            <a:ext cx="651362" cy="267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27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>
            <a:extLst>
              <a:ext uri="{FF2B5EF4-FFF2-40B4-BE49-F238E27FC236}">
                <a16:creationId xmlns="" xmlns:a16="http://schemas.microsoft.com/office/drawing/2014/main" id="{022C389C-71D9-40D5-9267-BDCFBE5467C6}"/>
              </a:ext>
            </a:extLst>
          </p:cNvPr>
          <p:cNvSpPr/>
          <p:nvPr/>
        </p:nvSpPr>
        <p:spPr>
          <a:xfrm>
            <a:off x="206199" y="548680"/>
            <a:ext cx="4365802" cy="369332"/>
          </a:xfrm>
          <a:prstGeom prst="rect">
            <a:avLst/>
          </a:prstGeom>
          <a:solidFill>
            <a:srgbClr val="FFFFCC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1.How many different museums are there? 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="" xmlns:a16="http://schemas.microsoft.com/office/drawing/2014/main" id="{5F4EB740-20C4-4035-951B-E6CE27A46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66835"/>
            <a:ext cx="3244205" cy="563145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="" xmlns:a16="http://schemas.microsoft.com/office/drawing/2014/main" id="{C76986F0-02C4-4D75-B0E3-C87C0A8C08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00" y="2606498"/>
            <a:ext cx="4555176" cy="2019181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="" xmlns:a16="http://schemas.microsoft.com/office/drawing/2014/main" id="{5A8DCDBE-772B-4AC3-9AA3-A740409C5D6C}"/>
              </a:ext>
            </a:extLst>
          </p:cNvPr>
          <p:cNvSpPr/>
          <p:nvPr/>
        </p:nvSpPr>
        <p:spPr>
          <a:xfrm>
            <a:off x="1857060" y="4918567"/>
            <a:ext cx="637212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0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1.You can see dinosaurs </a:t>
            </a:r>
            <a:r>
              <a:rPr lang="en-US" sz="2000" b="1" u="sng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at the Museum of Natural History.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="" xmlns:a16="http://schemas.microsoft.com/office/drawing/2014/main" id="{A63655B9-CF08-408A-ADF2-77716FAF78F9}"/>
              </a:ext>
            </a:extLst>
          </p:cNvPr>
          <p:cNvSpPr/>
          <p:nvPr/>
        </p:nvSpPr>
        <p:spPr>
          <a:xfrm>
            <a:off x="4560413" y="548680"/>
            <a:ext cx="621386" cy="369332"/>
          </a:xfrm>
          <a:prstGeom prst="rect">
            <a:avLst/>
          </a:prstGeom>
          <a:solidFill>
            <a:srgbClr val="CCCCFF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four  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="" xmlns:a16="http://schemas.microsoft.com/office/drawing/2014/main" id="{5E4D42C1-F4E4-4DE8-87B9-57B62BCF53A9}"/>
              </a:ext>
            </a:extLst>
          </p:cNvPr>
          <p:cNvSpPr/>
          <p:nvPr/>
        </p:nvSpPr>
        <p:spPr>
          <a:xfrm>
            <a:off x="206199" y="1030525"/>
            <a:ext cx="5157890" cy="369332"/>
          </a:xfrm>
          <a:prstGeom prst="rect">
            <a:avLst/>
          </a:prstGeom>
          <a:solidFill>
            <a:srgbClr val="FFFFCC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2.What is the name of the boy in the conversation? 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="" xmlns:a16="http://schemas.microsoft.com/office/drawing/2014/main" id="{774DF3A5-C313-4CEB-B89A-3A29781842D8}"/>
              </a:ext>
            </a:extLst>
          </p:cNvPr>
          <p:cNvSpPr/>
          <p:nvPr/>
        </p:nvSpPr>
        <p:spPr>
          <a:xfrm>
            <a:off x="5364089" y="1030525"/>
            <a:ext cx="720079" cy="369332"/>
          </a:xfrm>
          <a:prstGeom prst="rect">
            <a:avLst/>
          </a:prstGeom>
          <a:solidFill>
            <a:srgbClr val="CCCCFF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Mike 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="" xmlns:a16="http://schemas.microsoft.com/office/drawing/2014/main" id="{993BC174-695C-4CD3-A40E-6D05733E9A3A}"/>
              </a:ext>
            </a:extLst>
          </p:cNvPr>
          <p:cNvSpPr/>
          <p:nvPr/>
        </p:nvSpPr>
        <p:spPr>
          <a:xfrm>
            <a:off x="149792" y="1493349"/>
            <a:ext cx="4320480" cy="369332"/>
          </a:xfrm>
          <a:prstGeom prst="rect">
            <a:avLst/>
          </a:prstGeom>
          <a:solidFill>
            <a:srgbClr val="FFFFCC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3.What are he and his friend talking about? 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="" xmlns:a16="http://schemas.microsoft.com/office/drawing/2014/main" id="{419FEEFD-00E6-4C25-8278-FA6D1F9453E8}"/>
              </a:ext>
            </a:extLst>
          </p:cNvPr>
          <p:cNvSpPr/>
          <p:nvPr/>
        </p:nvSpPr>
        <p:spPr>
          <a:xfrm>
            <a:off x="4542384" y="1513570"/>
            <a:ext cx="3456384" cy="369332"/>
          </a:xfrm>
          <a:prstGeom prst="rect">
            <a:avLst/>
          </a:prstGeom>
          <a:solidFill>
            <a:srgbClr val="CCCCFF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 Mike did on the weekend?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="" xmlns:a16="http://schemas.microsoft.com/office/drawing/2014/main" id="{B40C0CA1-FC6B-43CB-B276-D9084A47995D}"/>
              </a:ext>
            </a:extLst>
          </p:cNvPr>
          <p:cNvSpPr/>
          <p:nvPr/>
        </p:nvSpPr>
        <p:spPr>
          <a:xfrm>
            <a:off x="15958" y="2118439"/>
            <a:ext cx="8123561" cy="369332"/>
          </a:xfrm>
          <a:prstGeom prst="rect">
            <a:avLst/>
          </a:prstGeom>
          <a:solidFill>
            <a:srgbClr val="FFFFCC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Work alone to answer the rest of the questions and check answers with a partner.</a:t>
            </a:r>
          </a:p>
        </p:txBody>
      </p:sp>
      <p:pic>
        <p:nvPicPr>
          <p:cNvPr id="16" name="صورة 15">
            <a:extLst>
              <a:ext uri="{FF2B5EF4-FFF2-40B4-BE49-F238E27FC236}">
                <a16:creationId xmlns="" xmlns:a16="http://schemas.microsoft.com/office/drawing/2014/main" id="{D3E0A866-C621-4B9F-A880-CD63ED32C3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517" y="722417"/>
            <a:ext cx="981284" cy="737365"/>
          </a:xfrm>
          <a:prstGeom prst="rect">
            <a:avLst/>
          </a:prstGeom>
        </p:spPr>
      </p:pic>
      <p:sp>
        <p:nvSpPr>
          <p:cNvPr id="17" name="مستطيل 16">
            <a:extLst>
              <a:ext uri="{FF2B5EF4-FFF2-40B4-BE49-F238E27FC236}">
                <a16:creationId xmlns="" xmlns:a16="http://schemas.microsoft.com/office/drawing/2014/main" id="{7F5BEF16-35CA-4303-AF59-61261488765D}"/>
              </a:ext>
            </a:extLst>
          </p:cNvPr>
          <p:cNvSpPr/>
          <p:nvPr/>
        </p:nvSpPr>
        <p:spPr>
          <a:xfrm>
            <a:off x="1857060" y="5400412"/>
            <a:ext cx="724377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000" b="1" dirty="0">
                <a:ln w="0"/>
                <a:solidFill>
                  <a:srgbClr val="0000FF"/>
                </a:solidFill>
              </a:rPr>
              <a:t> 2.You can learn about calligraphy </a:t>
            </a:r>
            <a:r>
              <a:rPr lang="en-US" sz="2000" b="1" u="sng" dirty="0">
                <a:ln w="0"/>
                <a:solidFill>
                  <a:srgbClr val="0000FF"/>
                </a:solidFill>
              </a:rPr>
              <a:t>at the Islamic Heritage Museum.</a:t>
            </a:r>
          </a:p>
        </p:txBody>
      </p:sp>
      <p:sp>
        <p:nvSpPr>
          <p:cNvPr id="18" name="مستطيل 17">
            <a:extLst>
              <a:ext uri="{FF2B5EF4-FFF2-40B4-BE49-F238E27FC236}">
                <a16:creationId xmlns="" xmlns:a16="http://schemas.microsoft.com/office/drawing/2014/main" id="{C8C8688A-7FBA-4FE8-898B-666BA23D0600}"/>
              </a:ext>
            </a:extLst>
          </p:cNvPr>
          <p:cNvSpPr/>
          <p:nvPr/>
        </p:nvSpPr>
        <p:spPr>
          <a:xfrm>
            <a:off x="1774457" y="5909210"/>
            <a:ext cx="394967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000" b="1" dirty="0">
                <a:ln w="0"/>
                <a:solidFill>
                  <a:srgbClr val="C00000"/>
                </a:solidFill>
              </a:rPr>
              <a:t> 3.He went </a:t>
            </a:r>
            <a:r>
              <a:rPr lang="en-US" sz="2000" b="1" u="sng" dirty="0">
                <a:ln w="0"/>
                <a:solidFill>
                  <a:srgbClr val="C00000"/>
                </a:solidFill>
              </a:rPr>
              <a:t>to the Science Museum.</a:t>
            </a:r>
          </a:p>
        </p:txBody>
      </p:sp>
      <p:sp>
        <p:nvSpPr>
          <p:cNvPr id="19" name="مستطيل 18">
            <a:extLst>
              <a:ext uri="{FF2B5EF4-FFF2-40B4-BE49-F238E27FC236}">
                <a16:creationId xmlns="" xmlns:a16="http://schemas.microsoft.com/office/drawing/2014/main" id="{7BACD1C5-F4A0-45E8-9D28-BEE76C295888}"/>
              </a:ext>
            </a:extLst>
          </p:cNvPr>
          <p:cNvSpPr/>
          <p:nvPr/>
        </p:nvSpPr>
        <p:spPr>
          <a:xfrm>
            <a:off x="1774457" y="6309320"/>
            <a:ext cx="202856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000" b="1" dirty="0">
                <a:ln w="0"/>
                <a:solidFill>
                  <a:srgbClr val="0000FF"/>
                </a:solidFill>
              </a:rPr>
              <a:t>4.It was </a:t>
            </a:r>
            <a:r>
              <a:rPr lang="en-US" sz="2000" b="1" u="sng" dirty="0">
                <a:ln w="0"/>
                <a:solidFill>
                  <a:srgbClr val="0000FF"/>
                </a:solidFill>
              </a:rPr>
              <a:t>amazing.</a:t>
            </a:r>
          </a:p>
        </p:txBody>
      </p:sp>
      <p:pic>
        <p:nvPicPr>
          <p:cNvPr id="21" name="صورة 20">
            <a:extLst>
              <a:ext uri="{FF2B5EF4-FFF2-40B4-BE49-F238E27FC236}">
                <a16:creationId xmlns="" xmlns:a16="http://schemas.microsoft.com/office/drawing/2014/main" id="{D23B848F-AD58-486B-8A64-CED232D26D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199" y="4823183"/>
            <a:ext cx="1435325" cy="464716"/>
          </a:xfrm>
          <a:prstGeom prst="rect">
            <a:avLst/>
          </a:prstGeom>
        </p:spPr>
      </p:pic>
      <p:sp>
        <p:nvSpPr>
          <p:cNvPr id="3" name="Rectangle 1">
            <a:extLst>
              <a:ext uri="{FF2B5EF4-FFF2-40B4-BE49-F238E27FC236}">
                <a16:creationId xmlns="" xmlns:a16="http://schemas.microsoft.com/office/drawing/2014/main" id="{166A7834-C873-34DD-4BEB-708CB1ACE54A}"/>
              </a:ext>
            </a:extLst>
          </p:cNvPr>
          <p:cNvSpPr/>
          <p:nvPr/>
        </p:nvSpPr>
        <p:spPr>
          <a:xfrm>
            <a:off x="7748191" y="41956"/>
            <a:ext cx="918393" cy="646331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SG2 U6</a:t>
            </a: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51</a:t>
            </a:r>
            <a:endParaRPr lang="ar-SA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Picture 26">
            <a:extLst>
              <a:ext uri="{FF2B5EF4-FFF2-40B4-BE49-F238E27FC236}">
                <a16:creationId xmlns="" xmlns:a16="http://schemas.microsoft.com/office/drawing/2014/main" id="{72E998CD-DDD4-2CEF-DE17-CBD371BF3F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509" y="365367"/>
            <a:ext cx="651362" cy="267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336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1" grpId="0" animBg="1"/>
      <p:bldP spid="13" grpId="0" animBg="1"/>
      <p:bldP spid="17" grpId="0"/>
      <p:bldP spid="18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="" xmlns:a16="http://schemas.microsoft.com/office/drawing/2014/main" id="{1CDA1007-1650-4256-B71A-B5885287E7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46178"/>
            <a:ext cx="9144000" cy="3765644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="" xmlns:a16="http://schemas.microsoft.com/office/drawing/2014/main" id="{96E234DD-8DAE-48DC-8570-EA0F2E4FCE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66835"/>
            <a:ext cx="3244205" cy="563145"/>
          </a:xfrm>
          <a:prstGeom prst="rect">
            <a:avLst/>
          </a:prstGeom>
        </p:spPr>
      </p:pic>
      <p:cxnSp>
        <p:nvCxnSpPr>
          <p:cNvPr id="5" name="رابط مستقيم 4">
            <a:extLst>
              <a:ext uri="{FF2B5EF4-FFF2-40B4-BE49-F238E27FC236}">
                <a16:creationId xmlns="" xmlns:a16="http://schemas.microsoft.com/office/drawing/2014/main" id="{B209E623-544A-4560-902E-3C4B4D803D2E}"/>
              </a:ext>
            </a:extLst>
          </p:cNvPr>
          <p:cNvCxnSpPr/>
          <p:nvPr/>
        </p:nvCxnSpPr>
        <p:spPr>
          <a:xfrm>
            <a:off x="1691680" y="2996952"/>
            <a:ext cx="576064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1">
            <a:extLst>
              <a:ext uri="{FF2B5EF4-FFF2-40B4-BE49-F238E27FC236}">
                <a16:creationId xmlns="" xmlns:a16="http://schemas.microsoft.com/office/drawing/2014/main" id="{D707B8F7-7FC3-FFB2-E524-C8903D9E85DE}"/>
              </a:ext>
            </a:extLst>
          </p:cNvPr>
          <p:cNvSpPr/>
          <p:nvPr/>
        </p:nvSpPr>
        <p:spPr>
          <a:xfrm>
            <a:off x="7748191" y="41956"/>
            <a:ext cx="918393" cy="646331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SG2 U6</a:t>
            </a: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50</a:t>
            </a:r>
            <a:endParaRPr lang="ar-SA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Picture 26">
            <a:extLst>
              <a:ext uri="{FF2B5EF4-FFF2-40B4-BE49-F238E27FC236}">
                <a16:creationId xmlns="" xmlns:a16="http://schemas.microsoft.com/office/drawing/2014/main" id="{A8329C70-EACC-6B9A-7177-6DE33022DB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509" y="365367"/>
            <a:ext cx="651362" cy="267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7829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="" xmlns:a16="http://schemas.microsoft.com/office/drawing/2014/main" id="{4C141432-681F-4F65-B93B-4DBEDD34BD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171068"/>
            <a:ext cx="3384376" cy="5949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صورة 4">
            <a:extLst>
              <a:ext uri="{FF2B5EF4-FFF2-40B4-BE49-F238E27FC236}">
                <a16:creationId xmlns="" xmlns:a16="http://schemas.microsoft.com/office/drawing/2014/main" id="{CD7E4EC7-A7A9-4ACE-88E0-92D7A7D670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873" y="1661219"/>
            <a:ext cx="5952665" cy="1599431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="" xmlns:a16="http://schemas.microsoft.com/office/drawing/2014/main" id="{53ED2006-87A1-4FD9-87F3-CBAB1C3307F5}"/>
              </a:ext>
            </a:extLst>
          </p:cNvPr>
          <p:cNvSpPr/>
          <p:nvPr/>
        </p:nvSpPr>
        <p:spPr>
          <a:xfrm>
            <a:off x="187036" y="1170934"/>
            <a:ext cx="5777748" cy="369332"/>
          </a:xfrm>
          <a:prstGeom prst="rect">
            <a:avLst/>
          </a:prstGeom>
          <a:solidFill>
            <a:srgbClr val="FFFFCC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Take turns asking and answering the question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="" xmlns:a16="http://schemas.microsoft.com/office/drawing/2014/main" id="{DF5B8406-7F61-413B-B61B-DB4FE532C3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7904" y="263593"/>
            <a:ext cx="1391221" cy="4369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صورة 8" descr="صورة تحتوي على لعبة, دمية, قبعة&#10;&#10;تم إنشاء الوصف تلقائياً">
            <a:extLst>
              <a:ext uri="{FF2B5EF4-FFF2-40B4-BE49-F238E27FC236}">
                <a16:creationId xmlns="" xmlns:a16="http://schemas.microsoft.com/office/drawing/2014/main" id="{88DFC459-C066-460F-95F5-62E73DFDA2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193" y="114110"/>
            <a:ext cx="879177" cy="929725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="" xmlns:a16="http://schemas.microsoft.com/office/drawing/2014/main" id="{9498EB0F-CDA3-452D-B9B0-5E6A6F3E87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779" y="3432046"/>
            <a:ext cx="6280421" cy="3085458"/>
          </a:xfrm>
          <a:prstGeom prst="rect">
            <a:avLst/>
          </a:prstGeom>
        </p:spPr>
      </p:pic>
      <p:pic>
        <p:nvPicPr>
          <p:cNvPr id="7" name="SG Bk 3 F-SA__18_2-09">
            <a:hlinkClick r:id="" action="ppaction://media"/>
            <a:extLst>
              <a:ext uri="{FF2B5EF4-FFF2-40B4-BE49-F238E27FC236}">
                <a16:creationId xmlns="" xmlns:a16="http://schemas.microsoft.com/office/drawing/2014/main" id="{8E2D4FF5-80D7-409E-B856-39CA83A5E9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155370" y="1170934"/>
            <a:ext cx="609600" cy="609600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="" xmlns:a16="http://schemas.microsoft.com/office/drawing/2014/main" id="{955488CB-AEA8-C8FC-6928-5A2A18CFC7CD}"/>
              </a:ext>
            </a:extLst>
          </p:cNvPr>
          <p:cNvSpPr/>
          <p:nvPr/>
        </p:nvSpPr>
        <p:spPr>
          <a:xfrm>
            <a:off x="7748191" y="41956"/>
            <a:ext cx="918393" cy="646331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SG2 U6</a:t>
            </a: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50</a:t>
            </a:r>
            <a:endParaRPr lang="ar-SA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Picture 26">
            <a:extLst>
              <a:ext uri="{FF2B5EF4-FFF2-40B4-BE49-F238E27FC236}">
                <a16:creationId xmlns="" xmlns:a16="http://schemas.microsoft.com/office/drawing/2014/main" id="{D56CBCBF-5B55-D4B6-835A-A28F0CC1E1B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509" y="365367"/>
            <a:ext cx="651362" cy="267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495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2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="" xmlns:a16="http://schemas.microsoft.com/office/drawing/2014/main" id="{F3C46AD0-631E-47DF-9BE4-DB508E0D08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79" y="3432046"/>
            <a:ext cx="6280421" cy="3085458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="" xmlns:a16="http://schemas.microsoft.com/office/drawing/2014/main" id="{64E214D8-C38A-40DA-B628-72E3D94525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184615"/>
            <a:ext cx="3384376" cy="5949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مستطيل 4">
            <a:extLst>
              <a:ext uri="{FF2B5EF4-FFF2-40B4-BE49-F238E27FC236}">
                <a16:creationId xmlns="" xmlns:a16="http://schemas.microsoft.com/office/drawing/2014/main" id="{6F899017-D41F-4066-9D74-7D6AE7B6997D}"/>
              </a:ext>
            </a:extLst>
          </p:cNvPr>
          <p:cNvSpPr/>
          <p:nvPr/>
        </p:nvSpPr>
        <p:spPr>
          <a:xfrm>
            <a:off x="395536" y="980728"/>
            <a:ext cx="4305922" cy="369332"/>
          </a:xfrm>
          <a:prstGeom prst="rect">
            <a:avLst/>
          </a:prstGeom>
          <a:solidFill>
            <a:srgbClr val="FFFFCC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Making a substitution for the first question. 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="" xmlns:a16="http://schemas.microsoft.com/office/drawing/2014/main" id="{3FDA4493-3DB8-4469-BF96-275FA24439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7904" y="263593"/>
            <a:ext cx="1391221" cy="4369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SG Bk 3 F-SA__18_2-09">
            <a:hlinkClick r:id="" action="ppaction://media"/>
            <a:extLst>
              <a:ext uri="{FF2B5EF4-FFF2-40B4-BE49-F238E27FC236}">
                <a16:creationId xmlns="" xmlns:a16="http://schemas.microsoft.com/office/drawing/2014/main" id="{9217A0CB-0116-4E90-84DA-1C2039B8EC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04906" y="349624"/>
            <a:ext cx="406400" cy="406400"/>
          </a:xfrm>
          <a:prstGeom prst="rect">
            <a:avLst/>
          </a:prstGeom>
        </p:spPr>
      </p:pic>
      <p:pic>
        <p:nvPicPr>
          <p:cNvPr id="8" name="صورة 7" descr="صورة تحتوي على لعبة, دمية, قبعة&#10;&#10;تم إنشاء الوصف تلقائياً">
            <a:extLst>
              <a:ext uri="{FF2B5EF4-FFF2-40B4-BE49-F238E27FC236}">
                <a16:creationId xmlns="" xmlns:a16="http://schemas.microsoft.com/office/drawing/2014/main" id="{612185F0-5A7A-4857-AA64-C9CF8AD97D7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193" y="114110"/>
            <a:ext cx="879177" cy="929725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="" xmlns:a16="http://schemas.microsoft.com/office/drawing/2014/main" id="{5E2CF9BF-7A0E-4E09-9E19-1B656A116BC2}"/>
              </a:ext>
            </a:extLst>
          </p:cNvPr>
          <p:cNvSpPr/>
          <p:nvPr/>
        </p:nvSpPr>
        <p:spPr>
          <a:xfrm>
            <a:off x="755576" y="1507212"/>
            <a:ext cx="3136180" cy="646331"/>
          </a:xfrm>
          <a:prstGeom prst="rect">
            <a:avLst/>
          </a:prstGeom>
          <a:solidFill>
            <a:srgbClr val="FFFFCC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For example: </a:t>
            </a: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 did you do last </a:t>
            </a:r>
            <a:r>
              <a:rPr lang="en-US" u="sng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Thursday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="" xmlns:a16="http://schemas.microsoft.com/office/drawing/2014/main" id="{D6CCB4BE-2539-4C26-BDF5-183B656194E2}"/>
              </a:ext>
            </a:extLst>
          </p:cNvPr>
          <p:cNvSpPr/>
          <p:nvPr/>
        </p:nvSpPr>
        <p:spPr>
          <a:xfrm>
            <a:off x="3203848" y="2184890"/>
            <a:ext cx="4146263" cy="369332"/>
          </a:xfrm>
          <a:prstGeom prst="rect">
            <a:avLst/>
          </a:prstGeom>
          <a:solidFill>
            <a:srgbClr val="FFFFCC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☺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What’s another way to say </a:t>
            </a:r>
            <a:r>
              <a:rPr lang="en-US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How was it? 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="" xmlns:a16="http://schemas.microsoft.com/office/drawing/2014/main" id="{4A623186-572C-46AB-8A0D-00CB211F4D1F}"/>
              </a:ext>
            </a:extLst>
          </p:cNvPr>
          <p:cNvSpPr/>
          <p:nvPr/>
        </p:nvSpPr>
        <p:spPr>
          <a:xfrm>
            <a:off x="6242265" y="2636912"/>
            <a:ext cx="1773947" cy="369332"/>
          </a:xfrm>
          <a:prstGeom prst="rect">
            <a:avLst/>
          </a:prstGeom>
          <a:solidFill>
            <a:srgbClr val="66FFFF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 was it like?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="" xmlns:a16="http://schemas.microsoft.com/office/drawing/2014/main" id="{7545CB06-5E26-4C5B-ACC6-D7C4A46106EF}"/>
              </a:ext>
            </a:extLst>
          </p:cNvPr>
          <p:cNvSpPr/>
          <p:nvPr/>
        </p:nvSpPr>
        <p:spPr>
          <a:xfrm>
            <a:off x="478788" y="2924497"/>
            <a:ext cx="3393493" cy="369332"/>
          </a:xfrm>
          <a:prstGeom prst="rect">
            <a:avLst/>
          </a:prstGeom>
          <a:solidFill>
            <a:srgbClr val="92D05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Practice the conversation in pairs. </a:t>
            </a:r>
          </a:p>
        </p:txBody>
      </p:sp>
      <p:cxnSp>
        <p:nvCxnSpPr>
          <p:cNvPr id="14" name="رابط مستقيم 13">
            <a:extLst>
              <a:ext uri="{FF2B5EF4-FFF2-40B4-BE49-F238E27FC236}">
                <a16:creationId xmlns="" xmlns:a16="http://schemas.microsoft.com/office/drawing/2014/main" id="{B8DF4C2F-DF21-4DF7-8E20-D82348C54FFB}"/>
              </a:ext>
            </a:extLst>
          </p:cNvPr>
          <p:cNvCxnSpPr/>
          <p:nvPr/>
        </p:nvCxnSpPr>
        <p:spPr>
          <a:xfrm>
            <a:off x="3707904" y="4797152"/>
            <a:ext cx="993554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">
            <a:extLst>
              <a:ext uri="{FF2B5EF4-FFF2-40B4-BE49-F238E27FC236}">
                <a16:creationId xmlns="" xmlns:a16="http://schemas.microsoft.com/office/drawing/2014/main" id="{3E572CC3-8511-6B77-2D82-F54235068C28}"/>
              </a:ext>
            </a:extLst>
          </p:cNvPr>
          <p:cNvSpPr/>
          <p:nvPr/>
        </p:nvSpPr>
        <p:spPr>
          <a:xfrm>
            <a:off x="7748191" y="41956"/>
            <a:ext cx="918393" cy="646331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SG2 U6</a:t>
            </a: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50</a:t>
            </a:r>
            <a:endParaRPr lang="ar-SA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Picture 26">
            <a:extLst>
              <a:ext uri="{FF2B5EF4-FFF2-40B4-BE49-F238E27FC236}">
                <a16:creationId xmlns="" xmlns:a16="http://schemas.microsoft.com/office/drawing/2014/main" id="{813E54D9-A35E-3012-46A1-24316FF0EC4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509" y="365367"/>
            <a:ext cx="651362" cy="267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720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2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0" y="30287"/>
            <a:ext cx="3702873" cy="807913"/>
          </a:xfrm>
          <a:prstGeom prst="rect">
            <a:avLst/>
          </a:prstGeom>
          <a:solidFill>
            <a:srgbClr val="FFFF00"/>
          </a:solidFill>
        </p:spPr>
        <p:txBody>
          <a:bodyPr wrap="none" lIns="68580" tIns="34290" rIns="68580" bIns="34290">
            <a:spAutoFit/>
          </a:bodyPr>
          <a:lstStyle/>
          <a:p>
            <a:pPr algn="ctr" rtl="0"/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book contents</a:t>
            </a:r>
            <a:endParaRPr lang="ar-SA" sz="4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3217" y="29308"/>
            <a:ext cx="3439583" cy="807913"/>
          </a:xfrm>
          <a:prstGeom prst="rect">
            <a:avLst/>
          </a:prstGeom>
        </p:spPr>
      </p:pic>
      <p:sp>
        <p:nvSpPr>
          <p:cNvPr id="36" name="مستطيل 35"/>
          <p:cNvSpPr/>
          <p:nvPr/>
        </p:nvSpPr>
        <p:spPr>
          <a:xfrm>
            <a:off x="6781800" y="6597860"/>
            <a:ext cx="1321517" cy="23083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rtl="0"/>
            <a:r>
              <a:rPr lang="en-US" sz="10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T.Noureyah Alghamdi</a:t>
            </a:r>
            <a:endParaRPr lang="ar-SA" sz="105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="" xmlns:a16="http://schemas.microsoft.com/office/drawing/2014/main" id="{8E5B83D6-D6A1-76C4-5A2C-F5D47C575D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95" y="857250"/>
            <a:ext cx="5366142" cy="1901495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="" xmlns:a16="http://schemas.microsoft.com/office/drawing/2014/main" id="{BF0167B7-0E5B-5021-A8EC-496D84F57C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2912" y="857251"/>
            <a:ext cx="3143250" cy="417195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="" xmlns:a16="http://schemas.microsoft.com/office/drawing/2014/main" id="{71F47FB1-26EC-E166-8BE7-DE9FA80930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863" y="3140968"/>
            <a:ext cx="5206522" cy="2270286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="" xmlns:a16="http://schemas.microsoft.com/office/drawing/2014/main" id="{140C54DE-E253-85CA-70FC-EAA406C561AD}"/>
              </a:ext>
            </a:extLst>
          </p:cNvPr>
          <p:cNvSpPr/>
          <p:nvPr/>
        </p:nvSpPr>
        <p:spPr>
          <a:xfrm>
            <a:off x="3177227" y="5530006"/>
            <a:ext cx="27895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ثاني متوسط</a:t>
            </a:r>
          </a:p>
        </p:txBody>
      </p:sp>
      <p:pic>
        <p:nvPicPr>
          <p:cNvPr id="10" name="صورة 9" descr="صورة تحتوي على سهم&#10;&#10;تم إنشاء الوصف تلقائياً">
            <a:extLst>
              <a:ext uri="{FF2B5EF4-FFF2-40B4-BE49-F238E27FC236}">
                <a16:creationId xmlns="" xmlns:a16="http://schemas.microsoft.com/office/drawing/2014/main" id="{3EA441EE-DA88-E406-2901-1C7E9FFFC3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2404710"/>
            <a:ext cx="757452" cy="78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2780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eneral Knowledge GK QUIZ | Get your App Now">
            <a:extLst>
              <a:ext uri="{FF2B5EF4-FFF2-40B4-BE49-F238E27FC236}">
                <a16:creationId xmlns="" xmlns:a16="http://schemas.microsoft.com/office/drawing/2014/main" id="{BB699ED1-107B-4BB2-9D1C-559DF608D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656" y="297656"/>
            <a:ext cx="6262687" cy="6262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3990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="" xmlns:a16="http://schemas.microsoft.com/office/drawing/2014/main" id="{339547B5-BEB5-4152-ACD1-9420F4BE58A1}"/>
              </a:ext>
            </a:extLst>
          </p:cNvPr>
          <p:cNvSpPr/>
          <p:nvPr/>
        </p:nvSpPr>
        <p:spPr>
          <a:xfrm>
            <a:off x="665820" y="2331765"/>
            <a:ext cx="7812360" cy="1015663"/>
          </a:xfrm>
          <a:prstGeom prst="rect">
            <a:avLst/>
          </a:prstGeom>
          <a:solidFill>
            <a:srgbClr val="FFCC99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sz="2000" dirty="0"/>
              <a:t/>
            </a:r>
            <a:br>
              <a:rPr lang="en-US" sz="2000" dirty="0"/>
            </a:br>
            <a:r>
              <a:rPr lang="en-US" sz="2000" u="sng" dirty="0">
                <a:latin typeface="Segoe UI Web (Arabic)"/>
              </a:rPr>
              <a:t>https://quizizz.com/join/quiz/5f9d93d3d34fc0001c7df0a3/start?studentShare=true</a:t>
            </a:r>
            <a:endParaRPr lang="ar-SA" sz="2000" dirty="0"/>
          </a:p>
        </p:txBody>
      </p:sp>
      <p:pic>
        <p:nvPicPr>
          <p:cNvPr id="1026" name="Picture 2" descr="Quize - About | Facebook">
            <a:extLst>
              <a:ext uri="{FF2B5EF4-FFF2-40B4-BE49-F238E27FC236}">
                <a16:creationId xmlns="" xmlns:a16="http://schemas.microsoft.com/office/drawing/2014/main" id="{69BB7278-9180-4207-B07A-C2916CB9D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77" y="18864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mazon.com: Quize 2018: Appstore for Android">
            <a:extLst>
              <a:ext uri="{FF2B5EF4-FFF2-40B4-BE49-F238E27FC236}">
                <a16:creationId xmlns="" xmlns:a16="http://schemas.microsoft.com/office/drawing/2014/main" id="{4585BD01-1BE0-4425-91F9-B4785F1C94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407852"/>
            <a:ext cx="3158480" cy="3158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mazon.com: QuiZoo:Quize Game: Appstore for Android">
            <a:extLst>
              <a:ext uri="{FF2B5EF4-FFF2-40B4-BE49-F238E27FC236}">
                <a16:creationId xmlns="" xmlns:a16="http://schemas.microsoft.com/office/drawing/2014/main" id="{7CC16F05-FC41-4AAF-AA8A-1ADC2A04D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76" y="3477950"/>
            <a:ext cx="3375819" cy="3375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="" xmlns:a16="http://schemas.microsoft.com/office/drawing/2014/main" id="{263A7DA9-58BD-4233-8586-6624D5064929}"/>
              </a:ext>
            </a:extLst>
          </p:cNvPr>
          <p:cNvSpPr/>
          <p:nvPr/>
        </p:nvSpPr>
        <p:spPr>
          <a:xfrm>
            <a:off x="2846980" y="291668"/>
            <a:ext cx="5258171" cy="523220"/>
          </a:xfrm>
          <a:prstGeom prst="rect">
            <a:avLst/>
          </a:prstGeom>
          <a:solidFill>
            <a:srgbClr val="66FF33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تجدون الرابط في اثراءات الدرس في الجدول</a:t>
            </a:r>
            <a:endParaRPr lang="ar-SA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Picture 26">
            <a:extLst>
              <a:ext uri="{FF2B5EF4-FFF2-40B4-BE49-F238E27FC236}">
                <a16:creationId xmlns="" xmlns:a16="http://schemas.microsoft.com/office/drawing/2014/main" id="{0F648480-8F59-31FF-0D6E-1F5979974D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678" y="814888"/>
            <a:ext cx="651362" cy="267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72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piral Notebook Stock Photos And Images - 123RF">
            <a:extLst>
              <a:ext uri="{FF2B5EF4-FFF2-40B4-BE49-F238E27FC236}">
                <a16:creationId xmlns="" xmlns:a16="http://schemas.microsoft.com/office/drawing/2014/main" id="{082EA74C-9358-4105-9EF6-A2B43DD9F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9" y="93817"/>
            <a:ext cx="6342404" cy="6342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="" xmlns:a16="http://schemas.microsoft.com/office/drawing/2014/main" id="{CC289549-9198-42A5-A4F8-D5349461F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98152">
            <a:off x="5334754" y="1705111"/>
            <a:ext cx="1769950" cy="647375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="" xmlns:a16="http://schemas.microsoft.com/office/drawing/2014/main" id="{21D693F5-7D81-4DE8-8B44-BDA4345CF096}"/>
              </a:ext>
            </a:extLst>
          </p:cNvPr>
          <p:cNvSpPr/>
          <p:nvPr/>
        </p:nvSpPr>
        <p:spPr>
          <a:xfrm>
            <a:off x="2095232" y="1916030"/>
            <a:ext cx="2260744" cy="31085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Assign page </a:t>
            </a:r>
            <a:r>
              <a:rPr lang="en-US" sz="2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209 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for practice with the vocabulary of  </a:t>
            </a:r>
          </a:p>
          <a:p>
            <a:pPr algn="l" rtl="0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unit.</a:t>
            </a:r>
          </a:p>
          <a:p>
            <a:pPr algn="l" rtl="0"/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Exercise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-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pic>
        <p:nvPicPr>
          <p:cNvPr id="5122" name="Picture 2" descr="Free Homework Cliparts, Download Free Clip Art, Free Clip Art on ...">
            <a:extLst>
              <a:ext uri="{FF2B5EF4-FFF2-40B4-BE49-F238E27FC236}">
                <a16:creationId xmlns="" xmlns:a16="http://schemas.microsoft.com/office/drawing/2014/main" id="{DE56B3B3-E0C8-441B-AF52-2B7C6F22E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688" y="242925"/>
            <a:ext cx="4876800" cy="9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The Do's and Don'ts of Good Homework Policy">
            <a:extLst>
              <a:ext uri="{FF2B5EF4-FFF2-40B4-BE49-F238E27FC236}">
                <a16:creationId xmlns="" xmlns:a16="http://schemas.microsoft.com/office/drawing/2014/main" id="{DD5D38E9-561A-42AD-A6FE-900116819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755" y="0"/>
            <a:ext cx="1700808" cy="170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Effective Note Taking | Stephanie's Portfolio">
            <a:extLst>
              <a:ext uri="{FF2B5EF4-FFF2-40B4-BE49-F238E27FC236}">
                <a16:creationId xmlns="" xmlns:a16="http://schemas.microsoft.com/office/drawing/2014/main" id="{14D84B9F-FF83-478C-A36F-BBE1CC4B4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9512" y="4966667"/>
            <a:ext cx="1842632" cy="1774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Transparent Turn In Homework Clipart - Employee Orientation Png ...">
            <a:extLst>
              <a:ext uri="{FF2B5EF4-FFF2-40B4-BE49-F238E27FC236}">
                <a16:creationId xmlns="" xmlns:a16="http://schemas.microsoft.com/office/drawing/2014/main" id="{A8D09A79-E562-4E3A-A584-0F78033DB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755" y="4943851"/>
            <a:ext cx="1638299" cy="182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omework stock vector. Illustration of mascot, drawn - 53495491">
            <a:extLst>
              <a:ext uri="{FF2B5EF4-FFF2-40B4-BE49-F238E27FC236}">
                <a16:creationId xmlns="" xmlns:a16="http://schemas.microsoft.com/office/drawing/2014/main" id="{B5F51A4A-4846-4425-9CC5-10CB9566E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0220">
            <a:off x="258261" y="458388"/>
            <a:ext cx="1495193" cy="1495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="" xmlns:a16="http://schemas.microsoft.com/office/drawing/2014/main" id="{D83B86A7-4A88-387F-EDCD-6F0781819C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66157" y="5854017"/>
            <a:ext cx="4410593" cy="716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7245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357166"/>
            <a:ext cx="3305175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مستطيل 2">
            <a:extLst>
              <a:ext uri="{FF2B5EF4-FFF2-40B4-BE49-F238E27FC236}">
                <a16:creationId xmlns="" xmlns:a16="http://schemas.microsoft.com/office/drawing/2014/main" id="{FE2D11C6-F753-4087-B150-4737A5E6E1D2}"/>
              </a:ext>
            </a:extLst>
          </p:cNvPr>
          <p:cNvSpPr/>
          <p:nvPr/>
        </p:nvSpPr>
        <p:spPr>
          <a:xfrm>
            <a:off x="7252435" y="135816"/>
            <a:ext cx="1315233" cy="461665"/>
          </a:xfrm>
          <a:prstGeom prst="rect">
            <a:avLst/>
          </a:prstGeom>
          <a:solidFill>
            <a:srgbClr val="66FF33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209</a:t>
            </a:r>
            <a:endParaRPr lang="ar-SA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785794"/>
            <a:ext cx="390525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1214422"/>
            <a:ext cx="4214982" cy="3643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80344" y="2132856"/>
            <a:ext cx="4659760" cy="394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مستطيل 8"/>
          <p:cNvSpPr/>
          <p:nvPr/>
        </p:nvSpPr>
        <p:spPr>
          <a:xfrm>
            <a:off x="1299085" y="1988840"/>
            <a:ext cx="166436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 rtl="0"/>
            <a:r>
              <a:rPr lang="en-US" sz="2800" dirty="0">
                <a:solidFill>
                  <a:srgbClr val="C00000"/>
                </a:solidFill>
              </a:rPr>
              <a:t>It’s a mall.</a:t>
            </a:r>
            <a:endParaRPr lang="ar-SA" sz="28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1317544" y="3212976"/>
            <a:ext cx="191815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 rtl="0"/>
            <a:r>
              <a:rPr lang="en-US" sz="2400" dirty="0">
                <a:solidFill>
                  <a:srgbClr val="000099"/>
                </a:solidFill>
              </a:rPr>
              <a:t>It’s a stadium.</a:t>
            </a:r>
            <a:endParaRPr lang="ar-SA" sz="2400" b="1" cap="none" spc="0" dirty="0">
              <a:ln w="11430"/>
              <a:solidFill>
                <a:srgbClr val="00009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1948482" y="4411703"/>
            <a:ext cx="222221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 rtl="0"/>
            <a:r>
              <a:rPr lang="en-US" sz="2800" dirty="0">
                <a:solidFill>
                  <a:srgbClr val="C00000"/>
                </a:solidFill>
              </a:rPr>
              <a:t>It’s a museum</a:t>
            </a:r>
            <a:endParaRPr lang="ar-SA" sz="28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6298314" y="2962018"/>
            <a:ext cx="180209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 rtl="0"/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It’s a guide</a:t>
            </a:r>
            <a:endParaRPr lang="ar-SA" sz="2400" b="1" cap="none" spc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5701135" y="4221088"/>
            <a:ext cx="222157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 rtl="0"/>
            <a:r>
              <a:rPr lang="en-US" sz="2800" dirty="0">
                <a:solidFill>
                  <a:srgbClr val="C00000"/>
                </a:solidFill>
              </a:rPr>
              <a:t>It’s an exhibit.</a:t>
            </a:r>
            <a:endParaRPr lang="ar-SA" sz="28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6588224" y="5662439"/>
            <a:ext cx="175349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 rtl="0"/>
            <a:r>
              <a:rPr lang="en-US" sz="2800" dirty="0">
                <a:solidFill>
                  <a:srgbClr val="000099"/>
                </a:solidFill>
              </a:rPr>
              <a:t>It’s a ticket</a:t>
            </a:r>
            <a:endParaRPr lang="ar-SA" sz="2800" b="1" cap="none" spc="0" dirty="0">
              <a:ln w="11430"/>
              <a:solidFill>
                <a:srgbClr val="00009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="" xmlns:a16="http://schemas.microsoft.com/office/drawing/2014/main" id="{761B2D10-ABEF-41AC-8E1E-205333F72E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0406" y="644005"/>
            <a:ext cx="1453561" cy="1275054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="" xmlns:a16="http://schemas.microsoft.com/office/drawing/2014/main" id="{C4791EDE-D821-4658-BB7E-626EB271E9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57930" y="5678310"/>
            <a:ext cx="2840384" cy="12564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="" xmlns:a16="http://schemas.microsoft.com/office/drawing/2014/main" id="{18B18A1A-9185-442C-91FC-90E23D5242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7936" y="4858268"/>
            <a:ext cx="1657866" cy="1905001"/>
          </a:xfrm>
          <a:prstGeom prst="rect">
            <a:avLst/>
          </a:prstGeom>
        </p:spPr>
      </p:pic>
      <p:pic>
        <p:nvPicPr>
          <p:cNvPr id="6" name="Picture 26">
            <a:extLst>
              <a:ext uri="{FF2B5EF4-FFF2-40B4-BE49-F238E27FC236}">
                <a16:creationId xmlns="" xmlns:a16="http://schemas.microsoft.com/office/drawing/2014/main" id="{03DEEB6D-994A-29E9-94FF-046A5428758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925" y="303209"/>
            <a:ext cx="651362" cy="267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533444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2960202" y="4729990"/>
            <a:ext cx="1842492" cy="692497"/>
          </a:xfrm>
          <a:prstGeom prst="rect">
            <a:avLst/>
          </a:prstGeom>
          <a:solidFill>
            <a:srgbClr val="FF99FF"/>
          </a:solidFill>
        </p:spPr>
        <p:txBody>
          <a:bodyPr wrap="none" lIns="68580" tIns="34290" rIns="68580" bIns="34290">
            <a:spAutoFit/>
          </a:bodyPr>
          <a:lstStyle/>
          <a:p>
            <a:pPr algn="ctr" rtl="0"/>
            <a:r>
              <a:rPr lang="en-US" sz="40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end</a:t>
            </a:r>
            <a:endParaRPr lang="ar-SA" sz="405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20629" y="4337575"/>
            <a:ext cx="3310088" cy="392415"/>
          </a:xfrm>
          <a:prstGeom prst="rect">
            <a:avLst/>
          </a:prstGeom>
          <a:solidFill>
            <a:srgbClr val="FFFF99"/>
          </a:solidFill>
        </p:spPr>
        <p:txBody>
          <a:bodyPr wrap="square" lIns="68580" tIns="34290" rIns="68580" bIns="34290">
            <a:spAutoFit/>
          </a:bodyPr>
          <a:lstStyle/>
          <a:p>
            <a:pPr algn="ctr" rtl="0"/>
            <a:r>
              <a:rPr lang="en-US" sz="21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T.Noureyah Alghamdi</a:t>
            </a:r>
            <a:endParaRPr lang="ar-SA" sz="2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26" name="Picture 2" descr="Have A Nice Day Lettering - Immagini vettoriali stock e altre immagini di  Artigianato - iStoc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212" y="1268759"/>
            <a:ext cx="4114352" cy="4114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w to Say 'Thank You' in Business | Proposif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67420"/>
            <a:ext cx="4940309" cy="2470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73909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="" xmlns:a16="http://schemas.microsoft.com/office/drawing/2014/main" id="{687741A9-FC43-43DE-A84E-1728CF5E87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911" y="404664"/>
            <a:ext cx="5165505" cy="2780531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="" xmlns:a16="http://schemas.microsoft.com/office/drawing/2014/main" id="{7973358E-B742-457A-88BF-2410A27566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71068"/>
            <a:ext cx="3384376" cy="5949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صورة 3">
            <a:extLst>
              <a:ext uri="{FF2B5EF4-FFF2-40B4-BE49-F238E27FC236}">
                <a16:creationId xmlns="" xmlns:a16="http://schemas.microsoft.com/office/drawing/2014/main" id="{DB47D646-FA96-4316-9C5D-719184E9FC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4" y="3356992"/>
            <a:ext cx="5333603" cy="343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1140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80728"/>
            <a:ext cx="2730066" cy="1269605"/>
          </a:xfrm>
          <a:prstGeom prst="rect">
            <a:avLst/>
          </a:prstGeom>
        </p:spPr>
      </p:pic>
      <p:pic>
        <p:nvPicPr>
          <p:cNvPr id="4" name="Picture 4" descr="Target Png - Transparent Background Goals Png , Transparent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68" y="2724870"/>
            <a:ext cx="2112169" cy="1641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The Difference Between Hard Money Loans &amp; Private Money Loan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653136"/>
            <a:ext cx="1678020" cy="1533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 5">
            <a:extLst>
              <a:ext uri="{FF2B5EF4-FFF2-40B4-BE49-F238E27FC236}">
                <a16:creationId xmlns="" xmlns:a16="http://schemas.microsoft.com/office/drawing/2014/main" id="{7E12EAB9-45F5-44F8-8721-0201CAF11965}"/>
              </a:ext>
            </a:extLst>
          </p:cNvPr>
          <p:cNvSpPr/>
          <p:nvPr/>
        </p:nvSpPr>
        <p:spPr>
          <a:xfrm>
            <a:off x="3123739" y="2520836"/>
            <a:ext cx="4891147" cy="461665"/>
          </a:xfrm>
          <a:prstGeom prst="rect">
            <a:avLst/>
          </a:prstGeom>
          <a:solidFill>
            <a:srgbClr val="FF99CC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400" b="1" dirty="0"/>
              <a:t>Match the museum to its description</a:t>
            </a:r>
            <a:endParaRPr lang="ar-SA" sz="6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="" xmlns:a16="http://schemas.microsoft.com/office/drawing/2014/main" id="{71A42AB5-8A58-4D6E-9444-8FE2588C7605}"/>
              </a:ext>
            </a:extLst>
          </p:cNvPr>
          <p:cNvSpPr/>
          <p:nvPr/>
        </p:nvSpPr>
        <p:spPr>
          <a:xfrm>
            <a:off x="3029879" y="3601143"/>
            <a:ext cx="3486852" cy="461665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400" b="1" dirty="0"/>
              <a:t>Ask about a museum kind</a:t>
            </a:r>
            <a:endParaRPr lang="ar-SA" sz="6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="" xmlns:a16="http://schemas.microsoft.com/office/drawing/2014/main" id="{1866E5E0-6A0E-477A-B683-8E1F7C211310}"/>
              </a:ext>
            </a:extLst>
          </p:cNvPr>
          <p:cNvSpPr/>
          <p:nvPr/>
        </p:nvSpPr>
        <p:spPr>
          <a:xfrm>
            <a:off x="2869678" y="4797152"/>
            <a:ext cx="3435556" cy="461665"/>
          </a:xfrm>
          <a:prstGeom prst="rect">
            <a:avLst/>
          </a:prstGeom>
          <a:solidFill>
            <a:srgbClr val="66FF33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Ask abut latest events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="" xmlns:a16="http://schemas.microsoft.com/office/drawing/2014/main" id="{7C88427B-6799-4CAF-AD84-328D72EAD70A}"/>
              </a:ext>
            </a:extLst>
          </p:cNvPr>
          <p:cNvSpPr/>
          <p:nvPr/>
        </p:nvSpPr>
        <p:spPr>
          <a:xfrm>
            <a:off x="3131840" y="2099496"/>
            <a:ext cx="32252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♥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="" xmlns:a16="http://schemas.microsoft.com/office/drawing/2014/main" id="{5E082E39-F494-4A8A-A57D-B4FF1126D3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697" y="64925"/>
            <a:ext cx="4651797" cy="902256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="" xmlns:a16="http://schemas.microsoft.com/office/drawing/2014/main" id="{C0A269A7-8483-FF08-C8D4-DD85DCEE4E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6452" y="611318"/>
            <a:ext cx="2401995" cy="4222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3">
            <a:extLst>
              <a:ext uri="{FF2B5EF4-FFF2-40B4-BE49-F238E27FC236}">
                <a16:creationId xmlns="" xmlns:a16="http://schemas.microsoft.com/office/drawing/2014/main" id="{57595801-4B26-9981-E90C-7433ED07A0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69355" y="68685"/>
            <a:ext cx="3456191" cy="4057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Rectangle 1">
            <a:extLst>
              <a:ext uri="{FF2B5EF4-FFF2-40B4-BE49-F238E27FC236}">
                <a16:creationId xmlns="" xmlns:a16="http://schemas.microsoft.com/office/drawing/2014/main" id="{BD709AB7-7128-7894-4E80-707189E5EF29}"/>
              </a:ext>
            </a:extLst>
          </p:cNvPr>
          <p:cNvSpPr/>
          <p:nvPr/>
        </p:nvSpPr>
        <p:spPr>
          <a:xfrm>
            <a:off x="6997449" y="1383457"/>
            <a:ext cx="1606915" cy="707886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SG2 U6</a:t>
            </a:r>
          </a:p>
          <a:p>
            <a:pPr algn="l" rtl="0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50 &amp; 51 </a:t>
            </a:r>
            <a:endParaRPr lang="ar-SA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166708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="" xmlns:a16="http://schemas.microsoft.com/office/drawing/2014/main" id="{E96063E8-0F03-420E-AB1C-A79A0AD7D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31259"/>
            <a:ext cx="9144000" cy="1795482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="" xmlns:a16="http://schemas.microsoft.com/office/drawing/2014/main" id="{CCACF0C4-4736-489B-B9F2-DF669A63A7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4869160"/>
            <a:ext cx="7543800" cy="47625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="" xmlns:a16="http://schemas.microsoft.com/office/drawing/2014/main" id="{52AF4449-70B6-4A52-A296-7676C5921E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476672"/>
            <a:ext cx="1876425" cy="561975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="" xmlns:a16="http://schemas.microsoft.com/office/drawing/2014/main" id="{61FB3BC0-0547-DB3F-B9D9-C7025B4CB851}"/>
              </a:ext>
            </a:extLst>
          </p:cNvPr>
          <p:cNvSpPr/>
          <p:nvPr/>
        </p:nvSpPr>
        <p:spPr>
          <a:xfrm>
            <a:off x="6997533" y="330761"/>
            <a:ext cx="1606915" cy="707886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SG2 U6</a:t>
            </a:r>
          </a:p>
          <a:p>
            <a:pPr algn="l" rtl="0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50 &amp; 51 </a:t>
            </a:r>
            <a:endParaRPr lang="ar-SA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569436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Museum Visitors Taking A Museum Tour With And Without A Guide ...">
            <a:extLst>
              <a:ext uri="{FF2B5EF4-FFF2-40B4-BE49-F238E27FC236}">
                <a16:creationId xmlns="" xmlns:a16="http://schemas.microsoft.com/office/drawing/2014/main" id="{47F72FF2-2FCB-4E5C-8674-965D0B8722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="" xmlns:a16="http://schemas.microsoft.com/office/drawing/2014/main" id="{CCFE8CCC-181D-4CA1-9DAF-7B134836F8BA}"/>
              </a:ext>
            </a:extLst>
          </p:cNvPr>
          <p:cNvSpPr/>
          <p:nvPr/>
        </p:nvSpPr>
        <p:spPr>
          <a:xfrm>
            <a:off x="7037512" y="1604118"/>
            <a:ext cx="1800200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Museum exhibits</a:t>
            </a:r>
            <a:endParaRPr lang="ar-SA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Picture 26">
            <a:extLst>
              <a:ext uri="{FF2B5EF4-FFF2-40B4-BE49-F238E27FC236}">
                <a16:creationId xmlns="" xmlns:a16="http://schemas.microsoft.com/office/drawing/2014/main" id="{BC08E715-4A0D-BE2F-B214-2F7CAD98E5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509" y="365367"/>
            <a:ext cx="651362" cy="267447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="" xmlns:a16="http://schemas.microsoft.com/office/drawing/2014/main" id="{321A7565-3940-B8F7-2D22-B4224569DE06}"/>
              </a:ext>
            </a:extLst>
          </p:cNvPr>
          <p:cNvSpPr/>
          <p:nvPr/>
        </p:nvSpPr>
        <p:spPr>
          <a:xfrm>
            <a:off x="7083042" y="632814"/>
            <a:ext cx="1606915" cy="707886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SG2 U6</a:t>
            </a:r>
          </a:p>
          <a:p>
            <a:pPr algn="l" rtl="0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50 &amp; 51 </a:t>
            </a:r>
            <a:endParaRPr lang="ar-SA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87092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="" xmlns:a16="http://schemas.microsoft.com/office/drawing/2014/main" id="{8E593915-1522-43E0-A2BE-EB77709C0C30}"/>
              </a:ext>
            </a:extLst>
          </p:cNvPr>
          <p:cNvSpPr/>
          <p:nvPr/>
        </p:nvSpPr>
        <p:spPr>
          <a:xfrm>
            <a:off x="7748191" y="41956"/>
            <a:ext cx="918393" cy="646331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SG2 U6</a:t>
            </a: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50</a:t>
            </a:r>
            <a:endParaRPr lang="ar-SA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="" xmlns:a16="http://schemas.microsoft.com/office/drawing/2014/main" id="{23CCBCA4-69EE-44B8-892B-B2FC186707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16" y="96548"/>
            <a:ext cx="4427984" cy="5198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صورة 4">
            <a:extLst>
              <a:ext uri="{FF2B5EF4-FFF2-40B4-BE49-F238E27FC236}">
                <a16:creationId xmlns="" xmlns:a16="http://schemas.microsoft.com/office/drawing/2014/main" id="{E0523E74-51F8-4703-A66A-85E525B416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216" y="4293096"/>
            <a:ext cx="2580118" cy="1474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صورة 5">
            <a:extLst>
              <a:ext uri="{FF2B5EF4-FFF2-40B4-BE49-F238E27FC236}">
                <a16:creationId xmlns="" xmlns:a16="http://schemas.microsoft.com/office/drawing/2014/main" id="{74AFE689-9396-4A24-A94A-2A3B748277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7699" y="4497691"/>
            <a:ext cx="2436344" cy="21404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مستطيل 2">
            <a:extLst>
              <a:ext uri="{FF2B5EF4-FFF2-40B4-BE49-F238E27FC236}">
                <a16:creationId xmlns="" xmlns:a16="http://schemas.microsoft.com/office/drawing/2014/main" id="{11FBEC8F-9D51-4A64-AA0F-A226575750DF}"/>
              </a:ext>
            </a:extLst>
          </p:cNvPr>
          <p:cNvSpPr/>
          <p:nvPr/>
        </p:nvSpPr>
        <p:spPr>
          <a:xfrm>
            <a:off x="144016" y="793855"/>
            <a:ext cx="5436096" cy="646331"/>
          </a:xfrm>
          <a:prstGeom prst="rect">
            <a:avLst/>
          </a:prstGeom>
          <a:solidFill>
            <a:srgbClr val="FFFFCC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Open your books to page 48 and look at the </a:t>
            </a:r>
            <a:r>
              <a:rPr lang="en-US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web page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Answer the questions such as the following:</a:t>
            </a:r>
          </a:p>
        </p:txBody>
      </p:sp>
      <p:pic>
        <p:nvPicPr>
          <p:cNvPr id="2050" name="Picture 2" descr="Website clip art web page clipart kid 2 - ClipartBarn">
            <a:extLst>
              <a:ext uri="{FF2B5EF4-FFF2-40B4-BE49-F238E27FC236}">
                <a16:creationId xmlns="" xmlns:a16="http://schemas.microsoft.com/office/drawing/2014/main" id="{75A12230-9B60-4A9C-AA9C-8ED4EB48E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617662"/>
            <a:ext cx="24384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tudent Resources / Student Links">
            <a:extLst>
              <a:ext uri="{FF2B5EF4-FFF2-40B4-BE49-F238E27FC236}">
                <a16:creationId xmlns="" xmlns:a16="http://schemas.microsoft.com/office/drawing/2014/main" id="{C6D72C1D-4FC5-4E8A-BF11-7D358B6A7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2270468"/>
            <a:ext cx="1066031" cy="120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ستطيل 8">
            <a:extLst>
              <a:ext uri="{FF2B5EF4-FFF2-40B4-BE49-F238E27FC236}">
                <a16:creationId xmlns="" xmlns:a16="http://schemas.microsoft.com/office/drawing/2014/main" id="{9988A242-BBA5-4F6D-9530-E7D963CA6A24}"/>
              </a:ext>
            </a:extLst>
          </p:cNvPr>
          <p:cNvSpPr/>
          <p:nvPr/>
        </p:nvSpPr>
        <p:spPr>
          <a:xfrm>
            <a:off x="106928" y="1586023"/>
            <a:ext cx="3456960" cy="338554"/>
          </a:xfrm>
          <a:prstGeom prst="rect">
            <a:avLst/>
          </a:prstGeom>
          <a:solidFill>
            <a:srgbClr val="CCFF99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1.What is the subject of the web page?  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="" xmlns:a16="http://schemas.microsoft.com/office/drawing/2014/main" id="{237FF40A-908C-4685-A438-BF66F005DB5D}"/>
              </a:ext>
            </a:extLst>
          </p:cNvPr>
          <p:cNvSpPr/>
          <p:nvPr/>
        </p:nvSpPr>
        <p:spPr>
          <a:xfrm>
            <a:off x="3629513" y="1556792"/>
            <a:ext cx="1734575" cy="338554"/>
          </a:xfrm>
          <a:prstGeom prst="rect">
            <a:avLst/>
          </a:prstGeom>
          <a:solidFill>
            <a:srgbClr val="66FFFF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museum exhibits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="" xmlns:a16="http://schemas.microsoft.com/office/drawing/2014/main" id="{4C4C2FAF-557B-453A-8618-52086DB11A7D}"/>
              </a:ext>
            </a:extLst>
          </p:cNvPr>
          <p:cNvSpPr/>
          <p:nvPr/>
        </p:nvSpPr>
        <p:spPr>
          <a:xfrm>
            <a:off x="106928" y="2101191"/>
            <a:ext cx="3240936" cy="338554"/>
          </a:xfrm>
          <a:prstGeom prst="rect">
            <a:avLst/>
          </a:prstGeom>
          <a:solidFill>
            <a:srgbClr val="CCFF99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2.What’s the name of the web page? 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="" xmlns:a16="http://schemas.microsoft.com/office/drawing/2014/main" id="{20746D12-AFBF-40DE-AD1A-5230A9E3766D}"/>
              </a:ext>
            </a:extLst>
          </p:cNvPr>
          <p:cNvSpPr/>
          <p:nvPr/>
        </p:nvSpPr>
        <p:spPr>
          <a:xfrm>
            <a:off x="3382301" y="2034992"/>
            <a:ext cx="2989899" cy="338554"/>
          </a:xfrm>
          <a:prstGeom prst="rect">
            <a:avLst/>
          </a:prstGeom>
          <a:solidFill>
            <a:srgbClr val="66FFFF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“What’s On?” Museum Guide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="" xmlns:a16="http://schemas.microsoft.com/office/drawing/2014/main" id="{C439768E-4919-48FC-B06F-0E955EEAB1D5}"/>
              </a:ext>
            </a:extLst>
          </p:cNvPr>
          <p:cNvSpPr/>
          <p:nvPr/>
        </p:nvSpPr>
        <p:spPr>
          <a:xfrm>
            <a:off x="92721" y="2579391"/>
            <a:ext cx="3039120" cy="338554"/>
          </a:xfrm>
          <a:prstGeom prst="rect">
            <a:avLst/>
          </a:prstGeom>
          <a:solidFill>
            <a:srgbClr val="CCFF99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3.What does “What’s on?” mean? 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="" xmlns:a16="http://schemas.microsoft.com/office/drawing/2014/main" id="{47A035A7-AA65-4E4D-B549-7B10B983BEA9}"/>
              </a:ext>
            </a:extLst>
          </p:cNvPr>
          <p:cNvSpPr/>
          <p:nvPr/>
        </p:nvSpPr>
        <p:spPr>
          <a:xfrm>
            <a:off x="3209024" y="2537642"/>
            <a:ext cx="1872208" cy="338554"/>
          </a:xfrm>
          <a:prstGeom prst="rect">
            <a:avLst/>
          </a:prstGeom>
          <a:solidFill>
            <a:srgbClr val="66FFFF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 is happening?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="" xmlns:a16="http://schemas.microsoft.com/office/drawing/2014/main" id="{3710D04E-2BFE-41CE-85DB-4A982B39850C}"/>
              </a:ext>
            </a:extLst>
          </p:cNvPr>
          <p:cNvSpPr/>
          <p:nvPr/>
        </p:nvSpPr>
        <p:spPr>
          <a:xfrm>
            <a:off x="76344" y="3099064"/>
            <a:ext cx="3487544" cy="338554"/>
          </a:xfrm>
          <a:prstGeom prst="rect">
            <a:avLst/>
          </a:prstGeom>
          <a:solidFill>
            <a:srgbClr val="CCFF99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4.What are the four types of museums? 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="" xmlns:a16="http://schemas.microsoft.com/office/drawing/2014/main" id="{E83EBD1F-CE83-412C-8292-9B526D47C8E0}"/>
              </a:ext>
            </a:extLst>
          </p:cNvPr>
          <p:cNvSpPr/>
          <p:nvPr/>
        </p:nvSpPr>
        <p:spPr>
          <a:xfrm>
            <a:off x="2555776" y="3449460"/>
            <a:ext cx="6336704" cy="338554"/>
          </a:xfrm>
          <a:prstGeom prst="rect">
            <a:avLst/>
          </a:prstGeom>
          <a:solidFill>
            <a:srgbClr val="66FFFF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contemporary art, natural history, Islamic heritage, science and technology</a:t>
            </a:r>
          </a:p>
        </p:txBody>
      </p:sp>
      <p:sp>
        <p:nvSpPr>
          <p:cNvPr id="17" name="مستطيل 16">
            <a:extLst>
              <a:ext uri="{FF2B5EF4-FFF2-40B4-BE49-F238E27FC236}">
                <a16:creationId xmlns="" xmlns:a16="http://schemas.microsoft.com/office/drawing/2014/main" id="{816A418E-5A5F-449B-8BEB-EA24D54E591D}"/>
              </a:ext>
            </a:extLst>
          </p:cNvPr>
          <p:cNvSpPr/>
          <p:nvPr/>
        </p:nvSpPr>
        <p:spPr>
          <a:xfrm>
            <a:off x="70685" y="3782833"/>
            <a:ext cx="2917139" cy="338554"/>
          </a:xfrm>
          <a:prstGeom prst="rect">
            <a:avLst/>
          </a:prstGeom>
          <a:solidFill>
            <a:srgbClr val="CCFF99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5.Where can you see dinosaurs? </a:t>
            </a:r>
          </a:p>
        </p:txBody>
      </p:sp>
      <p:sp>
        <p:nvSpPr>
          <p:cNvPr id="18" name="مستطيل 17">
            <a:extLst>
              <a:ext uri="{FF2B5EF4-FFF2-40B4-BE49-F238E27FC236}">
                <a16:creationId xmlns="" xmlns:a16="http://schemas.microsoft.com/office/drawing/2014/main" id="{BFE08F82-BA95-4D1D-9D92-480A20658AC0}"/>
              </a:ext>
            </a:extLst>
          </p:cNvPr>
          <p:cNvSpPr/>
          <p:nvPr/>
        </p:nvSpPr>
        <p:spPr>
          <a:xfrm>
            <a:off x="2987824" y="3789040"/>
            <a:ext cx="2517147" cy="338554"/>
          </a:xfrm>
          <a:prstGeom prst="rect">
            <a:avLst/>
          </a:prstGeom>
          <a:solidFill>
            <a:srgbClr val="66FFFF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Museum of Natural History</a:t>
            </a:r>
          </a:p>
        </p:txBody>
      </p:sp>
      <p:sp>
        <p:nvSpPr>
          <p:cNvPr id="19" name="مستطيل 18">
            <a:extLst>
              <a:ext uri="{FF2B5EF4-FFF2-40B4-BE49-F238E27FC236}">
                <a16:creationId xmlns="" xmlns:a16="http://schemas.microsoft.com/office/drawing/2014/main" id="{374BC371-5157-4AC1-A60E-6DC79EFB8263}"/>
              </a:ext>
            </a:extLst>
          </p:cNvPr>
          <p:cNvSpPr/>
          <p:nvPr/>
        </p:nvSpPr>
        <p:spPr>
          <a:xfrm>
            <a:off x="29672" y="4297325"/>
            <a:ext cx="3165218" cy="338554"/>
          </a:xfrm>
          <a:prstGeom prst="rect">
            <a:avLst/>
          </a:prstGeom>
          <a:solidFill>
            <a:srgbClr val="CCFF99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6.What country is the artist from? </a:t>
            </a:r>
          </a:p>
        </p:txBody>
      </p:sp>
      <p:sp>
        <p:nvSpPr>
          <p:cNvPr id="20" name="مستطيل 19">
            <a:extLst>
              <a:ext uri="{FF2B5EF4-FFF2-40B4-BE49-F238E27FC236}">
                <a16:creationId xmlns="" xmlns:a16="http://schemas.microsoft.com/office/drawing/2014/main" id="{12B9396E-56CE-44E1-92C5-3A48512FB835}"/>
              </a:ext>
            </a:extLst>
          </p:cNvPr>
          <p:cNvSpPr/>
          <p:nvPr/>
        </p:nvSpPr>
        <p:spPr>
          <a:xfrm>
            <a:off x="3275856" y="4295030"/>
            <a:ext cx="699886" cy="338554"/>
          </a:xfrm>
          <a:prstGeom prst="rect">
            <a:avLst/>
          </a:prstGeom>
          <a:solidFill>
            <a:srgbClr val="66FFFF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Spain</a:t>
            </a:r>
          </a:p>
        </p:txBody>
      </p:sp>
      <p:sp>
        <p:nvSpPr>
          <p:cNvPr id="21" name="مستطيل 20">
            <a:extLst>
              <a:ext uri="{FF2B5EF4-FFF2-40B4-BE49-F238E27FC236}">
                <a16:creationId xmlns="" xmlns:a16="http://schemas.microsoft.com/office/drawing/2014/main" id="{4802D7C9-97E1-4AA8-8885-B2968D8E9981}"/>
              </a:ext>
            </a:extLst>
          </p:cNvPr>
          <p:cNvSpPr/>
          <p:nvPr/>
        </p:nvSpPr>
        <p:spPr>
          <a:xfrm>
            <a:off x="75335" y="4736194"/>
            <a:ext cx="3382809" cy="338554"/>
          </a:xfrm>
          <a:prstGeom prst="rect">
            <a:avLst/>
          </a:prstGeom>
          <a:solidFill>
            <a:srgbClr val="CCFF99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7.Where can you see calligraphy? </a:t>
            </a:r>
          </a:p>
        </p:txBody>
      </p:sp>
      <p:sp>
        <p:nvSpPr>
          <p:cNvPr id="22" name="مستطيل 21">
            <a:extLst>
              <a:ext uri="{FF2B5EF4-FFF2-40B4-BE49-F238E27FC236}">
                <a16:creationId xmlns="" xmlns:a16="http://schemas.microsoft.com/office/drawing/2014/main" id="{D5473BE7-7C08-45A1-B77B-0EF9162FAC65}"/>
              </a:ext>
            </a:extLst>
          </p:cNvPr>
          <p:cNvSpPr/>
          <p:nvPr/>
        </p:nvSpPr>
        <p:spPr>
          <a:xfrm>
            <a:off x="3458144" y="4736194"/>
            <a:ext cx="2321633" cy="338554"/>
          </a:xfrm>
          <a:prstGeom prst="rect">
            <a:avLst/>
          </a:prstGeom>
          <a:solidFill>
            <a:srgbClr val="66FFFF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Islamic Heritage Museum</a:t>
            </a:r>
          </a:p>
        </p:txBody>
      </p:sp>
      <p:sp>
        <p:nvSpPr>
          <p:cNvPr id="23" name="مستطيل 22">
            <a:extLst>
              <a:ext uri="{FF2B5EF4-FFF2-40B4-BE49-F238E27FC236}">
                <a16:creationId xmlns="" xmlns:a16="http://schemas.microsoft.com/office/drawing/2014/main" id="{3F5FD63D-AC41-4277-98B1-3A75F414BE45}"/>
              </a:ext>
            </a:extLst>
          </p:cNvPr>
          <p:cNvSpPr/>
          <p:nvPr/>
        </p:nvSpPr>
        <p:spPr>
          <a:xfrm>
            <a:off x="27565" y="5229368"/>
            <a:ext cx="3248291" cy="338554"/>
          </a:xfrm>
          <a:prstGeom prst="rect">
            <a:avLst/>
          </a:prstGeom>
          <a:solidFill>
            <a:srgbClr val="CCFF99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8.Where can you learn about space? </a:t>
            </a:r>
          </a:p>
        </p:txBody>
      </p:sp>
      <p:sp>
        <p:nvSpPr>
          <p:cNvPr id="24" name="مستطيل 23">
            <a:extLst>
              <a:ext uri="{FF2B5EF4-FFF2-40B4-BE49-F238E27FC236}">
                <a16:creationId xmlns="" xmlns:a16="http://schemas.microsoft.com/office/drawing/2014/main" id="{6E41C58E-2441-45DF-AEDE-B382DDD8EF4F}"/>
              </a:ext>
            </a:extLst>
          </p:cNvPr>
          <p:cNvSpPr/>
          <p:nvPr/>
        </p:nvSpPr>
        <p:spPr>
          <a:xfrm>
            <a:off x="3302549" y="5271977"/>
            <a:ext cx="3141660" cy="338554"/>
          </a:xfrm>
          <a:prstGeom prst="rect">
            <a:avLst/>
          </a:prstGeom>
          <a:solidFill>
            <a:srgbClr val="66FFFF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Museum of Science and Technology </a:t>
            </a:r>
          </a:p>
        </p:txBody>
      </p:sp>
      <p:sp>
        <p:nvSpPr>
          <p:cNvPr id="25" name="مستطيل 24">
            <a:extLst>
              <a:ext uri="{FF2B5EF4-FFF2-40B4-BE49-F238E27FC236}">
                <a16:creationId xmlns="" xmlns:a16="http://schemas.microsoft.com/office/drawing/2014/main" id="{0AECB4C4-8FB9-48F1-961B-2CF5D8D5541F}"/>
              </a:ext>
            </a:extLst>
          </p:cNvPr>
          <p:cNvSpPr/>
          <p:nvPr/>
        </p:nvSpPr>
        <p:spPr>
          <a:xfrm>
            <a:off x="45689" y="5786162"/>
            <a:ext cx="2967129" cy="338554"/>
          </a:xfrm>
          <a:prstGeom prst="rect">
            <a:avLst/>
          </a:prstGeom>
          <a:solidFill>
            <a:srgbClr val="CCFF99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9.Which exhibits are temporary? </a:t>
            </a:r>
          </a:p>
        </p:txBody>
      </p:sp>
      <p:sp>
        <p:nvSpPr>
          <p:cNvPr id="26" name="مستطيل 25">
            <a:extLst>
              <a:ext uri="{FF2B5EF4-FFF2-40B4-BE49-F238E27FC236}">
                <a16:creationId xmlns="" xmlns:a16="http://schemas.microsoft.com/office/drawing/2014/main" id="{5B45C206-B57E-428F-AA7B-8D2CAEADE5D9}"/>
              </a:ext>
            </a:extLst>
          </p:cNvPr>
          <p:cNvSpPr/>
          <p:nvPr/>
        </p:nvSpPr>
        <p:spPr>
          <a:xfrm>
            <a:off x="1569894" y="6177858"/>
            <a:ext cx="4623312" cy="338554"/>
          </a:xfrm>
          <a:prstGeom prst="rect">
            <a:avLst/>
          </a:prstGeom>
          <a:solidFill>
            <a:srgbClr val="66FFFF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World of Miró, Art of the Pen: Arabic Calligraphy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="" xmlns:a16="http://schemas.microsoft.com/office/drawing/2014/main" id="{2A55A909-B56B-480B-B78F-248B8780DF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5502039" y="786286"/>
            <a:ext cx="588193" cy="870978"/>
          </a:xfrm>
          <a:prstGeom prst="rect">
            <a:avLst/>
          </a:prstGeom>
        </p:spPr>
      </p:pic>
      <p:sp>
        <p:nvSpPr>
          <p:cNvPr id="28" name="مستطيل 27">
            <a:extLst>
              <a:ext uri="{FF2B5EF4-FFF2-40B4-BE49-F238E27FC236}">
                <a16:creationId xmlns="" xmlns:a16="http://schemas.microsoft.com/office/drawing/2014/main" id="{46417CF0-61D2-4D19-958C-224B5FE9D46D}"/>
              </a:ext>
            </a:extLst>
          </p:cNvPr>
          <p:cNvSpPr/>
          <p:nvPr/>
        </p:nvSpPr>
        <p:spPr>
          <a:xfrm>
            <a:off x="4706107" y="202963"/>
            <a:ext cx="1512744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Before listening</a:t>
            </a:r>
          </a:p>
        </p:txBody>
      </p:sp>
      <p:pic>
        <p:nvPicPr>
          <p:cNvPr id="27" name="صورة 26">
            <a:extLst>
              <a:ext uri="{FF2B5EF4-FFF2-40B4-BE49-F238E27FC236}">
                <a16:creationId xmlns="" xmlns:a16="http://schemas.microsoft.com/office/drawing/2014/main" id="{0130EC19-67D1-0167-3182-AE88F242339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509" y="365367"/>
            <a:ext cx="651362" cy="267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656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4" grpId="0" animBg="1"/>
      <p:bldP spid="16" grpId="0" animBg="1"/>
      <p:bldP spid="18" grpId="0" animBg="1"/>
      <p:bldP spid="20" grpId="0" animBg="1"/>
      <p:bldP spid="22" grpId="0" animBg="1"/>
      <p:bldP spid="24" grpId="0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="" xmlns:a16="http://schemas.microsoft.com/office/drawing/2014/main" id="{19EDEC54-9931-4398-9201-968896A5DF65}"/>
              </a:ext>
            </a:extLst>
          </p:cNvPr>
          <p:cNvSpPr/>
          <p:nvPr/>
        </p:nvSpPr>
        <p:spPr>
          <a:xfrm>
            <a:off x="4244574" y="188640"/>
            <a:ext cx="1800200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Museum exhibits</a:t>
            </a:r>
            <a:endParaRPr lang="ar-SA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074" name="Picture 2" descr="Museum clipart, Museum Transparent FREE for download on ...">
            <a:extLst>
              <a:ext uri="{FF2B5EF4-FFF2-40B4-BE49-F238E27FC236}">
                <a16:creationId xmlns="" xmlns:a16="http://schemas.microsoft.com/office/drawing/2014/main" id="{4100ABED-BCB0-4499-B20D-F6B169B19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10417"/>
            <a:ext cx="1977575" cy="131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>
            <a:extLst>
              <a:ext uri="{FF2B5EF4-FFF2-40B4-BE49-F238E27FC236}">
                <a16:creationId xmlns="" xmlns:a16="http://schemas.microsoft.com/office/drawing/2014/main" id="{8E9FF33E-89BB-4A82-9EE5-40D88B275233}"/>
              </a:ext>
            </a:extLst>
          </p:cNvPr>
          <p:cNvSpPr/>
          <p:nvPr/>
        </p:nvSpPr>
        <p:spPr>
          <a:xfrm>
            <a:off x="2555776" y="590579"/>
            <a:ext cx="5871036" cy="1477328"/>
          </a:xfrm>
          <a:prstGeom prst="rect">
            <a:avLst/>
          </a:prstGeom>
          <a:solidFill>
            <a:srgbClr val="FFFFCC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 museum 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is an institution that cares for (conserves) a collection of artifacts and other objects of artistic, cultural, historical, or scientific importance. Many public museums make these items available for public viewing through exhibits that .</a:t>
            </a:r>
            <a:endParaRPr lang="ar-SA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076" name="Picture 4" descr="Museum clipart 8 » Clipart Station">
            <a:extLst>
              <a:ext uri="{FF2B5EF4-FFF2-40B4-BE49-F238E27FC236}">
                <a16:creationId xmlns="" xmlns:a16="http://schemas.microsoft.com/office/drawing/2014/main" id="{EF44C677-E022-4EB9-9AA5-0545D7F6D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84046" y="2218011"/>
            <a:ext cx="1385924" cy="1571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="" xmlns:a16="http://schemas.microsoft.com/office/drawing/2014/main" id="{E2FEEDA7-4618-4CA2-A489-81F4DDDFE9BE}"/>
              </a:ext>
            </a:extLst>
          </p:cNvPr>
          <p:cNvSpPr/>
          <p:nvPr/>
        </p:nvSpPr>
        <p:spPr>
          <a:xfrm>
            <a:off x="179512" y="2165955"/>
            <a:ext cx="5686248" cy="1200329"/>
          </a:xfrm>
          <a:prstGeom prst="rect">
            <a:avLst/>
          </a:prstGeom>
          <a:solidFill>
            <a:srgbClr val="CCFF99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dirty="0"/>
              <a:t>A </a:t>
            </a:r>
            <a:r>
              <a:rPr lang="en-US" b="1" dirty="0">
                <a:solidFill>
                  <a:srgbClr val="C00000"/>
                </a:solidFill>
              </a:rPr>
              <a:t>museum</a:t>
            </a:r>
            <a:r>
              <a:rPr lang="en-US" dirty="0"/>
              <a:t> is a building in which we see objects of artistic, cultural, historical and scientific interest. These things are kept here for the public. It is a treasure house of great knowledge. </a:t>
            </a:r>
            <a:endParaRPr lang="ar-SA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="" xmlns:a16="http://schemas.microsoft.com/office/drawing/2014/main" id="{69C8E36D-05FD-4E39-BD9F-24DCBE856588}"/>
              </a:ext>
            </a:extLst>
          </p:cNvPr>
          <p:cNvSpPr/>
          <p:nvPr/>
        </p:nvSpPr>
        <p:spPr>
          <a:xfrm>
            <a:off x="179512" y="3861048"/>
            <a:ext cx="8130125" cy="2800767"/>
          </a:xfrm>
          <a:prstGeom prst="rect">
            <a:avLst/>
          </a:prstGeom>
          <a:solidFill>
            <a:srgbClr val="FFCC99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1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 Museums make you feel good</a:t>
            </a:r>
          </a:p>
          <a:p>
            <a:pPr algn="l" rtl="0"/>
            <a:r>
              <a:rPr 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 recent study  finds that people are happier when they spend money on experiences rather than material purchases. Experiences are shown to create more happiness than material goods</a:t>
            </a:r>
          </a:p>
          <a:p>
            <a:pPr algn="l" rtl="0"/>
            <a:r>
              <a:rPr lang="en-US" sz="1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2.Museums make you smarter</a:t>
            </a:r>
          </a:p>
          <a:p>
            <a:pPr algn="l" rtl="0"/>
            <a:r>
              <a:rPr 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primary role of museums is to engage and educate the community. </a:t>
            </a:r>
          </a:p>
          <a:p>
            <a:pPr algn="l" rtl="0"/>
            <a:r>
              <a:rPr lang="en-US" sz="1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3. Museums inspire</a:t>
            </a:r>
          </a:p>
          <a:p>
            <a:pPr algn="l" rtl="0"/>
            <a:r>
              <a:rPr 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Museums provide inspiration through personal connections with visitors. These kinds of personal memories created at museums do not expire. </a:t>
            </a:r>
          </a:p>
          <a:p>
            <a:pPr algn="l" rtl="0"/>
            <a:r>
              <a:rPr lang="en-US" sz="1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4.Museums are a great way to spend time with friends and family.</a:t>
            </a:r>
          </a:p>
          <a:p>
            <a:pPr algn="l" rtl="0"/>
            <a:r>
              <a:rPr 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Museums provide a great excuse to spend time with friends and family in a positive way. Personal connections can be made with museums and also with family members during visits. 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="" xmlns:a16="http://schemas.microsoft.com/office/drawing/2014/main" id="{DA841855-AA30-4614-8569-B9AB3794C5C2}"/>
              </a:ext>
            </a:extLst>
          </p:cNvPr>
          <p:cNvSpPr/>
          <p:nvPr/>
        </p:nvSpPr>
        <p:spPr>
          <a:xfrm>
            <a:off x="195349" y="3464332"/>
            <a:ext cx="3592016" cy="369332"/>
          </a:xfrm>
          <a:prstGeom prst="rect">
            <a:avLst/>
          </a:prstGeom>
          <a:solidFill>
            <a:srgbClr val="FF99CC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Four reasons to visit 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 museum</a:t>
            </a:r>
            <a:endParaRPr lang="ar-SA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="" xmlns:a16="http://schemas.microsoft.com/office/drawing/2014/main" id="{DBC783A9-7993-117D-A746-4DC452A81CFA}"/>
              </a:ext>
            </a:extLst>
          </p:cNvPr>
          <p:cNvSpPr/>
          <p:nvPr/>
        </p:nvSpPr>
        <p:spPr>
          <a:xfrm>
            <a:off x="7748191" y="41956"/>
            <a:ext cx="918393" cy="646331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SG2 U6</a:t>
            </a: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50</a:t>
            </a:r>
            <a:endParaRPr lang="ar-SA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Picture 26">
            <a:extLst>
              <a:ext uri="{FF2B5EF4-FFF2-40B4-BE49-F238E27FC236}">
                <a16:creationId xmlns="" xmlns:a16="http://schemas.microsoft.com/office/drawing/2014/main" id="{E1D4047B-8E8A-DDFF-0660-F677A584EC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509" y="365367"/>
            <a:ext cx="651362" cy="267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8514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="" xmlns:a16="http://schemas.microsoft.com/office/drawing/2014/main" id="{7A3B670E-E6D4-4F35-93E2-6F8B460D972C}"/>
              </a:ext>
            </a:extLst>
          </p:cNvPr>
          <p:cNvSpPr/>
          <p:nvPr/>
        </p:nvSpPr>
        <p:spPr>
          <a:xfrm>
            <a:off x="266512" y="1714702"/>
            <a:ext cx="5821787" cy="400110"/>
          </a:xfrm>
          <a:prstGeom prst="rect">
            <a:avLst/>
          </a:prstGeom>
          <a:solidFill>
            <a:srgbClr val="FF99CC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Which museum exhibits are interesting for you? Why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="" xmlns:a16="http://schemas.microsoft.com/office/drawing/2014/main" id="{3377CE7A-B2B5-4770-A6A2-9EB5940930BD}"/>
              </a:ext>
            </a:extLst>
          </p:cNvPr>
          <p:cNvSpPr/>
          <p:nvPr/>
        </p:nvSpPr>
        <p:spPr>
          <a:xfrm>
            <a:off x="4427984" y="2503680"/>
            <a:ext cx="3689151" cy="2246769"/>
          </a:xfrm>
          <a:prstGeom prst="rect">
            <a:avLst/>
          </a:prstGeom>
          <a:solidFill>
            <a:srgbClr val="66FFFF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Technology Exhibitions </a:t>
            </a:r>
          </a:p>
          <a:p>
            <a:pPr algn="l" rtl="0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Healthcare Exhibitions   </a:t>
            </a:r>
          </a:p>
          <a:p>
            <a:pPr algn="l" rtl="0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Food Exhibitions   </a:t>
            </a:r>
          </a:p>
          <a:p>
            <a:pPr algn="l" rtl="0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Trade Exhibitions    </a:t>
            </a:r>
          </a:p>
          <a:p>
            <a:pPr algn="l" rtl="0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Consumer Exhibitions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="" xmlns:a16="http://schemas.microsoft.com/office/drawing/2014/main" id="{73D29B15-547C-4DE3-AF05-59B9B2001C83}"/>
              </a:ext>
            </a:extLst>
          </p:cNvPr>
          <p:cNvSpPr/>
          <p:nvPr/>
        </p:nvSpPr>
        <p:spPr>
          <a:xfrm>
            <a:off x="585643" y="2214428"/>
            <a:ext cx="3842341" cy="400110"/>
          </a:xfrm>
          <a:prstGeom prst="rect">
            <a:avLst/>
          </a:prstGeom>
          <a:solidFill>
            <a:srgbClr val="CCFF99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Which exhibits interest you? Why?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="" xmlns:a16="http://schemas.microsoft.com/office/drawing/2014/main" id="{90DE00F5-59F1-4AB9-AF2B-FE45468E8B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129916"/>
            <a:ext cx="1226942" cy="1641394"/>
          </a:xfrm>
          <a:prstGeom prst="rect">
            <a:avLst/>
          </a:prstGeom>
        </p:spPr>
      </p:pic>
      <p:pic>
        <p:nvPicPr>
          <p:cNvPr id="4098" name="Picture 2" descr="People Museum Hall Isometric Composition Guide search and download ...">
            <a:extLst>
              <a:ext uri="{FF2B5EF4-FFF2-40B4-BE49-F238E27FC236}">
                <a16:creationId xmlns="" xmlns:a16="http://schemas.microsoft.com/office/drawing/2014/main" id="{3C77BBE0-8C26-4E56-B892-3BE3B5916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281" y="4750449"/>
            <a:ext cx="2850206" cy="213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7" descr="صورة تحتوي على رسم&#10;&#10;تم إنشاء الوصف تلقائياً">
            <a:extLst>
              <a:ext uri="{FF2B5EF4-FFF2-40B4-BE49-F238E27FC236}">
                <a16:creationId xmlns="" xmlns:a16="http://schemas.microsoft.com/office/drawing/2014/main" id="{836089C9-866B-4103-8A50-8211AB16BC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0"/>
            <a:ext cx="1226942" cy="1228420"/>
          </a:xfrm>
          <a:prstGeom prst="rect">
            <a:avLst/>
          </a:prstGeom>
        </p:spPr>
      </p:pic>
      <p:pic>
        <p:nvPicPr>
          <p:cNvPr id="4100" name="Picture 4" descr="mother and daughter at the art museum Royalty Free Vector Clip Art ...">
            <a:extLst>
              <a:ext uri="{FF2B5EF4-FFF2-40B4-BE49-F238E27FC236}">
                <a16:creationId xmlns="" xmlns:a16="http://schemas.microsoft.com/office/drawing/2014/main" id="{F1E7E2E4-635D-4079-8FCD-B7B9A9ED2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811" y="678704"/>
            <a:ext cx="1722546" cy="1781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>
            <a:extLst>
              <a:ext uri="{FF2B5EF4-FFF2-40B4-BE49-F238E27FC236}">
                <a16:creationId xmlns="" xmlns:a16="http://schemas.microsoft.com/office/drawing/2014/main" id="{71A1AE96-3319-4900-B356-66C8C9FE91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512" y="2818254"/>
            <a:ext cx="3131840" cy="2310580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="" xmlns:a16="http://schemas.microsoft.com/office/drawing/2014/main" id="{CC96B76E-81A6-4E70-B987-7525A69B31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5657" y="67877"/>
            <a:ext cx="4680520" cy="1362543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="" xmlns:a16="http://schemas.microsoft.com/office/drawing/2014/main" id="{2DCD7A43-82D9-E82B-5E63-8E1EC82A42E9}"/>
              </a:ext>
            </a:extLst>
          </p:cNvPr>
          <p:cNvSpPr/>
          <p:nvPr/>
        </p:nvSpPr>
        <p:spPr>
          <a:xfrm>
            <a:off x="7748191" y="41956"/>
            <a:ext cx="918393" cy="646331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SG2 U6</a:t>
            </a: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50</a:t>
            </a:r>
            <a:endParaRPr lang="ar-SA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Picture 26">
            <a:extLst>
              <a:ext uri="{FF2B5EF4-FFF2-40B4-BE49-F238E27FC236}">
                <a16:creationId xmlns="" xmlns:a16="http://schemas.microsoft.com/office/drawing/2014/main" id="{F6A43473-E8D7-94A8-5EEC-1DAE66E038F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509" y="365367"/>
            <a:ext cx="651362" cy="267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697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287382" y="634137"/>
            <a:ext cx="8856617" cy="374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highlight>
                  <a:srgbClr val="FF6600"/>
                </a:highlight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Listen and Discuss</a:t>
            </a:r>
            <a:r>
              <a:rPr lang="en-US" dirty="0"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        </a:t>
            </a:r>
            <a:r>
              <a:rPr lang="en-US" dirty="0">
                <a:highlight>
                  <a:srgbClr val="FF9999"/>
                </a:highlight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What was It Like</a:t>
            </a:r>
            <a:r>
              <a:rPr lang="en-US" dirty="0"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             </a:t>
            </a:r>
            <a:r>
              <a:rPr lang="en-US" dirty="0">
                <a:highlight>
                  <a:srgbClr val="99FF33"/>
                </a:highlight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SG2     page 50 &amp; 51</a:t>
            </a:r>
            <a:endParaRPr lang="en-US" sz="1400" dirty="0">
              <a:effectLst/>
              <a:highlight>
                <a:srgbClr val="99FF33"/>
              </a:highlight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مربع نص 2"/>
          <p:cNvSpPr txBox="1"/>
          <p:nvPr/>
        </p:nvSpPr>
        <p:spPr>
          <a:xfrm>
            <a:off x="3081270" y="1370356"/>
            <a:ext cx="303297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400" b="1" u="sng" dirty="0">
                <a:latin typeface="Comic Sans MS" panose="030F0702030302020204" pitchFamily="66" charset="0"/>
              </a:rPr>
              <a:t>Anticipation guide</a:t>
            </a:r>
            <a:endParaRPr lang="ar-SA" sz="2400" dirty="0">
              <a:latin typeface="Comic Sans MS" panose="030F0702030302020204" pitchFamily="66" charset="0"/>
            </a:endParaRPr>
          </a:p>
        </p:txBody>
      </p:sp>
      <p:pic>
        <p:nvPicPr>
          <p:cNvPr id="4" name="صورة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81" y="1124744"/>
            <a:ext cx="1440180" cy="1181100"/>
          </a:xfrm>
          <a:prstGeom prst="rect">
            <a:avLst/>
          </a:prstGeom>
        </p:spPr>
      </p:pic>
      <p:cxnSp>
        <p:nvCxnSpPr>
          <p:cNvPr id="6" name="رابط مستقيم 5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مربع نص 2"/>
          <p:cNvSpPr txBox="1"/>
          <p:nvPr/>
        </p:nvSpPr>
        <p:spPr>
          <a:xfrm>
            <a:off x="5014900" y="1811018"/>
            <a:ext cx="2385588" cy="403700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none" lIns="91440" tIns="45720" rIns="91440" bIns="45720" numCol="1" spcCol="0" rtlCol="1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rtl="0"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ln>
                  <a:noFill/>
                </a:ln>
                <a:solidFill>
                  <a:srgbClr val="C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Listen and Discuss</a:t>
            </a:r>
            <a:endParaRPr lang="en-US" sz="10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صورة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344" y="1263368"/>
            <a:ext cx="1074896" cy="1005205"/>
          </a:xfrm>
          <a:prstGeom prst="rect">
            <a:avLst/>
          </a:prstGeom>
        </p:spPr>
      </p:pic>
      <p:graphicFrame>
        <p:nvGraphicFramePr>
          <p:cNvPr id="9" name="جدول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2038631"/>
              </p:ext>
            </p:extLst>
          </p:nvPr>
        </p:nvGraphicFramePr>
        <p:xfrm>
          <a:off x="107504" y="2420888"/>
          <a:ext cx="8928991" cy="27787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24328">
                  <a:extLst>
                    <a:ext uri="{9D8B030D-6E8A-4147-A177-3AD203B41FA5}">
                      <a16:colId xmlns="" xmlns:a16="http://schemas.microsoft.com/office/drawing/2014/main" val="4172781977"/>
                    </a:ext>
                  </a:extLst>
                </a:gridCol>
                <a:gridCol w="745112">
                  <a:extLst>
                    <a:ext uri="{9D8B030D-6E8A-4147-A177-3AD203B41FA5}">
                      <a16:colId xmlns="" xmlns:a16="http://schemas.microsoft.com/office/drawing/2014/main" val="2424911475"/>
                    </a:ext>
                  </a:extLst>
                </a:gridCol>
                <a:gridCol w="6119392">
                  <a:extLst>
                    <a:ext uri="{9D8B030D-6E8A-4147-A177-3AD203B41FA5}">
                      <a16:colId xmlns="" xmlns:a16="http://schemas.microsoft.com/office/drawing/2014/main" val="1338483989"/>
                    </a:ext>
                  </a:extLst>
                </a:gridCol>
                <a:gridCol w="638831">
                  <a:extLst>
                    <a:ext uri="{9D8B030D-6E8A-4147-A177-3AD203B41FA5}">
                      <a16:colId xmlns="" xmlns:a16="http://schemas.microsoft.com/office/drawing/2014/main" val="3942010141"/>
                    </a:ext>
                  </a:extLst>
                </a:gridCol>
                <a:gridCol w="801328">
                  <a:extLst>
                    <a:ext uri="{9D8B030D-6E8A-4147-A177-3AD203B41FA5}">
                      <a16:colId xmlns="" xmlns:a16="http://schemas.microsoft.com/office/drawing/2014/main" val="692498694"/>
                    </a:ext>
                  </a:extLst>
                </a:gridCol>
              </a:tblGrid>
              <a:tr h="22246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Before Reading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Statement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After Reading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>
                    <a:solidFill>
                      <a:srgbClr val="66FF33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818608225"/>
                  </a:ext>
                </a:extLst>
              </a:tr>
              <a:tr h="222460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Agree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Disagree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 v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Agree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Disagree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="" xmlns:a16="http://schemas.microsoft.com/office/drawing/2014/main" val="2624470215"/>
                  </a:ext>
                </a:extLst>
              </a:tr>
              <a:tr h="582176">
                <a:tc>
                  <a:txBody>
                    <a:bodyPr/>
                    <a:lstStyle/>
                    <a:p>
                      <a:pPr algn="l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r>
                        <a:rPr lang="en-US" sz="1600" dirty="0">
                          <a:effectLst/>
                          <a:latin typeface="Comic Sans MS" panose="030F0702030302020204" pitchFamily="66" charset="0"/>
                        </a:rPr>
                        <a:t>The Museum of Science and Technology has no information about prices.</a:t>
                      </a:r>
                      <a:endParaRPr lang="en-US" sz="18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="" xmlns:a16="http://schemas.microsoft.com/office/drawing/2014/main" val="1889373535"/>
                  </a:ext>
                </a:extLst>
              </a:tr>
              <a:tr h="578939">
                <a:tc>
                  <a:txBody>
                    <a:bodyPr/>
                    <a:lstStyle/>
                    <a:p>
                      <a:pPr algn="l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r>
                        <a:rPr lang="en-US" sz="1800" dirty="0">
                          <a:latin typeface="Comic Sans MS" panose="030F0702030302020204" pitchFamily="66" charset="0"/>
                        </a:rPr>
                        <a:t>We can see dinosaurs at Islamic Heritage Museum.</a:t>
                      </a:r>
                      <a:endParaRPr lang="en-US" sz="1800" b="0" i="0" u="none" strike="noStrike" kern="1200" baseline="0" dirty="0">
                        <a:solidFill>
                          <a:schemeClr val="dk1"/>
                        </a:solidFill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="" xmlns:a16="http://schemas.microsoft.com/office/drawing/2014/main" val="1585141255"/>
                  </a:ext>
                </a:extLst>
              </a:tr>
              <a:tr h="578939">
                <a:tc>
                  <a:txBody>
                    <a:bodyPr/>
                    <a:lstStyle/>
                    <a:p>
                      <a:pPr algn="l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Robotics  exhibit has old cars.</a:t>
                      </a:r>
                      <a:endParaRPr lang="en-US" sz="18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="" xmlns:a16="http://schemas.microsoft.com/office/drawing/2014/main" val="267511197"/>
                  </a:ext>
                </a:extLst>
              </a:tr>
              <a:tr h="582176">
                <a:tc>
                  <a:txBody>
                    <a:bodyPr/>
                    <a:lstStyle/>
                    <a:p>
                      <a:pPr algn="l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The artist is from Spain.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="" xmlns:a16="http://schemas.microsoft.com/office/drawing/2014/main" val="3323372411"/>
                  </a:ext>
                </a:extLst>
              </a:tr>
            </a:tbl>
          </a:graphicData>
        </a:graphic>
      </p:graphicFrame>
      <p:pic>
        <p:nvPicPr>
          <p:cNvPr id="3074" name="Picture 2" descr="نتيجة بحث الصور عن ‪tick clipart‬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909" y="1984336"/>
            <a:ext cx="228601" cy="31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صورة ذات صلة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725" y="2012868"/>
            <a:ext cx="227087" cy="302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صورة ذات صلة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958" y="1907629"/>
            <a:ext cx="227087" cy="302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نتيجة بحث الصور عن ‪tick clipart‬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660" y="1917818"/>
            <a:ext cx="228601" cy="31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 4">
            <a:extLst>
              <a:ext uri="{FF2B5EF4-FFF2-40B4-BE49-F238E27FC236}">
                <a16:creationId xmlns="" xmlns:a16="http://schemas.microsoft.com/office/drawing/2014/main" id="{A94D86A6-63A9-4B8B-8318-F8FC5DA4BD10}"/>
              </a:ext>
            </a:extLst>
          </p:cNvPr>
          <p:cNvSpPr/>
          <p:nvPr/>
        </p:nvSpPr>
        <p:spPr>
          <a:xfrm>
            <a:off x="366927" y="-75361"/>
            <a:ext cx="163057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Unit:6</a:t>
            </a:r>
            <a:endParaRPr lang="ar-SA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="" xmlns:a16="http://schemas.microsoft.com/office/drawing/2014/main" id="{A660B6C7-EA92-48A9-A52D-68B4266278D0}"/>
              </a:ext>
            </a:extLst>
          </p:cNvPr>
          <p:cNvSpPr/>
          <p:nvPr/>
        </p:nvSpPr>
        <p:spPr>
          <a:xfrm>
            <a:off x="6356734" y="-12194"/>
            <a:ext cx="251427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cap="none" spc="0" dirty="0">
                <a:ln w="0"/>
                <a:solidFill>
                  <a:schemeClr val="tx1"/>
                </a:solidFill>
              </a:rPr>
              <a:t>Wednesday 22\4\1444H</a:t>
            </a:r>
          </a:p>
          <a:p>
            <a:pPr algn="l" rtl="0"/>
            <a:r>
              <a:rPr lang="en-US" b="1" dirty="0">
                <a:ln w="0"/>
              </a:rPr>
              <a:t>16</a:t>
            </a:r>
            <a:r>
              <a:rPr lang="en-US" b="1" baseline="30000" dirty="0">
                <a:ln w="0"/>
              </a:rPr>
              <a:t>th</a:t>
            </a:r>
            <a:r>
              <a:rPr lang="en-US" b="1" dirty="0">
                <a:ln w="0"/>
              </a:rPr>
              <a:t>   November 2022</a:t>
            </a:r>
            <a:endParaRPr lang="ar-SA" b="1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="" xmlns:a16="http://schemas.microsoft.com/office/drawing/2014/main" id="{AF4CCA4F-D4CF-43AC-9D92-8F1AD0E995A0}"/>
              </a:ext>
            </a:extLst>
          </p:cNvPr>
          <p:cNvSpPr/>
          <p:nvPr/>
        </p:nvSpPr>
        <p:spPr>
          <a:xfrm>
            <a:off x="550885" y="6229348"/>
            <a:ext cx="228921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cap="none" spc="0" dirty="0">
                <a:ln w="0"/>
                <a:solidFill>
                  <a:schemeClr val="tx1"/>
                </a:solidFill>
              </a:rPr>
              <a:t>T. Noureyah Alghamdi</a:t>
            </a:r>
            <a:endParaRPr lang="ar-SA" b="1" cap="none" spc="0" dirty="0">
              <a:ln w="0"/>
              <a:solidFill>
                <a:schemeClr val="tx1"/>
              </a:solidFill>
            </a:endParaRPr>
          </a:p>
        </p:txBody>
      </p:sp>
      <p:pic>
        <p:nvPicPr>
          <p:cNvPr id="14" name="صورة 13">
            <a:extLst>
              <a:ext uri="{FF2B5EF4-FFF2-40B4-BE49-F238E27FC236}">
                <a16:creationId xmlns="" xmlns:a16="http://schemas.microsoft.com/office/drawing/2014/main" id="{63685FCE-9C5B-494F-9522-1218646FA4F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72" y="6303574"/>
            <a:ext cx="718727" cy="295106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="" xmlns:a16="http://schemas.microsoft.com/office/drawing/2014/main" id="{7980BB2A-CBFA-5D24-F76E-3791DC6C17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0934" y="5871932"/>
            <a:ext cx="4099915" cy="891617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="" xmlns:a16="http://schemas.microsoft.com/office/drawing/2014/main" id="{54DF6D57-5C50-C365-BABC-3CC3D8F971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68503" y="5240009"/>
            <a:ext cx="556308" cy="739204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="" xmlns:a16="http://schemas.microsoft.com/office/drawing/2014/main" id="{5BCE8093-CDA5-01DB-7A05-D4D7176224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47912" y="5251612"/>
            <a:ext cx="1165961" cy="624894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="" xmlns:a16="http://schemas.microsoft.com/office/drawing/2014/main" id="{B6C0A4B1-3C73-80FB-DDAC-322FA477939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89349" y="5187395"/>
            <a:ext cx="919427" cy="68453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1D37B90C-1872-043D-83DC-F65266E6B990}"/>
              </a:ext>
            </a:extLst>
          </p:cNvPr>
          <p:cNvSpPr/>
          <p:nvPr/>
        </p:nvSpPr>
        <p:spPr>
          <a:xfrm>
            <a:off x="133840" y="5309519"/>
            <a:ext cx="5029262" cy="400110"/>
          </a:xfrm>
          <a:prstGeom prst="rect">
            <a:avLst/>
          </a:prstGeom>
          <a:solidFill>
            <a:srgbClr val="FFFF66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000" b="0" cap="none" spc="0" dirty="0">
                <a:ln w="0"/>
                <a:solidFill>
                  <a:schemeClr val="tx1"/>
                </a:solidFill>
              </a:rPr>
              <a:t>https://www.liveworksheets.com/tq3257708ir</a:t>
            </a:r>
            <a:endParaRPr lang="ar-SA" sz="2000" b="0" cap="none" spc="0" dirty="0">
              <a:ln w="0"/>
              <a:solidFill>
                <a:schemeClr val="tx1"/>
              </a:solidFill>
            </a:endParaRPr>
          </a:p>
        </p:txBody>
      </p:sp>
      <p:pic>
        <p:nvPicPr>
          <p:cNvPr id="17" name="صورة 16">
            <a:extLst>
              <a:ext uri="{FF2B5EF4-FFF2-40B4-BE49-F238E27FC236}">
                <a16:creationId xmlns="" xmlns:a16="http://schemas.microsoft.com/office/drawing/2014/main" id="{04FD03E3-F315-AFE6-3EDE-7F0798E612F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263" y="5762544"/>
            <a:ext cx="5082980" cy="50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731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1260</TotalTime>
  <Words>800</Words>
  <Application>Microsoft Office PowerPoint</Application>
  <PresentationFormat>عرض على الشاشة (3:4)‏</PresentationFormat>
  <Paragraphs>166</Paragraphs>
  <Slides>25</Slides>
  <Notes>0</Notes>
  <HiddenSlides>0</HiddenSlides>
  <MMClips>3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25</vt:i4>
      </vt:variant>
    </vt:vector>
  </HeadingPairs>
  <TitlesOfParts>
    <vt:vector size="31" baseType="lpstr">
      <vt:lpstr>Arial</vt:lpstr>
      <vt:lpstr>Calibri</vt:lpstr>
      <vt:lpstr>Comic Sans MS</vt:lpstr>
      <vt:lpstr>Segoe UI Web (Arabic)</vt:lpstr>
      <vt:lpstr>Times New Roman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HP Inc.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User</dc:creator>
  <cp:lastModifiedBy>cw</cp:lastModifiedBy>
  <cp:revision>500</cp:revision>
  <dcterms:created xsi:type="dcterms:W3CDTF">2019-11-21T04:55:51Z</dcterms:created>
  <dcterms:modified xsi:type="dcterms:W3CDTF">2022-12-05T05:12:41Z</dcterms:modified>
</cp:coreProperties>
</file>