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415" r:id="rId6"/>
    <p:sldId id="416" r:id="rId7"/>
    <p:sldId id="261" r:id="rId8"/>
    <p:sldId id="265" r:id="rId9"/>
    <p:sldId id="401" r:id="rId10"/>
    <p:sldId id="412" r:id="rId11"/>
    <p:sldId id="402" r:id="rId12"/>
    <p:sldId id="420" r:id="rId13"/>
    <p:sldId id="421" r:id="rId14"/>
    <p:sldId id="406" r:id="rId15"/>
    <p:sldId id="417" r:id="rId16"/>
    <p:sldId id="418" r:id="rId17"/>
    <p:sldId id="419" r:id="rId18"/>
  </p:sldIdLst>
  <p:sldSz cx="18288000" cy="10287000"/>
  <p:notesSz cx="6858000" cy="9144000"/>
  <p:embeddedFontLst>
    <p:embeddedFont>
      <p:font typeface="Calibri Light" pitchFamily="34" charset="0"/>
      <p:regular r:id="rId19"/>
    </p:embeddedFont>
    <p:embeddedFont>
      <p:font typeface="Open Sans Bold" charset="0"/>
      <p:regular r:id="rId20"/>
      <p:bold r:id="rId21"/>
    </p:embeddedFont>
    <p:embeddedFont>
      <p:font typeface="Atma Bold" charset="0"/>
      <p:regular r:id="rId22"/>
    </p:embeddedFont>
    <p:embeddedFont>
      <p:font typeface="Calibri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88" autoAdjust="0"/>
    <p:restoredTop sz="94622" autoAdjust="0"/>
  </p:normalViewPr>
  <p:slideViewPr>
    <p:cSldViewPr>
      <p:cViewPr>
        <p:scale>
          <a:sx n="49" d="100"/>
          <a:sy n="49" d="100"/>
        </p:scale>
        <p:origin x="-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40B9F-D25F-4C17-AE5D-E611718906C8}" type="doc">
      <dgm:prSet loTypeId="urn:microsoft.com/office/officeart/2005/8/layout/default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E3CD62AE-AEBA-4F6A-B868-78FB99B8B36A}">
      <dgm:prSet phldrT="[نص]" custT="1"/>
      <dgm:spPr/>
      <dgm:t>
        <a:bodyPr/>
        <a:lstStyle/>
        <a:p>
          <a:pPr rtl="1"/>
          <a:r>
            <a:rPr lang="ar-EG" sz="4800" b="1" i="0" u="none" dirty="0">
              <a:solidFill>
                <a:schemeClr val="tx1"/>
              </a:solidFill>
            </a:rPr>
            <a:t>محل الحق العيني الأصلي</a:t>
          </a:r>
          <a:endParaRPr lang="ar-EG" sz="4800" b="1" dirty="0">
            <a:solidFill>
              <a:schemeClr val="tx1"/>
            </a:solidFill>
          </a:endParaRPr>
        </a:p>
        <a:p>
          <a:pPr rtl="1"/>
          <a:r>
            <a:rPr lang="ar-EG" sz="4800" b="1" i="0" u="none" dirty="0"/>
            <a:t>في حال امتلاك شخص المركبة فإنه يتمتع بحق عيني أصلي على محل الحق وهو ملكية تلك (المركبة).</a:t>
          </a:r>
          <a:endParaRPr lang="ar-EG" sz="4800" b="1" dirty="0"/>
        </a:p>
      </dgm:t>
    </dgm:pt>
    <dgm:pt modelId="{348F8366-3B9B-4E1F-A955-E2CB5F62AE87}" type="parTrans" cxnId="{332ED7A0-6FDC-4231-A173-6EC92C7C0CE4}">
      <dgm:prSet/>
      <dgm:spPr/>
      <dgm:t>
        <a:bodyPr/>
        <a:lstStyle/>
        <a:p>
          <a:pPr rtl="1"/>
          <a:endParaRPr lang="ar-EG" sz="1200" b="1"/>
        </a:p>
      </dgm:t>
    </dgm:pt>
    <dgm:pt modelId="{20D02AA9-4472-4581-A3F2-3A69B37DCACF}" type="sibTrans" cxnId="{332ED7A0-6FDC-4231-A173-6EC92C7C0CE4}">
      <dgm:prSet/>
      <dgm:spPr/>
      <dgm:t>
        <a:bodyPr/>
        <a:lstStyle/>
        <a:p>
          <a:pPr rtl="1"/>
          <a:endParaRPr lang="ar-EG" sz="1200" b="1"/>
        </a:p>
      </dgm:t>
    </dgm:pt>
    <dgm:pt modelId="{4630AD54-65FF-4B51-8E9E-022C034E48EC}">
      <dgm:prSet phldrT="[نص]" custT="1"/>
      <dgm:spPr/>
      <dgm:t>
        <a:bodyPr/>
        <a:lstStyle/>
        <a:p>
          <a:pPr rtl="1">
            <a:lnSpc>
              <a:spcPct val="100000"/>
            </a:lnSpc>
          </a:pPr>
          <a:r>
            <a:rPr lang="ar-EG" sz="4800" b="1" i="0" u="none" dirty="0">
              <a:solidFill>
                <a:schemeClr val="tx1"/>
              </a:solidFill>
            </a:rPr>
            <a:t>محل الحق العيني التبعي</a:t>
          </a:r>
          <a:endParaRPr lang="ar-EG" sz="4800" b="1" dirty="0">
            <a:solidFill>
              <a:schemeClr val="tx1"/>
            </a:solidFill>
          </a:endParaRPr>
        </a:p>
        <a:p>
          <a:pPr rtl="1">
            <a:lnSpc>
              <a:spcPct val="100000"/>
            </a:lnSpc>
          </a:pPr>
          <a:r>
            <a:rPr lang="ar-EG" sz="4800" b="1" i="0" u="none" dirty="0"/>
            <a:t>إذا أراد شخص شراء منزل بتمويل عقاري من البنك فإن البنك يقوم برهن ذلك المنزل، لذا فإن البنك يتمتع بحق عيني تبعي على محل الحق وهو الرهن</a:t>
          </a:r>
          <a:endParaRPr lang="ar-EG" sz="4000" b="1" dirty="0"/>
        </a:p>
      </dgm:t>
    </dgm:pt>
    <dgm:pt modelId="{8DC72211-FDAD-4AB7-B569-BB89695216D4}" type="parTrans" cxnId="{23048289-A02C-4F8F-BB92-C811DF2A87A2}">
      <dgm:prSet/>
      <dgm:spPr/>
      <dgm:t>
        <a:bodyPr/>
        <a:lstStyle/>
        <a:p>
          <a:pPr rtl="1"/>
          <a:endParaRPr lang="ar-EG" sz="1200" b="1"/>
        </a:p>
      </dgm:t>
    </dgm:pt>
    <dgm:pt modelId="{DB756AB4-B4FA-4AB1-8042-5DBC65A97850}" type="sibTrans" cxnId="{23048289-A02C-4F8F-BB92-C811DF2A87A2}">
      <dgm:prSet/>
      <dgm:spPr/>
      <dgm:t>
        <a:bodyPr/>
        <a:lstStyle/>
        <a:p>
          <a:pPr rtl="1"/>
          <a:endParaRPr lang="ar-EG" sz="1200" b="1"/>
        </a:p>
      </dgm:t>
    </dgm:pt>
    <dgm:pt modelId="{6127DE4C-AB5B-46D6-8FA4-C4C3C38A0F3F}">
      <dgm:prSet custT="1"/>
      <dgm:spPr>
        <a:solidFill>
          <a:schemeClr val="tx1"/>
        </a:solidFill>
      </dgm:spPr>
      <dgm:t>
        <a:bodyPr/>
        <a:lstStyle/>
        <a:p>
          <a:pPr algn="ctr" rtl="1"/>
          <a:r>
            <a:rPr lang="ar-EG" sz="6000" b="1" dirty="0"/>
            <a:t>أمثلة لمحل الحق العيني</a:t>
          </a:r>
        </a:p>
      </dgm:t>
    </dgm:pt>
    <dgm:pt modelId="{F9FEA16D-C190-44A4-8302-D69898653A08}" type="parTrans" cxnId="{C93C4E9E-9710-4F79-8B92-2D2B45353545}">
      <dgm:prSet/>
      <dgm:spPr/>
      <dgm:t>
        <a:bodyPr/>
        <a:lstStyle/>
        <a:p>
          <a:pPr rtl="1"/>
          <a:endParaRPr lang="ar-EG" sz="1600" b="1"/>
        </a:p>
      </dgm:t>
    </dgm:pt>
    <dgm:pt modelId="{0147BCAB-CA17-4912-8560-7511901F2E59}" type="sibTrans" cxnId="{C93C4E9E-9710-4F79-8B92-2D2B45353545}">
      <dgm:prSet/>
      <dgm:spPr/>
      <dgm:t>
        <a:bodyPr/>
        <a:lstStyle/>
        <a:p>
          <a:pPr rtl="1"/>
          <a:endParaRPr lang="ar-EG" sz="1600" b="1"/>
        </a:p>
      </dgm:t>
    </dgm:pt>
    <dgm:pt modelId="{5E1901D9-C1D0-44DF-89C3-25C99EF85B9B}" type="pres">
      <dgm:prSet presAssocID="{32340B9F-D25F-4C17-AE5D-E611718906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7DD335C-8F82-4445-9C50-AAD1B631037F}" type="pres">
      <dgm:prSet presAssocID="{6127DE4C-AB5B-46D6-8FA4-C4C3C38A0F3F}" presName="node" presStyleLbl="node1" presStyleIdx="0" presStyleCnt="3" custScaleX="79046" custScaleY="724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361BF8-D053-4A83-8D05-D0A8EB32D724}" type="pres">
      <dgm:prSet presAssocID="{0147BCAB-CA17-4912-8560-7511901F2E59}" presName="sibTrans" presStyleCnt="0"/>
      <dgm:spPr/>
    </dgm:pt>
    <dgm:pt modelId="{08186BE4-E703-4872-89EF-7871254D9968}" type="pres">
      <dgm:prSet presAssocID="{E3CD62AE-AEBA-4F6A-B868-78FB99B8B3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CA6576-A89F-443F-AEDF-B2EC9F1713B8}" type="pres">
      <dgm:prSet presAssocID="{20D02AA9-4472-4581-A3F2-3A69B37DCACF}" presName="sibTrans" presStyleCnt="0"/>
      <dgm:spPr/>
    </dgm:pt>
    <dgm:pt modelId="{C5A848C6-25A1-467B-9D93-5B80EEBC546C}" type="pres">
      <dgm:prSet presAssocID="{4630AD54-65FF-4B51-8E9E-022C034E48EC}" presName="node" presStyleLbl="node1" presStyleIdx="2" presStyleCnt="3" custScaleX="1114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32ED7A0-6FDC-4231-A173-6EC92C7C0CE4}" srcId="{32340B9F-D25F-4C17-AE5D-E611718906C8}" destId="{E3CD62AE-AEBA-4F6A-B868-78FB99B8B36A}" srcOrd="1" destOrd="0" parTransId="{348F8366-3B9B-4E1F-A955-E2CB5F62AE87}" sibTransId="{20D02AA9-4472-4581-A3F2-3A69B37DCACF}"/>
    <dgm:cxn modelId="{903C43FF-9651-4946-829F-01612CCC03C5}" type="presOf" srcId="{4630AD54-65FF-4B51-8E9E-022C034E48EC}" destId="{C5A848C6-25A1-467B-9D93-5B80EEBC546C}" srcOrd="0" destOrd="0" presId="urn:microsoft.com/office/officeart/2005/8/layout/default#1"/>
    <dgm:cxn modelId="{558F5006-110D-4179-8F85-5D46F3E05DB5}" type="presOf" srcId="{E3CD62AE-AEBA-4F6A-B868-78FB99B8B36A}" destId="{08186BE4-E703-4872-89EF-7871254D9968}" srcOrd="0" destOrd="0" presId="urn:microsoft.com/office/officeart/2005/8/layout/default#1"/>
    <dgm:cxn modelId="{C93C4E9E-9710-4F79-8B92-2D2B45353545}" srcId="{32340B9F-D25F-4C17-AE5D-E611718906C8}" destId="{6127DE4C-AB5B-46D6-8FA4-C4C3C38A0F3F}" srcOrd="0" destOrd="0" parTransId="{F9FEA16D-C190-44A4-8302-D69898653A08}" sibTransId="{0147BCAB-CA17-4912-8560-7511901F2E59}"/>
    <dgm:cxn modelId="{32702205-73A2-4B2C-8451-989DEDAC4EA8}" type="presOf" srcId="{6127DE4C-AB5B-46D6-8FA4-C4C3C38A0F3F}" destId="{77DD335C-8F82-4445-9C50-AAD1B631037F}" srcOrd="0" destOrd="0" presId="urn:microsoft.com/office/officeart/2005/8/layout/default#1"/>
    <dgm:cxn modelId="{23048289-A02C-4F8F-BB92-C811DF2A87A2}" srcId="{32340B9F-D25F-4C17-AE5D-E611718906C8}" destId="{4630AD54-65FF-4B51-8E9E-022C034E48EC}" srcOrd="2" destOrd="0" parTransId="{8DC72211-FDAD-4AB7-B569-BB89695216D4}" sibTransId="{DB756AB4-B4FA-4AB1-8042-5DBC65A97850}"/>
    <dgm:cxn modelId="{50F97F3A-6DE8-4BA0-9497-59A3CE67AA25}" type="presOf" srcId="{32340B9F-D25F-4C17-AE5D-E611718906C8}" destId="{5E1901D9-C1D0-44DF-89C3-25C99EF85B9B}" srcOrd="0" destOrd="0" presId="urn:microsoft.com/office/officeart/2005/8/layout/default#1"/>
    <dgm:cxn modelId="{7429AF40-1087-453A-91C9-223C24609076}" type="presParOf" srcId="{5E1901D9-C1D0-44DF-89C3-25C99EF85B9B}" destId="{77DD335C-8F82-4445-9C50-AAD1B631037F}" srcOrd="0" destOrd="0" presId="urn:microsoft.com/office/officeart/2005/8/layout/default#1"/>
    <dgm:cxn modelId="{91180133-238F-429D-A0F4-4C9F72319295}" type="presParOf" srcId="{5E1901D9-C1D0-44DF-89C3-25C99EF85B9B}" destId="{0A361BF8-D053-4A83-8D05-D0A8EB32D724}" srcOrd="1" destOrd="0" presId="urn:microsoft.com/office/officeart/2005/8/layout/default#1"/>
    <dgm:cxn modelId="{3DD139F5-1B0E-4D00-9DBB-7583CFFE33F1}" type="presParOf" srcId="{5E1901D9-C1D0-44DF-89C3-25C99EF85B9B}" destId="{08186BE4-E703-4872-89EF-7871254D9968}" srcOrd="2" destOrd="0" presId="urn:microsoft.com/office/officeart/2005/8/layout/default#1"/>
    <dgm:cxn modelId="{C1DEF9F1-10F5-445F-8EE4-2626DCAC99FA}" type="presParOf" srcId="{5E1901D9-C1D0-44DF-89C3-25C99EF85B9B}" destId="{1BCA6576-A89F-443F-AEDF-B2EC9F1713B8}" srcOrd="3" destOrd="0" presId="urn:microsoft.com/office/officeart/2005/8/layout/default#1"/>
    <dgm:cxn modelId="{96B48D15-46B7-42A7-8C98-BFCE030EC235}" type="presParOf" srcId="{5E1901D9-C1D0-44DF-89C3-25C99EF85B9B}" destId="{C5A848C6-25A1-467B-9D93-5B80EEBC546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335C-8F82-4445-9C50-AAD1B631037F}">
      <dsp:nvSpPr>
        <dsp:cNvPr id="0" name=""/>
        <dsp:cNvSpPr/>
      </dsp:nvSpPr>
      <dsp:spPr>
        <a:xfrm>
          <a:off x="1782265" y="609596"/>
          <a:ext cx="5837723" cy="3212350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1" kern="1200" dirty="0"/>
            <a:t>أمثلة لمحل الحق العيني</a:t>
          </a:r>
        </a:p>
      </dsp:txBody>
      <dsp:txXfrm>
        <a:off x="1782265" y="609596"/>
        <a:ext cx="5837723" cy="3212350"/>
      </dsp:txXfrm>
    </dsp:sp>
    <dsp:sp modelId="{08186BE4-E703-4872-89EF-7871254D9968}">
      <dsp:nvSpPr>
        <dsp:cNvPr id="0" name=""/>
        <dsp:cNvSpPr/>
      </dsp:nvSpPr>
      <dsp:spPr>
        <a:xfrm>
          <a:off x="8358511" y="204"/>
          <a:ext cx="7385223" cy="4431134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i="0" u="none" kern="1200" dirty="0">
              <a:solidFill>
                <a:schemeClr val="tx1"/>
              </a:solidFill>
            </a:rPr>
            <a:t>محل الحق العيني الأصلي</a:t>
          </a:r>
          <a:endParaRPr lang="ar-EG" sz="4800" b="1" kern="1200" dirty="0">
            <a:solidFill>
              <a:schemeClr val="tx1"/>
            </a:solidFill>
          </a:endParaRP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i="0" u="none" kern="1200" dirty="0"/>
            <a:t>في حال امتلاك شخص المركبة فإنه يتمتع بحق عيني أصلي على محل الحق وهو ملكية تلك (المركبة).</a:t>
          </a:r>
          <a:endParaRPr lang="ar-EG" sz="4800" b="1" kern="1200" dirty="0"/>
        </a:p>
      </dsp:txBody>
      <dsp:txXfrm>
        <a:off x="8358511" y="204"/>
        <a:ext cx="7385223" cy="4431134"/>
      </dsp:txXfrm>
    </dsp:sp>
    <dsp:sp modelId="{C5A848C6-25A1-467B-9D93-5B80EEBC546C}">
      <dsp:nvSpPr>
        <dsp:cNvPr id="0" name=""/>
        <dsp:cNvSpPr/>
      </dsp:nvSpPr>
      <dsp:spPr>
        <a:xfrm>
          <a:off x="4648211" y="5169861"/>
          <a:ext cx="8229576" cy="443113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i="0" u="none" kern="1200" dirty="0">
              <a:solidFill>
                <a:schemeClr val="tx1"/>
              </a:solidFill>
            </a:rPr>
            <a:t>محل الحق العيني التبعي</a:t>
          </a:r>
          <a:endParaRPr lang="ar-EG" sz="4800" b="1" kern="1200" dirty="0">
            <a:solidFill>
              <a:schemeClr val="tx1"/>
            </a:solidFill>
          </a:endParaRPr>
        </a:p>
        <a:p>
          <a:pPr lvl="0" algn="ctr" defTabSz="21336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i="0" u="none" kern="1200" dirty="0"/>
            <a:t>إذا أراد شخص شراء منزل بتمويل عقاري من البنك فإن البنك يقوم برهن ذلك المنزل، لذا فإن البنك يتمتع بحق عيني تبعي على محل الحق وهو الرهن</a:t>
          </a:r>
          <a:endParaRPr lang="ar-EG" sz="4000" b="1" kern="1200" dirty="0"/>
        </a:p>
      </dsp:txBody>
      <dsp:txXfrm>
        <a:off x="4648211" y="5169861"/>
        <a:ext cx="8229576" cy="443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3DD8A11-7A53-FD4F-782E-A65A85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8DEE035-6645-CF99-C5AD-62DF6FFE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435EB4-C485-B76C-B12E-68DA956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1B4ECF3-D026-82DF-5C65-34A3C5C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7A3FC6-2712-0E2F-B1F2-13B798E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686899-38D5-2D30-6743-6C4EF29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AB9A339-E3B8-DCA7-799A-4E97E28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C3D425-BE45-925D-D832-AA917D3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7CFDE8-E086-6916-91C8-95C0FF8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BF3549-D725-DE86-FC08-D047CC20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A53936-E66A-F5B5-40C7-86917769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B79FCF-2269-BAA8-26F6-768C76FE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D892C9-37C4-8B40-F640-E0D87FB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A3A15ED-B294-D2B3-3A82-433AFD8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6C91CA-30D3-E30B-5C77-6D0EB4D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DD4E5D1-3AE2-949E-3DB4-95F991B7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1EFC717-27F3-5855-6937-D705DF96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8E215F5-AA01-1A2D-26AF-559BE02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D131505-2458-B6FD-FE3A-6AEDD82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7FB53BC-2BA9-6D05-2F3D-1C89DFE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D1989FC-E0FA-EE0C-16E6-3E6C472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6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0BEDB3-688F-1A2A-8406-C421038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CDA98DE-65A4-0D6C-8BE6-FA4BC182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E8107A8-B22F-111B-AA00-2B12D22F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A4F2A1F-D083-7FAC-6F56-135B9128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B4523FE-02AB-ABFE-3B27-93FB6564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65BD14BA-FC1C-FD47-B2C5-AFF3736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B93BB63D-32CE-13B5-8548-2480D01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FF351F2-C88B-5735-54E6-915E489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73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6C46DC-7B20-A4B0-F0BC-790331EC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FDF2FB10-8BDF-9FFE-1F3E-2DFBA3C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C4A4E9A-2AF5-6086-C27E-A06AC8F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05FC813-F964-F046-FA60-3D0B1D3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CBFBD28-288E-E3CF-44B5-39093A3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675747E2-D65D-CB0A-0152-8B4D58E5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CD0ADE17-4FD2-66CF-7C18-30BC760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8BBF49C-7B30-A509-682A-AD084DB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D1A44A1-F2F8-C2F5-252B-742861C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D25A246-8ADC-9AEF-EBAC-1384F7E5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E3DA313E-E50B-2473-0B43-9190B4C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98B9A3D-DE03-B05A-29E8-F422D1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0C04429-6D1A-5CBD-BC99-4E00B2D3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A8DD78-06AF-8C0A-B513-C364D20D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7BF9B71-B6F2-CE63-CB4B-4ABE7358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ar-EG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13B6A00-87EB-BF5D-5FB8-96301938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AE1030B-6559-E57B-2C4F-16937AE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5B82486-B94C-75F1-FB88-C960CC7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1F0796-023F-E73E-F27E-775D3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5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A772F6-B156-B781-1415-CC12F4ED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1325EE5-893B-6A07-568A-3AEBB69E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D708B9-F316-A103-1974-91A60C9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5F64456-1B5A-E34A-E414-BFD361A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5FAB866-1808-0F2C-CCFC-8F3BA4F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B200894A-5664-D70F-30B5-9588F5CF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3F3E632-78B8-4D7D-F81F-6A90DC4B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601450" cy="871775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52F037C-4F16-F3AF-A318-2521580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87366A8-AF0D-165B-E93C-DCEB0E4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919C1A2-1D92-C5EA-6CF6-C92A341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C530625-E612-8777-DBB2-F221A3E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B7D1E71-BBBA-F19D-FDDB-3B9BE797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507C77F-14F8-C2A3-5B79-00E4B66C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742ABFE-A2AE-2FC2-83B8-B4EC7537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983764A-8C7F-680D-E930-6EC8AC5E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1.svg"/><Relationship Id="rId7" Type="http://schemas.openxmlformats.org/officeDocument/2006/relationships/image" Target="../media/image4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3.svg"/><Relationship Id="rId4" Type="http://schemas.openxmlformats.org/officeDocument/2006/relationships/image" Target="../media/image32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84765" y="-1406379"/>
            <a:ext cx="15232276" cy="13099757"/>
          </a:xfrm>
          <a:custGeom>
            <a:avLst/>
            <a:gdLst/>
            <a:ahLst/>
            <a:cxnLst/>
            <a:rect l="l" t="t" r="r" b="b"/>
            <a:pathLst>
              <a:path w="15232276" h="13099757">
                <a:moveTo>
                  <a:pt x="0" y="0"/>
                </a:moveTo>
                <a:lnTo>
                  <a:pt x="15232276" y="0"/>
                </a:lnTo>
                <a:lnTo>
                  <a:pt x="15232276" y="13099757"/>
                </a:lnTo>
                <a:lnTo>
                  <a:pt x="0" y="130997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019078" y="4913987"/>
            <a:ext cx="2783594" cy="4678308"/>
          </a:xfrm>
          <a:custGeom>
            <a:avLst/>
            <a:gdLst/>
            <a:ahLst/>
            <a:cxnLst/>
            <a:rect l="l" t="t" r="r" b="b"/>
            <a:pathLst>
              <a:path w="2783594" h="4678308">
                <a:moveTo>
                  <a:pt x="0" y="0"/>
                </a:moveTo>
                <a:lnTo>
                  <a:pt x="2783594" y="0"/>
                </a:lnTo>
                <a:lnTo>
                  <a:pt x="2783594" y="4678309"/>
                </a:lnTo>
                <a:lnTo>
                  <a:pt x="0" y="467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flipV="1">
            <a:off x="6564585" y="-2729871"/>
            <a:ext cx="4757685" cy="3758571"/>
          </a:xfrm>
          <a:custGeom>
            <a:avLst/>
            <a:gdLst/>
            <a:ahLst/>
            <a:cxnLst/>
            <a:rect l="l" t="t" r="r" b="b"/>
            <a:pathLst>
              <a:path w="4757685" h="3758571">
                <a:moveTo>
                  <a:pt x="0" y="3758571"/>
                </a:moveTo>
                <a:lnTo>
                  <a:pt x="4757685" y="3758571"/>
                </a:lnTo>
                <a:lnTo>
                  <a:pt x="4757685" y="0"/>
                </a:lnTo>
                <a:lnTo>
                  <a:pt x="0" y="0"/>
                </a:lnTo>
                <a:lnTo>
                  <a:pt x="0" y="3758571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7866" y="732731"/>
            <a:ext cx="1558082" cy="1815562"/>
          </a:xfrm>
          <a:custGeom>
            <a:avLst/>
            <a:gdLst/>
            <a:ahLst/>
            <a:cxnLst/>
            <a:rect l="l" t="t" r="r" b="b"/>
            <a:pathLst>
              <a:path w="1558082" h="1815562">
                <a:moveTo>
                  <a:pt x="0" y="0"/>
                </a:moveTo>
                <a:lnTo>
                  <a:pt x="1558082" y="0"/>
                </a:lnTo>
                <a:lnTo>
                  <a:pt x="1558082" y="1815562"/>
                </a:lnTo>
                <a:lnTo>
                  <a:pt x="0" y="18155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0381" y="2081855"/>
            <a:ext cx="9182819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5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الحادية عشرة</a:t>
            </a:r>
          </a:p>
          <a:p>
            <a:pPr marL="0" marR="0" lvl="0" indent="0" algn="ctr" defTabSz="914400" rtl="1" eaLnBrk="1" fontAlgn="auto" latinLnBrk="0" hangingPunct="1">
              <a:lnSpc>
                <a:spcPts val="125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ts val="125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محل الحق</a:t>
            </a:r>
            <a:endParaRPr kumimoji="0" lang="en-US" sz="12700" b="1" i="0" u="none" strike="noStrike" kern="1200" cap="none" spc="0" normalizeH="0" baseline="0" noProof="0" dirty="0">
              <a:ln>
                <a:noFill/>
              </a:ln>
              <a:solidFill>
                <a:srgbClr val="664840"/>
              </a:solidFill>
              <a:effectLst/>
              <a:uLnTx/>
              <a:uFillTx/>
              <a:latin typeface="Atma Bold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184140" y="6127692"/>
            <a:ext cx="4570088" cy="5397742"/>
          </a:xfrm>
          <a:custGeom>
            <a:avLst/>
            <a:gdLst/>
            <a:ahLst/>
            <a:cxnLst/>
            <a:rect l="l" t="t" r="r" b="b"/>
            <a:pathLst>
              <a:path w="4570088" h="5397742">
                <a:moveTo>
                  <a:pt x="0" y="0"/>
                </a:moveTo>
                <a:lnTo>
                  <a:pt x="4570088" y="0"/>
                </a:lnTo>
                <a:lnTo>
                  <a:pt x="4570088" y="5397742"/>
                </a:lnTo>
                <a:lnTo>
                  <a:pt x="0" y="539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00908" y="302352"/>
            <a:ext cx="1819935" cy="2120687"/>
          </a:xfrm>
          <a:custGeom>
            <a:avLst/>
            <a:gdLst/>
            <a:ahLst/>
            <a:cxnLst/>
            <a:rect l="l" t="t" r="r" b="b"/>
            <a:pathLst>
              <a:path w="1819935" h="2120687">
                <a:moveTo>
                  <a:pt x="0" y="0"/>
                </a:moveTo>
                <a:lnTo>
                  <a:pt x="1819934" y="0"/>
                </a:lnTo>
                <a:lnTo>
                  <a:pt x="1819934" y="2120687"/>
                </a:lnTo>
                <a:lnTo>
                  <a:pt x="0" y="212068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alphaModFix amt="39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5DD0D921-242F-B6DD-EC1C-7801505AC9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9668" y="2081855"/>
            <a:ext cx="4188757" cy="7131056"/>
          </a:xfrm>
          <a:prstGeom prst="rect">
            <a:avLst/>
          </a:prstGeom>
        </p:spPr>
      </p:pic>
      <p:pic>
        <p:nvPicPr>
          <p:cNvPr id="11" name="صورة 10" descr="62b1af9ca1b7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="" xmlns:a16="http://schemas.microsoft.com/office/drawing/2014/main" id="{7BA7350C-6C90-F93C-4370-3378D49AE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680824"/>
              </p:ext>
            </p:extLst>
          </p:nvPr>
        </p:nvGraphicFramePr>
        <p:xfrm>
          <a:off x="381000" y="266700"/>
          <a:ext cx="17526000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صورة 2" descr="62b1af9ca1b7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DD335C-8F82-4445-9C50-AAD1B631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7DD335C-8F82-4445-9C50-AAD1B6310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7DD335C-8F82-4445-9C50-AAD1B631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7DD335C-8F82-4445-9C50-AAD1B631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86BE4-E703-4872-89EF-7871254D9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08186BE4-E703-4872-89EF-7871254D9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8186BE4-E703-4872-89EF-7871254D9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08186BE4-E703-4872-89EF-7871254D9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848C6-25A1-467B-9D93-5B80EEBC5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C5A848C6-25A1-467B-9D93-5B80EEBC5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5A848C6-25A1-467B-9D93-5B80EEBC5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5A848C6-25A1-467B-9D93-5B80EEBC5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0" y="-2886790"/>
            <a:ext cx="18460436" cy="16060579"/>
          </a:xfrm>
          <a:custGeom>
            <a:avLst/>
            <a:gdLst/>
            <a:ahLst/>
            <a:cxnLst/>
            <a:rect l="l" t="t" r="r" b="b"/>
            <a:pathLst>
              <a:path w="18460436" h="16060579">
                <a:moveTo>
                  <a:pt x="0" y="0"/>
                </a:moveTo>
                <a:lnTo>
                  <a:pt x="18460436" y="0"/>
                </a:lnTo>
                <a:lnTo>
                  <a:pt x="18460436" y="16060579"/>
                </a:lnTo>
                <a:lnTo>
                  <a:pt x="0" y="1606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229600" y="2781300"/>
            <a:ext cx="5257784" cy="4267200"/>
          </a:xfrm>
          <a:custGeom>
            <a:avLst/>
            <a:gdLst/>
            <a:ahLst/>
            <a:cxnLst/>
            <a:rect l="l" t="t" r="r" b="b"/>
            <a:pathLst>
              <a:path w="6520088" h="9744696">
                <a:moveTo>
                  <a:pt x="0" y="0"/>
                </a:moveTo>
                <a:lnTo>
                  <a:pt x="6520087" y="0"/>
                </a:lnTo>
                <a:lnTo>
                  <a:pt x="6520087" y="9744696"/>
                </a:lnTo>
                <a:lnTo>
                  <a:pt x="0" y="97446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43046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نشاط إثرائي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5089372" y="7715530"/>
            <a:ext cx="5275385" cy="4114800"/>
          </a:xfrm>
          <a:custGeom>
            <a:avLst/>
            <a:gdLst/>
            <a:ahLst/>
            <a:cxnLst/>
            <a:rect l="l" t="t" r="r" b="b"/>
            <a:pathLst>
              <a:path w="5275385" h="4114800">
                <a:moveTo>
                  <a:pt x="5275385" y="0"/>
                </a:moveTo>
                <a:lnTo>
                  <a:pt x="0" y="0"/>
                </a:lnTo>
                <a:lnTo>
                  <a:pt x="0" y="4114800"/>
                </a:lnTo>
                <a:lnTo>
                  <a:pt x="5275385" y="4114800"/>
                </a:lnTo>
                <a:lnTo>
                  <a:pt x="5275385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164241" y="-210706"/>
            <a:ext cx="1873018" cy="1539280"/>
          </a:xfrm>
          <a:custGeom>
            <a:avLst/>
            <a:gdLst/>
            <a:ahLst/>
            <a:cxnLst/>
            <a:rect l="l" t="t" r="r" b="b"/>
            <a:pathLst>
              <a:path w="1873018" h="1539280">
                <a:moveTo>
                  <a:pt x="0" y="0"/>
                </a:moveTo>
                <a:lnTo>
                  <a:pt x="1873019" y="0"/>
                </a:lnTo>
                <a:lnTo>
                  <a:pt x="1873019" y="1539280"/>
                </a:lnTo>
                <a:lnTo>
                  <a:pt x="0" y="15392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24903" y="8606534"/>
            <a:ext cx="1586156" cy="1303531"/>
          </a:xfrm>
          <a:custGeom>
            <a:avLst/>
            <a:gdLst/>
            <a:ahLst/>
            <a:cxnLst/>
            <a:rect l="l" t="t" r="r" b="b"/>
            <a:pathLst>
              <a:path w="1586156" h="1303531">
                <a:moveTo>
                  <a:pt x="0" y="0"/>
                </a:moveTo>
                <a:lnTo>
                  <a:pt x="1586155" y="0"/>
                </a:lnTo>
                <a:lnTo>
                  <a:pt x="1586155" y="1303532"/>
                </a:lnTo>
                <a:lnTo>
                  <a:pt x="0" y="1303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0506B0C4-B963-C612-B58A-05A100D8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1" y="2781300"/>
            <a:ext cx="6488824" cy="61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606D0571-A124-0EDE-696C-1974616B5107}"/>
              </a:ext>
            </a:extLst>
          </p:cNvPr>
          <p:cNvSpPr txBox="1"/>
          <p:nvPr/>
        </p:nvSpPr>
        <p:spPr>
          <a:xfrm>
            <a:off x="10744200" y="929670"/>
            <a:ext cx="7543800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أناقش وأدون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C362442C-2D8B-49AD-01D0-79A665FFB5B8}"/>
              </a:ext>
            </a:extLst>
          </p:cNvPr>
          <p:cNvSpPr txBox="1"/>
          <p:nvPr/>
        </p:nvSpPr>
        <p:spPr>
          <a:xfrm>
            <a:off x="6553200" y="3619500"/>
            <a:ext cx="1074420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ar-EG" sz="8000" b="1" dirty="0">
                <a:solidFill>
                  <a:srgbClr val="C00000"/>
                </a:solidFill>
              </a:rPr>
              <a:t>بالتعاون مع مجموعتك، وبالرجوع إلى أحد المصادر القانونية، اكتب تعريفاً مناسبا لمحل الحق العيني الأصلي ولمحل الحق العيني التبعي.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D5AF419D-27EE-3F37-3CE8-10F9A420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0"/>
            <a:ext cx="556631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CF2F45A2-FB6C-A0C2-7038-54B956EF6CC0}"/>
              </a:ext>
            </a:extLst>
          </p:cNvPr>
          <p:cNvSpPr txBox="1"/>
          <p:nvPr/>
        </p:nvSpPr>
        <p:spPr>
          <a:xfrm>
            <a:off x="11811000" y="1028700"/>
            <a:ext cx="5334000" cy="1862048"/>
          </a:xfrm>
          <a:prstGeom prst="rect">
            <a:avLst/>
          </a:prstGeom>
          <a:solidFill>
            <a:srgbClr val="27DFB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التقويم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8375A044-ECED-5E8D-97F1-EA3FC859B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5164" r="2013" b="9179"/>
          <a:stretch/>
        </p:blipFill>
        <p:spPr>
          <a:xfrm>
            <a:off x="249774" y="990600"/>
            <a:ext cx="10972800" cy="876300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121E0E56-1DEC-FA15-D6EB-BE4962B51405}"/>
              </a:ext>
            </a:extLst>
          </p:cNvPr>
          <p:cNvGrpSpPr/>
          <p:nvPr/>
        </p:nvGrpSpPr>
        <p:grpSpPr>
          <a:xfrm>
            <a:off x="16840200" y="0"/>
            <a:ext cx="1447800" cy="10299700"/>
            <a:chOff x="0" y="0"/>
            <a:chExt cx="156431" cy="2870684"/>
          </a:xfrm>
        </p:grpSpPr>
        <p:sp>
          <p:nvSpPr>
            <p:cNvPr id="3" name="Freeform 6">
              <a:extLst>
                <a:ext uri="{FF2B5EF4-FFF2-40B4-BE49-F238E27FC236}">
                  <a16:creationId xmlns="" xmlns:a16="http://schemas.microsoft.com/office/drawing/2014/main" id="{C8F992C3-F388-11EA-1456-DFAB07E51914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rgbClr val="27DF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="" xmlns:a16="http://schemas.microsoft.com/office/drawing/2014/main" id="{B0EF5BF2-3D87-66B5-FA02-3AF81142453A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2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صورة 6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0B2D536C-FC2C-B0AC-D55E-7DDE6B93E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00100"/>
            <a:ext cx="9093200" cy="90932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13CA6B5F-F835-F7D9-3DC5-5550452C7B15}"/>
              </a:ext>
            </a:extLst>
          </p:cNvPr>
          <p:cNvSpPr txBox="1"/>
          <p:nvPr/>
        </p:nvSpPr>
        <p:spPr>
          <a:xfrm>
            <a:off x="762000" y="2655849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9600" b="1" dirty="0">
                <a:solidFill>
                  <a:srgbClr val="002060"/>
                </a:solidFill>
              </a:rPr>
              <a:t>ما المقصود بمحل الحق العيني؟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5D5EFD4C-9E2A-096D-496D-4D36AFAB04C0}"/>
              </a:ext>
            </a:extLst>
          </p:cNvPr>
          <p:cNvSpPr txBox="1"/>
          <p:nvPr/>
        </p:nvSpPr>
        <p:spPr>
          <a:xfrm>
            <a:off x="0" y="7631151"/>
            <a:ext cx="5334000" cy="1862048"/>
          </a:xfrm>
          <a:prstGeom prst="rect">
            <a:avLst/>
          </a:prstGeom>
          <a:solidFill>
            <a:srgbClr val="407A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أتحقق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CF113010-FDAA-9832-E7F1-05161633D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63" y="2120900"/>
            <a:ext cx="8128000" cy="812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AAFB2A7F-1FE6-DBA9-7BDC-DB44F15E5691}"/>
              </a:ext>
            </a:extLst>
          </p:cNvPr>
          <p:cNvSpPr txBox="1"/>
          <p:nvPr/>
        </p:nvSpPr>
        <p:spPr>
          <a:xfrm>
            <a:off x="986263" y="4311684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9600" b="1" dirty="0">
                <a:solidFill>
                  <a:srgbClr val="002060"/>
                </a:solidFill>
              </a:rPr>
              <a:t>ما أنواع محل الحق العيني؟ وضح إجابتك بمثال لكل نوع.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F0759B2A-B691-927B-373E-DD63F7026D95}"/>
              </a:ext>
            </a:extLst>
          </p:cNvPr>
          <p:cNvSpPr txBox="1"/>
          <p:nvPr/>
        </p:nvSpPr>
        <p:spPr>
          <a:xfrm>
            <a:off x="0" y="1451001"/>
            <a:ext cx="5334000" cy="1862048"/>
          </a:xfrm>
          <a:prstGeom prst="rect">
            <a:avLst/>
          </a:prstGeom>
          <a:solidFill>
            <a:srgbClr val="535F8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أناقش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9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96ADE22F-6976-8FDA-E26C-F5FF71AA2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840">
            <a:off x="731579" y="2395937"/>
            <a:ext cx="6410183" cy="641018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B7594BB5-7AF6-6334-A615-C2FD30F87B8A}"/>
              </a:ext>
            </a:extLst>
          </p:cNvPr>
          <p:cNvSpPr txBox="1"/>
          <p:nvPr/>
        </p:nvSpPr>
        <p:spPr>
          <a:xfrm>
            <a:off x="7315200" y="5339933"/>
            <a:ext cx="10058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9600" b="1" dirty="0">
                <a:solidFill>
                  <a:prstClr val="black"/>
                </a:solidFill>
              </a:rPr>
              <a:t>ما النتائج المستفادة من معرفة محل الحق العيني؟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39FAB238-2319-D21F-4CB1-5C454FC02431}"/>
              </a:ext>
            </a:extLst>
          </p:cNvPr>
          <p:cNvSpPr txBox="1"/>
          <p:nvPr/>
        </p:nvSpPr>
        <p:spPr>
          <a:xfrm>
            <a:off x="12954000" y="2171700"/>
            <a:ext cx="5334000" cy="1862048"/>
          </a:xfrm>
          <a:prstGeom prst="rect">
            <a:avLst/>
          </a:prstGeom>
          <a:solidFill>
            <a:srgbClr val="EA7E2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أستخلص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8162">
            <a:off x="390826" y="-2739986"/>
            <a:ext cx="20812001" cy="14454881"/>
          </a:xfrm>
          <a:custGeom>
            <a:avLst/>
            <a:gdLst/>
            <a:ahLst/>
            <a:cxnLst/>
            <a:rect l="l" t="t" r="r" b="b"/>
            <a:pathLst>
              <a:path w="20812001" h="14454881">
                <a:moveTo>
                  <a:pt x="0" y="0"/>
                </a:moveTo>
                <a:lnTo>
                  <a:pt x="20812001" y="0"/>
                </a:lnTo>
                <a:lnTo>
                  <a:pt x="20812001" y="14454881"/>
                </a:lnTo>
                <a:lnTo>
                  <a:pt x="0" y="144548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أهداف الوحدة</a:t>
            </a:r>
          </a:p>
        </p:txBody>
      </p:sp>
      <p:sp>
        <p:nvSpPr>
          <p:cNvPr id="6" name="Freeform 6"/>
          <p:cNvSpPr/>
          <p:nvPr/>
        </p:nvSpPr>
        <p:spPr>
          <a:xfrm>
            <a:off x="16711160" y="3023404"/>
            <a:ext cx="2715562" cy="6160064"/>
          </a:xfrm>
          <a:custGeom>
            <a:avLst/>
            <a:gdLst/>
            <a:ahLst/>
            <a:cxnLst/>
            <a:rect l="l" t="t" r="r" b="b"/>
            <a:pathLst>
              <a:path w="2715562" h="6160064">
                <a:moveTo>
                  <a:pt x="0" y="0"/>
                </a:moveTo>
                <a:lnTo>
                  <a:pt x="2715562" y="0"/>
                </a:lnTo>
                <a:lnTo>
                  <a:pt x="2715562" y="6160064"/>
                </a:lnTo>
                <a:lnTo>
                  <a:pt x="0" y="61600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774078" y="6362572"/>
            <a:ext cx="5907980" cy="4866028"/>
          </a:xfrm>
          <a:custGeom>
            <a:avLst/>
            <a:gdLst/>
            <a:ahLst/>
            <a:cxnLst/>
            <a:rect l="l" t="t" r="r" b="b"/>
            <a:pathLst>
              <a:path w="5907980" h="4866028">
                <a:moveTo>
                  <a:pt x="0" y="0"/>
                </a:moveTo>
                <a:lnTo>
                  <a:pt x="5907981" y="0"/>
                </a:lnTo>
                <a:lnTo>
                  <a:pt x="5907981" y="4866028"/>
                </a:lnTo>
                <a:lnTo>
                  <a:pt x="0" y="48660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70079" y="1546988"/>
            <a:ext cx="2952832" cy="2952832"/>
          </a:xfrm>
          <a:custGeom>
            <a:avLst/>
            <a:gdLst/>
            <a:ahLst/>
            <a:cxnLst/>
            <a:rect l="l" t="t" r="r" b="b"/>
            <a:pathLst>
              <a:path w="2952832" h="2952832">
                <a:moveTo>
                  <a:pt x="0" y="0"/>
                </a:moveTo>
                <a:lnTo>
                  <a:pt x="2952832" y="0"/>
                </a:lnTo>
                <a:lnTo>
                  <a:pt x="2952832" y="2952832"/>
                </a:lnTo>
                <a:lnTo>
                  <a:pt x="0" y="295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06468" y="-706442"/>
            <a:ext cx="1735142" cy="1735142"/>
          </a:xfrm>
          <a:custGeom>
            <a:avLst/>
            <a:gdLst/>
            <a:ahLst/>
            <a:cxnLst/>
            <a:rect l="l" t="t" r="r" b="b"/>
            <a:pathLst>
              <a:path w="1735142" h="1735142">
                <a:moveTo>
                  <a:pt x="0" y="0"/>
                </a:moveTo>
                <a:lnTo>
                  <a:pt x="1735143" y="0"/>
                </a:lnTo>
                <a:lnTo>
                  <a:pt x="1735143" y="1735142"/>
                </a:lnTo>
                <a:lnTo>
                  <a:pt x="0" y="173514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31636DAA-07C0-7874-86AB-AE9601732F8A}"/>
              </a:ext>
            </a:extLst>
          </p:cNvPr>
          <p:cNvSpPr txBox="1"/>
          <p:nvPr/>
        </p:nvSpPr>
        <p:spPr>
          <a:xfrm>
            <a:off x="9118600" y="2177727"/>
            <a:ext cx="5044414" cy="42846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أهداف الوحدة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08A47D2B-DC93-6659-2734-0DFFA8D34E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34" y="3792825"/>
            <a:ext cx="6547377" cy="6547377"/>
          </a:xfrm>
          <a:prstGeom prst="rect">
            <a:avLst/>
          </a:prstGeom>
        </p:spPr>
      </p:pic>
      <p:pic>
        <p:nvPicPr>
          <p:cNvPr id="10" name="صورة 9" descr="62b1af9ca1b7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" y="381000"/>
            <a:ext cx="986817" cy="73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683213A0-482D-EEE1-86F6-827192B7FE6B}"/>
              </a:ext>
            </a:extLst>
          </p:cNvPr>
          <p:cNvGrpSpPr/>
          <p:nvPr/>
        </p:nvGrpSpPr>
        <p:grpSpPr>
          <a:xfrm>
            <a:off x="0" y="-12700"/>
            <a:ext cx="1447800" cy="10299700"/>
            <a:chOff x="0" y="0"/>
            <a:chExt cx="156431" cy="2870684"/>
          </a:xfrm>
        </p:grpSpPr>
        <p:sp>
          <p:nvSpPr>
            <p:cNvPr id="3" name="Freeform 6">
              <a:extLst>
                <a:ext uri="{FF2B5EF4-FFF2-40B4-BE49-F238E27FC236}">
                  <a16:creationId xmlns="" xmlns:a16="http://schemas.microsoft.com/office/drawing/2014/main" id="{B2109181-0DDB-9A1D-15CE-53D03A2E70BD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="" xmlns:a16="http://schemas.microsoft.com/office/drawing/2014/main" id="{D2866031-4DCA-F30F-8E1B-F3FC16E716B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2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3EE6D441-55C8-26DC-A3AE-BA615E96A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0" y="-685800"/>
            <a:ext cx="19748500" cy="1184910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9C689C4F-3794-F251-F9C2-45A03E835F76}"/>
              </a:ext>
            </a:extLst>
          </p:cNvPr>
          <p:cNvSpPr txBox="1"/>
          <p:nvPr/>
        </p:nvSpPr>
        <p:spPr>
          <a:xfrm>
            <a:off x="2286000" y="1347282"/>
            <a:ext cx="13601700" cy="74789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يتوقع من المتعلم بعد دراسة الوحدة أن يكون قادرا على: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بيان المراد من محل الحق. 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استيعاب أقسام محل الحق. 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استنتاج أنواع محل الحق الشخصي، ومحل الحق العيني، ومحل الحق الفكري. 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استخراج محل الحق فيما يعرض للمتعلم من تطبيقات قانونية مختلفة.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44622" y="-1406324"/>
            <a:ext cx="18584670" cy="17233058"/>
          </a:xfrm>
          <a:custGeom>
            <a:avLst/>
            <a:gdLst/>
            <a:ahLst/>
            <a:cxnLst/>
            <a:rect l="l" t="t" r="r" b="b"/>
            <a:pathLst>
              <a:path w="18584670" h="17233058">
                <a:moveTo>
                  <a:pt x="0" y="0"/>
                </a:moveTo>
                <a:lnTo>
                  <a:pt x="18584670" y="0"/>
                </a:lnTo>
                <a:lnTo>
                  <a:pt x="18584670" y="17233058"/>
                </a:lnTo>
                <a:lnTo>
                  <a:pt x="0" y="1723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741795" y="7205413"/>
            <a:ext cx="4973934" cy="4114800"/>
          </a:xfrm>
          <a:custGeom>
            <a:avLst/>
            <a:gdLst/>
            <a:ahLst/>
            <a:cxnLst/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88432" y="6207893"/>
            <a:ext cx="7713856" cy="2364980"/>
          </a:xfrm>
          <a:custGeom>
            <a:avLst/>
            <a:gdLst/>
            <a:ahLst/>
            <a:cxnLst/>
            <a:rect l="l" t="t" r="r" b="b"/>
            <a:pathLst>
              <a:path w="6271569" h="1536534">
                <a:moveTo>
                  <a:pt x="0" y="0"/>
                </a:moveTo>
                <a:lnTo>
                  <a:pt x="6271569" y="0"/>
                </a:lnTo>
                <a:lnTo>
                  <a:pt x="6271569" y="1536535"/>
                </a:lnTo>
                <a:lnTo>
                  <a:pt x="0" y="15365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902288" y="4463630"/>
            <a:ext cx="6271569" cy="2131193"/>
          </a:xfrm>
          <a:custGeom>
            <a:avLst/>
            <a:gdLst/>
            <a:ahLst/>
            <a:cxnLst/>
            <a:rect l="l" t="t" r="r" b="b"/>
            <a:pathLst>
              <a:path w="6271569" h="1536534">
                <a:moveTo>
                  <a:pt x="0" y="0"/>
                </a:moveTo>
                <a:lnTo>
                  <a:pt x="6271569" y="0"/>
                </a:lnTo>
                <a:lnTo>
                  <a:pt x="6271569" y="1536534"/>
                </a:lnTo>
                <a:lnTo>
                  <a:pt x="0" y="153653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الدرس الخامس والثلاثون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1683" y="6757415"/>
            <a:ext cx="7357072" cy="123110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664840"/>
                </a:solidFill>
                <a:effectLst/>
                <a:uLnTx/>
                <a:uFillTx/>
                <a:latin typeface="Open Sans Bold"/>
                <a:ea typeface="+mn-ea"/>
                <a:cs typeface="Arial" panose="020B0604020202020204" pitchFamily="34" charset="0"/>
              </a:rPr>
              <a:t>محل الحق العيني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66484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27953" y="603913"/>
            <a:ext cx="1704187" cy="1704187"/>
          </a:xfrm>
          <a:custGeom>
            <a:avLst/>
            <a:gdLst/>
            <a:ahLst/>
            <a:cxnLst/>
            <a:rect l="l" t="t" r="r" b="b"/>
            <a:pathLst>
              <a:path w="1704187" h="1704187">
                <a:moveTo>
                  <a:pt x="0" y="0"/>
                </a:moveTo>
                <a:lnTo>
                  <a:pt x="1704186" y="0"/>
                </a:lnTo>
                <a:lnTo>
                  <a:pt x="1704186" y="1704187"/>
                </a:lnTo>
                <a:lnTo>
                  <a:pt x="0" y="17041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840863" y="2000932"/>
            <a:ext cx="3084677" cy="3084677"/>
          </a:xfrm>
          <a:custGeom>
            <a:avLst/>
            <a:gdLst/>
            <a:ahLst/>
            <a:cxnLst/>
            <a:rect l="l" t="t" r="r" b="b"/>
            <a:pathLst>
              <a:path w="3084677" h="3084677">
                <a:moveTo>
                  <a:pt x="0" y="0"/>
                </a:moveTo>
                <a:lnTo>
                  <a:pt x="3084677" y="0"/>
                </a:lnTo>
                <a:lnTo>
                  <a:pt x="3084677" y="3084677"/>
                </a:lnTo>
                <a:lnTo>
                  <a:pt x="0" y="3084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="" xmlns:a16="http://schemas.microsoft.com/office/drawing/2014/main" id="{AA5D616A-44D5-BF0C-6018-EB982D8E21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3" y="480072"/>
            <a:ext cx="5941867" cy="525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0" y="-2886790"/>
            <a:ext cx="18460436" cy="16060579"/>
          </a:xfrm>
          <a:custGeom>
            <a:avLst/>
            <a:gdLst/>
            <a:ahLst/>
            <a:cxnLst/>
            <a:rect l="l" t="t" r="r" b="b"/>
            <a:pathLst>
              <a:path w="18460436" h="16060579">
                <a:moveTo>
                  <a:pt x="0" y="0"/>
                </a:moveTo>
                <a:lnTo>
                  <a:pt x="18460436" y="0"/>
                </a:lnTo>
                <a:lnTo>
                  <a:pt x="18460436" y="16060579"/>
                </a:lnTo>
                <a:lnTo>
                  <a:pt x="0" y="1606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229600" y="2781300"/>
            <a:ext cx="5257784" cy="4267200"/>
          </a:xfrm>
          <a:custGeom>
            <a:avLst/>
            <a:gdLst/>
            <a:ahLst/>
            <a:cxnLst/>
            <a:rect l="l" t="t" r="r" b="b"/>
            <a:pathLst>
              <a:path w="6520088" h="9744696">
                <a:moveTo>
                  <a:pt x="0" y="0"/>
                </a:moveTo>
                <a:lnTo>
                  <a:pt x="6520087" y="0"/>
                </a:lnTo>
                <a:lnTo>
                  <a:pt x="6520087" y="9744696"/>
                </a:lnTo>
                <a:lnTo>
                  <a:pt x="0" y="97446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43046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تمهيد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5089372" y="7715530"/>
            <a:ext cx="5275385" cy="4114800"/>
          </a:xfrm>
          <a:custGeom>
            <a:avLst/>
            <a:gdLst/>
            <a:ahLst/>
            <a:cxnLst/>
            <a:rect l="l" t="t" r="r" b="b"/>
            <a:pathLst>
              <a:path w="5275385" h="4114800">
                <a:moveTo>
                  <a:pt x="5275385" y="0"/>
                </a:moveTo>
                <a:lnTo>
                  <a:pt x="0" y="0"/>
                </a:lnTo>
                <a:lnTo>
                  <a:pt x="0" y="4114800"/>
                </a:lnTo>
                <a:lnTo>
                  <a:pt x="5275385" y="4114800"/>
                </a:lnTo>
                <a:lnTo>
                  <a:pt x="5275385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164241" y="-210706"/>
            <a:ext cx="1873018" cy="1539280"/>
          </a:xfrm>
          <a:custGeom>
            <a:avLst/>
            <a:gdLst/>
            <a:ahLst/>
            <a:cxnLst/>
            <a:rect l="l" t="t" r="r" b="b"/>
            <a:pathLst>
              <a:path w="1873018" h="1539280">
                <a:moveTo>
                  <a:pt x="0" y="0"/>
                </a:moveTo>
                <a:lnTo>
                  <a:pt x="1873019" y="0"/>
                </a:lnTo>
                <a:lnTo>
                  <a:pt x="1873019" y="1539280"/>
                </a:lnTo>
                <a:lnTo>
                  <a:pt x="0" y="15392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24903" y="8606534"/>
            <a:ext cx="1586156" cy="1303531"/>
          </a:xfrm>
          <a:custGeom>
            <a:avLst/>
            <a:gdLst/>
            <a:ahLst/>
            <a:cxnLst/>
            <a:rect l="l" t="t" r="r" b="b"/>
            <a:pathLst>
              <a:path w="1586156" h="1303531">
                <a:moveTo>
                  <a:pt x="0" y="0"/>
                </a:moveTo>
                <a:lnTo>
                  <a:pt x="1586155" y="0"/>
                </a:lnTo>
                <a:lnTo>
                  <a:pt x="1586155" y="1303532"/>
                </a:lnTo>
                <a:lnTo>
                  <a:pt x="0" y="1303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0506B0C4-B963-C612-B58A-05A100D8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1" y="2781300"/>
            <a:ext cx="6488824" cy="6152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30373" y="-672365"/>
            <a:ext cx="15232276" cy="13099757"/>
          </a:xfrm>
          <a:custGeom>
            <a:avLst/>
            <a:gdLst/>
            <a:ahLst/>
            <a:cxnLst/>
            <a:rect l="l" t="t" r="r" b="b"/>
            <a:pathLst>
              <a:path w="15232276" h="13099757">
                <a:moveTo>
                  <a:pt x="15232276" y="0"/>
                </a:moveTo>
                <a:lnTo>
                  <a:pt x="0" y="0"/>
                </a:lnTo>
                <a:lnTo>
                  <a:pt x="0" y="13099757"/>
                </a:lnTo>
                <a:lnTo>
                  <a:pt x="15232276" y="13099757"/>
                </a:lnTo>
                <a:lnTo>
                  <a:pt x="15232276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3" name="Freeform 3"/>
          <p:cNvSpPr/>
          <p:nvPr/>
        </p:nvSpPr>
        <p:spPr>
          <a:xfrm>
            <a:off x="2590800" y="944409"/>
            <a:ext cx="13394537" cy="8710076"/>
          </a:xfrm>
          <a:custGeom>
            <a:avLst/>
            <a:gdLst/>
            <a:ahLst/>
            <a:cxnLst/>
            <a:rect l="l" t="t" r="r" b="b"/>
            <a:pathLst>
              <a:path w="13925993" h="8710076">
                <a:moveTo>
                  <a:pt x="0" y="0"/>
                </a:moveTo>
                <a:lnTo>
                  <a:pt x="13925994" y="0"/>
                </a:lnTo>
                <a:lnTo>
                  <a:pt x="13925994" y="8710076"/>
                </a:lnTo>
                <a:lnTo>
                  <a:pt x="0" y="87100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ar-EG" sz="6000" b="1" dirty="0"/>
              <a:t>بعد بيان ماهية محل الحق الشخصي، يوضح هذا الدرس محل الحق العيني، والحقوق العينية تِرد على الأشياء المادية كالعقارات والمنقولات. </a:t>
            </a:r>
          </a:p>
        </p:txBody>
      </p:sp>
      <p:sp>
        <p:nvSpPr>
          <p:cNvPr id="4" name="Freeform 4"/>
          <p:cNvSpPr/>
          <p:nvPr/>
        </p:nvSpPr>
        <p:spPr>
          <a:xfrm>
            <a:off x="15392400" y="1866900"/>
            <a:ext cx="2490157" cy="3432547"/>
          </a:xfrm>
          <a:custGeom>
            <a:avLst/>
            <a:gdLst/>
            <a:ahLst/>
            <a:cxnLst/>
            <a:rect l="l" t="t" r="r" b="b"/>
            <a:pathLst>
              <a:path w="2490157" h="3432547">
                <a:moveTo>
                  <a:pt x="0" y="0"/>
                </a:moveTo>
                <a:lnTo>
                  <a:pt x="2490157" y="0"/>
                </a:lnTo>
                <a:lnTo>
                  <a:pt x="2490157" y="3432547"/>
                </a:lnTo>
                <a:lnTo>
                  <a:pt x="0" y="343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7" name="Freeform 7"/>
          <p:cNvSpPr/>
          <p:nvPr/>
        </p:nvSpPr>
        <p:spPr>
          <a:xfrm>
            <a:off x="13734492" y="8136509"/>
            <a:ext cx="3770753" cy="4114800"/>
          </a:xfrm>
          <a:custGeom>
            <a:avLst/>
            <a:gdLst/>
            <a:ahLst/>
            <a:cxnLst/>
            <a:rect l="l" t="t" r="r" b="b"/>
            <a:pathLst>
              <a:path w="3770753" h="4114800">
                <a:moveTo>
                  <a:pt x="0" y="0"/>
                </a:moveTo>
                <a:lnTo>
                  <a:pt x="3770753" y="0"/>
                </a:lnTo>
                <a:lnTo>
                  <a:pt x="37707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21271">
            <a:off x="-3213486" y="-2081724"/>
            <a:ext cx="22227323" cy="15437886"/>
          </a:xfrm>
          <a:custGeom>
            <a:avLst/>
            <a:gdLst/>
            <a:ahLst/>
            <a:cxnLst/>
            <a:rect l="l" t="t" r="r" b="b"/>
            <a:pathLst>
              <a:path w="22227323" h="15437886">
                <a:moveTo>
                  <a:pt x="0" y="0"/>
                </a:moveTo>
                <a:lnTo>
                  <a:pt x="22227323" y="0"/>
                </a:lnTo>
                <a:lnTo>
                  <a:pt x="22227323" y="15437886"/>
                </a:lnTo>
                <a:lnTo>
                  <a:pt x="0" y="1543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3" name="Freeform 3"/>
          <p:cNvSpPr/>
          <p:nvPr/>
        </p:nvSpPr>
        <p:spPr>
          <a:xfrm>
            <a:off x="4836533" y="2157019"/>
            <a:ext cx="10275284" cy="2246398"/>
          </a:xfrm>
          <a:custGeom>
            <a:avLst/>
            <a:gdLst/>
            <a:ahLst/>
            <a:cxnLst/>
            <a:rect l="l" t="t" r="r" b="b"/>
            <a:pathLst>
              <a:path w="9641193" h="2246398">
                <a:moveTo>
                  <a:pt x="0" y="0"/>
                </a:moveTo>
                <a:lnTo>
                  <a:pt x="9641194" y="0"/>
                </a:lnTo>
                <a:lnTo>
                  <a:pt x="9641194" y="2246398"/>
                </a:lnTo>
                <a:lnTo>
                  <a:pt x="0" y="22463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5" name="Freeform 5"/>
          <p:cNvSpPr/>
          <p:nvPr/>
        </p:nvSpPr>
        <p:spPr>
          <a:xfrm>
            <a:off x="15745909" y="1260957"/>
            <a:ext cx="1209909" cy="994325"/>
          </a:xfrm>
          <a:custGeom>
            <a:avLst/>
            <a:gdLst/>
            <a:ahLst/>
            <a:cxnLst/>
            <a:rect l="l" t="t" r="r" b="b"/>
            <a:pathLst>
              <a:path w="1209909" h="994325">
                <a:moveTo>
                  <a:pt x="0" y="0"/>
                </a:moveTo>
                <a:lnTo>
                  <a:pt x="1209909" y="0"/>
                </a:lnTo>
                <a:lnTo>
                  <a:pt x="1209909" y="994325"/>
                </a:lnTo>
                <a:lnTo>
                  <a:pt x="0" y="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6" name="Freeform 6"/>
          <p:cNvSpPr/>
          <p:nvPr/>
        </p:nvSpPr>
        <p:spPr>
          <a:xfrm>
            <a:off x="615519" y="1745035"/>
            <a:ext cx="2952832" cy="2952832"/>
          </a:xfrm>
          <a:custGeom>
            <a:avLst/>
            <a:gdLst/>
            <a:ahLst/>
            <a:cxnLst/>
            <a:rect l="l" t="t" r="r" b="b"/>
            <a:pathLst>
              <a:path w="2952832" h="2952832">
                <a:moveTo>
                  <a:pt x="0" y="0"/>
                </a:moveTo>
                <a:lnTo>
                  <a:pt x="2952832" y="0"/>
                </a:lnTo>
                <a:lnTo>
                  <a:pt x="2952832" y="2952832"/>
                </a:lnTo>
                <a:lnTo>
                  <a:pt x="0" y="295283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9" name="TextBox 9"/>
          <p:cNvSpPr txBox="1"/>
          <p:nvPr/>
        </p:nvSpPr>
        <p:spPr>
          <a:xfrm>
            <a:off x="5362214" y="2503305"/>
            <a:ext cx="974960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ar-EG" sz="8000" b="1" dirty="0">
                <a:solidFill>
                  <a:srgbClr val="002060"/>
                </a:solidFill>
                <a:latin typeface="Atma Bold"/>
              </a:rPr>
              <a:t>ماهية محل الحق العيني</a:t>
            </a:r>
            <a:endParaRPr lang="en-US" sz="8000" b="1" dirty="0">
              <a:solidFill>
                <a:srgbClr val="002060"/>
              </a:solidFill>
              <a:latin typeface="Atm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3A4CB6C9-F417-07C8-571D-A663D0EDFF5D}"/>
              </a:ext>
            </a:extLst>
          </p:cNvPr>
          <p:cNvSpPr txBox="1"/>
          <p:nvPr/>
        </p:nvSpPr>
        <p:spPr>
          <a:xfrm>
            <a:off x="2438400" y="3019841"/>
            <a:ext cx="13411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/>
              <a:t>بما أن الحق العيني هو ســلطة مباشــرة يمنحها القانون للشخص على شــيء مادي، وبمقتضاها يستطيع صاحب الحق ُ ممارسة س ّ لطاته على هذا الشيء دون الحاجة إلى تدخل طرف آخر بينه (صاحب الحق) وبين ذلك الشيء، وعليه فإن محل الحق العيني هو ذلك الشيء المادي. </a:t>
            </a:r>
            <a:endParaRPr lang="ar-EG" sz="60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400" y="6477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3A4CB6C9-F417-07C8-571D-A663D0EDFF5D}"/>
              </a:ext>
            </a:extLst>
          </p:cNvPr>
          <p:cNvSpPr txBox="1"/>
          <p:nvPr/>
        </p:nvSpPr>
        <p:spPr>
          <a:xfrm>
            <a:off x="2667000" y="3543300"/>
            <a:ext cx="13411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C00000"/>
                </a:solidFill>
              </a:rPr>
              <a:t>وينقسم محل الحق العيني بحسب نوع الحق إلى: </a:t>
            </a:r>
          </a:p>
          <a:p>
            <a:pPr algn="r" rtl="1"/>
            <a:r>
              <a:rPr lang="ar-EG" sz="6600" b="1" dirty="0"/>
              <a:t>1. محل الحق العيني الأصلي. </a:t>
            </a:r>
          </a:p>
          <a:p>
            <a:pPr algn="r" rtl="1"/>
            <a:r>
              <a:rPr lang="ar-EG" sz="6600" b="1" dirty="0"/>
              <a:t>2. محل الحق العيني التبعي. </a:t>
            </a:r>
            <a:endParaRPr lang="ar-EG" sz="66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571500"/>
            <a:ext cx="986817" cy="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282</Words>
  <Application>Microsoft Office PowerPoint</Application>
  <PresentationFormat>مخصص</PresentationFormat>
  <Paragraphs>34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 Light</vt:lpstr>
      <vt:lpstr>Wingdings</vt:lpstr>
      <vt:lpstr>Times New Roman</vt:lpstr>
      <vt:lpstr>Open Sans Bold</vt:lpstr>
      <vt:lpstr>Atma Bold</vt:lpstr>
      <vt:lpstr>Calibri</vt:lpstr>
      <vt:lpstr>Office Theme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shady alaraby</dc:creator>
  <cp:lastModifiedBy>hp</cp:lastModifiedBy>
  <cp:revision>9</cp:revision>
  <dcterms:created xsi:type="dcterms:W3CDTF">2006-08-16T00:00:00Z</dcterms:created>
  <dcterms:modified xsi:type="dcterms:W3CDTF">2023-12-09T16:08:54Z</dcterms:modified>
  <dc:identifier>DAFutJfz3lM</dc:identifier>
</cp:coreProperties>
</file>