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421" r:id="rId4"/>
    <p:sldId id="256" r:id="rId5"/>
    <p:sldId id="257" r:id="rId6"/>
    <p:sldId id="258" r:id="rId7"/>
    <p:sldId id="422" r:id="rId8"/>
    <p:sldId id="416" r:id="rId9"/>
    <p:sldId id="269" r:id="rId10"/>
    <p:sldId id="419" r:id="rId11"/>
    <p:sldId id="271" r:id="rId12"/>
    <p:sldId id="4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05B"/>
    <a:srgbClr val="FFFFFF"/>
    <a:srgbClr val="4A211D"/>
    <a:srgbClr val="FBC9B0"/>
    <a:srgbClr val="197301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21" autoAdjust="0"/>
    <p:restoredTop sz="94660"/>
  </p:normalViewPr>
  <p:slideViewPr>
    <p:cSldViewPr snapToGrid="0">
      <p:cViewPr>
        <p:scale>
          <a:sx n="60" d="100"/>
          <a:sy n="60" d="100"/>
        </p:scale>
        <p:origin x="-105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6A5C8-7B33-E1B3-969B-5DED7C7C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F778E9-A98B-9D31-3313-D2D8CEE10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8D4107-8CC8-86BE-5709-023A7B52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0B13DC-3622-1CD8-D93B-D4B00097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8A4E2F-ABC2-C79E-13F9-0455D66D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4A8BF-C4B6-80FE-A14C-6C5116D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73FD62-FCC0-76DF-5C61-08B8CA4A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EA47D6-3021-3F72-D23F-AED46569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076907-144A-18E0-1192-F9D1BBB1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563610-FA50-56AC-56E0-7CE2A952E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2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A977D8-3435-F94A-4385-142BEC6D0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7C11B9-54E9-9CBC-FBDA-FACD5E66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706B70-ECFB-21DE-A0CC-9314F354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91D14D-CD5A-6BEA-216A-6016F705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1F7CB8-B721-CE36-107D-EC54F2E7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1FEFA-6FA2-45F7-B15D-53AB7D0B8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38D622-DF07-4CDF-89E2-DF69C594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B9129F-3F19-4DD9-B095-C218747A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0002A-A0AD-47D2-9669-710133B1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65976D-9B83-4DAE-8EF1-56F2F505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11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E3138B-383D-4F9A-AC73-CA3421E9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EF72B8-8B3E-4629-8577-B6223454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8DFB7-C29B-497F-8E9F-40F0CC46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02701-8A7D-4C71-B6CF-FDD7CFC6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A95F16-F172-45E8-A6C6-2045A11D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8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441E7-E04A-45F3-9691-8E93D8F9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52FE0A-1E06-4EE0-B9AA-963EE9022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43596-06F2-42DD-B78A-97458A7F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14F3B-154E-41A4-AAB6-095987A6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6B7FD7-477A-4166-8B6F-6D0C4FFF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745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5B3234-DEDD-46C9-9E1C-8B0CCB5A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63E24-53EE-4F66-AC5C-B316F0C04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B9730D-57B8-4AD4-9F24-FB9A2BF3E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62D969-6EB8-4952-8658-E095C11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F478B4-2E89-4E34-B2B2-B2E05D6E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65493D-09F5-4EBE-A62D-9F5EF90F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56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CDF70-95EA-402E-9E35-9BB522FF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50FF1C-C0D1-430A-B243-90E72BB6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E3A3E0-879F-4944-893F-C6720C530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259730C-5192-46E5-92AC-6E88D0973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693EDE5-4A84-44B5-9FF2-CEE769C9F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9B21EA-0540-485A-B5AD-E3855166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9834478-B424-488E-BDAE-2706CD71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FBD2F4-9FE1-48C2-BBD7-CD6B8672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8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B6988-78A7-41B3-916D-B84BE384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47E18C1-39E1-4EDD-9E92-A4559B4F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993872-21A7-41D1-9892-1E47F08C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D5EA07-FB32-4723-8BDC-C9242820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84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6012161-3740-4C05-AB67-13DE4D63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753BE0-8389-41FE-BBA6-998B2222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606AD1-7C2F-40F3-A8BF-A3801BF0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07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FE9B7-3F84-413F-A0A4-21435CC2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73F503-1030-4E3D-9436-F2ECCB1C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49CD2A-FF7C-4297-907D-0B743B9B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443BC8-C4F4-4E93-926A-4A129709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85EEB1-6E91-4612-B386-9C99B654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EC3791-A9BA-4B1B-A7B8-4429ECF5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40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4789C-F02E-1A20-95E1-9CE90D92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8DE4D3-9D1C-D1D2-7E9D-2E113A1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670990-5883-719B-C151-E9695C9D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0CDA6-515E-07C0-9E35-926E534C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2A7F9D-AB37-FDCD-7DD4-9D0D1E90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69001-F4A0-4CB6-8C11-02A1B562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79AA15D-A878-460E-97A1-B54DF21A4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8DA86D6-E56D-40EE-A50A-FE682051C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213FC-4A7A-431E-8132-594E6AE28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1739C4-B28E-444F-98BB-109578A9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74148D-A58D-4ED5-BE27-ABB6C58D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05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02A0BB-1E20-48E4-B3D9-411A3D4D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8AE1FE-C88D-4915-9EEC-EC2376B11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CAB289-535B-4E01-80EA-C01A717A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D58109-C74A-46BB-BD9C-420DE2E2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9DFA1F-B8C5-4A39-870F-93DA7789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35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46B3F8-69A6-400D-9701-15FE5781D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11AEB9-1B0B-4F59-B8BB-4600A7EDC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A8E160-BE5D-4480-8EF4-E9ED4837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197FDD-5535-4596-9CBE-56A351AA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034B4-913A-4AE8-8AD3-D277F0D1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983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3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44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799BF4-8A05-F31C-B622-03EBC1D9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4183CB-8BB1-DC83-1D31-71A044A0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E0515B-B6DC-91D5-56D6-BD8031C7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D243E3-BC42-5449-36CA-38D370C8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0DFBDF-5EF4-B9BE-1CDE-A061107C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6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28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89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6D18B-25E3-E85C-FA59-2CF3A517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93B275-DC18-33A3-3885-7FF730A03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B6DFDD-2EBD-9C68-17FF-D7BECE9AE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FD9454-DAC5-5892-54A5-43767013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BFDC9F-0130-2879-FF13-1E135E76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DACFDF-C412-3625-48BB-06B32986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7DC5B-F1ED-78E9-A40B-F82771C5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69A89-CD20-B0F5-3713-4AD23047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7BEB1C-57C0-4A3D-FAE7-95955E2E7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957F28A-F60E-E6C8-668F-8FA22A717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5AE0A5-9536-D838-EA43-098534AB6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DD5A33-A741-7E0B-6161-18A5E8FD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C40003-3F11-F251-9B32-20D111B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4BB38A2-4DBA-139A-947C-04BCC3B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59388-C960-DCED-2BCB-15D7E77A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0682E1-6847-30D4-03C3-603F752C4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444EA2B-945F-34E4-E113-7E967AC1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8AE066-FB66-19B5-2E9C-C7230614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F890D4-E986-1D7A-EA57-1B06FB64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003C07E-25C9-9070-BC57-413CD3A6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603DA9-91DF-1BA0-0A0C-7882E1E4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4355B-6084-04AE-C6B7-B0B58EC7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837119-FB14-1D31-FE5E-5C590D4B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661E55-30EA-98E1-6BA1-4638AAC8E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568F05-4FE5-F9CA-66E2-C9BF66B1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BB167B-7C68-39F1-3FAC-2602A0EF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0A36F8-732B-C5EB-9271-832E115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AF81CB-5D2E-09F9-AF57-E0665FDE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B65AC1-E069-70EE-8891-BA6B5D0C5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B5BDF0F-EBEF-85D3-3C93-CA323EC06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0F9BA1-AA5F-6341-376F-927733A4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14DEBE-D816-457E-F14F-4AAA958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58E0C7-9AE0-7B97-A514-67D088A2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82243FF-D8A9-CE54-2971-0ADBEA78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14EC8E-6D8D-F0A7-5ED3-AE49F421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55EF-2DBC-3D1B-37C8-0B5B43101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B44-9C3E-49A9-91DB-ACD33BF91A00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6741B1-C111-ADD8-0DBC-84E107B06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F943A6-9070-33E4-96E5-AA8662A3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8809-85D2-4974-8D9E-9F7D435E1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784AB9-5BA9-43EC-830E-90A49DA6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09D75E-1341-4C4B-A134-4663B8DAF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4602D5-6A9B-46D3-B2B7-98E43BAF7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A4E3-5E34-4B7D-BC91-34895C75352B}" type="datetimeFigureOut">
              <a:rPr lang="en-IN" smtClean="0"/>
              <a:pPr/>
              <a:t>09-12-2023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AF7AE3-1EB7-4E0A-8962-655022C1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89C96A-CE31-4EF6-BA75-2BE96FE2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55E7-3EF7-4CD1-9147-64FD855B22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4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hyperlink" Target="https://x.com/adelanmas09?t=XKq1Cg6CqgUPivuO4VUAcg&amp;s=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2700000" flipH="1">
            <a:off x="677294" y="408215"/>
            <a:ext cx="5104413" cy="6041569"/>
          </a:xfrm>
          <a:custGeom>
            <a:avLst/>
            <a:gdLst/>
            <a:ahLst/>
            <a:cxnLst/>
            <a:rect l="l" t="t" r="r" b="b"/>
            <a:pathLst>
              <a:path w="7147923" h="8437971">
                <a:moveTo>
                  <a:pt x="7147923" y="0"/>
                </a:moveTo>
                <a:lnTo>
                  <a:pt x="0" y="0"/>
                </a:lnTo>
                <a:lnTo>
                  <a:pt x="0" y="8437972"/>
                </a:lnTo>
                <a:lnTo>
                  <a:pt x="7147923" y="8437972"/>
                </a:lnTo>
                <a:lnTo>
                  <a:pt x="7147923" y="0"/>
                </a:lnTo>
                <a:close/>
              </a:path>
            </a:pathLst>
          </a:custGeom>
          <a:blipFill>
            <a:blip r:embed="rId2" cstate="print">
              <a:alphaModFix amt="10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609600" y="815524"/>
            <a:ext cx="5650758" cy="5226951"/>
          </a:xfrm>
          <a:custGeom>
            <a:avLst/>
            <a:gdLst/>
            <a:ahLst/>
            <a:cxnLst/>
            <a:rect l="l" t="t" r="r" b="b"/>
            <a:pathLst>
              <a:path w="8476137" h="7840427">
                <a:moveTo>
                  <a:pt x="8476137" y="0"/>
                </a:moveTo>
                <a:lnTo>
                  <a:pt x="0" y="0"/>
                </a:lnTo>
                <a:lnTo>
                  <a:pt x="0" y="7840427"/>
                </a:lnTo>
                <a:lnTo>
                  <a:pt x="8476137" y="7840427"/>
                </a:lnTo>
                <a:lnTo>
                  <a:pt x="8476137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ar-EG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7B246B28-7DA0-C99B-A0CA-52E402315553}"/>
              </a:ext>
            </a:extLst>
          </p:cNvPr>
          <p:cNvSpPr txBox="1"/>
          <p:nvPr/>
        </p:nvSpPr>
        <p:spPr>
          <a:xfrm>
            <a:off x="6908800" y="1701800"/>
            <a:ext cx="48306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6400" b="1" dirty="0"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Calibri"/>
                <a:cs typeface="Arial" panose="020B0604020202020204" pitchFamily="34" charset="0"/>
              </a:rPr>
              <a:t>الوحدة العاشرة</a:t>
            </a:r>
          </a:p>
          <a:p>
            <a:pPr algn="ctr" defTabSz="609630"/>
            <a:endParaRPr lang="ar-EG" sz="6400" b="1" dirty="0">
              <a:solidFill>
                <a:prstClr val="white"/>
              </a:solidFill>
              <a:effectLst>
                <a:glow rad="139700">
                  <a:srgbClr val="F79646">
                    <a:satMod val="175000"/>
                    <a:alpha val="40000"/>
                  </a:srgbClr>
                </a:glow>
              </a:effectLst>
              <a:latin typeface="Calibri"/>
              <a:cs typeface="Arial" panose="020B0604020202020204" pitchFamily="34" charset="0"/>
            </a:endParaRPr>
          </a:p>
          <a:p>
            <a:pPr algn="ctr" defTabSz="609630"/>
            <a:r>
              <a:rPr lang="ar-EG" sz="6400" b="1" dirty="0">
                <a:solidFill>
                  <a:prstClr val="white"/>
                </a:soli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</a:effectLst>
                <a:latin typeface="Calibri"/>
                <a:cs typeface="Arial" panose="020B0604020202020204" pitchFamily="34" charset="0"/>
              </a:rPr>
              <a:t>مصادر الحق </a:t>
            </a:r>
          </a:p>
        </p:txBody>
      </p:sp>
      <p:pic>
        <p:nvPicPr>
          <p:cNvPr id="6" name="صورة 5" descr="62b1af9ca1b7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497" y="388620"/>
            <a:ext cx="1526177" cy="85230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924589" y="4794031"/>
            <a:ext cx="464742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 smtClean="0"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معلم </a:t>
            </a:r>
            <a:r>
              <a:rPr lang="ar-SA" sz="2800" dirty="0" err="1" smtClean="0"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المادة </a:t>
            </a:r>
            <a:r>
              <a:rPr lang="ar-SA" sz="2800" dirty="0" smtClean="0"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: عادل مسفر الشهري </a:t>
            </a:r>
            <a:endParaRPr lang="ar-SA" sz="2800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8" name="Picture 2" descr="تحميل ايقونة موقع تويتر الجديد Logo New Twitter X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49462" t="24731" b="24731"/>
          <a:stretch>
            <a:fillRect/>
          </a:stretch>
        </p:blipFill>
        <p:spPr bwMode="auto">
          <a:xfrm>
            <a:off x="8795844" y="5351079"/>
            <a:ext cx="781707" cy="781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3">
            <a:extLst>
              <a:ext uri="{FF2B5EF4-FFF2-40B4-BE49-F238E27FC236}">
                <a16:creationId xmlns="" xmlns:a16="http://schemas.microsoft.com/office/drawing/2014/main" id="{AAEB7EE5-C94E-DC31-743D-185E93FEB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10760"/>
              </p:ext>
            </p:extLst>
          </p:nvPr>
        </p:nvGraphicFramePr>
        <p:xfrm>
          <a:off x="1170817" y="344860"/>
          <a:ext cx="10698480" cy="62652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162764">
                  <a:extLst>
                    <a:ext uri="{9D8B030D-6E8A-4147-A177-3AD203B41FA5}">
                      <a16:colId xmlns="" xmlns:a16="http://schemas.microsoft.com/office/drawing/2014/main" val="2228348914"/>
                    </a:ext>
                  </a:extLst>
                </a:gridCol>
                <a:gridCol w="4535716">
                  <a:extLst>
                    <a:ext uri="{9D8B030D-6E8A-4147-A177-3AD203B41FA5}">
                      <a16:colId xmlns="" xmlns:a16="http://schemas.microsoft.com/office/drawing/2014/main" val="2180140992"/>
                    </a:ext>
                  </a:extLst>
                </a:gridCol>
              </a:tblGrid>
              <a:tr h="1141693"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4800" dirty="0"/>
                        <a:t>الحوادث والأعمال</a:t>
                      </a:r>
                    </a:p>
                    <a:p>
                      <a:pPr rtl="1"/>
                      <a:endParaRPr lang="ar-EG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4800" dirty="0"/>
                        <a:t>تصنيف مصدر الحق</a:t>
                      </a:r>
                    </a:p>
                    <a:p>
                      <a:pPr rtl="1"/>
                      <a:endParaRPr lang="ar-EG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05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3896709"/>
                  </a:ext>
                </a:extLst>
              </a:tr>
              <a:tr h="68807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EG" sz="3200" b="1" dirty="0"/>
                        <a:t>عقد الإيجار.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5223823"/>
                  </a:ext>
                </a:extLst>
              </a:tr>
              <a:tr h="88680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EG" sz="3200" b="1" dirty="0"/>
                        <a:t>الموت.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9517581"/>
                  </a:ext>
                </a:extLst>
              </a:tr>
              <a:tr h="1141693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اســتعارت ســلوى الآلة الحاســبة من زميلتها فاطمة أثناء حصة الرياضيات، ودون قصد من سلوى سقطت الآلة على الأرض مما أدى إلى تلفها.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1836998"/>
                  </a:ext>
                </a:extLst>
              </a:tr>
              <a:tr h="1141693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الكوارث الطبيعية، كالزلازل والبراكين.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887950"/>
                  </a:ext>
                </a:extLst>
              </a:tr>
            </a:tbl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128B818D-7073-01E5-D6C1-1B4B8B48BEBD}"/>
              </a:ext>
            </a:extLst>
          </p:cNvPr>
          <p:cNvGrpSpPr/>
          <p:nvPr/>
        </p:nvGrpSpPr>
        <p:grpSpPr>
          <a:xfrm>
            <a:off x="-56999" y="-528970"/>
            <a:ext cx="4707918" cy="7590176"/>
            <a:chOff x="0" y="-47625"/>
            <a:chExt cx="812800" cy="2998588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77791A0D-A599-ADE8-B89B-52DEDAF4E531}"/>
                </a:ext>
              </a:extLst>
            </p:cNvPr>
            <p:cNvSpPr/>
            <p:nvPr/>
          </p:nvSpPr>
          <p:spPr>
            <a:xfrm>
              <a:off x="0" y="80279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rgbClr val="E8505B"/>
            </a:solidFill>
          </p:spPr>
          <p:txBody>
            <a:bodyPr/>
            <a:lstStyle/>
            <a:p>
              <a:pPr defTabSz="609630"/>
              <a:endParaRPr lang="ar-EG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="" xmlns:a16="http://schemas.microsoft.com/office/drawing/2014/main" id="{DB1B6442-3887-8E17-3B10-1B2F91CDA63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2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9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81647DCF-F430-4EDA-042C-BA2202B92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6" y="721360"/>
            <a:ext cx="5938774" cy="5938774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2D7F4C2D-14D0-61F5-C907-2D190F839869}"/>
              </a:ext>
            </a:extLst>
          </p:cNvPr>
          <p:cNvSpPr txBox="1"/>
          <p:nvPr/>
        </p:nvSpPr>
        <p:spPr>
          <a:xfrm>
            <a:off x="6918960" y="2146800"/>
            <a:ext cx="5273040" cy="1107996"/>
          </a:xfrm>
          <a:prstGeom prst="rect">
            <a:avLst/>
          </a:prstGeom>
          <a:solidFill>
            <a:srgbClr val="FBC9B0"/>
          </a:solidFill>
        </p:spPr>
        <p:txBody>
          <a:bodyPr wrap="square">
            <a:spAutoFit/>
          </a:bodyPr>
          <a:lstStyle/>
          <a:p>
            <a:pPr algn="ctr"/>
            <a:endParaRPr lang="ar-EG" sz="6600" b="1" dirty="0"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6D9A2AF4-306D-9EB2-3527-9088966CE746}"/>
              </a:ext>
            </a:extLst>
          </p:cNvPr>
          <p:cNvSpPr txBox="1"/>
          <p:nvPr/>
        </p:nvSpPr>
        <p:spPr>
          <a:xfrm>
            <a:off x="7284720" y="2179427"/>
            <a:ext cx="4216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مدونة الوحدة </a:t>
            </a:r>
          </a:p>
        </p:txBody>
      </p:sp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7" y="388620"/>
            <a:ext cx="1526177" cy="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006BD21-A76B-74CC-8D06-A1B39FADBBC6}"/>
              </a:ext>
            </a:extLst>
          </p:cNvPr>
          <p:cNvSpPr txBox="1"/>
          <p:nvPr/>
        </p:nvSpPr>
        <p:spPr>
          <a:xfrm>
            <a:off x="1888619" y="2110254"/>
            <a:ext cx="6169139" cy="4401205"/>
          </a:xfrm>
          <a:prstGeom prst="rect">
            <a:avLst/>
          </a:prstGeom>
          <a:noFill/>
          <a:ln w="57150">
            <a:solidFill>
              <a:srgbClr val="7030A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71500" indent="-571500" algn="r" rtl="1">
              <a:buFont typeface="Wingdings" panose="05000000000000000000" pitchFamily="2" charset="2"/>
              <a:buChar char="§"/>
              <a:defRPr sz="4000" b="1"/>
            </a:lvl1pPr>
          </a:lstStyle>
          <a:p>
            <a:r>
              <a:rPr lang="ar-EG" dirty="0"/>
              <a:t>مصادر الحق: الوقائع القانونية والتصرفات القانونية. </a:t>
            </a:r>
          </a:p>
          <a:p>
            <a:r>
              <a:rPr lang="ar-EG" dirty="0"/>
              <a:t>الوقائع القانونية بنوعيها: الطبيعية والمادية. </a:t>
            </a:r>
          </a:p>
          <a:p>
            <a:r>
              <a:rPr lang="ar-EG" dirty="0"/>
              <a:t>التصرفات القانونية بصورتيها: التصرف بالتعاقد والتصرف بالإرادة المنفردة.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3BEEFDA-480D-D708-E6D2-10DF576D977D}"/>
              </a:ext>
            </a:extLst>
          </p:cNvPr>
          <p:cNvSpPr txBox="1"/>
          <p:nvPr/>
        </p:nvSpPr>
        <p:spPr>
          <a:xfrm>
            <a:off x="-31863" y="668175"/>
            <a:ext cx="4535154" cy="92333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ar-EG" dirty="0"/>
              <a:t>الأفكار الرئيسية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85DBF0F4-05CF-2A59-A308-B4FDE3AD8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7758" y="810194"/>
            <a:ext cx="4134242" cy="60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F006BD21-A76B-74CC-8D06-A1B39FADBBC6}"/>
              </a:ext>
            </a:extLst>
          </p:cNvPr>
          <p:cNvSpPr txBox="1"/>
          <p:nvPr/>
        </p:nvSpPr>
        <p:spPr>
          <a:xfrm>
            <a:off x="5338472" y="2050685"/>
            <a:ext cx="5803950" cy="378565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571500" indent="-571500" algn="r" rtl="1">
              <a:buFont typeface="Wingdings" panose="05000000000000000000" pitchFamily="2" charset="2"/>
              <a:buChar char="Ø"/>
              <a:defRPr sz="4000" b="1"/>
            </a:lvl1pPr>
            <a:lvl2pPr marL="1028700" lvl="1" indent="-571500" algn="r" rtl="1">
              <a:buFont typeface="Wingdings" panose="05000000000000000000" pitchFamily="2" charset="2"/>
              <a:buChar char="q"/>
              <a:defRPr sz="4000" b="1"/>
            </a:lvl2pPr>
          </a:lstStyle>
          <a:p>
            <a:r>
              <a:rPr lang="ar-EG" dirty="0"/>
              <a:t>مصادر الحق. </a:t>
            </a:r>
          </a:p>
          <a:p>
            <a:r>
              <a:rPr lang="ar-EG" dirty="0"/>
              <a:t>الوقائع القانونية الطبيعية. </a:t>
            </a:r>
          </a:p>
          <a:p>
            <a:r>
              <a:rPr lang="ar-EG" dirty="0"/>
              <a:t>الوقائع القانونية المادية. </a:t>
            </a:r>
          </a:p>
          <a:p>
            <a:r>
              <a:rPr lang="ar-EG" dirty="0"/>
              <a:t>التصرفات القانونية بالتعاقد. </a:t>
            </a:r>
          </a:p>
          <a:p>
            <a:r>
              <a:rPr lang="ar-EG" dirty="0"/>
              <a:t>التصرفـات القانونيـة بالإرادة المنفردة.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3BEEFDA-480D-D708-E6D2-10DF576D977D}"/>
              </a:ext>
            </a:extLst>
          </p:cNvPr>
          <p:cNvSpPr txBox="1"/>
          <p:nvPr/>
        </p:nvSpPr>
        <p:spPr>
          <a:xfrm>
            <a:off x="7656846" y="405097"/>
            <a:ext cx="453515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ar-EG" dirty="0"/>
              <a:t>مصطلحات الوحدة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8810A73F-C88C-19B8-AB45-233A6D244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0913" y="638777"/>
            <a:ext cx="4134242" cy="60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9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2A679D39-886E-E889-DE10-81F627083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0"/>
            <a:ext cx="85344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D03A26AD-F8C5-29C9-8A74-C049BBC56B56}"/>
              </a:ext>
            </a:extLst>
          </p:cNvPr>
          <p:cNvSpPr txBox="1"/>
          <p:nvPr/>
        </p:nvSpPr>
        <p:spPr>
          <a:xfrm>
            <a:off x="3700821" y="1253723"/>
            <a:ext cx="4975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أدون ملحوظاتي</a:t>
            </a:r>
          </a:p>
        </p:txBody>
      </p:sp>
      <p:pic>
        <p:nvPicPr>
          <p:cNvPr id="4" name="صورة 3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7" y="388620"/>
            <a:ext cx="1526177" cy="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9BC83527-384A-E01B-92F7-865E822F629B}"/>
              </a:ext>
            </a:extLst>
          </p:cNvPr>
          <p:cNvSpPr txBox="1"/>
          <p:nvPr/>
        </p:nvSpPr>
        <p:spPr>
          <a:xfrm>
            <a:off x="1149894" y="2644170"/>
            <a:ext cx="60938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5400" b="1" dirty="0"/>
              <a:t>ما الفرق بين الوقائع القانونية والتصرفات القانونية؟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7B2BC082-BDFC-7D33-7995-91FB48462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16" y="865830"/>
            <a:ext cx="4248695" cy="5177681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0AADDEF4-9E23-EFAA-43D0-10A9E2AF28A0}"/>
              </a:ext>
            </a:extLst>
          </p:cNvPr>
          <p:cNvGrpSpPr/>
          <p:nvPr/>
        </p:nvGrpSpPr>
        <p:grpSpPr>
          <a:xfrm>
            <a:off x="11328398" y="-178538"/>
            <a:ext cx="906083" cy="7266419"/>
            <a:chOff x="0" y="0"/>
            <a:chExt cx="156431" cy="2870684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9E5F19AF-33E8-DC1B-8570-F451043C1D05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/>
            <a:lstStyle/>
            <a:p>
              <a:pPr defTabSz="609630"/>
              <a:endParaRPr lang="ar-EG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="" xmlns:a16="http://schemas.microsoft.com/office/drawing/2014/main" id="{2F41580B-12CD-E9F3-8372-ECFAE58CC67C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2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صورة 6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7" y="388620"/>
            <a:ext cx="1526177" cy="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795141" y="5049059"/>
            <a:ext cx="3801337" cy="25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80"/>
              </a:lnSpc>
              <a:spcBef>
                <a:spcPct val="0"/>
              </a:spcBef>
            </a:pPr>
            <a:endParaRPr lang="en-US" sz="1486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="" xmlns:a16="http://schemas.microsoft.com/office/drawing/2014/main" id="{07657F7A-DB8C-3DC7-42F9-E60F709D2FD5}"/>
              </a:ext>
            </a:extLst>
          </p:cNvPr>
          <p:cNvSpPr txBox="1"/>
          <p:nvPr/>
        </p:nvSpPr>
        <p:spPr>
          <a:xfrm>
            <a:off x="1036411" y="1658282"/>
            <a:ext cx="64168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ar-EG" sz="6000" b="1" dirty="0"/>
              <a:t>قارن بين نوعي الوقائع القانونية: الطبيعية والمادية، مدعما إجابتك بالأمثلة. </a:t>
            </a:r>
            <a:endParaRPr lang="ar-EG" sz="4000" b="1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4376A52E-7E56-99AA-34CA-BE4CC7CD8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3216" y="1868290"/>
            <a:ext cx="4273071" cy="3431928"/>
          </a:xfrm>
          <a:prstGeom prst="rect">
            <a:avLst/>
          </a:prstGeom>
        </p:spPr>
      </p:pic>
      <p:pic>
        <p:nvPicPr>
          <p:cNvPr id="5" name="صورة 4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7" y="388620"/>
            <a:ext cx="1526177" cy="85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CFF735DC-2361-83A6-E4CC-DE03F51E5262}"/>
              </a:ext>
            </a:extLst>
          </p:cNvPr>
          <p:cNvSpPr txBox="1"/>
          <p:nvPr/>
        </p:nvSpPr>
        <p:spPr>
          <a:xfrm>
            <a:off x="4453951" y="605387"/>
            <a:ext cx="70789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/>
              <a:t>لديك مجموعة من الحوادث والأعمال، قم بتصنيف مصدر الحق كما في المثال الأول: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02D9D075-16AB-2A4D-3AF8-89C71737B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812" y="1188572"/>
            <a:ext cx="7972425" cy="5572125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04DF76F1-D6C7-A46B-8100-C95628B6FC93}"/>
              </a:ext>
            </a:extLst>
          </p:cNvPr>
          <p:cNvGrpSpPr/>
          <p:nvPr/>
        </p:nvGrpSpPr>
        <p:grpSpPr>
          <a:xfrm>
            <a:off x="11328398" y="-178538"/>
            <a:ext cx="906083" cy="7266419"/>
            <a:chOff x="0" y="0"/>
            <a:chExt cx="156431" cy="2870684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1683849B-EAC9-0D37-A333-FCC8159D30D6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rgbClr val="4A211D"/>
            </a:solidFill>
          </p:spPr>
          <p:txBody>
            <a:bodyPr/>
            <a:lstStyle/>
            <a:p>
              <a:pPr defTabSz="609630"/>
              <a:endParaRPr lang="ar-EG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="" xmlns:a16="http://schemas.microsoft.com/office/drawing/2014/main" id="{2BF91DCE-4BBB-6C82-97D7-25EFA5747CF9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2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" name="صورة 6" descr="62b1af9ca1b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7" y="388620"/>
            <a:ext cx="1526177" cy="8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="" xmlns:a16="http://schemas.microsoft.com/office/drawing/2014/main" id="{8197E850-D05A-063A-CF4B-793263AE4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99048"/>
              </p:ext>
            </p:extLst>
          </p:nvPr>
        </p:nvGraphicFramePr>
        <p:xfrm>
          <a:off x="919655" y="789886"/>
          <a:ext cx="9728188" cy="534893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10188">
                  <a:extLst>
                    <a:ext uri="{9D8B030D-6E8A-4147-A177-3AD203B41FA5}">
                      <a16:colId xmlns="" xmlns:a16="http://schemas.microsoft.com/office/drawing/2014/main" val="1017578398"/>
                    </a:ext>
                  </a:extLst>
                </a:gridCol>
                <a:gridCol w="4318000">
                  <a:extLst>
                    <a:ext uri="{9D8B030D-6E8A-4147-A177-3AD203B41FA5}">
                      <a16:colId xmlns="" xmlns:a16="http://schemas.microsoft.com/office/drawing/2014/main" val="3120104126"/>
                    </a:ext>
                  </a:extLst>
                </a:gridCol>
              </a:tblGrid>
              <a:tr h="1184427">
                <a:tc>
                  <a:txBody>
                    <a:bodyPr/>
                    <a:lstStyle/>
                    <a:p>
                      <a:pPr algn="ctr" rtl="1"/>
                      <a:r>
                        <a:rPr lang="ar-EG" sz="4800" dirty="0"/>
                        <a:t>الحوادث والأعمال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800" dirty="0"/>
                        <a:t>تصنيف مصدر الحق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6154006"/>
                  </a:ext>
                </a:extLst>
              </a:tr>
              <a:tr h="2402433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اعلان بعض الجهــات -ضمن فعالياتهــا للاحتفال بيوم التأســيس للمملكة ّ العربية الســعودية- عن مســابقات وجوائز للفائزين بأفضل لوحة فنية تعبر عن يوم التأسيس. </a:t>
                      </a:r>
                      <a:endParaRPr lang="ar-EG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واقعة قانونية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6124657"/>
                  </a:ext>
                </a:extLst>
              </a:tr>
              <a:tr h="1634663">
                <a:tc>
                  <a:txBody>
                    <a:bodyPr/>
                    <a:lstStyle/>
                    <a:p>
                      <a:pPr algn="r" rtl="1"/>
                      <a:r>
                        <a:rPr lang="ar-EG" sz="3200" b="1" dirty="0"/>
                        <a:t>قيــام الجار بإصلاح ســيارة جاره المهملة والتالفة أثنــاء غياب جاره؛ حتى ال تزال من قبل الجهات المختصة.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9885850"/>
                  </a:ext>
                </a:extLst>
              </a:tr>
            </a:tbl>
          </a:graphicData>
        </a:graphic>
      </p:graphicFrame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203D0D80-0292-F138-E1FE-2F8FDC594298}"/>
              </a:ext>
            </a:extLst>
          </p:cNvPr>
          <p:cNvGrpSpPr/>
          <p:nvPr/>
        </p:nvGrpSpPr>
        <p:grpSpPr>
          <a:xfrm>
            <a:off x="11396133" y="-178538"/>
            <a:ext cx="906083" cy="7266419"/>
            <a:chOff x="0" y="0"/>
            <a:chExt cx="156431" cy="2870684"/>
          </a:xfrm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949BD105-D766-0C4E-8AC2-37405E24FB46}"/>
                </a:ext>
              </a:extLst>
            </p:cNvPr>
            <p:cNvSpPr/>
            <p:nvPr/>
          </p:nvSpPr>
          <p:spPr>
            <a:xfrm>
              <a:off x="0" y="0"/>
              <a:ext cx="156431" cy="2870684"/>
            </a:xfrm>
            <a:custGeom>
              <a:avLst/>
              <a:gdLst/>
              <a:ahLst/>
              <a:cxnLst/>
              <a:rect l="l" t="t" r="r" b="b"/>
              <a:pathLst>
                <a:path w="156431" h="2870684">
                  <a:moveTo>
                    <a:pt x="0" y="0"/>
                  </a:moveTo>
                  <a:lnTo>
                    <a:pt x="156431" y="0"/>
                  </a:lnTo>
                  <a:lnTo>
                    <a:pt x="156431" y="2870684"/>
                  </a:lnTo>
                  <a:lnTo>
                    <a:pt x="0" y="287068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/>
            <a:lstStyle/>
            <a:p>
              <a:pPr defTabSz="609630"/>
              <a:endParaRPr lang="ar-EG" sz="1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="" xmlns:a16="http://schemas.microsoft.com/office/drawing/2014/main" id="{D4EE1ABC-95B5-0601-5718-FEDB50FB650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2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43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190</Words>
  <Application>Microsoft Office PowerPoint</Application>
  <PresentationFormat>مخصص</PresentationFormat>
  <Paragraphs>30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hp</cp:lastModifiedBy>
  <cp:revision>13</cp:revision>
  <dcterms:created xsi:type="dcterms:W3CDTF">2022-05-05T11:28:48Z</dcterms:created>
  <dcterms:modified xsi:type="dcterms:W3CDTF">2023-12-09T16:00:45Z</dcterms:modified>
</cp:coreProperties>
</file>