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saveSubsetFonts="1">
  <p:sldMasterIdLst>
    <p:sldMasterId id="2147483648" r:id="rId1"/>
    <p:sldMasterId id="2147483660" r:id="rId2"/>
  </p:sldMasterIdLst>
  <p:sldIdLst>
    <p:sldId id="256" r:id="rId3"/>
    <p:sldId id="257" r:id="rId4"/>
    <p:sldId id="260" r:id="rId5"/>
    <p:sldId id="263" r:id="rId6"/>
    <p:sldId id="266" r:id="rId7"/>
    <p:sldId id="417" r:id="rId8"/>
    <p:sldId id="416" r:id="rId9"/>
    <p:sldId id="418" r:id="rId10"/>
    <p:sldId id="432" r:id="rId11"/>
    <p:sldId id="419" r:id="rId12"/>
    <p:sldId id="433" r:id="rId13"/>
    <p:sldId id="420" r:id="rId14"/>
    <p:sldId id="261" r:id="rId15"/>
    <p:sldId id="421" r:id="rId16"/>
    <p:sldId id="422" r:id="rId17"/>
    <p:sldId id="423" r:id="rId18"/>
    <p:sldId id="424" r:id="rId19"/>
    <p:sldId id="425" r:id="rId20"/>
    <p:sldId id="426" r:id="rId21"/>
    <p:sldId id="271" r:id="rId22"/>
    <p:sldId id="272" r:id="rId23"/>
    <p:sldId id="275" r:id="rId24"/>
    <p:sldId id="428" r:id="rId25"/>
    <p:sldId id="429" r:id="rId26"/>
    <p:sldId id="430" r:id="rId27"/>
  </p:sldIdLst>
  <p:sldSz cx="18288000" cy="10287000"/>
  <p:notesSz cx="6858000" cy="9144000"/>
  <p:embeddedFontLst>
    <p:embeddedFont>
      <p:font typeface="Calibri" pitchFamily="34" charset="0"/>
      <p:regular r:id="rId28"/>
      <p:bold r:id="rId29"/>
    </p:embeddedFont>
    <p:embeddedFont>
      <p:font typeface="Calibri Light" pitchFamily="34" charset="0"/>
      <p:regular r:id="rId30"/>
    </p:embeddedFont>
    <p:embeddedFont>
      <p:font typeface="PT Bold Heading" pitchFamily="2" charset="-78"/>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E18D"/>
    <a:srgbClr val="ED5564"/>
    <a:srgbClr val="CC9BCA"/>
    <a:srgbClr val="C66C25"/>
    <a:srgbClr val="63B8A7"/>
    <a:srgbClr val="CD9DC9"/>
    <a:srgbClr val="040706"/>
    <a:srgbClr val="FFCE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نمط متوسط 2 - تميي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نمط متوسط 2 - تميي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660" autoAdjust="0"/>
    <p:restoredTop sz="94622" autoAdjust="0"/>
  </p:normalViewPr>
  <p:slideViewPr>
    <p:cSldViewPr>
      <p:cViewPr>
        <p:scale>
          <a:sx n="51" d="100"/>
          <a:sy n="51" d="100"/>
        </p:scale>
        <p:origin x="-546" y="-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3.fntdata"/><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03DD8A11-7A53-FD4F-782E-A65A85DDB434}"/>
              </a:ext>
            </a:extLst>
          </p:cNvPr>
          <p:cNvSpPr>
            <a:spLocks noGrp="1"/>
          </p:cNvSpPr>
          <p:nvPr>
            <p:ph type="ctrTitle"/>
          </p:nvPr>
        </p:nvSpPr>
        <p:spPr>
          <a:xfrm>
            <a:off x="2286000" y="1683545"/>
            <a:ext cx="13716000" cy="3581400"/>
          </a:xfrm>
        </p:spPr>
        <p:txBody>
          <a:bodyPr anchor="b"/>
          <a:lstStyle>
            <a:lvl1pPr algn="ctr">
              <a:defRPr sz="9000"/>
            </a:lvl1pPr>
          </a:lstStyle>
          <a:p>
            <a:r>
              <a:rPr lang="ar-SA"/>
              <a:t>انقر لتحرير نمط عنوان الشكل الرئيسي</a:t>
            </a:r>
            <a:endParaRPr lang="ar-EG"/>
          </a:p>
        </p:txBody>
      </p:sp>
      <p:sp>
        <p:nvSpPr>
          <p:cNvPr id="3" name="عنوان فرعي 2">
            <a:extLst>
              <a:ext uri="{FF2B5EF4-FFF2-40B4-BE49-F238E27FC236}">
                <a16:creationId xmlns="" xmlns:a16="http://schemas.microsoft.com/office/drawing/2014/main" id="{58DEE035-6645-CF99-C5AD-62DF6FFEA173}"/>
              </a:ext>
            </a:extLst>
          </p:cNvPr>
          <p:cNvSpPr>
            <a:spLocks noGrp="1"/>
          </p:cNvSpPr>
          <p:nvPr>
            <p:ph type="subTitle" idx="1"/>
          </p:nvPr>
        </p:nvSpPr>
        <p:spPr>
          <a:xfrm>
            <a:off x="2286000" y="5403057"/>
            <a:ext cx="13716000" cy="2483643"/>
          </a:xfrm>
        </p:spPr>
        <p:txBody>
          <a:bodyPr/>
          <a:lstStyle>
            <a:lvl1pPr marL="0" indent="0" algn="ctr">
              <a:buNone/>
              <a:defRPr sz="3600"/>
            </a:lvl1pPr>
            <a:lvl2pPr marL="685835" indent="0" algn="ctr">
              <a:buNone/>
              <a:defRPr sz="3000"/>
            </a:lvl2pPr>
            <a:lvl3pPr marL="1371669" indent="0" algn="ctr">
              <a:buNone/>
              <a:defRPr sz="2700"/>
            </a:lvl3pPr>
            <a:lvl4pPr marL="2057504" indent="0" algn="ctr">
              <a:buNone/>
              <a:defRPr sz="2400"/>
            </a:lvl4pPr>
            <a:lvl5pPr marL="2743337" indent="0" algn="ctr">
              <a:buNone/>
              <a:defRPr sz="2400"/>
            </a:lvl5pPr>
            <a:lvl6pPr marL="3429171" indent="0" algn="ctr">
              <a:buNone/>
              <a:defRPr sz="2400"/>
            </a:lvl6pPr>
            <a:lvl7pPr marL="4115006" indent="0" algn="ctr">
              <a:buNone/>
              <a:defRPr sz="2400"/>
            </a:lvl7pPr>
            <a:lvl8pPr marL="4800840" indent="0" algn="ctr">
              <a:buNone/>
              <a:defRPr sz="2400"/>
            </a:lvl8pPr>
            <a:lvl9pPr marL="5486675" indent="0" algn="ctr">
              <a:buNone/>
              <a:defRPr sz="2400"/>
            </a:lvl9pPr>
          </a:lstStyle>
          <a:p>
            <a:r>
              <a:rPr lang="ar-SA"/>
              <a:t>انقر لتحرير نمط العنوان الفرعي للشكل الرئيسي</a:t>
            </a:r>
            <a:endParaRPr lang="ar-EG"/>
          </a:p>
        </p:txBody>
      </p:sp>
      <p:sp>
        <p:nvSpPr>
          <p:cNvPr id="4" name="عنصر نائب للتاريخ 3">
            <a:extLst>
              <a:ext uri="{FF2B5EF4-FFF2-40B4-BE49-F238E27FC236}">
                <a16:creationId xmlns="" xmlns:a16="http://schemas.microsoft.com/office/drawing/2014/main" id="{EB435EB4-C485-B76C-B12E-68DA9567F72D}"/>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27/05/1445</a:t>
            </a:fld>
            <a:endParaRPr lang="ar-EG" dirty="0">
              <a:solidFill>
                <a:prstClr val="black">
                  <a:tint val="75000"/>
                </a:prstClr>
              </a:solidFill>
            </a:endParaRPr>
          </a:p>
        </p:txBody>
      </p:sp>
      <p:sp>
        <p:nvSpPr>
          <p:cNvPr id="5" name="عنصر نائب للتذييل 4">
            <a:extLst>
              <a:ext uri="{FF2B5EF4-FFF2-40B4-BE49-F238E27FC236}">
                <a16:creationId xmlns="" xmlns:a16="http://schemas.microsoft.com/office/drawing/2014/main" id="{11B4ECF3-D026-82DF-5C65-34A3C5CD1817}"/>
              </a:ext>
            </a:extLst>
          </p:cNvPr>
          <p:cNvSpPr>
            <a:spLocks noGrp="1"/>
          </p:cNvSpPr>
          <p:nvPr>
            <p:ph type="ftr" sz="quarter" idx="11"/>
          </p:nvPr>
        </p:nvSpPr>
        <p:spPr/>
        <p:txBody>
          <a:bodyPr/>
          <a:lstStyle/>
          <a:p>
            <a:endParaRPr lang="ar-EG" dirty="0">
              <a:solidFill>
                <a:prstClr val="black">
                  <a:tint val="75000"/>
                </a:prstClr>
              </a:solidFill>
            </a:endParaRPr>
          </a:p>
        </p:txBody>
      </p:sp>
      <p:sp>
        <p:nvSpPr>
          <p:cNvPr id="6" name="عنصر نائب لرقم الشريحة 5">
            <a:extLst>
              <a:ext uri="{FF2B5EF4-FFF2-40B4-BE49-F238E27FC236}">
                <a16:creationId xmlns="" xmlns:a16="http://schemas.microsoft.com/office/drawing/2014/main" id="{847A3FC6-2712-0E2F-B1F2-13B798E3E00D}"/>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dirty="0">
              <a:solidFill>
                <a:prstClr val="black">
                  <a:tint val="75000"/>
                </a:prstClr>
              </a:solidFill>
            </a:endParaRPr>
          </a:p>
        </p:txBody>
      </p:sp>
    </p:spTree>
    <p:extLst>
      <p:ext uri="{BB962C8B-B14F-4D97-AF65-F5344CB8AC3E}">
        <p14:creationId xmlns:p14="http://schemas.microsoft.com/office/powerpoint/2010/main" val="8286160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B1686899-38D5-2D30-6743-6C4EF29F9CD9}"/>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محتوى 2">
            <a:extLst>
              <a:ext uri="{FF2B5EF4-FFF2-40B4-BE49-F238E27FC236}">
                <a16:creationId xmlns="" xmlns:a16="http://schemas.microsoft.com/office/drawing/2014/main" id="{BAB9A339-E3B8-DCA7-799A-4E97E2840294}"/>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 xmlns:a16="http://schemas.microsoft.com/office/drawing/2014/main" id="{5DC3D425-BE45-925D-D832-AA917D3DF698}"/>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27/05/1445</a:t>
            </a:fld>
            <a:endParaRPr lang="ar-EG" dirty="0">
              <a:solidFill>
                <a:prstClr val="black">
                  <a:tint val="75000"/>
                </a:prstClr>
              </a:solidFill>
            </a:endParaRPr>
          </a:p>
        </p:txBody>
      </p:sp>
      <p:sp>
        <p:nvSpPr>
          <p:cNvPr id="5" name="عنصر نائب للتذييل 4">
            <a:extLst>
              <a:ext uri="{FF2B5EF4-FFF2-40B4-BE49-F238E27FC236}">
                <a16:creationId xmlns="" xmlns:a16="http://schemas.microsoft.com/office/drawing/2014/main" id="{207CFDE8-E086-6916-91C8-95C0FF8188E5}"/>
              </a:ext>
            </a:extLst>
          </p:cNvPr>
          <p:cNvSpPr>
            <a:spLocks noGrp="1"/>
          </p:cNvSpPr>
          <p:nvPr>
            <p:ph type="ftr" sz="quarter" idx="11"/>
          </p:nvPr>
        </p:nvSpPr>
        <p:spPr/>
        <p:txBody>
          <a:bodyPr/>
          <a:lstStyle/>
          <a:p>
            <a:endParaRPr lang="ar-EG" dirty="0">
              <a:solidFill>
                <a:prstClr val="black">
                  <a:tint val="75000"/>
                </a:prstClr>
              </a:solidFill>
            </a:endParaRPr>
          </a:p>
        </p:txBody>
      </p:sp>
      <p:sp>
        <p:nvSpPr>
          <p:cNvPr id="6" name="عنصر نائب لرقم الشريحة 5">
            <a:extLst>
              <a:ext uri="{FF2B5EF4-FFF2-40B4-BE49-F238E27FC236}">
                <a16:creationId xmlns="" xmlns:a16="http://schemas.microsoft.com/office/drawing/2014/main" id="{4ABF3549-D725-DE86-FC08-D047CC20F9E1}"/>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dirty="0">
              <a:solidFill>
                <a:prstClr val="black">
                  <a:tint val="75000"/>
                </a:prstClr>
              </a:solidFill>
            </a:endParaRPr>
          </a:p>
        </p:txBody>
      </p:sp>
    </p:spTree>
    <p:extLst>
      <p:ext uri="{BB962C8B-B14F-4D97-AF65-F5344CB8AC3E}">
        <p14:creationId xmlns:p14="http://schemas.microsoft.com/office/powerpoint/2010/main" val="40947969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6AA53936-E66A-F5B5-40C7-8691776988D4}"/>
              </a:ext>
            </a:extLst>
          </p:cNvPr>
          <p:cNvSpPr>
            <a:spLocks noGrp="1"/>
          </p:cNvSpPr>
          <p:nvPr>
            <p:ph type="title"/>
          </p:nvPr>
        </p:nvSpPr>
        <p:spPr>
          <a:xfrm>
            <a:off x="1247777" y="2564611"/>
            <a:ext cx="15773400" cy="4279106"/>
          </a:xfrm>
        </p:spPr>
        <p:txBody>
          <a:bodyPr anchor="b"/>
          <a:lstStyle>
            <a:lvl1pPr>
              <a:defRPr sz="9000"/>
            </a:lvl1pPr>
          </a:lstStyle>
          <a:p>
            <a:r>
              <a:rPr lang="ar-SA"/>
              <a:t>انقر لتحرير نمط عنوان الشكل الرئيسي</a:t>
            </a:r>
            <a:endParaRPr lang="ar-EG"/>
          </a:p>
        </p:txBody>
      </p:sp>
      <p:sp>
        <p:nvSpPr>
          <p:cNvPr id="3" name="عنصر نائب للنص 2">
            <a:extLst>
              <a:ext uri="{FF2B5EF4-FFF2-40B4-BE49-F238E27FC236}">
                <a16:creationId xmlns="" xmlns:a16="http://schemas.microsoft.com/office/drawing/2014/main" id="{09B79FCF-2269-BAA8-26F6-768C76FEE52A}"/>
              </a:ext>
            </a:extLst>
          </p:cNvPr>
          <p:cNvSpPr>
            <a:spLocks noGrp="1"/>
          </p:cNvSpPr>
          <p:nvPr>
            <p:ph type="body" idx="1"/>
          </p:nvPr>
        </p:nvSpPr>
        <p:spPr>
          <a:xfrm>
            <a:off x="1247777" y="6884198"/>
            <a:ext cx="15773400" cy="2250281"/>
          </a:xfrm>
        </p:spPr>
        <p:txBody>
          <a:bodyPr/>
          <a:lstStyle>
            <a:lvl1pPr marL="0" indent="0">
              <a:buNone/>
              <a:defRPr sz="3600">
                <a:solidFill>
                  <a:schemeClr val="tx1">
                    <a:tint val="75000"/>
                  </a:schemeClr>
                </a:solidFill>
              </a:defRPr>
            </a:lvl1pPr>
            <a:lvl2pPr marL="685835" indent="0">
              <a:buNone/>
              <a:defRPr sz="3000">
                <a:solidFill>
                  <a:schemeClr val="tx1">
                    <a:tint val="75000"/>
                  </a:schemeClr>
                </a:solidFill>
              </a:defRPr>
            </a:lvl2pPr>
            <a:lvl3pPr marL="1371669" indent="0">
              <a:buNone/>
              <a:defRPr sz="2700">
                <a:solidFill>
                  <a:schemeClr val="tx1">
                    <a:tint val="75000"/>
                  </a:schemeClr>
                </a:solidFill>
              </a:defRPr>
            </a:lvl3pPr>
            <a:lvl4pPr marL="2057504" indent="0">
              <a:buNone/>
              <a:defRPr sz="2400">
                <a:solidFill>
                  <a:schemeClr val="tx1">
                    <a:tint val="75000"/>
                  </a:schemeClr>
                </a:solidFill>
              </a:defRPr>
            </a:lvl4pPr>
            <a:lvl5pPr marL="2743337" indent="0">
              <a:buNone/>
              <a:defRPr sz="2400">
                <a:solidFill>
                  <a:schemeClr val="tx1">
                    <a:tint val="75000"/>
                  </a:schemeClr>
                </a:solidFill>
              </a:defRPr>
            </a:lvl5pPr>
            <a:lvl6pPr marL="3429171" indent="0">
              <a:buNone/>
              <a:defRPr sz="2400">
                <a:solidFill>
                  <a:schemeClr val="tx1">
                    <a:tint val="75000"/>
                  </a:schemeClr>
                </a:solidFill>
              </a:defRPr>
            </a:lvl6pPr>
            <a:lvl7pPr marL="4115006" indent="0">
              <a:buNone/>
              <a:defRPr sz="2400">
                <a:solidFill>
                  <a:schemeClr val="tx1">
                    <a:tint val="75000"/>
                  </a:schemeClr>
                </a:solidFill>
              </a:defRPr>
            </a:lvl7pPr>
            <a:lvl8pPr marL="4800840" indent="0">
              <a:buNone/>
              <a:defRPr sz="2400">
                <a:solidFill>
                  <a:schemeClr val="tx1">
                    <a:tint val="75000"/>
                  </a:schemeClr>
                </a:solidFill>
              </a:defRPr>
            </a:lvl8pPr>
            <a:lvl9pPr marL="5486675" indent="0">
              <a:buNone/>
              <a:defRPr sz="24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 xmlns:a16="http://schemas.microsoft.com/office/drawing/2014/main" id="{56D892C9-37C4-8B40-F640-E0D87FB230A3}"/>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27/05/1445</a:t>
            </a:fld>
            <a:endParaRPr lang="ar-EG" dirty="0">
              <a:solidFill>
                <a:prstClr val="black">
                  <a:tint val="75000"/>
                </a:prstClr>
              </a:solidFill>
            </a:endParaRPr>
          </a:p>
        </p:txBody>
      </p:sp>
      <p:sp>
        <p:nvSpPr>
          <p:cNvPr id="5" name="عنصر نائب للتذييل 4">
            <a:extLst>
              <a:ext uri="{FF2B5EF4-FFF2-40B4-BE49-F238E27FC236}">
                <a16:creationId xmlns="" xmlns:a16="http://schemas.microsoft.com/office/drawing/2014/main" id="{5A3A15ED-B294-D2B3-3A82-433AFD87A454}"/>
              </a:ext>
            </a:extLst>
          </p:cNvPr>
          <p:cNvSpPr>
            <a:spLocks noGrp="1"/>
          </p:cNvSpPr>
          <p:nvPr>
            <p:ph type="ftr" sz="quarter" idx="11"/>
          </p:nvPr>
        </p:nvSpPr>
        <p:spPr/>
        <p:txBody>
          <a:bodyPr/>
          <a:lstStyle/>
          <a:p>
            <a:endParaRPr lang="ar-EG" dirty="0">
              <a:solidFill>
                <a:prstClr val="black">
                  <a:tint val="75000"/>
                </a:prstClr>
              </a:solidFill>
            </a:endParaRPr>
          </a:p>
        </p:txBody>
      </p:sp>
      <p:sp>
        <p:nvSpPr>
          <p:cNvPr id="6" name="عنصر نائب لرقم الشريحة 5">
            <a:extLst>
              <a:ext uri="{FF2B5EF4-FFF2-40B4-BE49-F238E27FC236}">
                <a16:creationId xmlns="" xmlns:a16="http://schemas.microsoft.com/office/drawing/2014/main" id="{946C91CA-30D3-E30B-5C77-6D0EB4D550C4}"/>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dirty="0">
              <a:solidFill>
                <a:prstClr val="black">
                  <a:tint val="75000"/>
                </a:prstClr>
              </a:solidFill>
            </a:endParaRPr>
          </a:p>
        </p:txBody>
      </p:sp>
    </p:spTree>
    <p:extLst>
      <p:ext uri="{BB962C8B-B14F-4D97-AF65-F5344CB8AC3E}">
        <p14:creationId xmlns:p14="http://schemas.microsoft.com/office/powerpoint/2010/main" val="5937596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5DD4E5D1-3AE2-949E-3DB4-95F991B7F4B3}"/>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محتوى 2">
            <a:extLst>
              <a:ext uri="{FF2B5EF4-FFF2-40B4-BE49-F238E27FC236}">
                <a16:creationId xmlns="" xmlns:a16="http://schemas.microsoft.com/office/drawing/2014/main" id="{C1EFC717-27F3-5855-6937-D705DF960CEA}"/>
              </a:ext>
            </a:extLst>
          </p:cNvPr>
          <p:cNvSpPr>
            <a:spLocks noGrp="1"/>
          </p:cNvSpPr>
          <p:nvPr>
            <p:ph sz="half" idx="1"/>
          </p:nvPr>
        </p:nvSpPr>
        <p:spPr>
          <a:xfrm>
            <a:off x="1257300" y="2738439"/>
            <a:ext cx="7772400" cy="6527007"/>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محتوى 3">
            <a:extLst>
              <a:ext uri="{FF2B5EF4-FFF2-40B4-BE49-F238E27FC236}">
                <a16:creationId xmlns="" xmlns:a16="http://schemas.microsoft.com/office/drawing/2014/main" id="{98E215F5-AA01-1A2D-26AF-559BE02220A9}"/>
              </a:ext>
            </a:extLst>
          </p:cNvPr>
          <p:cNvSpPr>
            <a:spLocks noGrp="1"/>
          </p:cNvSpPr>
          <p:nvPr>
            <p:ph sz="half" idx="2"/>
          </p:nvPr>
        </p:nvSpPr>
        <p:spPr>
          <a:xfrm>
            <a:off x="9258300" y="2738439"/>
            <a:ext cx="7772400" cy="6527007"/>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5" name="عنصر نائب للتاريخ 4">
            <a:extLst>
              <a:ext uri="{FF2B5EF4-FFF2-40B4-BE49-F238E27FC236}">
                <a16:creationId xmlns="" xmlns:a16="http://schemas.microsoft.com/office/drawing/2014/main" id="{CD131505-2458-B6FD-FE3A-6AEDD82EDC82}"/>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27/05/1445</a:t>
            </a:fld>
            <a:endParaRPr lang="ar-EG" dirty="0">
              <a:solidFill>
                <a:prstClr val="black">
                  <a:tint val="75000"/>
                </a:prstClr>
              </a:solidFill>
            </a:endParaRPr>
          </a:p>
        </p:txBody>
      </p:sp>
      <p:sp>
        <p:nvSpPr>
          <p:cNvPr id="6" name="عنصر نائب للتذييل 5">
            <a:extLst>
              <a:ext uri="{FF2B5EF4-FFF2-40B4-BE49-F238E27FC236}">
                <a16:creationId xmlns="" xmlns:a16="http://schemas.microsoft.com/office/drawing/2014/main" id="{07FB53BC-2BA9-6D05-2F3D-1C89DFEE6032}"/>
              </a:ext>
            </a:extLst>
          </p:cNvPr>
          <p:cNvSpPr>
            <a:spLocks noGrp="1"/>
          </p:cNvSpPr>
          <p:nvPr>
            <p:ph type="ftr" sz="quarter" idx="11"/>
          </p:nvPr>
        </p:nvSpPr>
        <p:spPr/>
        <p:txBody>
          <a:bodyPr/>
          <a:lstStyle/>
          <a:p>
            <a:endParaRPr lang="ar-EG" dirty="0">
              <a:solidFill>
                <a:prstClr val="black">
                  <a:tint val="75000"/>
                </a:prstClr>
              </a:solidFill>
            </a:endParaRPr>
          </a:p>
        </p:txBody>
      </p:sp>
      <p:sp>
        <p:nvSpPr>
          <p:cNvPr id="7" name="عنصر نائب لرقم الشريحة 6">
            <a:extLst>
              <a:ext uri="{FF2B5EF4-FFF2-40B4-BE49-F238E27FC236}">
                <a16:creationId xmlns="" xmlns:a16="http://schemas.microsoft.com/office/drawing/2014/main" id="{4D1989FC-E0FA-EE0C-16E6-3E6C47294B1B}"/>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dirty="0">
              <a:solidFill>
                <a:prstClr val="black">
                  <a:tint val="75000"/>
                </a:prstClr>
              </a:solidFill>
            </a:endParaRPr>
          </a:p>
        </p:txBody>
      </p:sp>
    </p:spTree>
    <p:extLst>
      <p:ext uri="{BB962C8B-B14F-4D97-AF65-F5344CB8AC3E}">
        <p14:creationId xmlns:p14="http://schemas.microsoft.com/office/powerpoint/2010/main" val="35287960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D80BEDB3-688F-1A2A-8406-C421038EDCCF}"/>
              </a:ext>
            </a:extLst>
          </p:cNvPr>
          <p:cNvSpPr>
            <a:spLocks noGrp="1"/>
          </p:cNvSpPr>
          <p:nvPr>
            <p:ph type="title"/>
          </p:nvPr>
        </p:nvSpPr>
        <p:spPr>
          <a:xfrm>
            <a:off x="1259682" y="547691"/>
            <a:ext cx="15773400" cy="1988345"/>
          </a:xfrm>
        </p:spPr>
        <p:txBody>
          <a:bodyPr/>
          <a:lstStyle/>
          <a:p>
            <a:r>
              <a:rPr lang="ar-SA"/>
              <a:t>انقر لتحرير نمط عنوان الشكل الرئيسي</a:t>
            </a:r>
            <a:endParaRPr lang="ar-EG"/>
          </a:p>
        </p:txBody>
      </p:sp>
      <p:sp>
        <p:nvSpPr>
          <p:cNvPr id="3" name="عنصر نائب للنص 2">
            <a:extLst>
              <a:ext uri="{FF2B5EF4-FFF2-40B4-BE49-F238E27FC236}">
                <a16:creationId xmlns="" xmlns:a16="http://schemas.microsoft.com/office/drawing/2014/main" id="{ECDA98DE-65A4-0D6C-8BE6-FA4BC1829A83}"/>
              </a:ext>
            </a:extLst>
          </p:cNvPr>
          <p:cNvSpPr>
            <a:spLocks noGrp="1"/>
          </p:cNvSpPr>
          <p:nvPr>
            <p:ph type="body" idx="1"/>
          </p:nvPr>
        </p:nvSpPr>
        <p:spPr>
          <a:xfrm>
            <a:off x="1259684" y="2521745"/>
            <a:ext cx="7736681" cy="1235868"/>
          </a:xfrm>
        </p:spPr>
        <p:txBody>
          <a:bodyPr anchor="b"/>
          <a:lstStyle>
            <a:lvl1pPr marL="0" indent="0">
              <a:buNone/>
              <a:defRPr sz="3600" b="1"/>
            </a:lvl1pPr>
            <a:lvl2pPr marL="685835" indent="0">
              <a:buNone/>
              <a:defRPr sz="3000" b="1"/>
            </a:lvl2pPr>
            <a:lvl3pPr marL="1371669" indent="0">
              <a:buNone/>
              <a:defRPr sz="2700" b="1"/>
            </a:lvl3pPr>
            <a:lvl4pPr marL="2057504" indent="0">
              <a:buNone/>
              <a:defRPr sz="2400" b="1"/>
            </a:lvl4pPr>
            <a:lvl5pPr marL="2743337" indent="0">
              <a:buNone/>
              <a:defRPr sz="2400" b="1"/>
            </a:lvl5pPr>
            <a:lvl6pPr marL="3429171" indent="0">
              <a:buNone/>
              <a:defRPr sz="2400" b="1"/>
            </a:lvl6pPr>
            <a:lvl7pPr marL="4115006" indent="0">
              <a:buNone/>
              <a:defRPr sz="2400" b="1"/>
            </a:lvl7pPr>
            <a:lvl8pPr marL="4800840" indent="0">
              <a:buNone/>
              <a:defRPr sz="2400" b="1"/>
            </a:lvl8pPr>
            <a:lvl9pPr marL="5486675" indent="0">
              <a:buNone/>
              <a:defRPr sz="2400" b="1"/>
            </a:lvl9pPr>
          </a:lstStyle>
          <a:p>
            <a:pPr lvl="0"/>
            <a:r>
              <a:rPr lang="ar-SA"/>
              <a:t>انقر لتحرير أنماط نص الشكل الرئيسي</a:t>
            </a:r>
          </a:p>
        </p:txBody>
      </p:sp>
      <p:sp>
        <p:nvSpPr>
          <p:cNvPr id="4" name="عنصر نائب للمحتوى 3">
            <a:extLst>
              <a:ext uri="{FF2B5EF4-FFF2-40B4-BE49-F238E27FC236}">
                <a16:creationId xmlns="" xmlns:a16="http://schemas.microsoft.com/office/drawing/2014/main" id="{AE8107A8-B22F-111B-AA00-2B12D22F1F72}"/>
              </a:ext>
            </a:extLst>
          </p:cNvPr>
          <p:cNvSpPr>
            <a:spLocks noGrp="1"/>
          </p:cNvSpPr>
          <p:nvPr>
            <p:ph sz="half" idx="2"/>
          </p:nvPr>
        </p:nvSpPr>
        <p:spPr>
          <a:xfrm>
            <a:off x="1259684" y="3757613"/>
            <a:ext cx="7736681" cy="5526882"/>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5" name="عنصر نائب للنص 4">
            <a:extLst>
              <a:ext uri="{FF2B5EF4-FFF2-40B4-BE49-F238E27FC236}">
                <a16:creationId xmlns="" xmlns:a16="http://schemas.microsoft.com/office/drawing/2014/main" id="{BA4F2A1F-D083-7FAC-6F56-135B9128AE61}"/>
              </a:ext>
            </a:extLst>
          </p:cNvPr>
          <p:cNvSpPr>
            <a:spLocks noGrp="1"/>
          </p:cNvSpPr>
          <p:nvPr>
            <p:ph type="body" sz="quarter" idx="3"/>
          </p:nvPr>
        </p:nvSpPr>
        <p:spPr>
          <a:xfrm>
            <a:off x="9258302" y="2521745"/>
            <a:ext cx="7774782" cy="1235868"/>
          </a:xfrm>
        </p:spPr>
        <p:txBody>
          <a:bodyPr anchor="b"/>
          <a:lstStyle>
            <a:lvl1pPr marL="0" indent="0">
              <a:buNone/>
              <a:defRPr sz="3600" b="1"/>
            </a:lvl1pPr>
            <a:lvl2pPr marL="685835" indent="0">
              <a:buNone/>
              <a:defRPr sz="3000" b="1"/>
            </a:lvl2pPr>
            <a:lvl3pPr marL="1371669" indent="0">
              <a:buNone/>
              <a:defRPr sz="2700" b="1"/>
            </a:lvl3pPr>
            <a:lvl4pPr marL="2057504" indent="0">
              <a:buNone/>
              <a:defRPr sz="2400" b="1"/>
            </a:lvl4pPr>
            <a:lvl5pPr marL="2743337" indent="0">
              <a:buNone/>
              <a:defRPr sz="2400" b="1"/>
            </a:lvl5pPr>
            <a:lvl6pPr marL="3429171" indent="0">
              <a:buNone/>
              <a:defRPr sz="2400" b="1"/>
            </a:lvl6pPr>
            <a:lvl7pPr marL="4115006" indent="0">
              <a:buNone/>
              <a:defRPr sz="2400" b="1"/>
            </a:lvl7pPr>
            <a:lvl8pPr marL="4800840" indent="0">
              <a:buNone/>
              <a:defRPr sz="2400" b="1"/>
            </a:lvl8pPr>
            <a:lvl9pPr marL="5486675" indent="0">
              <a:buNone/>
              <a:defRPr sz="2400" b="1"/>
            </a:lvl9pPr>
          </a:lstStyle>
          <a:p>
            <a:pPr lvl="0"/>
            <a:r>
              <a:rPr lang="ar-SA"/>
              <a:t>انقر لتحرير أنماط نص الشكل الرئيسي</a:t>
            </a:r>
          </a:p>
        </p:txBody>
      </p:sp>
      <p:sp>
        <p:nvSpPr>
          <p:cNvPr id="6" name="عنصر نائب للمحتوى 5">
            <a:extLst>
              <a:ext uri="{FF2B5EF4-FFF2-40B4-BE49-F238E27FC236}">
                <a16:creationId xmlns="" xmlns:a16="http://schemas.microsoft.com/office/drawing/2014/main" id="{8B4523FE-02AB-ABFE-3B27-93FB65641218}"/>
              </a:ext>
            </a:extLst>
          </p:cNvPr>
          <p:cNvSpPr>
            <a:spLocks noGrp="1"/>
          </p:cNvSpPr>
          <p:nvPr>
            <p:ph sz="quarter" idx="4"/>
          </p:nvPr>
        </p:nvSpPr>
        <p:spPr>
          <a:xfrm>
            <a:off x="9258302" y="3757613"/>
            <a:ext cx="7774782" cy="5526882"/>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7" name="عنصر نائب للتاريخ 6">
            <a:extLst>
              <a:ext uri="{FF2B5EF4-FFF2-40B4-BE49-F238E27FC236}">
                <a16:creationId xmlns="" xmlns:a16="http://schemas.microsoft.com/office/drawing/2014/main" id="{65BD14BA-FC1C-FD47-B2C5-AFF3736A0AE9}"/>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27/05/1445</a:t>
            </a:fld>
            <a:endParaRPr lang="ar-EG" dirty="0">
              <a:solidFill>
                <a:prstClr val="black">
                  <a:tint val="75000"/>
                </a:prstClr>
              </a:solidFill>
            </a:endParaRPr>
          </a:p>
        </p:txBody>
      </p:sp>
      <p:sp>
        <p:nvSpPr>
          <p:cNvPr id="8" name="عنصر نائب للتذييل 7">
            <a:extLst>
              <a:ext uri="{FF2B5EF4-FFF2-40B4-BE49-F238E27FC236}">
                <a16:creationId xmlns="" xmlns:a16="http://schemas.microsoft.com/office/drawing/2014/main" id="{B93BB63D-32CE-13B5-8548-2480D011F05E}"/>
              </a:ext>
            </a:extLst>
          </p:cNvPr>
          <p:cNvSpPr>
            <a:spLocks noGrp="1"/>
          </p:cNvSpPr>
          <p:nvPr>
            <p:ph type="ftr" sz="quarter" idx="11"/>
          </p:nvPr>
        </p:nvSpPr>
        <p:spPr/>
        <p:txBody>
          <a:bodyPr/>
          <a:lstStyle/>
          <a:p>
            <a:endParaRPr lang="ar-EG" dirty="0">
              <a:solidFill>
                <a:prstClr val="black">
                  <a:tint val="75000"/>
                </a:prstClr>
              </a:solidFill>
            </a:endParaRPr>
          </a:p>
        </p:txBody>
      </p:sp>
      <p:sp>
        <p:nvSpPr>
          <p:cNvPr id="9" name="عنصر نائب لرقم الشريحة 8">
            <a:extLst>
              <a:ext uri="{FF2B5EF4-FFF2-40B4-BE49-F238E27FC236}">
                <a16:creationId xmlns="" xmlns:a16="http://schemas.microsoft.com/office/drawing/2014/main" id="{2FF351F2-C88B-5735-54E6-915E489B82C5}"/>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dirty="0">
              <a:solidFill>
                <a:prstClr val="black">
                  <a:tint val="75000"/>
                </a:prstClr>
              </a:solidFill>
            </a:endParaRPr>
          </a:p>
        </p:txBody>
      </p:sp>
    </p:spTree>
    <p:extLst>
      <p:ext uri="{BB962C8B-B14F-4D97-AF65-F5344CB8AC3E}">
        <p14:creationId xmlns:p14="http://schemas.microsoft.com/office/powerpoint/2010/main" val="21961426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DE6C46DC-7B20-A4B0-F0BC-790331ECAF77}"/>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تاريخ 2">
            <a:extLst>
              <a:ext uri="{FF2B5EF4-FFF2-40B4-BE49-F238E27FC236}">
                <a16:creationId xmlns="" xmlns:a16="http://schemas.microsoft.com/office/drawing/2014/main" id="{FDF2FB10-8BDF-9FFE-1F3E-2DFBA3CC0F9B}"/>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27/05/1445</a:t>
            </a:fld>
            <a:endParaRPr lang="ar-EG" dirty="0">
              <a:solidFill>
                <a:prstClr val="black">
                  <a:tint val="75000"/>
                </a:prstClr>
              </a:solidFill>
            </a:endParaRPr>
          </a:p>
        </p:txBody>
      </p:sp>
      <p:sp>
        <p:nvSpPr>
          <p:cNvPr id="4" name="عنصر نائب للتذييل 3">
            <a:extLst>
              <a:ext uri="{FF2B5EF4-FFF2-40B4-BE49-F238E27FC236}">
                <a16:creationId xmlns="" xmlns:a16="http://schemas.microsoft.com/office/drawing/2014/main" id="{BC4A4E9A-2AF5-6086-C27E-A06AC8FD0304}"/>
              </a:ext>
            </a:extLst>
          </p:cNvPr>
          <p:cNvSpPr>
            <a:spLocks noGrp="1"/>
          </p:cNvSpPr>
          <p:nvPr>
            <p:ph type="ftr" sz="quarter" idx="11"/>
          </p:nvPr>
        </p:nvSpPr>
        <p:spPr/>
        <p:txBody>
          <a:bodyPr/>
          <a:lstStyle/>
          <a:p>
            <a:endParaRPr lang="ar-EG" dirty="0">
              <a:solidFill>
                <a:prstClr val="black">
                  <a:tint val="75000"/>
                </a:prstClr>
              </a:solidFill>
            </a:endParaRPr>
          </a:p>
        </p:txBody>
      </p:sp>
      <p:sp>
        <p:nvSpPr>
          <p:cNvPr id="5" name="عنصر نائب لرقم الشريحة 4">
            <a:extLst>
              <a:ext uri="{FF2B5EF4-FFF2-40B4-BE49-F238E27FC236}">
                <a16:creationId xmlns="" xmlns:a16="http://schemas.microsoft.com/office/drawing/2014/main" id="{D05FC813-F964-F046-FA60-3D0B1D3CAFB0}"/>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dirty="0">
              <a:solidFill>
                <a:prstClr val="black">
                  <a:tint val="75000"/>
                </a:prstClr>
              </a:solidFill>
            </a:endParaRPr>
          </a:p>
        </p:txBody>
      </p:sp>
    </p:spTree>
    <p:extLst>
      <p:ext uri="{BB962C8B-B14F-4D97-AF65-F5344CB8AC3E}">
        <p14:creationId xmlns:p14="http://schemas.microsoft.com/office/powerpoint/2010/main" val="25551765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 xmlns:a16="http://schemas.microsoft.com/office/drawing/2014/main" id="{CCBFBD28-288E-E3CF-44B5-39093A3D2722}"/>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27/05/1445</a:t>
            </a:fld>
            <a:endParaRPr lang="ar-EG" dirty="0">
              <a:solidFill>
                <a:prstClr val="black">
                  <a:tint val="75000"/>
                </a:prstClr>
              </a:solidFill>
            </a:endParaRPr>
          </a:p>
        </p:txBody>
      </p:sp>
      <p:sp>
        <p:nvSpPr>
          <p:cNvPr id="3" name="عنصر نائب للتذييل 2">
            <a:extLst>
              <a:ext uri="{FF2B5EF4-FFF2-40B4-BE49-F238E27FC236}">
                <a16:creationId xmlns="" xmlns:a16="http://schemas.microsoft.com/office/drawing/2014/main" id="{675747E2-D65D-CB0A-0152-8B4D58E58A29}"/>
              </a:ext>
            </a:extLst>
          </p:cNvPr>
          <p:cNvSpPr>
            <a:spLocks noGrp="1"/>
          </p:cNvSpPr>
          <p:nvPr>
            <p:ph type="ftr" sz="quarter" idx="11"/>
          </p:nvPr>
        </p:nvSpPr>
        <p:spPr/>
        <p:txBody>
          <a:bodyPr/>
          <a:lstStyle/>
          <a:p>
            <a:endParaRPr lang="ar-EG" dirty="0">
              <a:solidFill>
                <a:prstClr val="black">
                  <a:tint val="75000"/>
                </a:prstClr>
              </a:solidFill>
            </a:endParaRPr>
          </a:p>
        </p:txBody>
      </p:sp>
      <p:sp>
        <p:nvSpPr>
          <p:cNvPr id="4" name="عنصر نائب لرقم الشريحة 3">
            <a:extLst>
              <a:ext uri="{FF2B5EF4-FFF2-40B4-BE49-F238E27FC236}">
                <a16:creationId xmlns="" xmlns:a16="http://schemas.microsoft.com/office/drawing/2014/main" id="{CD0ADE17-4FD2-66CF-7C18-30BC760F228A}"/>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dirty="0">
              <a:solidFill>
                <a:prstClr val="black">
                  <a:tint val="75000"/>
                </a:prstClr>
              </a:solidFill>
            </a:endParaRPr>
          </a:p>
        </p:txBody>
      </p:sp>
    </p:spTree>
    <p:extLst>
      <p:ext uri="{BB962C8B-B14F-4D97-AF65-F5344CB8AC3E}">
        <p14:creationId xmlns:p14="http://schemas.microsoft.com/office/powerpoint/2010/main" val="753011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38BBF49C-7B30-A509-682A-AD084DB71924}"/>
              </a:ext>
            </a:extLst>
          </p:cNvPr>
          <p:cNvSpPr>
            <a:spLocks noGrp="1"/>
          </p:cNvSpPr>
          <p:nvPr>
            <p:ph type="title"/>
          </p:nvPr>
        </p:nvSpPr>
        <p:spPr>
          <a:xfrm>
            <a:off x="1259683" y="685800"/>
            <a:ext cx="5898356" cy="2400300"/>
          </a:xfrm>
        </p:spPr>
        <p:txBody>
          <a:bodyPr anchor="b"/>
          <a:lstStyle>
            <a:lvl1pPr>
              <a:defRPr sz="4800"/>
            </a:lvl1pPr>
          </a:lstStyle>
          <a:p>
            <a:r>
              <a:rPr lang="ar-SA"/>
              <a:t>انقر لتحرير نمط عنوان الشكل الرئيسي</a:t>
            </a:r>
            <a:endParaRPr lang="ar-EG"/>
          </a:p>
        </p:txBody>
      </p:sp>
      <p:sp>
        <p:nvSpPr>
          <p:cNvPr id="3" name="عنصر نائب للمحتوى 2">
            <a:extLst>
              <a:ext uri="{FF2B5EF4-FFF2-40B4-BE49-F238E27FC236}">
                <a16:creationId xmlns="" xmlns:a16="http://schemas.microsoft.com/office/drawing/2014/main" id="{DD1A44A1-F2F8-C2F5-252B-742861C505B8}"/>
              </a:ext>
            </a:extLst>
          </p:cNvPr>
          <p:cNvSpPr>
            <a:spLocks noGrp="1"/>
          </p:cNvSpPr>
          <p:nvPr>
            <p:ph idx="1"/>
          </p:nvPr>
        </p:nvSpPr>
        <p:spPr>
          <a:xfrm>
            <a:off x="7774782" y="1481141"/>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نص 3">
            <a:extLst>
              <a:ext uri="{FF2B5EF4-FFF2-40B4-BE49-F238E27FC236}">
                <a16:creationId xmlns="" xmlns:a16="http://schemas.microsoft.com/office/drawing/2014/main" id="{CD25A246-8ADC-9AEF-EBAC-1384F7E5D1B1}"/>
              </a:ext>
            </a:extLst>
          </p:cNvPr>
          <p:cNvSpPr>
            <a:spLocks noGrp="1"/>
          </p:cNvSpPr>
          <p:nvPr>
            <p:ph type="body" sz="half" idx="2"/>
          </p:nvPr>
        </p:nvSpPr>
        <p:spPr>
          <a:xfrm>
            <a:off x="1259683" y="3086100"/>
            <a:ext cx="5898356" cy="5717382"/>
          </a:xfrm>
        </p:spPr>
        <p:txBody>
          <a:bodyPr/>
          <a:lstStyle>
            <a:lvl1pPr marL="0" indent="0">
              <a:buNone/>
              <a:defRPr sz="2400"/>
            </a:lvl1pPr>
            <a:lvl2pPr marL="685835" indent="0">
              <a:buNone/>
              <a:defRPr sz="2100"/>
            </a:lvl2pPr>
            <a:lvl3pPr marL="1371669" indent="0">
              <a:buNone/>
              <a:defRPr sz="1800"/>
            </a:lvl3pPr>
            <a:lvl4pPr marL="2057504" indent="0">
              <a:buNone/>
              <a:defRPr sz="1500"/>
            </a:lvl4pPr>
            <a:lvl5pPr marL="2743337" indent="0">
              <a:buNone/>
              <a:defRPr sz="1500"/>
            </a:lvl5pPr>
            <a:lvl6pPr marL="3429171" indent="0">
              <a:buNone/>
              <a:defRPr sz="1500"/>
            </a:lvl6pPr>
            <a:lvl7pPr marL="4115006" indent="0">
              <a:buNone/>
              <a:defRPr sz="1500"/>
            </a:lvl7pPr>
            <a:lvl8pPr marL="4800840" indent="0">
              <a:buNone/>
              <a:defRPr sz="1500"/>
            </a:lvl8pPr>
            <a:lvl9pPr marL="5486675" indent="0">
              <a:buNone/>
              <a:defRPr sz="1500"/>
            </a:lvl9pPr>
          </a:lstStyle>
          <a:p>
            <a:pPr lvl="0"/>
            <a:r>
              <a:rPr lang="ar-SA"/>
              <a:t>انقر لتحرير أنماط نص الشكل الرئيسي</a:t>
            </a:r>
          </a:p>
        </p:txBody>
      </p:sp>
      <p:sp>
        <p:nvSpPr>
          <p:cNvPr id="5" name="عنصر نائب للتاريخ 4">
            <a:extLst>
              <a:ext uri="{FF2B5EF4-FFF2-40B4-BE49-F238E27FC236}">
                <a16:creationId xmlns="" xmlns:a16="http://schemas.microsoft.com/office/drawing/2014/main" id="{E3DA313E-E50B-2473-0B43-9190B4C98780}"/>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27/05/1445</a:t>
            </a:fld>
            <a:endParaRPr lang="ar-EG" dirty="0">
              <a:solidFill>
                <a:prstClr val="black">
                  <a:tint val="75000"/>
                </a:prstClr>
              </a:solidFill>
            </a:endParaRPr>
          </a:p>
        </p:txBody>
      </p:sp>
      <p:sp>
        <p:nvSpPr>
          <p:cNvPr id="6" name="عنصر نائب للتذييل 5">
            <a:extLst>
              <a:ext uri="{FF2B5EF4-FFF2-40B4-BE49-F238E27FC236}">
                <a16:creationId xmlns="" xmlns:a16="http://schemas.microsoft.com/office/drawing/2014/main" id="{598B9A3D-DE03-B05A-29E8-F422D1DD8E3E}"/>
              </a:ext>
            </a:extLst>
          </p:cNvPr>
          <p:cNvSpPr>
            <a:spLocks noGrp="1"/>
          </p:cNvSpPr>
          <p:nvPr>
            <p:ph type="ftr" sz="quarter" idx="11"/>
          </p:nvPr>
        </p:nvSpPr>
        <p:spPr/>
        <p:txBody>
          <a:bodyPr/>
          <a:lstStyle/>
          <a:p>
            <a:endParaRPr lang="ar-EG" dirty="0">
              <a:solidFill>
                <a:prstClr val="black">
                  <a:tint val="75000"/>
                </a:prstClr>
              </a:solidFill>
            </a:endParaRPr>
          </a:p>
        </p:txBody>
      </p:sp>
      <p:sp>
        <p:nvSpPr>
          <p:cNvPr id="7" name="عنصر نائب لرقم الشريحة 6">
            <a:extLst>
              <a:ext uri="{FF2B5EF4-FFF2-40B4-BE49-F238E27FC236}">
                <a16:creationId xmlns="" xmlns:a16="http://schemas.microsoft.com/office/drawing/2014/main" id="{40C04429-6D1A-5CBD-BC99-4E00B2D351A6}"/>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dirty="0">
              <a:solidFill>
                <a:prstClr val="black">
                  <a:tint val="75000"/>
                </a:prstClr>
              </a:solidFill>
            </a:endParaRPr>
          </a:p>
        </p:txBody>
      </p:sp>
    </p:spTree>
    <p:extLst>
      <p:ext uri="{BB962C8B-B14F-4D97-AF65-F5344CB8AC3E}">
        <p14:creationId xmlns:p14="http://schemas.microsoft.com/office/powerpoint/2010/main" val="1641131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D7A8DD78-06AF-8C0A-B513-C364D20D3F8D}"/>
              </a:ext>
            </a:extLst>
          </p:cNvPr>
          <p:cNvSpPr>
            <a:spLocks noGrp="1"/>
          </p:cNvSpPr>
          <p:nvPr>
            <p:ph type="title"/>
          </p:nvPr>
        </p:nvSpPr>
        <p:spPr>
          <a:xfrm>
            <a:off x="1259683" y="685800"/>
            <a:ext cx="5898356" cy="2400300"/>
          </a:xfrm>
        </p:spPr>
        <p:txBody>
          <a:bodyPr anchor="b"/>
          <a:lstStyle>
            <a:lvl1pPr>
              <a:defRPr sz="4800"/>
            </a:lvl1pPr>
          </a:lstStyle>
          <a:p>
            <a:r>
              <a:rPr lang="ar-SA"/>
              <a:t>انقر لتحرير نمط عنوان الشكل الرئيسي</a:t>
            </a:r>
            <a:endParaRPr lang="ar-EG"/>
          </a:p>
        </p:txBody>
      </p:sp>
      <p:sp>
        <p:nvSpPr>
          <p:cNvPr id="3" name="عنصر نائب للصورة 2">
            <a:extLst>
              <a:ext uri="{FF2B5EF4-FFF2-40B4-BE49-F238E27FC236}">
                <a16:creationId xmlns="" xmlns:a16="http://schemas.microsoft.com/office/drawing/2014/main" id="{27BF9B71-B6F2-CE63-CB4B-4ABE7358F1F5}"/>
              </a:ext>
            </a:extLst>
          </p:cNvPr>
          <p:cNvSpPr>
            <a:spLocks noGrp="1"/>
          </p:cNvSpPr>
          <p:nvPr>
            <p:ph type="pic" idx="1"/>
          </p:nvPr>
        </p:nvSpPr>
        <p:spPr>
          <a:xfrm>
            <a:off x="7774782" y="1481141"/>
            <a:ext cx="9258300" cy="7310438"/>
          </a:xfrm>
        </p:spPr>
        <p:txBody>
          <a:bodyPr/>
          <a:lstStyle>
            <a:lvl1pPr marL="0" indent="0">
              <a:buNone/>
              <a:defRPr sz="4800"/>
            </a:lvl1pPr>
            <a:lvl2pPr marL="685835" indent="0">
              <a:buNone/>
              <a:defRPr sz="4200"/>
            </a:lvl2pPr>
            <a:lvl3pPr marL="1371669" indent="0">
              <a:buNone/>
              <a:defRPr sz="3600"/>
            </a:lvl3pPr>
            <a:lvl4pPr marL="2057504" indent="0">
              <a:buNone/>
              <a:defRPr sz="3000"/>
            </a:lvl4pPr>
            <a:lvl5pPr marL="2743337" indent="0">
              <a:buNone/>
              <a:defRPr sz="3000"/>
            </a:lvl5pPr>
            <a:lvl6pPr marL="3429171" indent="0">
              <a:buNone/>
              <a:defRPr sz="3000"/>
            </a:lvl6pPr>
            <a:lvl7pPr marL="4115006" indent="0">
              <a:buNone/>
              <a:defRPr sz="3000"/>
            </a:lvl7pPr>
            <a:lvl8pPr marL="4800840" indent="0">
              <a:buNone/>
              <a:defRPr sz="3000"/>
            </a:lvl8pPr>
            <a:lvl9pPr marL="5486675" indent="0">
              <a:buNone/>
              <a:defRPr sz="3000"/>
            </a:lvl9pPr>
          </a:lstStyle>
          <a:p>
            <a:endParaRPr lang="ar-EG" dirty="0"/>
          </a:p>
        </p:txBody>
      </p:sp>
      <p:sp>
        <p:nvSpPr>
          <p:cNvPr id="4" name="عنصر نائب للنص 3">
            <a:extLst>
              <a:ext uri="{FF2B5EF4-FFF2-40B4-BE49-F238E27FC236}">
                <a16:creationId xmlns="" xmlns:a16="http://schemas.microsoft.com/office/drawing/2014/main" id="{D13B6A00-87EB-BF5D-5FB8-96301938C979}"/>
              </a:ext>
            </a:extLst>
          </p:cNvPr>
          <p:cNvSpPr>
            <a:spLocks noGrp="1"/>
          </p:cNvSpPr>
          <p:nvPr>
            <p:ph type="body" sz="half" idx="2"/>
          </p:nvPr>
        </p:nvSpPr>
        <p:spPr>
          <a:xfrm>
            <a:off x="1259683" y="3086100"/>
            <a:ext cx="5898356" cy="5717382"/>
          </a:xfrm>
        </p:spPr>
        <p:txBody>
          <a:bodyPr/>
          <a:lstStyle>
            <a:lvl1pPr marL="0" indent="0">
              <a:buNone/>
              <a:defRPr sz="2400"/>
            </a:lvl1pPr>
            <a:lvl2pPr marL="685835" indent="0">
              <a:buNone/>
              <a:defRPr sz="2100"/>
            </a:lvl2pPr>
            <a:lvl3pPr marL="1371669" indent="0">
              <a:buNone/>
              <a:defRPr sz="1800"/>
            </a:lvl3pPr>
            <a:lvl4pPr marL="2057504" indent="0">
              <a:buNone/>
              <a:defRPr sz="1500"/>
            </a:lvl4pPr>
            <a:lvl5pPr marL="2743337" indent="0">
              <a:buNone/>
              <a:defRPr sz="1500"/>
            </a:lvl5pPr>
            <a:lvl6pPr marL="3429171" indent="0">
              <a:buNone/>
              <a:defRPr sz="1500"/>
            </a:lvl6pPr>
            <a:lvl7pPr marL="4115006" indent="0">
              <a:buNone/>
              <a:defRPr sz="1500"/>
            </a:lvl7pPr>
            <a:lvl8pPr marL="4800840" indent="0">
              <a:buNone/>
              <a:defRPr sz="1500"/>
            </a:lvl8pPr>
            <a:lvl9pPr marL="5486675" indent="0">
              <a:buNone/>
              <a:defRPr sz="1500"/>
            </a:lvl9pPr>
          </a:lstStyle>
          <a:p>
            <a:pPr lvl="0"/>
            <a:r>
              <a:rPr lang="ar-SA"/>
              <a:t>انقر لتحرير أنماط نص الشكل الرئيسي</a:t>
            </a:r>
          </a:p>
        </p:txBody>
      </p:sp>
      <p:sp>
        <p:nvSpPr>
          <p:cNvPr id="5" name="عنصر نائب للتاريخ 4">
            <a:extLst>
              <a:ext uri="{FF2B5EF4-FFF2-40B4-BE49-F238E27FC236}">
                <a16:creationId xmlns="" xmlns:a16="http://schemas.microsoft.com/office/drawing/2014/main" id="{6AE1030B-6559-E57B-2C4F-16937AE9A01D}"/>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27/05/1445</a:t>
            </a:fld>
            <a:endParaRPr lang="ar-EG" dirty="0">
              <a:solidFill>
                <a:prstClr val="black">
                  <a:tint val="75000"/>
                </a:prstClr>
              </a:solidFill>
            </a:endParaRPr>
          </a:p>
        </p:txBody>
      </p:sp>
      <p:sp>
        <p:nvSpPr>
          <p:cNvPr id="6" name="عنصر نائب للتذييل 5">
            <a:extLst>
              <a:ext uri="{FF2B5EF4-FFF2-40B4-BE49-F238E27FC236}">
                <a16:creationId xmlns="" xmlns:a16="http://schemas.microsoft.com/office/drawing/2014/main" id="{05B82486-B94C-75F1-FB88-C960CC7D0A39}"/>
              </a:ext>
            </a:extLst>
          </p:cNvPr>
          <p:cNvSpPr>
            <a:spLocks noGrp="1"/>
          </p:cNvSpPr>
          <p:nvPr>
            <p:ph type="ftr" sz="quarter" idx="11"/>
          </p:nvPr>
        </p:nvSpPr>
        <p:spPr/>
        <p:txBody>
          <a:bodyPr/>
          <a:lstStyle/>
          <a:p>
            <a:endParaRPr lang="ar-EG" dirty="0">
              <a:solidFill>
                <a:prstClr val="black">
                  <a:tint val="75000"/>
                </a:prstClr>
              </a:solidFill>
            </a:endParaRPr>
          </a:p>
        </p:txBody>
      </p:sp>
      <p:sp>
        <p:nvSpPr>
          <p:cNvPr id="7" name="عنصر نائب لرقم الشريحة 6">
            <a:extLst>
              <a:ext uri="{FF2B5EF4-FFF2-40B4-BE49-F238E27FC236}">
                <a16:creationId xmlns="" xmlns:a16="http://schemas.microsoft.com/office/drawing/2014/main" id="{271F0796-023F-E73E-F27E-775D3FB4333F}"/>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dirty="0">
              <a:solidFill>
                <a:prstClr val="black">
                  <a:tint val="75000"/>
                </a:prstClr>
              </a:solidFill>
            </a:endParaRPr>
          </a:p>
        </p:txBody>
      </p:sp>
    </p:spTree>
    <p:extLst>
      <p:ext uri="{BB962C8B-B14F-4D97-AF65-F5344CB8AC3E}">
        <p14:creationId xmlns:p14="http://schemas.microsoft.com/office/powerpoint/2010/main" val="34455225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BDA772F6-B156-B781-1415-CC12F4EDD214}"/>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عنوان العمودي 2">
            <a:extLst>
              <a:ext uri="{FF2B5EF4-FFF2-40B4-BE49-F238E27FC236}">
                <a16:creationId xmlns="" xmlns:a16="http://schemas.microsoft.com/office/drawing/2014/main" id="{61325EE5-893B-6A07-568A-3AEBB69EBCC7}"/>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 xmlns:a16="http://schemas.microsoft.com/office/drawing/2014/main" id="{ADD708B9-F316-A103-1974-91A60C90ECB0}"/>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27/05/1445</a:t>
            </a:fld>
            <a:endParaRPr lang="ar-EG" dirty="0">
              <a:solidFill>
                <a:prstClr val="black">
                  <a:tint val="75000"/>
                </a:prstClr>
              </a:solidFill>
            </a:endParaRPr>
          </a:p>
        </p:txBody>
      </p:sp>
      <p:sp>
        <p:nvSpPr>
          <p:cNvPr id="5" name="عنصر نائب للتذييل 4">
            <a:extLst>
              <a:ext uri="{FF2B5EF4-FFF2-40B4-BE49-F238E27FC236}">
                <a16:creationId xmlns="" xmlns:a16="http://schemas.microsoft.com/office/drawing/2014/main" id="{75F64456-1B5A-E34A-E414-BFD361A6C635}"/>
              </a:ext>
            </a:extLst>
          </p:cNvPr>
          <p:cNvSpPr>
            <a:spLocks noGrp="1"/>
          </p:cNvSpPr>
          <p:nvPr>
            <p:ph type="ftr" sz="quarter" idx="11"/>
          </p:nvPr>
        </p:nvSpPr>
        <p:spPr/>
        <p:txBody>
          <a:bodyPr/>
          <a:lstStyle/>
          <a:p>
            <a:endParaRPr lang="ar-EG" dirty="0">
              <a:solidFill>
                <a:prstClr val="black">
                  <a:tint val="75000"/>
                </a:prstClr>
              </a:solidFill>
            </a:endParaRPr>
          </a:p>
        </p:txBody>
      </p:sp>
      <p:sp>
        <p:nvSpPr>
          <p:cNvPr id="6" name="عنصر نائب لرقم الشريحة 5">
            <a:extLst>
              <a:ext uri="{FF2B5EF4-FFF2-40B4-BE49-F238E27FC236}">
                <a16:creationId xmlns="" xmlns:a16="http://schemas.microsoft.com/office/drawing/2014/main" id="{35FAB866-1808-0F2C-CCFC-8F3BA4F83221}"/>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dirty="0">
              <a:solidFill>
                <a:prstClr val="black">
                  <a:tint val="75000"/>
                </a:prstClr>
              </a:solidFill>
            </a:endParaRPr>
          </a:p>
        </p:txBody>
      </p:sp>
    </p:spTree>
    <p:extLst>
      <p:ext uri="{BB962C8B-B14F-4D97-AF65-F5344CB8AC3E}">
        <p14:creationId xmlns:p14="http://schemas.microsoft.com/office/powerpoint/2010/main" val="16584353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 xmlns:a16="http://schemas.microsoft.com/office/drawing/2014/main" id="{B200894A-5664-D70F-30B5-9588F5CF7FD9}"/>
              </a:ext>
            </a:extLst>
          </p:cNvPr>
          <p:cNvSpPr>
            <a:spLocks noGrp="1"/>
          </p:cNvSpPr>
          <p:nvPr>
            <p:ph type="title" orient="vert"/>
          </p:nvPr>
        </p:nvSpPr>
        <p:spPr>
          <a:xfrm>
            <a:off x="13087352" y="547689"/>
            <a:ext cx="3943350" cy="8717757"/>
          </a:xfrm>
        </p:spPr>
        <p:txBody>
          <a:bodyPr vert="eaVert"/>
          <a:lstStyle/>
          <a:p>
            <a:r>
              <a:rPr lang="ar-SA"/>
              <a:t>انقر لتحرير نمط عنوان الشكل الرئيسي</a:t>
            </a:r>
            <a:endParaRPr lang="ar-EG"/>
          </a:p>
        </p:txBody>
      </p:sp>
      <p:sp>
        <p:nvSpPr>
          <p:cNvPr id="3" name="عنصر نائب للعنوان العمودي 2">
            <a:extLst>
              <a:ext uri="{FF2B5EF4-FFF2-40B4-BE49-F238E27FC236}">
                <a16:creationId xmlns="" xmlns:a16="http://schemas.microsoft.com/office/drawing/2014/main" id="{33F3E632-78B8-4D7D-F81F-6A90DC4B1750}"/>
              </a:ext>
            </a:extLst>
          </p:cNvPr>
          <p:cNvSpPr>
            <a:spLocks noGrp="1"/>
          </p:cNvSpPr>
          <p:nvPr>
            <p:ph type="body" orient="vert" idx="1"/>
          </p:nvPr>
        </p:nvSpPr>
        <p:spPr>
          <a:xfrm>
            <a:off x="1257302" y="547689"/>
            <a:ext cx="11601450" cy="8717757"/>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 xmlns:a16="http://schemas.microsoft.com/office/drawing/2014/main" id="{452F037C-4F16-F3AF-A318-2521580A140D}"/>
              </a:ext>
            </a:extLst>
          </p:cNvPr>
          <p:cNvSpPr>
            <a:spLocks noGrp="1"/>
          </p:cNvSpPr>
          <p:nvPr>
            <p:ph type="dt" sz="half" idx="10"/>
          </p:nvPr>
        </p:nvSpPr>
        <p:spPr/>
        <p:txBody>
          <a:bodyPr/>
          <a:lstStyle/>
          <a:p>
            <a:fld id="{D39E9ECD-9273-451E-9C1B-A270711DDA53}" type="datetimeFigureOut">
              <a:rPr lang="ar-EG" smtClean="0">
                <a:solidFill>
                  <a:prstClr val="black">
                    <a:tint val="75000"/>
                  </a:prstClr>
                </a:solidFill>
              </a:rPr>
              <a:pPr/>
              <a:t>27/05/1445</a:t>
            </a:fld>
            <a:endParaRPr lang="ar-EG" dirty="0">
              <a:solidFill>
                <a:prstClr val="black">
                  <a:tint val="75000"/>
                </a:prstClr>
              </a:solidFill>
            </a:endParaRPr>
          </a:p>
        </p:txBody>
      </p:sp>
      <p:sp>
        <p:nvSpPr>
          <p:cNvPr id="5" name="عنصر نائب للتذييل 4">
            <a:extLst>
              <a:ext uri="{FF2B5EF4-FFF2-40B4-BE49-F238E27FC236}">
                <a16:creationId xmlns="" xmlns:a16="http://schemas.microsoft.com/office/drawing/2014/main" id="{687366A8-AF0D-165B-E93C-DCEB0E42A356}"/>
              </a:ext>
            </a:extLst>
          </p:cNvPr>
          <p:cNvSpPr>
            <a:spLocks noGrp="1"/>
          </p:cNvSpPr>
          <p:nvPr>
            <p:ph type="ftr" sz="quarter" idx="11"/>
          </p:nvPr>
        </p:nvSpPr>
        <p:spPr/>
        <p:txBody>
          <a:bodyPr/>
          <a:lstStyle/>
          <a:p>
            <a:endParaRPr lang="ar-EG" dirty="0">
              <a:solidFill>
                <a:prstClr val="black">
                  <a:tint val="75000"/>
                </a:prstClr>
              </a:solidFill>
            </a:endParaRPr>
          </a:p>
        </p:txBody>
      </p:sp>
      <p:sp>
        <p:nvSpPr>
          <p:cNvPr id="6" name="عنصر نائب لرقم الشريحة 5">
            <a:extLst>
              <a:ext uri="{FF2B5EF4-FFF2-40B4-BE49-F238E27FC236}">
                <a16:creationId xmlns="" xmlns:a16="http://schemas.microsoft.com/office/drawing/2014/main" id="{F919C1A2-1D92-C5EA-6CF6-C92A341130E6}"/>
              </a:ext>
            </a:extLst>
          </p:cNvPr>
          <p:cNvSpPr>
            <a:spLocks noGrp="1"/>
          </p:cNvSpPr>
          <p:nvPr>
            <p:ph type="sldNum" sz="quarter" idx="12"/>
          </p:nvPr>
        </p:nvSpPr>
        <p:spPr/>
        <p:txBody>
          <a:bodyPr/>
          <a:lstStyle/>
          <a:p>
            <a:fld id="{C2C0C65D-5F21-43FC-B3C2-31A1D756A6CA}" type="slidenum">
              <a:rPr lang="ar-EG" smtClean="0">
                <a:solidFill>
                  <a:prstClr val="black">
                    <a:tint val="75000"/>
                  </a:prstClr>
                </a:solidFill>
              </a:rPr>
              <a:pPr/>
              <a:t>‹#›</a:t>
            </a:fld>
            <a:endParaRPr lang="ar-EG" dirty="0">
              <a:solidFill>
                <a:prstClr val="black">
                  <a:tint val="75000"/>
                </a:prstClr>
              </a:solidFill>
            </a:endParaRPr>
          </a:p>
        </p:txBody>
      </p:sp>
    </p:spTree>
    <p:extLst>
      <p:ext uri="{BB962C8B-B14F-4D97-AF65-F5344CB8AC3E}">
        <p14:creationId xmlns:p14="http://schemas.microsoft.com/office/powerpoint/2010/main" val="3757298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 xmlns:a16="http://schemas.microsoft.com/office/drawing/2014/main" id="{BC530625-E612-8777-DBB2-F221A3EDA281}"/>
              </a:ext>
            </a:extLst>
          </p:cNvPr>
          <p:cNvSpPr>
            <a:spLocks noGrp="1"/>
          </p:cNvSpPr>
          <p:nvPr>
            <p:ph type="title"/>
          </p:nvPr>
        </p:nvSpPr>
        <p:spPr>
          <a:xfrm>
            <a:off x="1257300" y="547691"/>
            <a:ext cx="15773400" cy="1988345"/>
          </a:xfrm>
          <a:prstGeom prst="rect">
            <a:avLst/>
          </a:prstGeom>
        </p:spPr>
        <p:txBody>
          <a:bodyPr vert="horz" lIns="91440" tIns="45720" rIns="91440" bIns="45720" rtlCol="1" anchor="ctr">
            <a:normAutofit/>
          </a:bodyPr>
          <a:lstStyle/>
          <a:p>
            <a:r>
              <a:rPr lang="ar-SA"/>
              <a:t>انقر لتحرير نمط عنوان الشكل الرئيسي</a:t>
            </a:r>
            <a:endParaRPr lang="ar-EG"/>
          </a:p>
        </p:txBody>
      </p:sp>
      <p:sp>
        <p:nvSpPr>
          <p:cNvPr id="3" name="عنصر نائب للنص 2">
            <a:extLst>
              <a:ext uri="{FF2B5EF4-FFF2-40B4-BE49-F238E27FC236}">
                <a16:creationId xmlns="" xmlns:a16="http://schemas.microsoft.com/office/drawing/2014/main" id="{8B7D1E71-BBBA-F19D-FDDB-3B9BE797BF1D}"/>
              </a:ext>
            </a:extLst>
          </p:cNvPr>
          <p:cNvSpPr>
            <a:spLocks noGrp="1"/>
          </p:cNvSpPr>
          <p:nvPr>
            <p:ph type="body" idx="1"/>
          </p:nvPr>
        </p:nvSpPr>
        <p:spPr>
          <a:xfrm>
            <a:off x="1257300" y="2738439"/>
            <a:ext cx="15773400" cy="6527007"/>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 xmlns:a16="http://schemas.microsoft.com/office/drawing/2014/main" id="{0507C77F-14F8-C2A3-5B79-00E4B66CE693}"/>
              </a:ext>
            </a:extLst>
          </p:cNvPr>
          <p:cNvSpPr>
            <a:spLocks noGrp="1"/>
          </p:cNvSpPr>
          <p:nvPr>
            <p:ph type="dt" sz="half" idx="2"/>
          </p:nvPr>
        </p:nvSpPr>
        <p:spPr>
          <a:xfrm>
            <a:off x="12915900" y="9534529"/>
            <a:ext cx="4114800" cy="547688"/>
          </a:xfrm>
          <a:prstGeom prst="rect">
            <a:avLst/>
          </a:prstGeom>
        </p:spPr>
        <p:txBody>
          <a:bodyPr vert="horz" lIns="91440" tIns="45720" rIns="91440" bIns="45720" rtlCol="1" anchor="ctr"/>
          <a:lstStyle>
            <a:lvl1pPr algn="r">
              <a:defRPr sz="1800">
                <a:solidFill>
                  <a:schemeClr val="tx1">
                    <a:tint val="75000"/>
                  </a:schemeClr>
                </a:solidFill>
              </a:defRPr>
            </a:lvl1pPr>
          </a:lstStyle>
          <a:p>
            <a:pPr rtl="1"/>
            <a:fld id="{D39E9ECD-9273-451E-9C1B-A270711DDA53}" type="datetimeFigureOut">
              <a:rPr lang="ar-EG" smtClean="0">
                <a:solidFill>
                  <a:prstClr val="black">
                    <a:tint val="75000"/>
                  </a:prstClr>
                </a:solidFill>
              </a:rPr>
              <a:pPr rtl="1"/>
              <a:t>27/05/1445</a:t>
            </a:fld>
            <a:endParaRPr lang="ar-EG" dirty="0">
              <a:solidFill>
                <a:prstClr val="black">
                  <a:tint val="75000"/>
                </a:prstClr>
              </a:solidFill>
            </a:endParaRPr>
          </a:p>
        </p:txBody>
      </p:sp>
      <p:sp>
        <p:nvSpPr>
          <p:cNvPr id="5" name="عنصر نائب للتذييل 4">
            <a:extLst>
              <a:ext uri="{FF2B5EF4-FFF2-40B4-BE49-F238E27FC236}">
                <a16:creationId xmlns="" xmlns:a16="http://schemas.microsoft.com/office/drawing/2014/main" id="{3742ABFE-A2AE-2FC2-83B8-B4EC7537FF44}"/>
              </a:ext>
            </a:extLst>
          </p:cNvPr>
          <p:cNvSpPr>
            <a:spLocks noGrp="1"/>
          </p:cNvSpPr>
          <p:nvPr>
            <p:ph type="ftr" sz="quarter" idx="3"/>
          </p:nvPr>
        </p:nvSpPr>
        <p:spPr>
          <a:xfrm>
            <a:off x="6057900" y="9534529"/>
            <a:ext cx="6172200" cy="547688"/>
          </a:xfrm>
          <a:prstGeom prst="rect">
            <a:avLst/>
          </a:prstGeom>
        </p:spPr>
        <p:txBody>
          <a:bodyPr vert="horz" lIns="91440" tIns="45720" rIns="91440" bIns="45720" rtlCol="1" anchor="ctr"/>
          <a:lstStyle>
            <a:lvl1pPr algn="ctr">
              <a:defRPr sz="1800">
                <a:solidFill>
                  <a:schemeClr val="tx1">
                    <a:tint val="75000"/>
                  </a:schemeClr>
                </a:solidFill>
              </a:defRPr>
            </a:lvl1pPr>
          </a:lstStyle>
          <a:p>
            <a:pPr rtl="1"/>
            <a:endParaRPr lang="ar-EG" dirty="0">
              <a:solidFill>
                <a:prstClr val="black">
                  <a:tint val="75000"/>
                </a:prstClr>
              </a:solidFill>
            </a:endParaRPr>
          </a:p>
        </p:txBody>
      </p:sp>
      <p:sp>
        <p:nvSpPr>
          <p:cNvPr id="6" name="عنصر نائب لرقم الشريحة 5">
            <a:extLst>
              <a:ext uri="{FF2B5EF4-FFF2-40B4-BE49-F238E27FC236}">
                <a16:creationId xmlns="" xmlns:a16="http://schemas.microsoft.com/office/drawing/2014/main" id="{6983764A-8C7F-680D-E930-6EC8AC5E9E3F}"/>
              </a:ext>
            </a:extLst>
          </p:cNvPr>
          <p:cNvSpPr>
            <a:spLocks noGrp="1"/>
          </p:cNvSpPr>
          <p:nvPr>
            <p:ph type="sldNum" sz="quarter" idx="4"/>
          </p:nvPr>
        </p:nvSpPr>
        <p:spPr>
          <a:xfrm>
            <a:off x="1257300" y="9534529"/>
            <a:ext cx="4114800" cy="547688"/>
          </a:xfrm>
          <a:prstGeom prst="rect">
            <a:avLst/>
          </a:prstGeom>
        </p:spPr>
        <p:txBody>
          <a:bodyPr vert="horz" lIns="91440" tIns="45720" rIns="91440" bIns="45720" rtlCol="1" anchor="ctr"/>
          <a:lstStyle>
            <a:lvl1pPr algn="l">
              <a:defRPr sz="1800">
                <a:solidFill>
                  <a:schemeClr val="tx1">
                    <a:tint val="75000"/>
                  </a:schemeClr>
                </a:solidFill>
              </a:defRPr>
            </a:lvl1pPr>
          </a:lstStyle>
          <a:p>
            <a:pPr rtl="1"/>
            <a:fld id="{C2C0C65D-5F21-43FC-B3C2-31A1D756A6CA}" type="slidenum">
              <a:rPr lang="ar-EG" smtClean="0">
                <a:solidFill>
                  <a:prstClr val="black">
                    <a:tint val="75000"/>
                  </a:prstClr>
                </a:solidFill>
              </a:rPr>
              <a:pPr rtl="1"/>
              <a:t>‹#›</a:t>
            </a:fld>
            <a:endParaRPr lang="ar-EG" dirty="0">
              <a:solidFill>
                <a:prstClr val="black">
                  <a:tint val="75000"/>
                </a:prstClr>
              </a:solidFill>
            </a:endParaRPr>
          </a:p>
        </p:txBody>
      </p:sp>
    </p:spTree>
    <p:extLst>
      <p:ext uri="{BB962C8B-B14F-4D97-AF65-F5344CB8AC3E}">
        <p14:creationId xmlns:p14="http://schemas.microsoft.com/office/powerpoint/2010/main" val="2419327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1371669" rtl="1" eaLnBrk="1" latinLnBrk="0" hangingPunct="1">
        <a:lnSpc>
          <a:spcPct val="90000"/>
        </a:lnSpc>
        <a:spcBef>
          <a:spcPct val="0"/>
        </a:spcBef>
        <a:buNone/>
        <a:defRPr sz="6600" kern="1200">
          <a:solidFill>
            <a:schemeClr val="tx1"/>
          </a:solidFill>
          <a:latin typeface="+mj-lt"/>
          <a:ea typeface="+mj-ea"/>
          <a:cs typeface="+mj-cs"/>
        </a:defRPr>
      </a:lvl1pPr>
    </p:titleStyle>
    <p:bodyStyle>
      <a:lvl1pPr marL="342917" indent="-342917" algn="r" defTabSz="1371669" rtl="1"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51" indent="-342917" algn="r" defTabSz="1371669" rtl="1"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86" indent="-342917" algn="r" defTabSz="1371669" rtl="1"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420" indent="-342917" algn="r" defTabSz="1371669" rtl="1"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255" indent="-342917" algn="r" defTabSz="1371669" rtl="1"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2089" indent="-342917" algn="r" defTabSz="1371669" rtl="1"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924" indent="-342917" algn="r" defTabSz="1371669" rtl="1"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757" indent="-342917" algn="r" defTabSz="1371669" rtl="1"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591" indent="-342917" algn="r" defTabSz="1371669" rtl="1"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ar-EG"/>
      </a:defPPr>
      <a:lvl1pPr marL="0" algn="r" defTabSz="1371669" rtl="1" eaLnBrk="1" latinLnBrk="0" hangingPunct="1">
        <a:defRPr sz="2700" kern="1200">
          <a:solidFill>
            <a:schemeClr val="tx1"/>
          </a:solidFill>
          <a:latin typeface="+mn-lt"/>
          <a:ea typeface="+mn-ea"/>
          <a:cs typeface="+mn-cs"/>
        </a:defRPr>
      </a:lvl1pPr>
      <a:lvl2pPr marL="685835" algn="r" defTabSz="1371669" rtl="1" eaLnBrk="1" latinLnBrk="0" hangingPunct="1">
        <a:defRPr sz="2700" kern="1200">
          <a:solidFill>
            <a:schemeClr val="tx1"/>
          </a:solidFill>
          <a:latin typeface="+mn-lt"/>
          <a:ea typeface="+mn-ea"/>
          <a:cs typeface="+mn-cs"/>
        </a:defRPr>
      </a:lvl2pPr>
      <a:lvl3pPr marL="1371669" algn="r" defTabSz="1371669" rtl="1" eaLnBrk="1" latinLnBrk="0" hangingPunct="1">
        <a:defRPr sz="2700" kern="1200">
          <a:solidFill>
            <a:schemeClr val="tx1"/>
          </a:solidFill>
          <a:latin typeface="+mn-lt"/>
          <a:ea typeface="+mn-ea"/>
          <a:cs typeface="+mn-cs"/>
        </a:defRPr>
      </a:lvl3pPr>
      <a:lvl4pPr marL="2057504" algn="r" defTabSz="1371669" rtl="1" eaLnBrk="1" latinLnBrk="0" hangingPunct="1">
        <a:defRPr sz="2700" kern="1200">
          <a:solidFill>
            <a:schemeClr val="tx1"/>
          </a:solidFill>
          <a:latin typeface="+mn-lt"/>
          <a:ea typeface="+mn-ea"/>
          <a:cs typeface="+mn-cs"/>
        </a:defRPr>
      </a:lvl4pPr>
      <a:lvl5pPr marL="2743337" algn="r" defTabSz="1371669" rtl="1" eaLnBrk="1" latinLnBrk="0" hangingPunct="1">
        <a:defRPr sz="2700" kern="1200">
          <a:solidFill>
            <a:schemeClr val="tx1"/>
          </a:solidFill>
          <a:latin typeface="+mn-lt"/>
          <a:ea typeface="+mn-ea"/>
          <a:cs typeface="+mn-cs"/>
        </a:defRPr>
      </a:lvl5pPr>
      <a:lvl6pPr marL="3429171" algn="r" defTabSz="1371669" rtl="1" eaLnBrk="1" latinLnBrk="0" hangingPunct="1">
        <a:defRPr sz="2700" kern="1200">
          <a:solidFill>
            <a:schemeClr val="tx1"/>
          </a:solidFill>
          <a:latin typeface="+mn-lt"/>
          <a:ea typeface="+mn-ea"/>
          <a:cs typeface="+mn-cs"/>
        </a:defRPr>
      </a:lvl6pPr>
      <a:lvl7pPr marL="4115006" algn="r" defTabSz="1371669" rtl="1" eaLnBrk="1" latinLnBrk="0" hangingPunct="1">
        <a:defRPr sz="2700" kern="1200">
          <a:solidFill>
            <a:schemeClr val="tx1"/>
          </a:solidFill>
          <a:latin typeface="+mn-lt"/>
          <a:ea typeface="+mn-ea"/>
          <a:cs typeface="+mn-cs"/>
        </a:defRPr>
      </a:lvl7pPr>
      <a:lvl8pPr marL="4800840" algn="r" defTabSz="1371669" rtl="1" eaLnBrk="1" latinLnBrk="0" hangingPunct="1">
        <a:defRPr sz="2700" kern="1200">
          <a:solidFill>
            <a:schemeClr val="tx1"/>
          </a:solidFill>
          <a:latin typeface="+mn-lt"/>
          <a:ea typeface="+mn-ea"/>
          <a:cs typeface="+mn-cs"/>
        </a:defRPr>
      </a:lvl8pPr>
      <a:lvl9pPr marL="5486675" algn="r" defTabSz="1371669" rtl="1"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svg"/><Relationship Id="rId7" Type="http://schemas.openxmlformats.org/officeDocument/2006/relationships/hyperlink" Target="https://x.com/adelanmas09?t=XKq1Cg6CqgUPivuO4VUAcg&amp;s=08"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5.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image" Target="../media/image19.png"/><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31.svg"/><Relationship Id="rId4" Type="http://schemas.openxmlformats.org/officeDocument/2006/relationships/image" Target="../media/image20.png"/><Relationship Id="rId9" Type="http://schemas.openxmlformats.org/officeDocument/2006/relationships/image" Target="../media/image35.svg"/></Relationships>
</file>

<file path=ppt/slides/_rels/slide13.xml.rels><?xml version="1.0" encoding="UTF-8" standalone="yes"?>
<Relationships xmlns="http://schemas.openxmlformats.org/package/2006/relationships"><Relationship Id="rId3" Type="http://schemas.openxmlformats.org/officeDocument/2006/relationships/image" Target="../media/image23.svg"/><Relationship Id="rId7"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25.sv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6.sv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3.svg"/><Relationship Id="rId7"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25.sv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3B8A7"/>
        </a:solidFill>
        <a:effectLst/>
      </p:bgPr>
    </p:bg>
    <p:spTree>
      <p:nvGrpSpPr>
        <p:cNvPr id="1" name=""/>
        <p:cNvGrpSpPr/>
        <p:nvPr/>
      </p:nvGrpSpPr>
      <p:grpSpPr>
        <a:xfrm>
          <a:off x="0" y="0"/>
          <a:ext cx="0" cy="0"/>
          <a:chOff x="0" y="0"/>
          <a:chExt cx="0" cy="0"/>
        </a:xfrm>
      </p:grpSpPr>
      <p:sp>
        <p:nvSpPr>
          <p:cNvPr id="3" name="Freeform 3"/>
          <p:cNvSpPr/>
          <p:nvPr/>
        </p:nvSpPr>
        <p:spPr>
          <a:xfrm rot="2700000" flipH="1">
            <a:off x="1015940" y="612322"/>
            <a:ext cx="7656619" cy="9062354"/>
          </a:xfrm>
          <a:custGeom>
            <a:avLst/>
            <a:gdLst/>
            <a:ahLst/>
            <a:cxnLst/>
            <a:rect l="l" t="t" r="r" b="b"/>
            <a:pathLst>
              <a:path w="7147923" h="8437971">
                <a:moveTo>
                  <a:pt x="7147923" y="0"/>
                </a:moveTo>
                <a:lnTo>
                  <a:pt x="0" y="0"/>
                </a:lnTo>
                <a:lnTo>
                  <a:pt x="0" y="8437972"/>
                </a:lnTo>
                <a:lnTo>
                  <a:pt x="7147923" y="8437972"/>
                </a:lnTo>
                <a:lnTo>
                  <a:pt x="7147923" y="0"/>
                </a:lnTo>
                <a:close/>
              </a:path>
            </a:pathLst>
          </a:custGeom>
          <a:blipFill>
            <a:blip r:embed="rId2" cstate="print">
              <a:alphaModFix amt="10999"/>
              <a:extLst>
                <a:ext uri="{96DAC541-7B7A-43D3-8B79-37D633B846F1}">
                  <asvg:svgBlip xmlns="" xmlns:asvg="http://schemas.microsoft.com/office/drawing/2016/SVG/main" r:embed="rId3"/>
                </a:ext>
              </a:extLst>
            </a:blip>
            <a:stretch>
              <a:fillRect/>
            </a:stretch>
          </a:blipFill>
        </p:spPr>
        <p:txBody>
          <a:bodyPr/>
          <a:lstStyle/>
          <a:p>
            <a:endParaRPr lang="ar-EG"/>
          </a:p>
        </p:txBody>
      </p:sp>
      <p:sp>
        <p:nvSpPr>
          <p:cNvPr id="5" name="Freeform 5"/>
          <p:cNvSpPr/>
          <p:nvPr/>
        </p:nvSpPr>
        <p:spPr>
          <a:xfrm flipH="1">
            <a:off x="914400" y="1223285"/>
            <a:ext cx="8476137" cy="7840427"/>
          </a:xfrm>
          <a:custGeom>
            <a:avLst/>
            <a:gdLst/>
            <a:ahLst/>
            <a:cxnLst/>
            <a:rect l="l" t="t" r="r" b="b"/>
            <a:pathLst>
              <a:path w="8476137" h="7840427">
                <a:moveTo>
                  <a:pt x="8476137" y="0"/>
                </a:moveTo>
                <a:lnTo>
                  <a:pt x="0" y="0"/>
                </a:lnTo>
                <a:lnTo>
                  <a:pt x="0" y="7840427"/>
                </a:lnTo>
                <a:lnTo>
                  <a:pt x="8476137" y="7840427"/>
                </a:lnTo>
                <a:lnTo>
                  <a:pt x="8476137" y="0"/>
                </a:lnTo>
                <a:close/>
              </a:path>
            </a:pathLst>
          </a:custGeom>
          <a:blipFill>
            <a:blip r:embed="rId4" cstate="print">
              <a:extLst>
                <a:ext uri="{96DAC541-7B7A-43D3-8B79-37D633B846F1}">
                  <asvg:svgBlip xmlns="" xmlns:asvg="http://schemas.microsoft.com/office/drawing/2016/SVG/main" r:embed="rId5"/>
                </a:ext>
              </a:extLst>
            </a:blip>
            <a:stretch>
              <a:fillRect/>
            </a:stretch>
          </a:blipFill>
        </p:spPr>
        <p:txBody>
          <a:bodyPr/>
          <a:lstStyle/>
          <a:p>
            <a:endParaRPr lang="ar-EG"/>
          </a:p>
        </p:txBody>
      </p:sp>
      <p:sp>
        <p:nvSpPr>
          <p:cNvPr id="9" name="مربع نص 8">
            <a:extLst>
              <a:ext uri="{FF2B5EF4-FFF2-40B4-BE49-F238E27FC236}">
                <a16:creationId xmlns="" xmlns:a16="http://schemas.microsoft.com/office/drawing/2014/main" id="{7B246B28-7DA0-C99B-A0CA-52E402315553}"/>
              </a:ext>
            </a:extLst>
          </p:cNvPr>
          <p:cNvSpPr txBox="1"/>
          <p:nvPr/>
        </p:nvSpPr>
        <p:spPr>
          <a:xfrm>
            <a:off x="10363200" y="2552700"/>
            <a:ext cx="7245926" cy="4524315"/>
          </a:xfrm>
          <a:prstGeom prst="rect">
            <a:avLst/>
          </a:prstGeom>
          <a:noFill/>
        </p:spPr>
        <p:txBody>
          <a:bodyPr wrap="square">
            <a:spAutoFit/>
          </a:bodyPr>
          <a:lstStyle/>
          <a:p>
            <a:pPr algn="ctr"/>
            <a:r>
              <a:rPr lang="ar-EG" sz="9600" b="1" dirty="0">
                <a:solidFill>
                  <a:schemeClr val="bg1"/>
                </a:solidFill>
                <a:effectLst>
                  <a:glow rad="139700">
                    <a:schemeClr val="accent6">
                      <a:satMod val="175000"/>
                      <a:alpha val="40000"/>
                    </a:schemeClr>
                  </a:glow>
                </a:effectLst>
              </a:rPr>
              <a:t>الوحدة العاشرة</a:t>
            </a:r>
          </a:p>
          <a:p>
            <a:pPr algn="ctr"/>
            <a:endParaRPr lang="ar-EG" sz="9600" b="1" dirty="0">
              <a:solidFill>
                <a:schemeClr val="bg1"/>
              </a:solidFill>
              <a:effectLst>
                <a:glow rad="139700">
                  <a:schemeClr val="accent6">
                    <a:satMod val="175000"/>
                    <a:alpha val="40000"/>
                  </a:schemeClr>
                </a:glow>
              </a:effectLst>
            </a:endParaRPr>
          </a:p>
          <a:p>
            <a:pPr algn="ctr"/>
            <a:r>
              <a:rPr lang="ar-EG" sz="9600" b="1" dirty="0">
                <a:solidFill>
                  <a:schemeClr val="bg1"/>
                </a:solidFill>
                <a:effectLst>
                  <a:glow rad="139700">
                    <a:schemeClr val="accent6">
                      <a:satMod val="175000"/>
                      <a:alpha val="40000"/>
                    </a:schemeClr>
                  </a:glow>
                </a:effectLst>
              </a:rPr>
              <a:t>مصادر الحق </a:t>
            </a:r>
          </a:p>
        </p:txBody>
      </p:sp>
      <p:pic>
        <p:nvPicPr>
          <p:cNvPr id="6" name="صورة 5" descr="62b1af9ca1b79.png"/>
          <p:cNvPicPr>
            <a:picLocks noChangeAspect="1"/>
          </p:cNvPicPr>
          <p:nvPr/>
        </p:nvPicPr>
        <p:blipFill>
          <a:blip r:embed="rId6" cstate="print"/>
          <a:stretch>
            <a:fillRect/>
          </a:stretch>
        </p:blipFill>
        <p:spPr>
          <a:xfrm>
            <a:off x="381000" y="571500"/>
            <a:ext cx="1973634" cy="1102196"/>
          </a:xfrm>
          <a:prstGeom prst="rect">
            <a:avLst/>
          </a:prstGeom>
        </p:spPr>
      </p:pic>
      <p:sp>
        <p:nvSpPr>
          <p:cNvPr id="7" name="مربع نص 6"/>
          <p:cNvSpPr txBox="1"/>
          <p:nvPr/>
        </p:nvSpPr>
        <p:spPr>
          <a:xfrm>
            <a:off x="10820400" y="7505700"/>
            <a:ext cx="5913798" cy="646331"/>
          </a:xfrm>
          <a:prstGeom prst="rect">
            <a:avLst/>
          </a:prstGeom>
          <a:noFill/>
        </p:spPr>
        <p:txBody>
          <a:bodyPr wrap="none" rtlCol="1">
            <a:spAutoFit/>
          </a:bodyPr>
          <a:lstStyle/>
          <a:p>
            <a:r>
              <a:rPr lang="ar-SA" sz="3600" dirty="0" smtClean="0">
                <a:solidFill>
                  <a:schemeClr val="bg1">
                    <a:lumMod val="95000"/>
                  </a:schemeClr>
                </a:solidFill>
                <a:cs typeface="PT Bold Heading" pitchFamily="2" charset="-78"/>
              </a:rPr>
              <a:t>معلم </a:t>
            </a:r>
            <a:r>
              <a:rPr lang="ar-SA" sz="3600" dirty="0" err="1" smtClean="0">
                <a:solidFill>
                  <a:schemeClr val="bg1">
                    <a:lumMod val="95000"/>
                  </a:schemeClr>
                </a:solidFill>
                <a:cs typeface="PT Bold Heading" pitchFamily="2" charset="-78"/>
              </a:rPr>
              <a:t>المادة </a:t>
            </a:r>
            <a:r>
              <a:rPr lang="ar-SA" sz="3600" dirty="0" smtClean="0">
                <a:solidFill>
                  <a:schemeClr val="bg1">
                    <a:lumMod val="95000"/>
                  </a:schemeClr>
                </a:solidFill>
                <a:cs typeface="PT Bold Heading" pitchFamily="2" charset="-78"/>
              </a:rPr>
              <a:t>: عادل مسفر الشهري </a:t>
            </a:r>
            <a:endParaRPr lang="ar-SA" sz="3600" dirty="0">
              <a:solidFill>
                <a:schemeClr val="bg1">
                  <a:lumMod val="95000"/>
                </a:schemeClr>
              </a:solidFill>
              <a:cs typeface="PT Bold Heading" pitchFamily="2" charset="-78"/>
            </a:endParaRPr>
          </a:p>
        </p:txBody>
      </p:sp>
      <p:pic>
        <p:nvPicPr>
          <p:cNvPr id="8" name="Picture 2" descr="تحميل ايقونة موقع تويتر الجديد Logo New Twitter X">
            <a:hlinkClick r:id="rId7"/>
          </p:cNvPr>
          <p:cNvPicPr>
            <a:picLocks noChangeAspect="1" noChangeArrowheads="1"/>
          </p:cNvPicPr>
          <p:nvPr/>
        </p:nvPicPr>
        <p:blipFill>
          <a:blip r:embed="rId8" cstate="print"/>
          <a:srcRect l="49462" t="24731" b="24731"/>
          <a:stretch>
            <a:fillRect/>
          </a:stretch>
        </p:blipFill>
        <p:spPr bwMode="auto">
          <a:xfrm>
            <a:off x="13335000" y="8267700"/>
            <a:ext cx="1066800" cy="1066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 xmlns:a16="http://schemas.microsoft.com/office/drawing/2014/main" id="{18CEF6E9-402A-2AFB-16CD-C312F6FE4409}"/>
              </a:ext>
            </a:extLst>
          </p:cNvPr>
          <p:cNvSpPr txBox="1"/>
          <p:nvPr/>
        </p:nvSpPr>
        <p:spPr>
          <a:xfrm>
            <a:off x="2743200" y="2881342"/>
            <a:ext cx="12192000" cy="4524315"/>
          </a:xfrm>
          <a:prstGeom prst="rect">
            <a:avLst/>
          </a:prstGeom>
          <a:noFill/>
        </p:spPr>
        <p:txBody>
          <a:bodyPr wrap="square">
            <a:spAutoFit/>
          </a:bodyPr>
          <a:lstStyle/>
          <a:p>
            <a:pPr algn="ctr" rtl="1"/>
            <a:r>
              <a:rPr lang="ar-EG" sz="7200" b="1" dirty="0">
                <a:solidFill>
                  <a:srgbClr val="002060"/>
                </a:solidFill>
              </a:rPr>
              <a:t>هي الحوادث التي تطرأ دون أن يكون لإرادة الإنسان دور في إنشائها، فهي وقائع غير اختيارية، وتكون سببا في إنشاء الحقوق، وترتيب الالتزامات. </a:t>
            </a:r>
          </a:p>
        </p:txBody>
      </p:sp>
    </p:spTree>
    <p:extLst>
      <p:ext uri="{BB962C8B-B14F-4D97-AF65-F5344CB8AC3E}">
        <p14:creationId xmlns:p14="http://schemas.microsoft.com/office/powerpoint/2010/main" val="2312627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a:extLst>
              <a:ext uri="{FF2B5EF4-FFF2-40B4-BE49-F238E27FC236}">
                <a16:creationId xmlns="" xmlns:a16="http://schemas.microsoft.com/office/drawing/2014/main" id="{6E8176AF-E122-0A63-A35D-57791FB47C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328612"/>
            <a:ext cx="17068800" cy="9629775"/>
          </a:xfrm>
          <a:prstGeom prst="rect">
            <a:avLst/>
          </a:prstGeom>
        </p:spPr>
      </p:pic>
      <p:sp>
        <p:nvSpPr>
          <p:cNvPr id="8" name="مربع نص 7">
            <a:extLst>
              <a:ext uri="{FF2B5EF4-FFF2-40B4-BE49-F238E27FC236}">
                <a16:creationId xmlns="" xmlns:a16="http://schemas.microsoft.com/office/drawing/2014/main" id="{1E731982-4868-945F-B1A2-87155E581D9F}"/>
              </a:ext>
            </a:extLst>
          </p:cNvPr>
          <p:cNvSpPr txBox="1"/>
          <p:nvPr/>
        </p:nvSpPr>
        <p:spPr>
          <a:xfrm>
            <a:off x="8634762" y="1152148"/>
            <a:ext cx="6248400" cy="1323439"/>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8000" b="1" i="0" u="none" strike="noStrike" kern="1200" cap="none" spc="0" normalizeH="0" baseline="0" noProof="0" dirty="0">
                <a:ln>
                  <a:noFill/>
                </a:ln>
                <a:solidFill>
                  <a:srgbClr val="002060"/>
                </a:solidFill>
                <a:effectLst/>
                <a:uLnTx/>
                <a:uFillTx/>
                <a:latin typeface="Calibri"/>
                <a:ea typeface="+mn-ea"/>
                <a:cs typeface="Arial" panose="020B0604020202020204" pitchFamily="34" charset="0"/>
              </a:rPr>
              <a:t>للوقائع الطبيعية </a:t>
            </a:r>
          </a:p>
        </p:txBody>
      </p:sp>
      <p:sp>
        <p:nvSpPr>
          <p:cNvPr id="10" name="مربع نص 9">
            <a:extLst>
              <a:ext uri="{FF2B5EF4-FFF2-40B4-BE49-F238E27FC236}">
                <a16:creationId xmlns="" xmlns:a16="http://schemas.microsoft.com/office/drawing/2014/main" id="{BB477C7A-CDAA-9776-95A6-E8B91446FD42}"/>
              </a:ext>
            </a:extLst>
          </p:cNvPr>
          <p:cNvSpPr txBox="1"/>
          <p:nvPr/>
        </p:nvSpPr>
        <p:spPr>
          <a:xfrm>
            <a:off x="4419600" y="1257300"/>
            <a:ext cx="3529362" cy="1569660"/>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9600" b="1" i="0" u="none" strike="noStrike" kern="1200" cap="none" spc="0" normalizeH="0" baseline="0" noProof="0" dirty="0">
                <a:ln>
                  <a:noFill/>
                </a:ln>
                <a:solidFill>
                  <a:srgbClr val="002060"/>
                </a:solidFill>
                <a:effectLst/>
                <a:uLnTx/>
                <a:uFillTx/>
                <a:latin typeface="Calibri"/>
                <a:ea typeface="+mn-ea"/>
                <a:cs typeface="Arial" panose="020B0604020202020204" pitchFamily="34" charset="0"/>
              </a:rPr>
              <a:t>أمثلة</a:t>
            </a:r>
            <a:endParaRPr kumimoji="0" lang="ar-EG" sz="96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pic>
        <p:nvPicPr>
          <p:cNvPr id="5" name="صورة 4" descr="62b1af9ca1b79.png"/>
          <p:cNvPicPr>
            <a:picLocks noChangeAspect="1"/>
          </p:cNvPicPr>
          <p:nvPr/>
        </p:nvPicPr>
        <p:blipFill>
          <a:blip r:embed="rId3" cstate="print"/>
          <a:stretch>
            <a:fillRect/>
          </a:stretch>
        </p:blipFill>
        <p:spPr>
          <a:xfrm>
            <a:off x="381000" y="571500"/>
            <a:ext cx="1973634" cy="1102196"/>
          </a:xfrm>
          <a:prstGeom prst="rect">
            <a:avLst/>
          </a:prstGeom>
        </p:spPr>
      </p:pic>
    </p:spTree>
    <p:extLst>
      <p:ext uri="{BB962C8B-B14F-4D97-AF65-F5344CB8AC3E}">
        <p14:creationId xmlns:p14="http://schemas.microsoft.com/office/powerpoint/2010/main" val="1985972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 xmlns:a16="http://schemas.microsoft.com/office/drawing/2014/main" id="{7B5F3B34-FC5C-B15C-8852-D8A2C0E54D9C}"/>
              </a:ext>
            </a:extLst>
          </p:cNvPr>
          <p:cNvSpPr txBox="1"/>
          <p:nvPr/>
        </p:nvSpPr>
        <p:spPr>
          <a:xfrm>
            <a:off x="996159" y="970201"/>
            <a:ext cx="15232401" cy="9140964"/>
          </a:xfrm>
          <a:prstGeom prst="rect">
            <a:avLst/>
          </a:prstGeom>
          <a:noFill/>
        </p:spPr>
        <p:txBody>
          <a:bodyPr wrap="square">
            <a:spAutoFit/>
          </a:bodyPr>
          <a:lstStyle/>
          <a:p>
            <a:pPr marL="857250" indent="-857250" algn="r" rtl="1">
              <a:buFont typeface="Arial" panose="020B0604020202020204" pitchFamily="34" charset="0"/>
              <a:buChar char="•"/>
            </a:pPr>
            <a:r>
              <a:rPr lang="ar-EG" sz="6600" b="1" dirty="0">
                <a:solidFill>
                  <a:srgbClr val="63B8A7"/>
                </a:solidFill>
              </a:rPr>
              <a:t>واقعة الوالدة: </a:t>
            </a:r>
            <a:r>
              <a:rPr lang="ar-EG" sz="6600" b="1" dirty="0">
                <a:solidFill>
                  <a:srgbClr val="002060"/>
                </a:solidFill>
              </a:rPr>
              <a:t>يترتب عليها حقوق قانونية للمولود، مثل ثبوت النسب.</a:t>
            </a:r>
          </a:p>
          <a:p>
            <a:pPr algn="r" rtl="1"/>
            <a:endParaRPr lang="ar-EG" sz="6000" b="1" dirty="0">
              <a:solidFill>
                <a:srgbClr val="002060"/>
              </a:solidFill>
            </a:endParaRPr>
          </a:p>
          <a:p>
            <a:pPr marL="857250" indent="-857250" algn="r" rtl="1">
              <a:buFont typeface="Arial" panose="020B0604020202020204" pitchFamily="34" charset="0"/>
              <a:buChar char="•"/>
            </a:pPr>
            <a:r>
              <a:rPr lang="ar-EG" sz="6600" b="1" dirty="0">
                <a:solidFill>
                  <a:srgbClr val="63B8A7"/>
                </a:solidFill>
              </a:rPr>
              <a:t>واقعة الموت: </a:t>
            </a:r>
            <a:r>
              <a:rPr lang="ar-EG" sz="6600" b="1" dirty="0">
                <a:solidFill>
                  <a:srgbClr val="002060"/>
                </a:solidFill>
              </a:rPr>
              <a:t>يترتب عليها حقوق قانونية، مثل حقوق الورثة حيال الورث.</a:t>
            </a:r>
          </a:p>
          <a:p>
            <a:pPr marL="857250" indent="-857250" algn="r" rtl="1">
              <a:buFont typeface="Arial" panose="020B0604020202020204" pitchFamily="34" charset="0"/>
              <a:buChar char="•"/>
            </a:pPr>
            <a:endParaRPr lang="ar-EG" sz="6600" b="1" dirty="0">
              <a:solidFill>
                <a:srgbClr val="002060"/>
              </a:solidFill>
            </a:endParaRPr>
          </a:p>
          <a:p>
            <a:pPr marL="857250" indent="-857250" algn="r" rtl="1">
              <a:buFont typeface="Arial" panose="020B0604020202020204" pitchFamily="34" charset="0"/>
              <a:buChar char="•"/>
            </a:pPr>
            <a:r>
              <a:rPr lang="ar-EG" sz="6600" b="1" dirty="0">
                <a:solidFill>
                  <a:srgbClr val="63B8A7"/>
                </a:solidFill>
              </a:rPr>
              <a:t>القوة القاهرة: </a:t>
            </a:r>
            <a:r>
              <a:rPr lang="ar-EG" sz="6600" b="1" dirty="0">
                <a:solidFill>
                  <a:srgbClr val="002060"/>
                </a:solidFill>
              </a:rPr>
              <a:t>يترتب عليها حقوق قانونية، مثل حق المدين في عدم تنفيذ الالتزامات عند حدوث الكوارث الطبيعية كالزلازل والبراكين واستحال تنفيذ الالتزام. </a:t>
            </a:r>
          </a:p>
        </p:txBody>
      </p:sp>
      <p:sp>
        <p:nvSpPr>
          <p:cNvPr id="2" name="Freeform 11">
            <a:extLst>
              <a:ext uri="{FF2B5EF4-FFF2-40B4-BE49-F238E27FC236}">
                <a16:creationId xmlns="" xmlns:a16="http://schemas.microsoft.com/office/drawing/2014/main" id="{B76DC574-E309-B559-11F1-E0B4552F8808}"/>
              </a:ext>
            </a:extLst>
          </p:cNvPr>
          <p:cNvSpPr/>
          <p:nvPr/>
        </p:nvSpPr>
        <p:spPr>
          <a:xfrm flipH="1">
            <a:off x="15537201" y="3695700"/>
            <a:ext cx="1780040" cy="1844983"/>
          </a:xfrm>
          <a:custGeom>
            <a:avLst/>
            <a:gdLst/>
            <a:ahLst/>
            <a:cxnLst/>
            <a:rect l="l" t="t" r="r" b="b"/>
            <a:pathLst>
              <a:path w="1780040" h="1844983">
                <a:moveTo>
                  <a:pt x="1780040" y="0"/>
                </a:moveTo>
                <a:lnTo>
                  <a:pt x="0" y="0"/>
                </a:lnTo>
                <a:lnTo>
                  <a:pt x="0" y="1844983"/>
                </a:lnTo>
                <a:lnTo>
                  <a:pt x="1780040" y="1844983"/>
                </a:lnTo>
                <a:lnTo>
                  <a:pt x="1780040" y="0"/>
                </a:lnTo>
                <a:close/>
              </a:path>
            </a:pathLst>
          </a:custGeom>
          <a:blipFill>
            <a:blip r:embed="rId2" cstate="print">
              <a:extLst>
                <a:ext uri="{96DAC541-7B7A-43D3-8B79-37D633B846F1}">
                  <asvg:svgBlip xmlns="" xmlns:asvg="http://schemas.microsoft.com/office/drawing/2016/SVG/main" r:embed="rId3"/>
                </a:ext>
              </a:extLst>
            </a:blip>
            <a:stretch>
              <a:fillRect/>
            </a:stretch>
          </a:blipFill>
        </p:spPr>
        <p:txBody>
          <a:bodyPr/>
          <a:lstStyle/>
          <a:p>
            <a:endParaRPr lang="ar-EG"/>
          </a:p>
        </p:txBody>
      </p:sp>
      <p:sp>
        <p:nvSpPr>
          <p:cNvPr id="3" name="Freeform 12">
            <a:extLst>
              <a:ext uri="{FF2B5EF4-FFF2-40B4-BE49-F238E27FC236}">
                <a16:creationId xmlns="" xmlns:a16="http://schemas.microsoft.com/office/drawing/2014/main" id="{4F20BD66-08DB-3C84-1A35-427BF2ED74FA}"/>
              </a:ext>
            </a:extLst>
          </p:cNvPr>
          <p:cNvSpPr/>
          <p:nvPr/>
        </p:nvSpPr>
        <p:spPr>
          <a:xfrm flipH="1">
            <a:off x="15537201" y="7124700"/>
            <a:ext cx="1780040" cy="1844983"/>
          </a:xfrm>
          <a:custGeom>
            <a:avLst/>
            <a:gdLst/>
            <a:ahLst/>
            <a:cxnLst/>
            <a:rect l="l" t="t" r="r" b="b"/>
            <a:pathLst>
              <a:path w="1780040" h="1844983">
                <a:moveTo>
                  <a:pt x="1780040" y="0"/>
                </a:moveTo>
                <a:lnTo>
                  <a:pt x="0" y="0"/>
                </a:lnTo>
                <a:lnTo>
                  <a:pt x="0" y="1844983"/>
                </a:lnTo>
                <a:lnTo>
                  <a:pt x="1780040" y="1844983"/>
                </a:lnTo>
                <a:lnTo>
                  <a:pt x="1780040" y="0"/>
                </a:lnTo>
                <a:close/>
              </a:path>
            </a:pathLst>
          </a:custGeom>
          <a:blipFill>
            <a:blip r:embed="rId2" cstate="print">
              <a:extLst>
                <a:ext uri="{96DAC541-7B7A-43D3-8B79-37D633B846F1}">
                  <asvg:svgBlip xmlns="" xmlns:asvg="http://schemas.microsoft.com/office/drawing/2016/SVG/main" r:embed="rId3"/>
                </a:ext>
              </a:extLst>
            </a:blip>
            <a:stretch>
              <a:fillRect/>
            </a:stretch>
          </a:blipFill>
        </p:spPr>
        <p:txBody>
          <a:bodyPr/>
          <a:lstStyle/>
          <a:p>
            <a:endParaRPr lang="ar-EG"/>
          </a:p>
        </p:txBody>
      </p:sp>
      <p:sp>
        <p:nvSpPr>
          <p:cNvPr id="4" name="Freeform 13">
            <a:extLst>
              <a:ext uri="{FF2B5EF4-FFF2-40B4-BE49-F238E27FC236}">
                <a16:creationId xmlns="" xmlns:a16="http://schemas.microsoft.com/office/drawing/2014/main" id="{61BB7CCA-5A39-EC18-7A0B-B025AD8F41AD}"/>
              </a:ext>
            </a:extLst>
          </p:cNvPr>
          <p:cNvSpPr/>
          <p:nvPr/>
        </p:nvSpPr>
        <p:spPr>
          <a:xfrm flipH="1">
            <a:off x="15537201" y="571500"/>
            <a:ext cx="1780040" cy="1844983"/>
          </a:xfrm>
          <a:custGeom>
            <a:avLst/>
            <a:gdLst/>
            <a:ahLst/>
            <a:cxnLst/>
            <a:rect l="l" t="t" r="r" b="b"/>
            <a:pathLst>
              <a:path w="1780040" h="1844983">
                <a:moveTo>
                  <a:pt x="1780040" y="0"/>
                </a:moveTo>
                <a:lnTo>
                  <a:pt x="0" y="0"/>
                </a:lnTo>
                <a:lnTo>
                  <a:pt x="0" y="1844983"/>
                </a:lnTo>
                <a:lnTo>
                  <a:pt x="1780040" y="1844983"/>
                </a:lnTo>
                <a:lnTo>
                  <a:pt x="1780040" y="0"/>
                </a:lnTo>
                <a:close/>
              </a:path>
            </a:pathLst>
          </a:custGeom>
          <a:blipFill>
            <a:blip r:embed="rId2" cstate="print">
              <a:extLst>
                <a:ext uri="{96DAC541-7B7A-43D3-8B79-37D633B846F1}">
                  <asvg:svgBlip xmlns="" xmlns:asvg="http://schemas.microsoft.com/office/drawing/2016/SVG/main" r:embed="rId3"/>
                </a:ext>
              </a:extLst>
            </a:blip>
            <a:stretch>
              <a:fillRect/>
            </a:stretch>
          </a:blipFill>
        </p:spPr>
        <p:txBody>
          <a:bodyPr/>
          <a:lstStyle/>
          <a:p>
            <a:endParaRPr lang="ar-EG"/>
          </a:p>
        </p:txBody>
      </p:sp>
      <p:sp>
        <p:nvSpPr>
          <p:cNvPr id="6" name="Freeform 18">
            <a:extLst>
              <a:ext uri="{FF2B5EF4-FFF2-40B4-BE49-F238E27FC236}">
                <a16:creationId xmlns="" xmlns:a16="http://schemas.microsoft.com/office/drawing/2014/main" id="{F0D7859A-FB70-E451-C28E-75E91CEBFFE1}"/>
              </a:ext>
            </a:extLst>
          </p:cNvPr>
          <p:cNvSpPr/>
          <p:nvPr/>
        </p:nvSpPr>
        <p:spPr>
          <a:xfrm flipH="1">
            <a:off x="15837645" y="1000542"/>
            <a:ext cx="1244097" cy="1045041"/>
          </a:xfrm>
          <a:custGeom>
            <a:avLst/>
            <a:gdLst/>
            <a:ahLst/>
            <a:cxnLst/>
            <a:rect l="l" t="t" r="r" b="b"/>
            <a:pathLst>
              <a:path w="1244097" h="1045041">
                <a:moveTo>
                  <a:pt x="1244097" y="0"/>
                </a:moveTo>
                <a:lnTo>
                  <a:pt x="0" y="0"/>
                </a:lnTo>
                <a:lnTo>
                  <a:pt x="0" y="1045041"/>
                </a:lnTo>
                <a:lnTo>
                  <a:pt x="1244097" y="1045041"/>
                </a:lnTo>
                <a:lnTo>
                  <a:pt x="1244097" y="0"/>
                </a:lnTo>
                <a:close/>
              </a:path>
            </a:pathLst>
          </a:custGeom>
          <a:blipFill>
            <a:blip r:embed="rId4" cstate="print">
              <a:extLst>
                <a:ext uri="{96DAC541-7B7A-43D3-8B79-37D633B846F1}">
                  <asvg:svgBlip xmlns="" xmlns:asvg="http://schemas.microsoft.com/office/drawing/2016/SVG/main" r:embed="rId5"/>
                </a:ext>
              </a:extLst>
            </a:blip>
            <a:stretch>
              <a:fillRect/>
            </a:stretch>
          </a:blipFill>
        </p:spPr>
        <p:txBody>
          <a:bodyPr/>
          <a:lstStyle/>
          <a:p>
            <a:endParaRPr lang="ar-EG"/>
          </a:p>
        </p:txBody>
      </p:sp>
      <p:sp>
        <p:nvSpPr>
          <p:cNvPr id="8" name="Freeform 19">
            <a:extLst>
              <a:ext uri="{FF2B5EF4-FFF2-40B4-BE49-F238E27FC236}">
                <a16:creationId xmlns="" xmlns:a16="http://schemas.microsoft.com/office/drawing/2014/main" id="{BC169B31-3F39-13BF-0332-CDC30B4DCCAB}"/>
              </a:ext>
            </a:extLst>
          </p:cNvPr>
          <p:cNvSpPr/>
          <p:nvPr/>
        </p:nvSpPr>
        <p:spPr>
          <a:xfrm flipH="1">
            <a:off x="15907382" y="3916710"/>
            <a:ext cx="1039679" cy="1245124"/>
          </a:xfrm>
          <a:custGeom>
            <a:avLst/>
            <a:gdLst/>
            <a:ahLst/>
            <a:cxnLst/>
            <a:rect l="l" t="t" r="r" b="b"/>
            <a:pathLst>
              <a:path w="1039679" h="1245124">
                <a:moveTo>
                  <a:pt x="1039678" y="0"/>
                </a:moveTo>
                <a:lnTo>
                  <a:pt x="0" y="0"/>
                </a:lnTo>
                <a:lnTo>
                  <a:pt x="0" y="1245124"/>
                </a:lnTo>
                <a:lnTo>
                  <a:pt x="1039678" y="1245124"/>
                </a:lnTo>
                <a:lnTo>
                  <a:pt x="1039678" y="0"/>
                </a:lnTo>
                <a:close/>
              </a:path>
            </a:pathLst>
          </a:custGeom>
          <a:blipFill>
            <a:blip r:embed="rId6" cstate="print">
              <a:extLst>
                <a:ext uri="{96DAC541-7B7A-43D3-8B79-37D633B846F1}">
                  <asvg:svgBlip xmlns="" xmlns:asvg="http://schemas.microsoft.com/office/drawing/2016/SVG/main" r:embed="rId7"/>
                </a:ext>
              </a:extLst>
            </a:blip>
            <a:stretch>
              <a:fillRect/>
            </a:stretch>
          </a:blipFill>
        </p:spPr>
        <p:txBody>
          <a:bodyPr/>
          <a:lstStyle/>
          <a:p>
            <a:endParaRPr lang="ar-EG"/>
          </a:p>
        </p:txBody>
      </p:sp>
      <p:sp>
        <p:nvSpPr>
          <p:cNvPr id="9" name="Freeform 20">
            <a:extLst>
              <a:ext uri="{FF2B5EF4-FFF2-40B4-BE49-F238E27FC236}">
                <a16:creationId xmlns="" xmlns:a16="http://schemas.microsoft.com/office/drawing/2014/main" id="{968F8A27-932E-3072-0785-8E0A3142F663}"/>
              </a:ext>
            </a:extLst>
          </p:cNvPr>
          <p:cNvSpPr/>
          <p:nvPr/>
        </p:nvSpPr>
        <p:spPr>
          <a:xfrm flipH="1">
            <a:off x="15837645" y="7524844"/>
            <a:ext cx="1203240" cy="1143078"/>
          </a:xfrm>
          <a:custGeom>
            <a:avLst/>
            <a:gdLst/>
            <a:ahLst/>
            <a:cxnLst/>
            <a:rect l="l" t="t" r="r" b="b"/>
            <a:pathLst>
              <a:path w="1203240" h="1143078">
                <a:moveTo>
                  <a:pt x="1203240" y="0"/>
                </a:moveTo>
                <a:lnTo>
                  <a:pt x="0" y="0"/>
                </a:lnTo>
                <a:lnTo>
                  <a:pt x="0" y="1143078"/>
                </a:lnTo>
                <a:lnTo>
                  <a:pt x="1203240" y="1143078"/>
                </a:lnTo>
                <a:lnTo>
                  <a:pt x="1203240" y="0"/>
                </a:lnTo>
                <a:close/>
              </a:path>
            </a:pathLst>
          </a:custGeom>
          <a:blipFill>
            <a:blip r:embed="rId8" cstate="print">
              <a:extLst>
                <a:ext uri="{96DAC541-7B7A-43D3-8B79-37D633B846F1}">
                  <asvg:svgBlip xmlns="" xmlns:asvg="http://schemas.microsoft.com/office/drawing/2016/SVG/main" r:embed="rId9"/>
                </a:ext>
              </a:extLst>
            </a:blip>
            <a:stretch>
              <a:fillRect/>
            </a:stretch>
          </a:blipFill>
        </p:spPr>
        <p:txBody>
          <a:bodyPr/>
          <a:lstStyle/>
          <a:p>
            <a:endParaRPr lang="ar-EG"/>
          </a:p>
        </p:txBody>
      </p:sp>
    </p:spTree>
    <p:extLst>
      <p:ext uri="{BB962C8B-B14F-4D97-AF65-F5344CB8AC3E}">
        <p14:creationId xmlns:p14="http://schemas.microsoft.com/office/powerpoint/2010/main" val="1271088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wipe(down)">
                                      <p:cBhvr>
                                        <p:cTn id="18" dur="500"/>
                                        <p:tgtEl>
                                          <p:spTgt spid="5">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Effect transition="in" filter="wipe(down)">
                                      <p:cBhvr>
                                        <p:cTn id="29" dur="500"/>
                                        <p:tgtEl>
                                          <p:spTgt spid="5">
                                            <p:txEl>
                                              <p:pRg st="4" end="4"/>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2" grpId="0" animBg="1"/>
      <p:bldP spid="3" grpId="0" animBg="1"/>
      <p:bldP spid="4" grpId="0" animBg="1"/>
      <p:bldP spid="6"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63B8A7"/>
        </a:solidFill>
        <a:effectLst/>
      </p:bgPr>
    </p:bg>
    <p:spTree>
      <p:nvGrpSpPr>
        <p:cNvPr id="1" name=""/>
        <p:cNvGrpSpPr/>
        <p:nvPr/>
      </p:nvGrpSpPr>
      <p:grpSpPr>
        <a:xfrm>
          <a:off x="0" y="0"/>
          <a:ext cx="0" cy="0"/>
          <a:chOff x="0" y="0"/>
          <a:chExt cx="0" cy="0"/>
        </a:xfrm>
      </p:grpSpPr>
      <p:sp>
        <p:nvSpPr>
          <p:cNvPr id="6" name="Freeform 6"/>
          <p:cNvSpPr/>
          <p:nvPr/>
        </p:nvSpPr>
        <p:spPr>
          <a:xfrm rot="1739024" flipH="1">
            <a:off x="9750335" y="688869"/>
            <a:ext cx="8229971" cy="8229971"/>
          </a:xfrm>
          <a:custGeom>
            <a:avLst/>
            <a:gdLst/>
            <a:ahLst/>
            <a:cxnLst/>
            <a:rect l="l" t="t" r="r" b="b"/>
            <a:pathLst>
              <a:path w="8229971" h="8229971">
                <a:moveTo>
                  <a:pt x="8229971" y="0"/>
                </a:moveTo>
                <a:lnTo>
                  <a:pt x="0" y="0"/>
                </a:lnTo>
                <a:lnTo>
                  <a:pt x="0" y="8229972"/>
                </a:lnTo>
                <a:lnTo>
                  <a:pt x="8229971" y="8229972"/>
                </a:lnTo>
                <a:lnTo>
                  <a:pt x="8229971" y="0"/>
                </a:lnTo>
                <a:close/>
              </a:path>
            </a:pathLst>
          </a:custGeom>
          <a:blipFill>
            <a:blip r:embed="rId2" cstate="print">
              <a:alphaModFix amt="25000"/>
              <a:extLst>
                <a:ext uri="{96DAC541-7B7A-43D3-8B79-37D633B846F1}">
                  <asvg:svgBlip xmlns="" xmlns:asvg="http://schemas.microsoft.com/office/drawing/2016/SVG/main" r:embed="rId3"/>
                </a:ext>
              </a:extLst>
            </a:blip>
            <a:stretch>
              <a:fillRect/>
            </a:stretch>
          </a:blipFill>
        </p:spPr>
        <p:txBody>
          <a:bodyPr/>
          <a:lstStyle/>
          <a:p>
            <a:endParaRPr lang="ar-EG"/>
          </a:p>
        </p:txBody>
      </p:sp>
      <p:sp>
        <p:nvSpPr>
          <p:cNvPr id="7" name="Freeform 7"/>
          <p:cNvSpPr/>
          <p:nvPr/>
        </p:nvSpPr>
        <p:spPr>
          <a:xfrm flipH="1">
            <a:off x="10519402" y="2814893"/>
            <a:ext cx="6358109" cy="4657214"/>
          </a:xfrm>
          <a:custGeom>
            <a:avLst/>
            <a:gdLst/>
            <a:ahLst/>
            <a:cxnLst/>
            <a:rect l="l" t="t" r="r" b="b"/>
            <a:pathLst>
              <a:path w="6358109" h="4657214">
                <a:moveTo>
                  <a:pt x="6358109" y="0"/>
                </a:moveTo>
                <a:lnTo>
                  <a:pt x="0" y="0"/>
                </a:lnTo>
                <a:lnTo>
                  <a:pt x="0" y="4657214"/>
                </a:lnTo>
                <a:lnTo>
                  <a:pt x="6358109" y="4657214"/>
                </a:lnTo>
                <a:lnTo>
                  <a:pt x="6358109" y="0"/>
                </a:lnTo>
                <a:close/>
              </a:path>
            </a:pathLst>
          </a:custGeom>
          <a:blipFill>
            <a:blip r:embed="rId4" cstate="print">
              <a:extLst>
                <a:ext uri="{96DAC541-7B7A-43D3-8B79-37D633B846F1}">
                  <asvg:svgBlip xmlns="" xmlns:asvg="http://schemas.microsoft.com/office/drawing/2016/SVG/main" r:embed="rId5"/>
                </a:ext>
              </a:extLst>
            </a:blip>
            <a:stretch>
              <a:fillRect/>
            </a:stretch>
          </a:blipFill>
        </p:spPr>
        <p:txBody>
          <a:bodyPr/>
          <a:lstStyle/>
          <a:p>
            <a:endParaRPr lang="ar-EG"/>
          </a:p>
        </p:txBody>
      </p:sp>
      <p:sp>
        <p:nvSpPr>
          <p:cNvPr id="9" name="مربع نص 8">
            <a:extLst>
              <a:ext uri="{FF2B5EF4-FFF2-40B4-BE49-F238E27FC236}">
                <a16:creationId xmlns="" xmlns:a16="http://schemas.microsoft.com/office/drawing/2014/main" id="{CC7ADDD2-4B14-8508-C535-1587588056AD}"/>
              </a:ext>
            </a:extLst>
          </p:cNvPr>
          <p:cNvSpPr txBox="1"/>
          <p:nvPr/>
        </p:nvSpPr>
        <p:spPr>
          <a:xfrm>
            <a:off x="862446" y="1537620"/>
            <a:ext cx="9656956" cy="1323439"/>
          </a:xfrm>
          <a:prstGeom prst="rect">
            <a:avLst/>
          </a:prstGeom>
          <a:noFill/>
        </p:spPr>
        <p:txBody>
          <a:bodyPr wrap="square">
            <a:spAutoFit/>
          </a:bodyPr>
          <a:lstStyle/>
          <a:p>
            <a:pPr lvl="0" algn="ctr" rtl="1"/>
            <a:r>
              <a:rPr lang="ar-EG" sz="8000" b="1" dirty="0">
                <a:solidFill>
                  <a:prstClr val="white"/>
                </a:solidFill>
                <a:effectLst>
                  <a:glow rad="139700">
                    <a:srgbClr val="9BBB59">
                      <a:satMod val="175000"/>
                      <a:alpha val="40000"/>
                    </a:srgbClr>
                  </a:glow>
                </a:effectLst>
              </a:rPr>
              <a:t>ثانيًا: الوقائع المادية</a:t>
            </a:r>
          </a:p>
        </p:txBody>
      </p:sp>
      <p:pic>
        <p:nvPicPr>
          <p:cNvPr id="11" name="صورة 10">
            <a:extLst>
              <a:ext uri="{FF2B5EF4-FFF2-40B4-BE49-F238E27FC236}">
                <a16:creationId xmlns="" xmlns:a16="http://schemas.microsoft.com/office/drawing/2014/main" id="{FCB87BDC-60C0-67A0-BBA6-EDF856C2908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46766" y="4206181"/>
            <a:ext cx="6191250" cy="6191250"/>
          </a:xfrm>
          <a:prstGeom prst="rect">
            <a:avLst/>
          </a:prstGeom>
        </p:spPr>
      </p:pic>
      <p:pic>
        <p:nvPicPr>
          <p:cNvPr id="8" name="صورة 7" descr="62b1af9ca1b79.png"/>
          <p:cNvPicPr>
            <a:picLocks noChangeAspect="1"/>
          </p:cNvPicPr>
          <p:nvPr/>
        </p:nvPicPr>
        <p:blipFill>
          <a:blip r:embed="rId7" cstate="print"/>
          <a:stretch>
            <a:fillRect/>
          </a:stretch>
        </p:blipFill>
        <p:spPr>
          <a:xfrm>
            <a:off x="381000" y="571500"/>
            <a:ext cx="1973634" cy="11021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 xmlns:a16="http://schemas.microsoft.com/office/drawing/2014/main" id="{18CEF6E9-402A-2AFB-16CD-C312F6FE4409}"/>
              </a:ext>
            </a:extLst>
          </p:cNvPr>
          <p:cNvSpPr txBox="1"/>
          <p:nvPr/>
        </p:nvSpPr>
        <p:spPr>
          <a:xfrm>
            <a:off x="2743200" y="1638300"/>
            <a:ext cx="12801600" cy="6740307"/>
          </a:xfrm>
          <a:prstGeom prst="rect">
            <a:avLst/>
          </a:prstGeom>
          <a:noFill/>
        </p:spPr>
        <p:txBody>
          <a:bodyPr wrap="square">
            <a:spAutoFit/>
          </a:bodyPr>
          <a:lstStyle/>
          <a:p>
            <a:pPr algn="ctr" rtl="1"/>
            <a:r>
              <a:rPr lang="ar-EG" sz="7200" b="1" dirty="0">
                <a:solidFill>
                  <a:srgbClr val="002060"/>
                </a:solidFill>
              </a:rPr>
              <a:t>هــي الأعمال المادية التي يقوم بها الإنسان، ويرتب عليها القانون أثراً معينــا، وقد تكون النتيجة لهذه الأعمال بإرادة ً الإنسان أو بدون إرادته، وتكون سببا في إنشاء الحقوق وترتيب الالتزامات.</a:t>
            </a:r>
          </a:p>
          <a:p>
            <a:pPr algn="ctr" rtl="1"/>
            <a:r>
              <a:rPr lang="ar-EG" sz="7200" b="1" dirty="0">
                <a:solidFill>
                  <a:srgbClr val="002060"/>
                </a:solidFill>
              </a:rPr>
              <a:t>وتنقسم الوقائع المادية إلى قسمين: </a:t>
            </a:r>
          </a:p>
        </p:txBody>
      </p:sp>
    </p:spTree>
    <p:extLst>
      <p:ext uri="{BB962C8B-B14F-4D97-AF65-F5344CB8AC3E}">
        <p14:creationId xmlns:p14="http://schemas.microsoft.com/office/powerpoint/2010/main" val="3117160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 xmlns:a16="http://schemas.microsoft.com/office/drawing/2014/main" id="{18CEF6E9-402A-2AFB-16CD-C312F6FE4409}"/>
              </a:ext>
            </a:extLst>
          </p:cNvPr>
          <p:cNvSpPr txBox="1"/>
          <p:nvPr/>
        </p:nvSpPr>
        <p:spPr>
          <a:xfrm>
            <a:off x="1905000" y="2050345"/>
            <a:ext cx="13639800" cy="6186309"/>
          </a:xfrm>
          <a:prstGeom prst="rect">
            <a:avLst/>
          </a:prstGeom>
          <a:noFill/>
        </p:spPr>
        <p:txBody>
          <a:bodyPr wrap="square">
            <a:spAutoFit/>
          </a:bodyPr>
          <a:lstStyle/>
          <a:p>
            <a:pPr algn="r" rtl="1"/>
            <a:r>
              <a:rPr lang="ar-EG" sz="6600" b="1" dirty="0">
                <a:solidFill>
                  <a:srgbClr val="63B8A7"/>
                </a:solidFill>
              </a:rPr>
              <a:t>1. الفعل الضار: </a:t>
            </a:r>
            <a:r>
              <a:rPr lang="ar-EG" sz="6600" b="1" dirty="0">
                <a:solidFill>
                  <a:srgbClr val="002060"/>
                </a:solidFill>
              </a:rPr>
              <a:t>هو كل فعل مادي ترتب عليه ضرر ما؛ سواء أكانت العلاقة بين الفعل والضرر مباشرة أم غير مباشرة، وسواء أكان الفعل وقع بشكل متعمد أم غير متعمد، وتنص المادة (120) من نظام المعاملات المدنية على أن: "كل خطأ سبب ضرراً للغير يُلزم من ارتكبه بالتعويض". </a:t>
            </a:r>
          </a:p>
        </p:txBody>
      </p:sp>
    </p:spTree>
    <p:extLst>
      <p:ext uri="{BB962C8B-B14F-4D97-AF65-F5344CB8AC3E}">
        <p14:creationId xmlns:p14="http://schemas.microsoft.com/office/powerpoint/2010/main" val="2719840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 xmlns:a16="http://schemas.microsoft.com/office/drawing/2014/main" id="{18CEF6E9-402A-2AFB-16CD-C312F6FE4409}"/>
              </a:ext>
            </a:extLst>
          </p:cNvPr>
          <p:cNvSpPr txBox="1"/>
          <p:nvPr/>
        </p:nvSpPr>
        <p:spPr>
          <a:xfrm>
            <a:off x="2057400" y="1638300"/>
            <a:ext cx="14020800" cy="6555641"/>
          </a:xfrm>
          <a:prstGeom prst="rect">
            <a:avLst/>
          </a:prstGeom>
          <a:noFill/>
        </p:spPr>
        <p:txBody>
          <a:bodyPr wrap="square">
            <a:spAutoFit/>
          </a:bodyPr>
          <a:lstStyle/>
          <a:p>
            <a:pPr algn="r" rtl="1"/>
            <a:r>
              <a:rPr lang="ar-EG" sz="6000" b="1" dirty="0">
                <a:solidFill>
                  <a:srgbClr val="63B8A7"/>
                </a:solidFill>
              </a:rPr>
              <a:t>2. الإثراء بلا سبب: </a:t>
            </a:r>
            <a:r>
              <a:rPr lang="ar-EG" sz="6000" b="1" dirty="0">
                <a:solidFill>
                  <a:srgbClr val="002060"/>
                </a:solidFill>
              </a:rPr>
              <a:t>هو كل فعل مادي يترتب عليه حق على المنتفع (</a:t>
            </a:r>
            <a:r>
              <a:rPr lang="ar-EG" sz="6000" b="1" dirty="0" err="1">
                <a:solidFill>
                  <a:srgbClr val="002060"/>
                </a:solidFill>
              </a:rPr>
              <a:t>المثري</a:t>
            </a:r>
            <a:r>
              <a:rPr lang="ar-EG" sz="6000" b="1" dirty="0">
                <a:solidFill>
                  <a:srgbClr val="002060"/>
                </a:solidFill>
              </a:rPr>
              <a:t>) لمصلحة من قام بالإثراء، وتنص المادة (144 ) من نظام المعاملات المدنية على أن: "كل شخص -ولو غير مميز- يثري دون سبب مشروع على حساب شخص آخر يلزمه ً في حدود ما أثرى به تعويض هذا الشخص عما لحقه من خسارة، ويبقى هذا الالتزام قائما ولو زال الإثراء فيما بعد". </a:t>
            </a:r>
          </a:p>
        </p:txBody>
      </p:sp>
    </p:spTree>
    <p:extLst>
      <p:ext uri="{BB962C8B-B14F-4D97-AF65-F5344CB8AC3E}">
        <p14:creationId xmlns:p14="http://schemas.microsoft.com/office/powerpoint/2010/main" val="183480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a:extLst>
              <a:ext uri="{FF2B5EF4-FFF2-40B4-BE49-F238E27FC236}">
                <a16:creationId xmlns="" xmlns:a16="http://schemas.microsoft.com/office/drawing/2014/main" id="{6E8176AF-E122-0A63-A35D-57791FB47C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328612"/>
            <a:ext cx="17068800" cy="9629775"/>
          </a:xfrm>
          <a:prstGeom prst="rect">
            <a:avLst/>
          </a:prstGeom>
        </p:spPr>
      </p:pic>
      <p:sp>
        <p:nvSpPr>
          <p:cNvPr id="8" name="مربع نص 7">
            <a:extLst>
              <a:ext uri="{FF2B5EF4-FFF2-40B4-BE49-F238E27FC236}">
                <a16:creationId xmlns="" xmlns:a16="http://schemas.microsoft.com/office/drawing/2014/main" id="{1E731982-4868-945F-B1A2-87155E581D9F}"/>
              </a:ext>
            </a:extLst>
          </p:cNvPr>
          <p:cNvSpPr txBox="1"/>
          <p:nvPr/>
        </p:nvSpPr>
        <p:spPr>
          <a:xfrm>
            <a:off x="2858429" y="1409700"/>
            <a:ext cx="6248400" cy="1323439"/>
          </a:xfrm>
          <a:prstGeom prst="rect">
            <a:avLst/>
          </a:prstGeom>
          <a:noFill/>
        </p:spPr>
        <p:txBody>
          <a:bodyPr wrap="square">
            <a:spAutoFit/>
          </a:bodyPr>
          <a:lstStyle/>
          <a:p>
            <a:pPr algn="ctr" rtl="1"/>
            <a:r>
              <a:rPr lang="ar-EG" sz="8000" b="1" dirty="0">
                <a:solidFill>
                  <a:srgbClr val="002060"/>
                </a:solidFill>
              </a:rPr>
              <a:t>للوقائع المادية </a:t>
            </a:r>
          </a:p>
        </p:txBody>
      </p:sp>
      <p:sp>
        <p:nvSpPr>
          <p:cNvPr id="10" name="مربع نص 9">
            <a:extLst>
              <a:ext uri="{FF2B5EF4-FFF2-40B4-BE49-F238E27FC236}">
                <a16:creationId xmlns="" xmlns:a16="http://schemas.microsoft.com/office/drawing/2014/main" id="{BB477C7A-CDAA-9776-95A6-E8B91446FD42}"/>
              </a:ext>
            </a:extLst>
          </p:cNvPr>
          <p:cNvSpPr txBox="1"/>
          <p:nvPr/>
        </p:nvSpPr>
        <p:spPr>
          <a:xfrm>
            <a:off x="9205334" y="952500"/>
            <a:ext cx="5107258" cy="1569660"/>
          </a:xfrm>
          <a:prstGeom prst="rect">
            <a:avLst/>
          </a:prstGeom>
          <a:noFill/>
        </p:spPr>
        <p:txBody>
          <a:bodyPr wrap="square">
            <a:spAutoFit/>
          </a:bodyPr>
          <a:lstStyle/>
          <a:p>
            <a:pPr algn="ctr" rtl="1"/>
            <a:r>
              <a:rPr lang="ar-EG" sz="9600" b="1" dirty="0">
                <a:solidFill>
                  <a:srgbClr val="002060"/>
                </a:solidFill>
              </a:rPr>
              <a:t>أمثلة</a:t>
            </a:r>
            <a:endParaRPr lang="ar-EG" sz="9600" dirty="0"/>
          </a:p>
        </p:txBody>
      </p:sp>
      <p:pic>
        <p:nvPicPr>
          <p:cNvPr id="5" name="صورة 4" descr="62b1af9ca1b79.png"/>
          <p:cNvPicPr>
            <a:picLocks noChangeAspect="1"/>
          </p:cNvPicPr>
          <p:nvPr/>
        </p:nvPicPr>
        <p:blipFill>
          <a:blip r:embed="rId3" cstate="print"/>
          <a:stretch>
            <a:fillRect/>
          </a:stretch>
        </p:blipFill>
        <p:spPr>
          <a:xfrm>
            <a:off x="381000" y="571500"/>
            <a:ext cx="1973634" cy="1102196"/>
          </a:xfrm>
          <a:prstGeom prst="rect">
            <a:avLst/>
          </a:prstGeom>
        </p:spPr>
      </p:pic>
    </p:spTree>
    <p:extLst>
      <p:ext uri="{BB962C8B-B14F-4D97-AF65-F5344CB8AC3E}">
        <p14:creationId xmlns:p14="http://schemas.microsoft.com/office/powerpoint/2010/main" val="1639143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جدول 5">
            <a:extLst>
              <a:ext uri="{FF2B5EF4-FFF2-40B4-BE49-F238E27FC236}">
                <a16:creationId xmlns="" xmlns:a16="http://schemas.microsoft.com/office/drawing/2014/main" id="{C233FDAF-E1DA-BA7E-3664-1FF3B0718F54}"/>
              </a:ext>
            </a:extLst>
          </p:cNvPr>
          <p:cNvGraphicFramePr>
            <a:graphicFrameLocks noGrp="1"/>
          </p:cNvGraphicFramePr>
          <p:nvPr>
            <p:extLst>
              <p:ext uri="{D42A27DB-BD31-4B8C-83A1-F6EECF244321}">
                <p14:modId xmlns:p14="http://schemas.microsoft.com/office/powerpoint/2010/main" val="4119483693"/>
              </p:ext>
            </p:extLst>
          </p:nvPr>
        </p:nvGraphicFramePr>
        <p:xfrm>
          <a:off x="3009900" y="1638300"/>
          <a:ext cx="12268200" cy="7010400"/>
        </p:xfrm>
        <a:graphic>
          <a:graphicData uri="http://schemas.openxmlformats.org/drawingml/2006/table">
            <a:tbl>
              <a:tblPr rtl="1" firstRow="1" bandRow="1">
                <a:tableStyleId>{7DF18680-E054-41AD-8BC1-D1AEF772440D}</a:tableStyleId>
              </a:tblPr>
              <a:tblGrid>
                <a:gridCol w="12268200">
                  <a:extLst>
                    <a:ext uri="{9D8B030D-6E8A-4147-A177-3AD203B41FA5}">
                      <a16:colId xmlns="" xmlns:a16="http://schemas.microsoft.com/office/drawing/2014/main" val="2045696867"/>
                    </a:ext>
                  </a:extLst>
                </a:gridCol>
              </a:tblGrid>
              <a:tr h="2002991">
                <a:tc>
                  <a:txBody>
                    <a:bodyPr/>
                    <a:lstStyle/>
                    <a:p>
                      <a:pPr algn="ctr" rtl="1">
                        <a:lnSpc>
                          <a:spcPct val="100000"/>
                        </a:lnSpc>
                      </a:pPr>
                      <a:r>
                        <a:rPr lang="ar-EG" sz="9600" dirty="0"/>
                        <a:t>الفعل الضار</a:t>
                      </a:r>
                    </a:p>
                  </a:txBody>
                  <a:tcPr anchor="ctr"/>
                </a:tc>
                <a:extLst>
                  <a:ext uri="{0D108BD9-81ED-4DB2-BD59-A6C34878D82A}">
                    <a16:rowId xmlns="" xmlns:a16="http://schemas.microsoft.com/office/drawing/2014/main" val="4282437001"/>
                  </a:ext>
                </a:extLst>
              </a:tr>
              <a:tr h="5007409">
                <a:tc>
                  <a:txBody>
                    <a:bodyPr/>
                    <a:lstStyle/>
                    <a:p>
                      <a:pPr lvl="1" algn="ctr" rtl="1">
                        <a:lnSpc>
                          <a:spcPct val="100000"/>
                        </a:lnSpc>
                      </a:pPr>
                      <a:r>
                        <a:rPr lang="ar-EG" sz="4800" b="1" u="none" strike="noStrike" kern="1200" dirty="0">
                          <a:solidFill>
                            <a:schemeClr val="dk1"/>
                          </a:solidFill>
                          <a:effectLst/>
                        </a:rPr>
                        <a:t>لو أن شخصا استعار هاتفا جوالا لشخص آخر ليجري اتصالا، وأثناء قيامه بالمكالمة الهاتفية سقط الهاتف من يده دون قصد أدى إلى تلفه. هذه الواقعة أنشأت حقا لصاحب الهاتف الجوال تجاه المستعير للهاتف بإصلاحه، وبالمقابل أنشأت الواقعة التزاما على المستعير في مواجهة صاحب الهاتف بالإصلاح أو سداد تكلفته</a:t>
                      </a:r>
                      <a:endParaRPr lang="ar-EG" sz="4800" b="1" dirty="0">
                        <a:effectLst/>
                      </a:endParaRPr>
                    </a:p>
                  </a:txBody>
                  <a:tcPr anchor="ctr"/>
                </a:tc>
                <a:extLst>
                  <a:ext uri="{0D108BD9-81ED-4DB2-BD59-A6C34878D82A}">
                    <a16:rowId xmlns="" xmlns:a16="http://schemas.microsoft.com/office/drawing/2014/main" val="2511660443"/>
                  </a:ext>
                </a:extLst>
              </a:tr>
            </a:tbl>
          </a:graphicData>
        </a:graphic>
      </p:graphicFrame>
      <p:pic>
        <p:nvPicPr>
          <p:cNvPr id="3" name="صورة 2" descr="62b1af9ca1b79.png"/>
          <p:cNvPicPr>
            <a:picLocks noChangeAspect="1"/>
          </p:cNvPicPr>
          <p:nvPr/>
        </p:nvPicPr>
        <p:blipFill>
          <a:blip r:embed="rId2" cstate="print"/>
          <a:stretch>
            <a:fillRect/>
          </a:stretch>
        </p:blipFill>
        <p:spPr>
          <a:xfrm>
            <a:off x="381000" y="571500"/>
            <a:ext cx="1973634" cy="1102196"/>
          </a:xfrm>
          <a:prstGeom prst="rect">
            <a:avLst/>
          </a:prstGeom>
        </p:spPr>
      </p:pic>
    </p:spTree>
    <p:extLst>
      <p:ext uri="{BB962C8B-B14F-4D97-AF65-F5344CB8AC3E}">
        <p14:creationId xmlns:p14="http://schemas.microsoft.com/office/powerpoint/2010/main" val="2314160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جدول 5">
            <a:extLst>
              <a:ext uri="{FF2B5EF4-FFF2-40B4-BE49-F238E27FC236}">
                <a16:creationId xmlns="" xmlns:a16="http://schemas.microsoft.com/office/drawing/2014/main" id="{C233FDAF-E1DA-BA7E-3664-1FF3B0718F54}"/>
              </a:ext>
            </a:extLst>
          </p:cNvPr>
          <p:cNvGraphicFramePr>
            <a:graphicFrameLocks noGrp="1"/>
          </p:cNvGraphicFramePr>
          <p:nvPr>
            <p:extLst>
              <p:ext uri="{D42A27DB-BD31-4B8C-83A1-F6EECF244321}">
                <p14:modId xmlns:p14="http://schemas.microsoft.com/office/powerpoint/2010/main" val="4158935697"/>
              </p:ext>
            </p:extLst>
          </p:nvPr>
        </p:nvGraphicFramePr>
        <p:xfrm>
          <a:off x="3009900" y="1034772"/>
          <a:ext cx="12268200" cy="7631662"/>
        </p:xfrm>
        <a:graphic>
          <a:graphicData uri="http://schemas.openxmlformats.org/drawingml/2006/table">
            <a:tbl>
              <a:tblPr rtl="1" firstRow="1" bandRow="1">
                <a:tableStyleId>{7DF18680-E054-41AD-8BC1-D1AEF772440D}</a:tableStyleId>
              </a:tblPr>
              <a:tblGrid>
                <a:gridCol w="12268200">
                  <a:extLst>
                    <a:ext uri="{9D8B030D-6E8A-4147-A177-3AD203B41FA5}">
                      <a16:colId xmlns="" xmlns:a16="http://schemas.microsoft.com/office/drawing/2014/main" val="2045696867"/>
                    </a:ext>
                  </a:extLst>
                </a:gridCol>
              </a:tblGrid>
              <a:tr h="1975128">
                <a:tc>
                  <a:txBody>
                    <a:bodyPr/>
                    <a:lstStyle/>
                    <a:p>
                      <a:pPr algn="ctr" rtl="1">
                        <a:lnSpc>
                          <a:spcPct val="100000"/>
                        </a:lnSpc>
                      </a:pPr>
                      <a:r>
                        <a:rPr lang="ar-EG" sz="9600" b="1" i="0" u="none" strike="noStrike" kern="1200" dirty="0">
                          <a:solidFill>
                            <a:schemeClr val="lt1"/>
                          </a:solidFill>
                          <a:effectLst/>
                          <a:latin typeface="+mn-lt"/>
                          <a:ea typeface="+mn-ea"/>
                          <a:cs typeface="+mn-cs"/>
                        </a:rPr>
                        <a:t>الإثراء بلا سبب</a:t>
                      </a:r>
                      <a:endParaRPr lang="ar-EG" sz="102800" b="1" dirty="0"/>
                    </a:p>
                  </a:txBody>
                  <a:tcPr anchor="ctr"/>
                </a:tc>
                <a:extLst>
                  <a:ext uri="{0D108BD9-81ED-4DB2-BD59-A6C34878D82A}">
                    <a16:rowId xmlns="" xmlns:a16="http://schemas.microsoft.com/office/drawing/2014/main" val="4282437001"/>
                  </a:ext>
                </a:extLst>
              </a:tr>
              <a:tr h="5656534">
                <a:tc>
                  <a:txBody>
                    <a:bodyPr/>
                    <a:lstStyle/>
                    <a:p>
                      <a:pPr algn="ctr" rtl="1">
                        <a:lnSpc>
                          <a:spcPct val="100000"/>
                        </a:lnSpc>
                      </a:pPr>
                      <a:r>
                        <a:rPr lang="ar-EG" sz="4800" b="1" i="0" u="none" strike="noStrike" kern="1200" dirty="0">
                          <a:solidFill>
                            <a:schemeClr val="dk1"/>
                          </a:solidFill>
                          <a:effectLst/>
                          <a:latin typeface="+mn-lt"/>
                          <a:ea typeface="+mn-ea"/>
                          <a:cs typeface="+mn-cs"/>
                        </a:rPr>
                        <a:t>لو أن مالك منزل كان مسافرًا ومع هطول الأمطار الغزيرة، تسبب ذلك في جعل سور المنزل ايلا للسقوط؛ ثم انتبه الجار لذلك وقام بإصلاح السور وأعاد بناءه وتكفل بمصروفات إعادة البناء، هذا هو الإثراء بلا سبب، فالذي قام به الجار دون طلب من مالك المنزل أنشأ له حقا تجاه المالك في استرداد قيمة ما دفعه الجار من تكاليف لمصلحة مالك المنزل، وبالمقابل أنشأ التزاما على مالك المنزل بسداد قيمة إعادة بناء السور.</a:t>
                      </a:r>
                      <a:endParaRPr lang="ar-EG" sz="7200" b="1" dirty="0">
                        <a:effectLst/>
                      </a:endParaRPr>
                    </a:p>
                  </a:txBody>
                  <a:tcPr anchor="ctr"/>
                </a:tc>
                <a:extLst>
                  <a:ext uri="{0D108BD9-81ED-4DB2-BD59-A6C34878D82A}">
                    <a16:rowId xmlns="" xmlns:a16="http://schemas.microsoft.com/office/drawing/2014/main" val="2511660443"/>
                  </a:ext>
                </a:extLst>
              </a:tr>
            </a:tbl>
          </a:graphicData>
        </a:graphic>
      </p:graphicFrame>
      <p:pic>
        <p:nvPicPr>
          <p:cNvPr id="3" name="صورة 2" descr="62b1af9ca1b79.png"/>
          <p:cNvPicPr>
            <a:picLocks noChangeAspect="1"/>
          </p:cNvPicPr>
          <p:nvPr/>
        </p:nvPicPr>
        <p:blipFill>
          <a:blip r:embed="rId2" cstate="print"/>
          <a:stretch>
            <a:fillRect/>
          </a:stretch>
        </p:blipFill>
        <p:spPr>
          <a:xfrm>
            <a:off x="381000" y="571500"/>
            <a:ext cx="1973634" cy="1102196"/>
          </a:xfrm>
          <a:prstGeom prst="rect">
            <a:avLst/>
          </a:prstGeom>
        </p:spPr>
      </p:pic>
    </p:spTree>
    <p:extLst>
      <p:ext uri="{BB962C8B-B14F-4D97-AF65-F5344CB8AC3E}">
        <p14:creationId xmlns:p14="http://schemas.microsoft.com/office/powerpoint/2010/main" val="2246918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9427D"/>
        </a:solidFill>
        <a:effectLst/>
      </p:bgPr>
    </p:bg>
    <p:spTree>
      <p:nvGrpSpPr>
        <p:cNvPr id="1" name=""/>
        <p:cNvGrpSpPr/>
        <p:nvPr/>
      </p:nvGrpSpPr>
      <p:grpSpPr>
        <a:xfrm>
          <a:off x="0" y="0"/>
          <a:ext cx="0" cy="0"/>
          <a:chOff x="0" y="0"/>
          <a:chExt cx="0" cy="0"/>
        </a:xfrm>
      </p:grpSpPr>
      <p:sp>
        <p:nvSpPr>
          <p:cNvPr id="6" name="Freeform 6"/>
          <p:cNvSpPr/>
          <p:nvPr/>
        </p:nvSpPr>
        <p:spPr>
          <a:xfrm rot="-662391" flipH="1">
            <a:off x="9223769" y="1107489"/>
            <a:ext cx="8679661" cy="7181765"/>
          </a:xfrm>
          <a:custGeom>
            <a:avLst/>
            <a:gdLst/>
            <a:ahLst/>
            <a:cxnLst/>
            <a:rect l="l" t="t" r="r" b="b"/>
            <a:pathLst>
              <a:path w="3271075" h="3390418">
                <a:moveTo>
                  <a:pt x="3271075" y="0"/>
                </a:moveTo>
                <a:lnTo>
                  <a:pt x="0" y="0"/>
                </a:lnTo>
                <a:lnTo>
                  <a:pt x="0" y="3390418"/>
                </a:lnTo>
                <a:lnTo>
                  <a:pt x="3271075" y="3390418"/>
                </a:lnTo>
                <a:lnTo>
                  <a:pt x="3271075" y="0"/>
                </a:lnTo>
                <a:close/>
              </a:path>
            </a:pathLst>
          </a:custGeom>
          <a:blipFill>
            <a:blip r:embed="rId2" cstate="print">
              <a:alphaModFix amt="30000"/>
              <a:extLst>
                <a:ext uri="{96DAC541-7B7A-43D3-8B79-37D633B846F1}">
                  <asvg:svgBlip xmlns="" xmlns:asvg="http://schemas.microsoft.com/office/drawing/2016/SVG/main" r:embed="rId3"/>
                </a:ext>
              </a:extLst>
            </a:blip>
            <a:stretch>
              <a:fillRect/>
            </a:stretch>
          </a:blipFill>
        </p:spPr>
        <p:txBody>
          <a:bodyPr/>
          <a:lstStyle/>
          <a:p>
            <a:endParaRPr lang="ar-EG"/>
          </a:p>
        </p:txBody>
      </p:sp>
      <p:sp>
        <p:nvSpPr>
          <p:cNvPr id="9" name="مربع نص 8">
            <a:extLst>
              <a:ext uri="{FF2B5EF4-FFF2-40B4-BE49-F238E27FC236}">
                <a16:creationId xmlns="" xmlns:a16="http://schemas.microsoft.com/office/drawing/2014/main" id="{9CE80F0E-98ED-E46F-439C-6338BF0E3309}"/>
              </a:ext>
            </a:extLst>
          </p:cNvPr>
          <p:cNvSpPr txBox="1"/>
          <p:nvPr/>
        </p:nvSpPr>
        <p:spPr>
          <a:xfrm>
            <a:off x="10744199" y="2528546"/>
            <a:ext cx="5638800" cy="4339650"/>
          </a:xfrm>
          <a:prstGeom prst="rect">
            <a:avLst/>
          </a:prstGeom>
          <a:noFill/>
        </p:spPr>
        <p:txBody>
          <a:bodyPr wrap="square">
            <a:spAutoFit/>
          </a:bodyPr>
          <a:lstStyle/>
          <a:p>
            <a:pPr algn="ctr" rtl="1"/>
            <a:r>
              <a:rPr lang="ar-EG" sz="13800" b="1" dirty="0">
                <a:solidFill>
                  <a:schemeClr val="bg1"/>
                </a:solidFill>
                <a:effectLst>
                  <a:glow rad="228600">
                    <a:schemeClr val="accent6">
                      <a:satMod val="175000"/>
                      <a:alpha val="40000"/>
                    </a:schemeClr>
                  </a:glow>
                </a:effectLst>
              </a:rPr>
              <a:t>أهداف الوحدة</a:t>
            </a:r>
          </a:p>
        </p:txBody>
      </p:sp>
      <p:pic>
        <p:nvPicPr>
          <p:cNvPr id="11" name="صورة 10">
            <a:extLst>
              <a:ext uri="{FF2B5EF4-FFF2-40B4-BE49-F238E27FC236}">
                <a16:creationId xmlns="" xmlns:a16="http://schemas.microsoft.com/office/drawing/2014/main" id="{16AED5E1-5CF7-266C-CEA5-F5B79BBC7F8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8163" t="11490" r="20613" b="18960"/>
          <a:stretch/>
        </p:blipFill>
        <p:spPr>
          <a:xfrm>
            <a:off x="9622" y="0"/>
            <a:ext cx="7305578" cy="10287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9427D"/>
        </a:solidFill>
        <a:effectLst/>
      </p:bgPr>
    </p:bg>
    <p:spTree>
      <p:nvGrpSpPr>
        <p:cNvPr id="1" name=""/>
        <p:cNvGrpSpPr/>
        <p:nvPr/>
      </p:nvGrpSpPr>
      <p:grpSpPr>
        <a:xfrm>
          <a:off x="0" y="0"/>
          <a:ext cx="0" cy="0"/>
          <a:chOff x="0" y="0"/>
          <a:chExt cx="0" cy="0"/>
        </a:xfrm>
      </p:grpSpPr>
      <p:sp>
        <p:nvSpPr>
          <p:cNvPr id="2" name="Freeform 2"/>
          <p:cNvSpPr/>
          <p:nvPr/>
        </p:nvSpPr>
        <p:spPr>
          <a:xfrm rot="5399999" flipH="1">
            <a:off x="9729988" y="1836377"/>
            <a:ext cx="2811681" cy="3319129"/>
          </a:xfrm>
          <a:custGeom>
            <a:avLst/>
            <a:gdLst/>
            <a:ahLst/>
            <a:cxnLst/>
            <a:rect l="l" t="t" r="r" b="b"/>
            <a:pathLst>
              <a:path w="2811681" h="3319129">
                <a:moveTo>
                  <a:pt x="2811681" y="0"/>
                </a:moveTo>
                <a:lnTo>
                  <a:pt x="0" y="0"/>
                </a:lnTo>
                <a:lnTo>
                  <a:pt x="0" y="3319130"/>
                </a:lnTo>
                <a:lnTo>
                  <a:pt x="2811681" y="3319130"/>
                </a:lnTo>
                <a:lnTo>
                  <a:pt x="2811681" y="0"/>
                </a:lnTo>
                <a:close/>
              </a:path>
            </a:pathLst>
          </a:custGeom>
          <a:blipFill>
            <a:blip r:embed="rId2" cstate="print">
              <a:alphaModFix amt="50000"/>
              <a:extLst>
                <a:ext uri="{96DAC541-7B7A-43D3-8B79-37D633B846F1}">
                  <asvg:svgBlip xmlns="" xmlns:asvg="http://schemas.microsoft.com/office/drawing/2016/SVG/main" r:embed="rId3"/>
                </a:ext>
              </a:extLst>
            </a:blip>
            <a:stretch>
              <a:fillRect/>
            </a:stretch>
          </a:blipFill>
        </p:spPr>
        <p:txBody>
          <a:bodyPr/>
          <a:lstStyle/>
          <a:p>
            <a:endParaRPr lang="ar-EG"/>
          </a:p>
        </p:txBody>
      </p:sp>
      <p:sp>
        <p:nvSpPr>
          <p:cNvPr id="3" name="Freeform 3"/>
          <p:cNvSpPr/>
          <p:nvPr/>
        </p:nvSpPr>
        <p:spPr>
          <a:xfrm rot="5399999" flipH="1">
            <a:off x="11216473" y="2855522"/>
            <a:ext cx="2811681" cy="3319129"/>
          </a:xfrm>
          <a:custGeom>
            <a:avLst/>
            <a:gdLst/>
            <a:ahLst/>
            <a:cxnLst/>
            <a:rect l="l" t="t" r="r" b="b"/>
            <a:pathLst>
              <a:path w="2811681" h="3319129">
                <a:moveTo>
                  <a:pt x="2811681" y="0"/>
                </a:moveTo>
                <a:lnTo>
                  <a:pt x="0" y="0"/>
                </a:lnTo>
                <a:lnTo>
                  <a:pt x="0" y="3319130"/>
                </a:lnTo>
                <a:lnTo>
                  <a:pt x="2811681" y="3319130"/>
                </a:lnTo>
                <a:lnTo>
                  <a:pt x="2811681" y="0"/>
                </a:lnTo>
                <a:close/>
              </a:path>
            </a:pathLst>
          </a:custGeom>
          <a:blipFill>
            <a:blip r:embed="rId2" cstate="print">
              <a:alphaModFix amt="50000"/>
              <a:extLst>
                <a:ext uri="{96DAC541-7B7A-43D3-8B79-37D633B846F1}">
                  <asvg:svgBlip xmlns="" xmlns:asvg="http://schemas.microsoft.com/office/drawing/2016/SVG/main" r:embed="rId3"/>
                </a:ext>
              </a:extLst>
            </a:blip>
            <a:stretch>
              <a:fillRect/>
            </a:stretch>
          </a:blipFill>
        </p:spPr>
        <p:txBody>
          <a:bodyPr/>
          <a:lstStyle/>
          <a:p>
            <a:endParaRPr lang="ar-EG"/>
          </a:p>
        </p:txBody>
      </p:sp>
      <p:sp>
        <p:nvSpPr>
          <p:cNvPr id="4" name="Freeform 4"/>
          <p:cNvSpPr/>
          <p:nvPr/>
        </p:nvSpPr>
        <p:spPr>
          <a:xfrm rot="5399999" flipH="1">
            <a:off x="13207724" y="1709290"/>
            <a:ext cx="2811681" cy="3319129"/>
          </a:xfrm>
          <a:custGeom>
            <a:avLst/>
            <a:gdLst/>
            <a:ahLst/>
            <a:cxnLst/>
            <a:rect l="l" t="t" r="r" b="b"/>
            <a:pathLst>
              <a:path w="2811681" h="3319129">
                <a:moveTo>
                  <a:pt x="2811681" y="0"/>
                </a:moveTo>
                <a:lnTo>
                  <a:pt x="0" y="0"/>
                </a:lnTo>
                <a:lnTo>
                  <a:pt x="0" y="3319130"/>
                </a:lnTo>
                <a:lnTo>
                  <a:pt x="2811681" y="3319130"/>
                </a:lnTo>
                <a:lnTo>
                  <a:pt x="2811681" y="0"/>
                </a:lnTo>
                <a:close/>
              </a:path>
            </a:pathLst>
          </a:custGeom>
          <a:blipFill>
            <a:blip r:embed="rId2" cstate="print">
              <a:alphaModFix amt="50000"/>
              <a:extLst>
                <a:ext uri="{96DAC541-7B7A-43D3-8B79-37D633B846F1}">
                  <asvg:svgBlip xmlns="" xmlns:asvg="http://schemas.microsoft.com/office/drawing/2016/SVG/main" r:embed="rId3"/>
                </a:ext>
              </a:extLst>
            </a:blip>
            <a:stretch>
              <a:fillRect/>
            </a:stretch>
          </a:blipFill>
        </p:spPr>
        <p:txBody>
          <a:bodyPr/>
          <a:lstStyle/>
          <a:p>
            <a:endParaRPr lang="ar-EG"/>
          </a:p>
        </p:txBody>
      </p:sp>
      <p:sp>
        <p:nvSpPr>
          <p:cNvPr id="11" name="مربع نص 10">
            <a:extLst>
              <a:ext uri="{FF2B5EF4-FFF2-40B4-BE49-F238E27FC236}">
                <a16:creationId xmlns="" xmlns:a16="http://schemas.microsoft.com/office/drawing/2014/main" id="{768FFD09-17F9-DBEE-ADAE-4137AABA75C4}"/>
              </a:ext>
            </a:extLst>
          </p:cNvPr>
          <p:cNvSpPr txBox="1"/>
          <p:nvPr/>
        </p:nvSpPr>
        <p:spPr>
          <a:xfrm>
            <a:off x="8743821" y="2558705"/>
            <a:ext cx="7467600" cy="2215991"/>
          </a:xfrm>
          <a:prstGeom prst="rect">
            <a:avLst/>
          </a:prstGeom>
          <a:noFill/>
        </p:spPr>
        <p:txBody>
          <a:bodyPr wrap="square" rtlCol="1">
            <a:spAutoFit/>
          </a:bodyPr>
          <a:lstStyle/>
          <a:p>
            <a:pPr algn="ctr" rtl="1"/>
            <a:r>
              <a:rPr lang="ar-EG" sz="13800" b="1" dirty="0">
                <a:solidFill>
                  <a:schemeClr val="bg1"/>
                </a:solidFill>
                <a:effectLst>
                  <a:glow rad="139700">
                    <a:schemeClr val="accent5">
                      <a:satMod val="175000"/>
                      <a:alpha val="40000"/>
                    </a:schemeClr>
                  </a:glow>
                </a:effectLst>
              </a:rPr>
              <a:t>نشاط إثرائي</a:t>
            </a:r>
          </a:p>
        </p:txBody>
      </p:sp>
      <p:pic>
        <p:nvPicPr>
          <p:cNvPr id="13" name="صورة 12">
            <a:extLst>
              <a:ext uri="{FF2B5EF4-FFF2-40B4-BE49-F238E27FC236}">
                <a16:creationId xmlns="" xmlns:a16="http://schemas.microsoft.com/office/drawing/2014/main" id="{F8A27006-A458-29F7-0D14-09687A4FC37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 y="2781301"/>
            <a:ext cx="7458322" cy="73354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2" name="مربع نص 21">
            <a:extLst>
              <a:ext uri="{FF2B5EF4-FFF2-40B4-BE49-F238E27FC236}">
                <a16:creationId xmlns="" xmlns:a16="http://schemas.microsoft.com/office/drawing/2014/main" id="{4A1DB931-070F-58F4-2835-0B1BA75F90CD}"/>
              </a:ext>
            </a:extLst>
          </p:cNvPr>
          <p:cNvSpPr txBox="1"/>
          <p:nvPr/>
        </p:nvSpPr>
        <p:spPr>
          <a:xfrm>
            <a:off x="4572000" y="1574100"/>
            <a:ext cx="9144000" cy="1569660"/>
          </a:xfrm>
          <a:prstGeom prst="rect">
            <a:avLst/>
          </a:prstGeom>
          <a:solidFill>
            <a:srgbClr val="C66C25"/>
          </a:solidFill>
        </p:spPr>
        <p:txBody>
          <a:bodyPr wrap="square">
            <a:spAutoFit/>
          </a:bodyPr>
          <a:lstStyle/>
          <a:p>
            <a:pPr algn="ctr" rtl="1"/>
            <a:r>
              <a:rPr lang="ar-EG" sz="9600" b="1" u="sng" dirty="0">
                <a:solidFill>
                  <a:schemeClr val="bg1"/>
                </a:solidFill>
              </a:rPr>
              <a:t>أناقش وأدون: </a:t>
            </a:r>
          </a:p>
        </p:txBody>
      </p:sp>
      <p:sp>
        <p:nvSpPr>
          <p:cNvPr id="24" name="مربع نص 23">
            <a:extLst>
              <a:ext uri="{FF2B5EF4-FFF2-40B4-BE49-F238E27FC236}">
                <a16:creationId xmlns="" xmlns:a16="http://schemas.microsoft.com/office/drawing/2014/main" id="{61153A2C-7A27-DC30-6745-510E45D60A24}"/>
              </a:ext>
            </a:extLst>
          </p:cNvPr>
          <p:cNvSpPr txBox="1"/>
          <p:nvPr/>
        </p:nvSpPr>
        <p:spPr>
          <a:xfrm>
            <a:off x="1447800" y="4418353"/>
            <a:ext cx="11506692" cy="4524315"/>
          </a:xfrm>
          <a:prstGeom prst="rect">
            <a:avLst/>
          </a:prstGeom>
          <a:noFill/>
        </p:spPr>
        <p:txBody>
          <a:bodyPr wrap="square">
            <a:spAutoFit/>
          </a:bodyPr>
          <a:lstStyle/>
          <a:p>
            <a:pPr algn="ctr" rtl="1"/>
            <a:r>
              <a:rPr lang="ar-EG" sz="7200" b="1" dirty="0"/>
              <a:t>بالحوار مع مجموعتك: اذكر أمثلة لوقائع مادية من حولك بقسميها: الفعل الضار والإثراء بلا سبب، ثم استعرض ما توصلتم إليه أمام زملائك. </a:t>
            </a:r>
          </a:p>
        </p:txBody>
      </p:sp>
      <p:pic>
        <p:nvPicPr>
          <p:cNvPr id="2" name="صورة 1">
            <a:extLst>
              <a:ext uri="{FF2B5EF4-FFF2-40B4-BE49-F238E27FC236}">
                <a16:creationId xmlns="" xmlns:a16="http://schemas.microsoft.com/office/drawing/2014/main" id="{99A9F4FF-B1CF-5EEB-8856-A3CBE1579F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25400" y="579606"/>
            <a:ext cx="4876800" cy="4876800"/>
          </a:xfrm>
          <a:prstGeom prst="rect">
            <a:avLst/>
          </a:prstGeom>
        </p:spPr>
      </p:pic>
      <p:pic>
        <p:nvPicPr>
          <p:cNvPr id="5" name="صورة 4" descr="62b1af9ca1b79.png"/>
          <p:cNvPicPr>
            <a:picLocks noChangeAspect="1"/>
          </p:cNvPicPr>
          <p:nvPr/>
        </p:nvPicPr>
        <p:blipFill>
          <a:blip r:embed="rId3" cstate="print"/>
          <a:stretch>
            <a:fillRect/>
          </a:stretch>
        </p:blipFill>
        <p:spPr>
          <a:xfrm>
            <a:off x="381000" y="571500"/>
            <a:ext cx="1973634" cy="11021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ppt_x"/>
                                          </p:val>
                                        </p:tav>
                                        <p:tav tm="100000">
                                          <p:val>
                                            <p:strVal val="#ppt_x"/>
                                          </p:val>
                                        </p:tav>
                                      </p:tavLst>
                                    </p:anim>
                                    <p:anim calcmode="lin" valueType="num">
                                      <p:cBhvr additive="base">
                                        <p:cTn id="1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36" name="مربع نص 35">
            <a:extLst>
              <a:ext uri="{FF2B5EF4-FFF2-40B4-BE49-F238E27FC236}">
                <a16:creationId xmlns="" xmlns:a16="http://schemas.microsoft.com/office/drawing/2014/main" id="{90E6D85C-500B-5D74-008B-249854C47791}"/>
              </a:ext>
            </a:extLst>
          </p:cNvPr>
          <p:cNvSpPr txBox="1"/>
          <p:nvPr/>
        </p:nvSpPr>
        <p:spPr>
          <a:xfrm rot="20723753">
            <a:off x="9814999" y="2763599"/>
            <a:ext cx="6351123" cy="3490317"/>
          </a:xfrm>
          <a:prstGeom prst="round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8100000" scaled="1"/>
            <a:tileRect/>
          </a:gradFill>
          <a:ln w="57150">
            <a:solidFill>
              <a:schemeClr val="bg1"/>
            </a:solidFill>
          </a:ln>
          <a:scene3d>
            <a:camera prst="isometricBottomDown"/>
            <a:lightRig rig="threePt" dir="t"/>
          </a:scene3d>
        </p:spPr>
        <p:txBody>
          <a:bodyPr wrap="square">
            <a:spAutoFit/>
          </a:bodyPr>
          <a:lstStyle/>
          <a:p>
            <a:pPr algn="ctr" rtl="1"/>
            <a:r>
              <a:rPr lang="ar-EG" sz="19900" b="1" dirty="0">
                <a:solidFill>
                  <a:schemeClr val="bg1"/>
                </a:solidFill>
              </a:rPr>
              <a:t>التقويم</a:t>
            </a:r>
          </a:p>
        </p:txBody>
      </p:sp>
      <p:pic>
        <p:nvPicPr>
          <p:cNvPr id="40" name="صورة 39">
            <a:extLst>
              <a:ext uri="{FF2B5EF4-FFF2-40B4-BE49-F238E27FC236}">
                <a16:creationId xmlns="" xmlns:a16="http://schemas.microsoft.com/office/drawing/2014/main" id="{CCBEB35F-99B7-E2D3-83AC-24FC13A6C579}"/>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0201" y="1440606"/>
            <a:ext cx="7405788" cy="7405788"/>
          </a:xfrm>
          <a:prstGeom prst="rect">
            <a:avLst/>
          </a:prstGeom>
        </p:spPr>
      </p:pic>
      <p:sp>
        <p:nvSpPr>
          <p:cNvPr id="2" name="مستطيل 1">
            <a:extLst>
              <a:ext uri="{FF2B5EF4-FFF2-40B4-BE49-F238E27FC236}">
                <a16:creationId xmlns="" xmlns:a16="http://schemas.microsoft.com/office/drawing/2014/main" id="{9C5344BB-64A7-EDBA-7D66-9153AF8097C2}"/>
              </a:ext>
            </a:extLst>
          </p:cNvPr>
          <p:cNvSpPr/>
          <p:nvPr/>
        </p:nvSpPr>
        <p:spPr>
          <a:xfrm>
            <a:off x="17068800" y="-38100"/>
            <a:ext cx="1600200" cy="10325100"/>
          </a:xfrm>
          <a:prstGeom prst="rect">
            <a:avLst/>
          </a:prstGeom>
        </p:spPr>
        <p:style>
          <a:lnRef idx="1">
            <a:schemeClr val="dk1"/>
          </a:lnRef>
          <a:fillRef idx="3">
            <a:schemeClr val="dk1"/>
          </a:fillRef>
          <a:effectRef idx="2">
            <a:schemeClr val="dk1"/>
          </a:effectRef>
          <a:fontRef idx="minor">
            <a:schemeClr val="lt1"/>
          </a:fontRef>
        </p:style>
        <p:txBody>
          <a:bodyPr rtlCol="1" anchor="ctr"/>
          <a:lstStyle/>
          <a:p>
            <a:pPr algn="ctr"/>
            <a:endParaRPr lang="ar-EG"/>
          </a:p>
        </p:txBody>
      </p:sp>
      <p:pic>
        <p:nvPicPr>
          <p:cNvPr id="5" name="صورة 4" descr="62b1af9ca1b79.png"/>
          <p:cNvPicPr>
            <a:picLocks noChangeAspect="1"/>
          </p:cNvPicPr>
          <p:nvPr/>
        </p:nvPicPr>
        <p:blipFill>
          <a:blip r:embed="rId3" cstate="print"/>
          <a:stretch>
            <a:fillRect/>
          </a:stretch>
        </p:blipFill>
        <p:spPr>
          <a:xfrm>
            <a:off x="381000" y="571500"/>
            <a:ext cx="1973634" cy="11021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down)">
                                      <p:cBhvr>
                                        <p:cTn id="7" dur="500"/>
                                        <p:tgtEl>
                                          <p:spTgt spid="4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wipe(down)">
                                      <p:cBhvr>
                                        <p:cTn id="1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 xmlns:a16="http://schemas.microsoft.com/office/drawing/2014/main" id="{24EE801E-A63A-B75F-CFF3-8BCB252E78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0800" y="0"/>
            <a:ext cx="7848600" cy="8664039"/>
          </a:xfrm>
          <a:prstGeom prst="rect">
            <a:avLst/>
          </a:prstGeom>
        </p:spPr>
      </p:pic>
      <p:sp>
        <p:nvSpPr>
          <p:cNvPr id="7" name="مربع نص 6">
            <a:extLst>
              <a:ext uri="{FF2B5EF4-FFF2-40B4-BE49-F238E27FC236}">
                <a16:creationId xmlns="" xmlns:a16="http://schemas.microsoft.com/office/drawing/2014/main" id="{33D0D950-C1EB-1DF1-E503-C76315D74F74}"/>
              </a:ext>
            </a:extLst>
          </p:cNvPr>
          <p:cNvSpPr txBox="1"/>
          <p:nvPr/>
        </p:nvSpPr>
        <p:spPr>
          <a:xfrm>
            <a:off x="895864" y="3866227"/>
            <a:ext cx="9144000" cy="3046988"/>
          </a:xfrm>
          <a:prstGeom prst="rect">
            <a:avLst/>
          </a:prstGeom>
          <a:noFill/>
        </p:spPr>
        <p:txBody>
          <a:bodyPr wrap="square">
            <a:spAutoFit/>
          </a:bodyPr>
          <a:lstStyle/>
          <a:p>
            <a:pPr algn="ctr" rtl="1"/>
            <a:r>
              <a:rPr lang="ar-EG" sz="9600" b="1" dirty="0">
                <a:solidFill>
                  <a:srgbClr val="002060"/>
                </a:solidFill>
              </a:rPr>
              <a:t>ما المقصود بالوقائع القانونية؟ </a:t>
            </a:r>
          </a:p>
        </p:txBody>
      </p:sp>
      <p:sp>
        <p:nvSpPr>
          <p:cNvPr id="3" name="مربع نص 2">
            <a:extLst>
              <a:ext uri="{FF2B5EF4-FFF2-40B4-BE49-F238E27FC236}">
                <a16:creationId xmlns="" xmlns:a16="http://schemas.microsoft.com/office/drawing/2014/main" id="{76350D63-D43C-D464-E027-C3D0747EC10C}"/>
              </a:ext>
            </a:extLst>
          </p:cNvPr>
          <p:cNvSpPr txBox="1"/>
          <p:nvPr/>
        </p:nvSpPr>
        <p:spPr>
          <a:xfrm>
            <a:off x="9372600" y="5261104"/>
            <a:ext cx="6705599" cy="2834491"/>
          </a:xfrm>
          <a:prstGeom prst="cloud">
            <a:avLst/>
          </a:prstGeom>
          <a:noFill/>
        </p:spPr>
        <p:txBody>
          <a:bodyPr wrap="square">
            <a:spAutoFit/>
          </a:bodyPr>
          <a:lstStyle/>
          <a:p>
            <a:pPr algn="ctr" rtl="1"/>
            <a:r>
              <a:rPr lang="ar-EG" sz="11500" b="1" dirty="0">
                <a:solidFill>
                  <a:schemeClr val="accent1">
                    <a:lumMod val="75000"/>
                  </a:schemeClr>
                </a:solidFill>
                <a:effectLst>
                  <a:glow rad="228600">
                    <a:schemeClr val="accent4">
                      <a:satMod val="175000"/>
                      <a:alpha val="40000"/>
                    </a:schemeClr>
                  </a:glow>
                </a:effectLst>
              </a:rPr>
              <a:t>أتحقق</a:t>
            </a:r>
          </a:p>
        </p:txBody>
      </p:sp>
      <p:sp>
        <p:nvSpPr>
          <p:cNvPr id="2" name="مستطيل 1">
            <a:extLst>
              <a:ext uri="{FF2B5EF4-FFF2-40B4-BE49-F238E27FC236}">
                <a16:creationId xmlns="" xmlns:a16="http://schemas.microsoft.com/office/drawing/2014/main" id="{8320D4BF-7D02-BE77-C703-AD38810CB202}"/>
              </a:ext>
            </a:extLst>
          </p:cNvPr>
          <p:cNvSpPr/>
          <p:nvPr/>
        </p:nvSpPr>
        <p:spPr>
          <a:xfrm>
            <a:off x="-571500" y="-38100"/>
            <a:ext cx="1600200" cy="10325100"/>
          </a:xfrm>
          <a:prstGeom prst="rect">
            <a:avLst/>
          </a:prstGeom>
          <a:solidFill>
            <a:srgbClr val="CC9BCA"/>
          </a:solidFill>
          <a:ln>
            <a:noFill/>
          </a:ln>
        </p:spPr>
        <p:style>
          <a:lnRef idx="1">
            <a:schemeClr val="dk1"/>
          </a:lnRef>
          <a:fillRef idx="3">
            <a:schemeClr val="dk1"/>
          </a:fillRef>
          <a:effectRef idx="2">
            <a:schemeClr val="dk1"/>
          </a:effectRef>
          <a:fontRef idx="minor">
            <a:schemeClr val="lt1"/>
          </a:fontRef>
        </p:style>
        <p:txBody>
          <a:bodyPr rtlCol="1" anchor="ctr"/>
          <a:lstStyle/>
          <a:p>
            <a:pPr algn="ctr"/>
            <a:endParaRPr lang="ar-EG"/>
          </a:p>
        </p:txBody>
      </p:sp>
    </p:spTree>
    <p:extLst>
      <p:ext uri="{BB962C8B-B14F-4D97-AF65-F5344CB8AC3E}">
        <p14:creationId xmlns:p14="http://schemas.microsoft.com/office/powerpoint/2010/main" val="1913696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 xmlns:a16="http://schemas.microsoft.com/office/drawing/2014/main" id="{24EE801E-A63A-B75F-CFF3-8BCB252E786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18737" y="1943100"/>
            <a:ext cx="7531690" cy="7509985"/>
          </a:xfrm>
          <a:prstGeom prst="rect">
            <a:avLst/>
          </a:prstGeom>
        </p:spPr>
      </p:pic>
      <p:sp>
        <p:nvSpPr>
          <p:cNvPr id="7" name="مربع نص 6">
            <a:extLst>
              <a:ext uri="{FF2B5EF4-FFF2-40B4-BE49-F238E27FC236}">
                <a16:creationId xmlns="" xmlns:a16="http://schemas.microsoft.com/office/drawing/2014/main" id="{33D0D950-C1EB-1DF1-E503-C76315D74F74}"/>
              </a:ext>
            </a:extLst>
          </p:cNvPr>
          <p:cNvSpPr txBox="1"/>
          <p:nvPr/>
        </p:nvSpPr>
        <p:spPr>
          <a:xfrm>
            <a:off x="7772400" y="4960879"/>
            <a:ext cx="9144000" cy="3785652"/>
          </a:xfrm>
          <a:prstGeom prst="rect">
            <a:avLst/>
          </a:prstGeom>
          <a:noFill/>
        </p:spPr>
        <p:txBody>
          <a:bodyPr wrap="square">
            <a:spAutoFit/>
          </a:bodyPr>
          <a:lstStyle/>
          <a:p>
            <a:pPr algn="ctr" rtl="1"/>
            <a:r>
              <a:rPr lang="ar-EG" sz="8000" b="1" dirty="0"/>
              <a:t>وضح الفرق بين الوقائع الطبيعية والوقائع المادية، مدعما إجابتك بالمثال.</a:t>
            </a:r>
          </a:p>
        </p:txBody>
      </p:sp>
      <p:sp>
        <p:nvSpPr>
          <p:cNvPr id="3" name="مربع نص 2">
            <a:extLst>
              <a:ext uri="{FF2B5EF4-FFF2-40B4-BE49-F238E27FC236}">
                <a16:creationId xmlns="" xmlns:a16="http://schemas.microsoft.com/office/drawing/2014/main" id="{76350D63-D43C-D464-E027-C3D0747EC10C}"/>
              </a:ext>
            </a:extLst>
          </p:cNvPr>
          <p:cNvSpPr txBox="1"/>
          <p:nvPr/>
        </p:nvSpPr>
        <p:spPr>
          <a:xfrm>
            <a:off x="3276600" y="2324100"/>
            <a:ext cx="5257800" cy="1862048"/>
          </a:xfrm>
          <a:prstGeom prst="rect">
            <a:avLst/>
          </a:prstGeom>
          <a:noFill/>
        </p:spPr>
        <p:txBody>
          <a:bodyPr wrap="square">
            <a:spAutoFit/>
          </a:bodyPr>
          <a:lstStyle/>
          <a:p>
            <a:pPr algn="ctr" rtl="1"/>
            <a:r>
              <a:rPr lang="ar-EG" sz="11500" b="1" dirty="0">
                <a:solidFill>
                  <a:srgbClr val="ED5564"/>
                </a:solidFill>
                <a:effectLst>
                  <a:glow rad="139700">
                    <a:schemeClr val="accent3">
                      <a:satMod val="175000"/>
                      <a:alpha val="40000"/>
                    </a:schemeClr>
                  </a:glow>
                </a:effectLst>
              </a:rPr>
              <a:t>أناقش</a:t>
            </a:r>
          </a:p>
        </p:txBody>
      </p:sp>
      <p:sp>
        <p:nvSpPr>
          <p:cNvPr id="2" name="مستطيل 1">
            <a:extLst>
              <a:ext uri="{FF2B5EF4-FFF2-40B4-BE49-F238E27FC236}">
                <a16:creationId xmlns="" xmlns:a16="http://schemas.microsoft.com/office/drawing/2014/main" id="{8EA68C99-DC95-EECF-C219-D9D7C8B59A09}"/>
              </a:ext>
            </a:extLst>
          </p:cNvPr>
          <p:cNvSpPr/>
          <p:nvPr/>
        </p:nvSpPr>
        <p:spPr>
          <a:xfrm>
            <a:off x="16916400" y="0"/>
            <a:ext cx="1600200" cy="10325100"/>
          </a:xfrm>
          <a:prstGeom prst="rect">
            <a:avLst/>
          </a:prstGeom>
          <a:solidFill>
            <a:srgbClr val="ED5564"/>
          </a:solidFill>
          <a:ln>
            <a:noFill/>
          </a:ln>
        </p:spPr>
        <p:style>
          <a:lnRef idx="1">
            <a:schemeClr val="dk1"/>
          </a:lnRef>
          <a:fillRef idx="3">
            <a:schemeClr val="dk1"/>
          </a:fillRef>
          <a:effectRef idx="2">
            <a:schemeClr val="dk1"/>
          </a:effectRef>
          <a:fontRef idx="minor">
            <a:schemeClr val="lt1"/>
          </a:fontRef>
        </p:style>
        <p:txBody>
          <a:bodyPr rtlCol="1" anchor="ctr"/>
          <a:lstStyle/>
          <a:p>
            <a:pPr algn="ctr"/>
            <a:endParaRPr lang="ar-EG"/>
          </a:p>
        </p:txBody>
      </p:sp>
      <p:pic>
        <p:nvPicPr>
          <p:cNvPr id="6" name="صورة 5" descr="62b1af9ca1b79.png"/>
          <p:cNvPicPr>
            <a:picLocks noChangeAspect="1"/>
          </p:cNvPicPr>
          <p:nvPr/>
        </p:nvPicPr>
        <p:blipFill>
          <a:blip r:embed="rId3" cstate="print"/>
          <a:stretch>
            <a:fillRect/>
          </a:stretch>
        </p:blipFill>
        <p:spPr>
          <a:xfrm>
            <a:off x="381000" y="571500"/>
            <a:ext cx="1973634" cy="1102196"/>
          </a:xfrm>
          <a:prstGeom prst="rect">
            <a:avLst/>
          </a:prstGeom>
        </p:spPr>
      </p:pic>
    </p:spTree>
    <p:extLst>
      <p:ext uri="{BB962C8B-B14F-4D97-AF65-F5344CB8AC3E}">
        <p14:creationId xmlns:p14="http://schemas.microsoft.com/office/powerpoint/2010/main" val="3463378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 xmlns:a16="http://schemas.microsoft.com/office/drawing/2014/main" id="{24EE801E-A63A-B75F-CFF3-8BCB252E786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flipH="1">
            <a:off x="11736827" y="2874409"/>
            <a:ext cx="6398773" cy="7222091"/>
          </a:xfrm>
          <a:prstGeom prst="rect">
            <a:avLst/>
          </a:prstGeom>
        </p:spPr>
      </p:pic>
      <p:sp>
        <p:nvSpPr>
          <p:cNvPr id="7" name="مربع نص 6">
            <a:extLst>
              <a:ext uri="{FF2B5EF4-FFF2-40B4-BE49-F238E27FC236}">
                <a16:creationId xmlns="" xmlns:a16="http://schemas.microsoft.com/office/drawing/2014/main" id="{33D0D950-C1EB-1DF1-E503-C76315D74F74}"/>
              </a:ext>
            </a:extLst>
          </p:cNvPr>
          <p:cNvSpPr txBox="1"/>
          <p:nvPr/>
        </p:nvSpPr>
        <p:spPr>
          <a:xfrm>
            <a:off x="1219200" y="3848100"/>
            <a:ext cx="8614561" cy="4524315"/>
          </a:xfrm>
          <a:prstGeom prst="rect">
            <a:avLst/>
          </a:prstGeom>
          <a:noFill/>
        </p:spPr>
        <p:txBody>
          <a:bodyPr wrap="square">
            <a:spAutoFit/>
          </a:bodyPr>
          <a:lstStyle/>
          <a:p>
            <a:pPr algn="ctr" rtl="1"/>
            <a:r>
              <a:rPr lang="ar-EG" sz="9600" b="1" dirty="0"/>
              <a:t>ما النتائج المستفادة من معرفة الوقائع القانونية؟</a:t>
            </a:r>
          </a:p>
        </p:txBody>
      </p:sp>
      <p:sp>
        <p:nvSpPr>
          <p:cNvPr id="3" name="مربع نص 2">
            <a:extLst>
              <a:ext uri="{FF2B5EF4-FFF2-40B4-BE49-F238E27FC236}">
                <a16:creationId xmlns="" xmlns:a16="http://schemas.microsoft.com/office/drawing/2014/main" id="{76350D63-D43C-D464-E027-C3D0747EC10C}"/>
              </a:ext>
            </a:extLst>
          </p:cNvPr>
          <p:cNvSpPr txBox="1"/>
          <p:nvPr/>
        </p:nvSpPr>
        <p:spPr>
          <a:xfrm>
            <a:off x="9191335" y="2700964"/>
            <a:ext cx="6398773" cy="1862048"/>
          </a:xfrm>
          <a:prstGeom prst="rect">
            <a:avLst/>
          </a:prstGeom>
          <a:noFill/>
        </p:spPr>
        <p:txBody>
          <a:bodyPr wrap="square">
            <a:spAutoFit/>
          </a:bodyPr>
          <a:lstStyle/>
          <a:p>
            <a:pPr algn="ctr" rtl="1"/>
            <a:r>
              <a:rPr lang="ar-EG" sz="11500" b="1" dirty="0">
                <a:effectLst>
                  <a:glow rad="139700">
                    <a:schemeClr val="accent3">
                      <a:satMod val="175000"/>
                      <a:alpha val="40000"/>
                    </a:schemeClr>
                  </a:glow>
                </a:effectLst>
              </a:rPr>
              <a:t>أستخلص</a:t>
            </a:r>
          </a:p>
        </p:txBody>
      </p:sp>
      <p:sp>
        <p:nvSpPr>
          <p:cNvPr id="2" name="مستطيل 1">
            <a:extLst>
              <a:ext uri="{FF2B5EF4-FFF2-40B4-BE49-F238E27FC236}">
                <a16:creationId xmlns="" xmlns:a16="http://schemas.microsoft.com/office/drawing/2014/main" id="{AF7C4029-6B83-D790-0550-195E166E27F2}"/>
              </a:ext>
            </a:extLst>
          </p:cNvPr>
          <p:cNvSpPr/>
          <p:nvPr/>
        </p:nvSpPr>
        <p:spPr>
          <a:xfrm>
            <a:off x="-571500" y="0"/>
            <a:ext cx="1600200" cy="10325100"/>
          </a:xfrm>
          <a:prstGeom prst="rect">
            <a:avLst/>
          </a:prstGeom>
          <a:solidFill>
            <a:srgbClr val="E0E18D"/>
          </a:solidFill>
          <a:ln>
            <a:noFill/>
          </a:ln>
        </p:spPr>
        <p:style>
          <a:lnRef idx="1">
            <a:schemeClr val="dk1"/>
          </a:lnRef>
          <a:fillRef idx="3">
            <a:schemeClr val="dk1"/>
          </a:fillRef>
          <a:effectRef idx="2">
            <a:schemeClr val="dk1"/>
          </a:effectRef>
          <a:fontRef idx="minor">
            <a:schemeClr val="lt1"/>
          </a:fontRef>
        </p:style>
        <p:txBody>
          <a:bodyPr rtlCol="1" anchor="ctr"/>
          <a:lstStyle/>
          <a:p>
            <a:pPr algn="ctr"/>
            <a:endParaRPr lang="ar-EG"/>
          </a:p>
        </p:txBody>
      </p:sp>
      <p:pic>
        <p:nvPicPr>
          <p:cNvPr id="6" name="صورة 5" descr="62b1af9ca1b79.png"/>
          <p:cNvPicPr>
            <a:picLocks noChangeAspect="1"/>
          </p:cNvPicPr>
          <p:nvPr/>
        </p:nvPicPr>
        <p:blipFill>
          <a:blip r:embed="rId3" cstate="print"/>
          <a:stretch>
            <a:fillRect/>
          </a:stretch>
        </p:blipFill>
        <p:spPr>
          <a:xfrm>
            <a:off x="1295400" y="342900"/>
            <a:ext cx="1973634" cy="1102196"/>
          </a:xfrm>
          <a:prstGeom prst="rect">
            <a:avLst/>
          </a:prstGeom>
        </p:spPr>
      </p:pic>
    </p:spTree>
    <p:extLst>
      <p:ext uri="{BB962C8B-B14F-4D97-AF65-F5344CB8AC3E}">
        <p14:creationId xmlns:p14="http://schemas.microsoft.com/office/powerpoint/2010/main" val="606526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14" name="AutoShape 14"/>
          <p:cNvSpPr/>
          <p:nvPr/>
        </p:nvSpPr>
        <p:spPr>
          <a:xfrm>
            <a:off x="16916131" y="1902309"/>
            <a:ext cx="79136" cy="6579632"/>
          </a:xfrm>
          <a:prstGeom prst="rect">
            <a:avLst/>
          </a:prstGeom>
          <a:solidFill>
            <a:srgbClr val="09427D"/>
          </a:solidFill>
        </p:spPr>
        <p:txBody>
          <a:bodyPr/>
          <a:lstStyle/>
          <a:p>
            <a:endParaRPr lang="ar-EG"/>
          </a:p>
        </p:txBody>
      </p:sp>
      <p:sp>
        <p:nvSpPr>
          <p:cNvPr id="15" name="Freeform 15"/>
          <p:cNvSpPr/>
          <p:nvPr/>
        </p:nvSpPr>
        <p:spPr>
          <a:xfrm flipH="1">
            <a:off x="16652098" y="5854269"/>
            <a:ext cx="607202" cy="607202"/>
          </a:xfrm>
          <a:custGeom>
            <a:avLst/>
            <a:gdLst/>
            <a:ahLst/>
            <a:cxnLst/>
            <a:rect l="l" t="t" r="r" b="b"/>
            <a:pathLst>
              <a:path w="607202" h="607202">
                <a:moveTo>
                  <a:pt x="607202" y="0"/>
                </a:moveTo>
                <a:lnTo>
                  <a:pt x="0" y="0"/>
                </a:lnTo>
                <a:lnTo>
                  <a:pt x="0" y="607202"/>
                </a:lnTo>
                <a:lnTo>
                  <a:pt x="607202" y="607202"/>
                </a:lnTo>
                <a:lnTo>
                  <a:pt x="607202" y="0"/>
                </a:lnTo>
                <a:close/>
              </a:path>
            </a:pathLst>
          </a:custGeom>
          <a:blipFill>
            <a:blip r:embed="rId2" cstate="print">
              <a:extLst>
                <a:ext uri="{96DAC541-7B7A-43D3-8B79-37D633B846F1}">
                  <asvg:svgBlip xmlns="" xmlns:asvg="http://schemas.microsoft.com/office/drawing/2016/SVG/main" r:embed="rId3"/>
                </a:ext>
              </a:extLst>
            </a:blip>
            <a:stretch>
              <a:fillRect/>
            </a:stretch>
          </a:blipFill>
        </p:spPr>
        <p:txBody>
          <a:bodyPr/>
          <a:lstStyle/>
          <a:p>
            <a:endParaRPr lang="ar-EG"/>
          </a:p>
        </p:txBody>
      </p:sp>
      <p:sp>
        <p:nvSpPr>
          <p:cNvPr id="16" name="Freeform 16"/>
          <p:cNvSpPr/>
          <p:nvPr/>
        </p:nvSpPr>
        <p:spPr>
          <a:xfrm flipH="1">
            <a:off x="16652098" y="1813329"/>
            <a:ext cx="607202" cy="607202"/>
          </a:xfrm>
          <a:custGeom>
            <a:avLst/>
            <a:gdLst/>
            <a:ahLst/>
            <a:cxnLst/>
            <a:rect l="l" t="t" r="r" b="b"/>
            <a:pathLst>
              <a:path w="607202" h="607202">
                <a:moveTo>
                  <a:pt x="607202" y="0"/>
                </a:moveTo>
                <a:lnTo>
                  <a:pt x="0" y="0"/>
                </a:lnTo>
                <a:lnTo>
                  <a:pt x="0" y="607202"/>
                </a:lnTo>
                <a:lnTo>
                  <a:pt x="607202" y="607202"/>
                </a:lnTo>
                <a:lnTo>
                  <a:pt x="607202" y="0"/>
                </a:lnTo>
                <a:close/>
              </a:path>
            </a:pathLst>
          </a:custGeom>
          <a:blipFill>
            <a:blip r:embed="rId2" cstate="print">
              <a:extLst>
                <a:ext uri="{96DAC541-7B7A-43D3-8B79-37D633B846F1}">
                  <asvg:svgBlip xmlns="" xmlns:asvg="http://schemas.microsoft.com/office/drawing/2016/SVG/main" r:embed="rId3"/>
                </a:ext>
              </a:extLst>
            </a:blip>
            <a:stretch>
              <a:fillRect/>
            </a:stretch>
          </a:blipFill>
        </p:spPr>
        <p:txBody>
          <a:bodyPr/>
          <a:lstStyle/>
          <a:p>
            <a:endParaRPr lang="ar-EG"/>
          </a:p>
        </p:txBody>
      </p:sp>
      <p:sp>
        <p:nvSpPr>
          <p:cNvPr id="17" name="Freeform 17"/>
          <p:cNvSpPr/>
          <p:nvPr/>
        </p:nvSpPr>
        <p:spPr>
          <a:xfrm flipH="1">
            <a:off x="16652098" y="7874740"/>
            <a:ext cx="607202" cy="607202"/>
          </a:xfrm>
          <a:custGeom>
            <a:avLst/>
            <a:gdLst/>
            <a:ahLst/>
            <a:cxnLst/>
            <a:rect l="l" t="t" r="r" b="b"/>
            <a:pathLst>
              <a:path w="607202" h="607202">
                <a:moveTo>
                  <a:pt x="607202" y="0"/>
                </a:moveTo>
                <a:lnTo>
                  <a:pt x="0" y="0"/>
                </a:lnTo>
                <a:lnTo>
                  <a:pt x="0" y="607201"/>
                </a:lnTo>
                <a:lnTo>
                  <a:pt x="607202" y="607201"/>
                </a:lnTo>
                <a:lnTo>
                  <a:pt x="607202" y="0"/>
                </a:lnTo>
                <a:close/>
              </a:path>
            </a:pathLst>
          </a:custGeom>
          <a:blipFill>
            <a:blip r:embed="rId4" cstate="print">
              <a:extLst>
                <a:ext uri="{96DAC541-7B7A-43D3-8B79-37D633B846F1}">
                  <asvg:svgBlip xmlns="" xmlns:asvg="http://schemas.microsoft.com/office/drawing/2016/SVG/main" r:embed="rId5"/>
                </a:ext>
              </a:extLst>
            </a:blip>
            <a:stretch>
              <a:fillRect/>
            </a:stretch>
          </a:blipFill>
        </p:spPr>
        <p:txBody>
          <a:bodyPr/>
          <a:lstStyle/>
          <a:p>
            <a:endParaRPr lang="ar-EG"/>
          </a:p>
        </p:txBody>
      </p:sp>
      <p:sp>
        <p:nvSpPr>
          <p:cNvPr id="18" name="Freeform 18"/>
          <p:cNvSpPr/>
          <p:nvPr/>
        </p:nvSpPr>
        <p:spPr>
          <a:xfrm flipH="1">
            <a:off x="16652098" y="3833799"/>
            <a:ext cx="607202" cy="607202"/>
          </a:xfrm>
          <a:custGeom>
            <a:avLst/>
            <a:gdLst/>
            <a:ahLst/>
            <a:cxnLst/>
            <a:rect l="l" t="t" r="r" b="b"/>
            <a:pathLst>
              <a:path w="607202" h="607202">
                <a:moveTo>
                  <a:pt x="607202" y="0"/>
                </a:moveTo>
                <a:lnTo>
                  <a:pt x="0" y="0"/>
                </a:lnTo>
                <a:lnTo>
                  <a:pt x="0" y="607202"/>
                </a:lnTo>
                <a:lnTo>
                  <a:pt x="607202" y="607202"/>
                </a:lnTo>
                <a:lnTo>
                  <a:pt x="607202" y="0"/>
                </a:lnTo>
                <a:close/>
              </a:path>
            </a:pathLst>
          </a:custGeom>
          <a:blipFill>
            <a:blip r:embed="rId4" cstate="print">
              <a:extLst>
                <a:ext uri="{96DAC541-7B7A-43D3-8B79-37D633B846F1}">
                  <asvg:svgBlip xmlns="" xmlns:asvg="http://schemas.microsoft.com/office/drawing/2016/SVG/main" r:embed="rId5"/>
                </a:ext>
              </a:extLst>
            </a:blip>
            <a:stretch>
              <a:fillRect/>
            </a:stretch>
          </a:blipFill>
        </p:spPr>
        <p:txBody>
          <a:bodyPr/>
          <a:lstStyle/>
          <a:p>
            <a:endParaRPr lang="ar-EG"/>
          </a:p>
        </p:txBody>
      </p:sp>
      <p:sp>
        <p:nvSpPr>
          <p:cNvPr id="20" name="مربع نص 19">
            <a:extLst>
              <a:ext uri="{FF2B5EF4-FFF2-40B4-BE49-F238E27FC236}">
                <a16:creationId xmlns="" xmlns:a16="http://schemas.microsoft.com/office/drawing/2014/main" id="{1D732D42-92DF-7EBB-29FD-39260F515366}"/>
              </a:ext>
            </a:extLst>
          </p:cNvPr>
          <p:cNvSpPr txBox="1"/>
          <p:nvPr/>
        </p:nvSpPr>
        <p:spPr>
          <a:xfrm>
            <a:off x="1267333" y="507266"/>
            <a:ext cx="15331029" cy="9233297"/>
          </a:xfrm>
          <a:prstGeom prst="rect">
            <a:avLst/>
          </a:prstGeom>
          <a:noFill/>
        </p:spPr>
        <p:txBody>
          <a:bodyPr wrap="square">
            <a:spAutoFit/>
          </a:bodyPr>
          <a:lstStyle/>
          <a:p>
            <a:pPr algn="ctr" rtl="1"/>
            <a:r>
              <a:rPr lang="ar-EG" sz="6600" b="1" dirty="0">
                <a:solidFill>
                  <a:schemeClr val="accent6">
                    <a:lumMod val="75000"/>
                  </a:schemeClr>
                </a:solidFill>
              </a:rPr>
              <a:t>يتوقع من المتعلم بعد دراسة الوحدة أن يكون قادرا على:</a:t>
            </a:r>
          </a:p>
          <a:p>
            <a:pPr algn="r" rtl="1"/>
            <a:r>
              <a:rPr lang="ar-EG" sz="6600" b="1" dirty="0">
                <a:solidFill>
                  <a:srgbClr val="63B8A7"/>
                </a:solidFill>
              </a:rPr>
              <a:t> بيان مصادر الحق. </a:t>
            </a:r>
          </a:p>
          <a:p>
            <a:pPr marL="857250" indent="-857250" algn="r" rtl="1">
              <a:buFont typeface="Courier New" panose="02070309020205020404" pitchFamily="49" charset="0"/>
              <a:buChar char="o"/>
            </a:pPr>
            <a:endParaRPr lang="ar-EG" sz="6600" b="1" dirty="0">
              <a:solidFill>
                <a:srgbClr val="002060"/>
              </a:solidFill>
            </a:endParaRPr>
          </a:p>
          <a:p>
            <a:pPr algn="r" rtl="1"/>
            <a:r>
              <a:rPr lang="ar-EG" sz="6600" b="1" dirty="0">
                <a:solidFill>
                  <a:srgbClr val="002060"/>
                </a:solidFill>
              </a:rPr>
              <a:t>التفريق بين مصدري الحق: الوقائع القانونية والتصرفات القانونية. </a:t>
            </a:r>
          </a:p>
          <a:p>
            <a:pPr algn="r" rtl="1"/>
            <a:r>
              <a:rPr lang="ar-EG" sz="6600" b="1" dirty="0">
                <a:solidFill>
                  <a:srgbClr val="63B8A7"/>
                </a:solidFill>
              </a:rPr>
              <a:t>استيعاب الفرق بين نوعي الوقائع القانونية: الطبيعية والمادية. </a:t>
            </a:r>
          </a:p>
          <a:p>
            <a:pPr algn="r" rtl="1"/>
            <a:r>
              <a:rPr lang="ar-EG" sz="6600" b="1" dirty="0">
                <a:solidFill>
                  <a:srgbClr val="002060"/>
                </a:solidFill>
              </a:rPr>
              <a:t>تصنيف الحوادث والأعمال إلى وقائع أو تصرفات قانونية.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randombar(horizontal)">
                                      <p:cBhvr>
                                        <p:cTn id="7" dur="500"/>
                                        <p:tgtEl>
                                          <p:spTgt spid="20">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0">
                                            <p:txEl>
                                              <p:pRg st="1" end="1"/>
                                            </p:txEl>
                                          </p:spTgt>
                                        </p:tgtEl>
                                        <p:attrNameLst>
                                          <p:attrName>style.visibility</p:attrName>
                                        </p:attrNameLst>
                                      </p:cBhvr>
                                      <p:to>
                                        <p:strVal val="visible"/>
                                      </p:to>
                                    </p:set>
                                    <p:animEffect transition="in" filter="randombar(horizontal)">
                                      <p:cBhvr>
                                        <p:cTn id="10" dur="500"/>
                                        <p:tgtEl>
                                          <p:spTgt spid="20">
                                            <p:txEl>
                                              <p:pRg st="1" end="1"/>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0">
                                            <p:txEl>
                                              <p:pRg st="3" end="3"/>
                                            </p:txEl>
                                          </p:spTgt>
                                        </p:tgtEl>
                                        <p:attrNameLst>
                                          <p:attrName>style.visibility</p:attrName>
                                        </p:attrNameLst>
                                      </p:cBhvr>
                                      <p:to>
                                        <p:strVal val="visible"/>
                                      </p:to>
                                    </p:set>
                                    <p:animEffect transition="in" filter="randombar(horizontal)">
                                      <p:cBhvr>
                                        <p:cTn id="13" dur="500"/>
                                        <p:tgtEl>
                                          <p:spTgt spid="20">
                                            <p:txEl>
                                              <p:pRg st="3" end="3"/>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0">
                                            <p:txEl>
                                              <p:pRg st="4" end="4"/>
                                            </p:txEl>
                                          </p:spTgt>
                                        </p:tgtEl>
                                        <p:attrNameLst>
                                          <p:attrName>style.visibility</p:attrName>
                                        </p:attrNameLst>
                                      </p:cBhvr>
                                      <p:to>
                                        <p:strVal val="visible"/>
                                      </p:to>
                                    </p:set>
                                    <p:animEffect transition="in" filter="randombar(horizontal)">
                                      <p:cBhvr>
                                        <p:cTn id="16" dur="500"/>
                                        <p:tgtEl>
                                          <p:spTgt spid="20">
                                            <p:txEl>
                                              <p:pRg st="4" end="4"/>
                                            </p:txEl>
                                          </p:spTgt>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20">
                                            <p:txEl>
                                              <p:pRg st="5" end="5"/>
                                            </p:txEl>
                                          </p:spTgt>
                                        </p:tgtEl>
                                        <p:attrNameLst>
                                          <p:attrName>style.visibility</p:attrName>
                                        </p:attrNameLst>
                                      </p:cBhvr>
                                      <p:to>
                                        <p:strVal val="visible"/>
                                      </p:to>
                                    </p:set>
                                    <p:animEffect transition="in" filter="randombar(horizontal)">
                                      <p:cBhvr>
                                        <p:cTn id="19" dur="500"/>
                                        <p:tgtEl>
                                          <p:spTgt spid="2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grpSp>
        <p:nvGrpSpPr>
          <p:cNvPr id="6" name="Group 6"/>
          <p:cNvGrpSpPr/>
          <p:nvPr/>
        </p:nvGrpSpPr>
        <p:grpSpPr>
          <a:xfrm>
            <a:off x="170193" y="229387"/>
            <a:ext cx="18117807" cy="9790913"/>
            <a:chOff x="-499106" y="-131477"/>
            <a:chExt cx="21083027" cy="12452407"/>
          </a:xfrm>
        </p:grpSpPr>
        <p:sp>
          <p:nvSpPr>
            <p:cNvPr id="7" name="Freeform 7"/>
            <p:cNvSpPr/>
            <p:nvPr/>
          </p:nvSpPr>
          <p:spPr>
            <a:xfrm rot="16380007" flipH="1">
              <a:off x="7966111" y="-296880"/>
              <a:ext cx="12452407" cy="12783213"/>
            </a:xfrm>
            <a:custGeom>
              <a:avLst/>
              <a:gdLst/>
              <a:ahLst/>
              <a:cxnLst/>
              <a:rect l="l" t="t" r="r" b="b"/>
              <a:pathLst>
                <a:path w="9003548" h="9003548">
                  <a:moveTo>
                    <a:pt x="9003548" y="0"/>
                  </a:moveTo>
                  <a:lnTo>
                    <a:pt x="0" y="0"/>
                  </a:lnTo>
                  <a:lnTo>
                    <a:pt x="0" y="9003548"/>
                  </a:lnTo>
                  <a:lnTo>
                    <a:pt x="9003548" y="9003548"/>
                  </a:lnTo>
                  <a:lnTo>
                    <a:pt x="9003548" y="0"/>
                  </a:lnTo>
                  <a:close/>
                </a:path>
              </a:pathLst>
            </a:custGeom>
            <a:blipFill>
              <a:blip r:embed="rId2" cstate="print">
                <a:alphaModFix amt="30000"/>
                <a:extLst>
                  <a:ext uri="{96DAC541-7B7A-43D3-8B79-37D633B846F1}">
                    <asvg:svgBlip xmlns="" xmlns:asvg="http://schemas.microsoft.com/office/drawing/2016/SVG/main" r:embed="rId3"/>
                  </a:ext>
                </a:extLst>
              </a:blip>
              <a:stretch>
                <a:fillRect/>
              </a:stretch>
            </a:blipFill>
          </p:spPr>
          <p:txBody>
            <a:bodyPr/>
            <a:lstStyle/>
            <a:p>
              <a:endParaRPr lang="ar-EG" dirty="0"/>
            </a:p>
          </p:txBody>
        </p:sp>
        <p:sp>
          <p:nvSpPr>
            <p:cNvPr id="8" name="Freeform 8"/>
            <p:cNvSpPr/>
            <p:nvPr/>
          </p:nvSpPr>
          <p:spPr>
            <a:xfrm flipH="1">
              <a:off x="-499106" y="5466732"/>
              <a:ext cx="8030999" cy="6386248"/>
            </a:xfrm>
            <a:custGeom>
              <a:avLst/>
              <a:gdLst/>
              <a:ahLst/>
              <a:cxnLst/>
              <a:rect l="l" t="t" r="r" b="b"/>
              <a:pathLst>
                <a:path w="8030997" h="6386248">
                  <a:moveTo>
                    <a:pt x="8030997" y="0"/>
                  </a:moveTo>
                  <a:lnTo>
                    <a:pt x="0" y="0"/>
                  </a:lnTo>
                  <a:lnTo>
                    <a:pt x="0" y="6386248"/>
                  </a:lnTo>
                  <a:lnTo>
                    <a:pt x="8030997" y="6386248"/>
                  </a:lnTo>
                  <a:lnTo>
                    <a:pt x="8030997" y="0"/>
                  </a:lnTo>
                  <a:close/>
                </a:path>
              </a:pathLst>
            </a:custGeom>
            <a:blipFill>
              <a:blip r:embed="rId4" cstate="print">
                <a:extLst>
                  <a:ext uri="{96DAC541-7B7A-43D3-8B79-37D633B846F1}">
                    <asvg:svgBlip xmlns="" xmlns:asvg="http://schemas.microsoft.com/office/drawing/2016/SVG/main" r:embed="rId5"/>
                  </a:ext>
                </a:extLst>
              </a:blip>
              <a:stretch>
                <a:fillRect/>
              </a:stretch>
            </a:blipFill>
          </p:spPr>
          <p:txBody>
            <a:bodyPr/>
            <a:lstStyle/>
            <a:p>
              <a:endParaRPr lang="ar-EG"/>
            </a:p>
          </p:txBody>
        </p:sp>
      </p:grpSp>
      <p:sp>
        <p:nvSpPr>
          <p:cNvPr id="10" name="مربع نص 9">
            <a:extLst>
              <a:ext uri="{FF2B5EF4-FFF2-40B4-BE49-F238E27FC236}">
                <a16:creationId xmlns="" xmlns:a16="http://schemas.microsoft.com/office/drawing/2014/main" id="{D4CC5D21-68E1-B8BD-4B78-6AE6CCA778AF}"/>
              </a:ext>
            </a:extLst>
          </p:cNvPr>
          <p:cNvSpPr txBox="1"/>
          <p:nvPr/>
        </p:nvSpPr>
        <p:spPr>
          <a:xfrm>
            <a:off x="9171709" y="3004452"/>
            <a:ext cx="7467600" cy="4278094"/>
          </a:xfrm>
          <a:prstGeom prst="rect">
            <a:avLst/>
          </a:prstGeom>
          <a:noFill/>
        </p:spPr>
        <p:txBody>
          <a:bodyPr wrap="square">
            <a:spAutoFit/>
          </a:bodyPr>
          <a:lstStyle/>
          <a:p>
            <a:pPr algn="ctr"/>
            <a:r>
              <a:rPr lang="ar-EG" sz="8800" b="1" dirty="0">
                <a:solidFill>
                  <a:schemeClr val="bg1"/>
                </a:solidFill>
                <a:effectLst>
                  <a:glow rad="139700">
                    <a:schemeClr val="accent6">
                      <a:satMod val="175000"/>
                      <a:alpha val="40000"/>
                    </a:schemeClr>
                  </a:glow>
                </a:effectLst>
              </a:rPr>
              <a:t>الدرس الحادي والثلاثون </a:t>
            </a:r>
          </a:p>
          <a:p>
            <a:pPr algn="ctr"/>
            <a:r>
              <a:rPr lang="ar-EG" sz="8800" b="1" dirty="0">
                <a:solidFill>
                  <a:schemeClr val="bg1"/>
                </a:solidFill>
                <a:effectLst>
                  <a:glow rad="139700">
                    <a:schemeClr val="accent6">
                      <a:satMod val="175000"/>
                      <a:alpha val="40000"/>
                    </a:schemeClr>
                  </a:glow>
                </a:effectLst>
              </a:rPr>
              <a:t>الوقائع القانونية</a:t>
            </a:r>
          </a:p>
        </p:txBody>
      </p:sp>
      <p:pic>
        <p:nvPicPr>
          <p:cNvPr id="9" name="صورة 8" descr="62b1af9ca1b79.png"/>
          <p:cNvPicPr>
            <a:picLocks noChangeAspect="1"/>
          </p:cNvPicPr>
          <p:nvPr/>
        </p:nvPicPr>
        <p:blipFill>
          <a:blip r:embed="rId6" cstate="print"/>
          <a:stretch>
            <a:fillRect/>
          </a:stretch>
        </p:blipFill>
        <p:spPr>
          <a:xfrm>
            <a:off x="381000" y="571500"/>
            <a:ext cx="1973634" cy="11021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reeform 2"/>
          <p:cNvSpPr/>
          <p:nvPr/>
        </p:nvSpPr>
        <p:spPr>
          <a:xfrm flipH="1">
            <a:off x="994806" y="266700"/>
            <a:ext cx="7920593" cy="9296400"/>
          </a:xfrm>
          <a:custGeom>
            <a:avLst/>
            <a:gdLst/>
            <a:ahLst/>
            <a:cxnLst/>
            <a:rect l="l" t="t" r="r" b="b"/>
            <a:pathLst>
              <a:path w="7094483" h="8229600">
                <a:moveTo>
                  <a:pt x="7094483" y="0"/>
                </a:moveTo>
                <a:lnTo>
                  <a:pt x="0" y="0"/>
                </a:lnTo>
                <a:lnTo>
                  <a:pt x="0" y="8229600"/>
                </a:lnTo>
                <a:lnTo>
                  <a:pt x="7094483" y="8229600"/>
                </a:lnTo>
                <a:lnTo>
                  <a:pt x="7094483" y="0"/>
                </a:lnTo>
                <a:close/>
              </a:path>
            </a:pathLst>
          </a:custGeom>
          <a:blipFill>
            <a:blip r:embed="rId2" cstate="print">
              <a:alphaModFix amt="18000"/>
              <a:extLst>
                <a:ext uri="{96DAC541-7B7A-43D3-8B79-37D633B846F1}">
                  <asvg:svgBlip xmlns="" xmlns:asvg="http://schemas.microsoft.com/office/drawing/2016/SVG/main" r:embed="rId3"/>
                </a:ext>
              </a:extLst>
            </a:blip>
            <a:stretch>
              <a:fillRect/>
            </a:stretch>
          </a:blipFill>
        </p:spPr>
        <p:txBody>
          <a:bodyPr/>
          <a:lstStyle/>
          <a:p>
            <a:endParaRPr lang="ar-EG"/>
          </a:p>
        </p:txBody>
      </p:sp>
      <p:grpSp>
        <p:nvGrpSpPr>
          <p:cNvPr id="5" name="Group 5"/>
          <p:cNvGrpSpPr/>
          <p:nvPr/>
        </p:nvGrpSpPr>
        <p:grpSpPr>
          <a:xfrm>
            <a:off x="1520526" y="5143500"/>
            <a:ext cx="6869151" cy="1693718"/>
            <a:chOff x="0" y="0"/>
            <a:chExt cx="2517678" cy="406400"/>
          </a:xfrm>
        </p:grpSpPr>
        <p:sp>
          <p:nvSpPr>
            <p:cNvPr id="6" name="Freeform 6"/>
            <p:cNvSpPr/>
            <p:nvPr/>
          </p:nvSpPr>
          <p:spPr>
            <a:xfrm flipH="1">
              <a:off x="17780" y="22860"/>
              <a:ext cx="2492278" cy="360680"/>
            </a:xfrm>
            <a:custGeom>
              <a:avLst/>
              <a:gdLst/>
              <a:ahLst/>
              <a:cxnLst/>
              <a:rect l="l" t="t" r="r" b="b"/>
              <a:pathLst>
                <a:path w="2492278" h="360680">
                  <a:moveTo>
                    <a:pt x="0" y="180340"/>
                  </a:moveTo>
                  <a:cubicBezTo>
                    <a:pt x="0" y="81280"/>
                    <a:pt x="80010" y="0"/>
                    <a:pt x="180340" y="0"/>
                  </a:cubicBezTo>
                  <a:lnTo>
                    <a:pt x="2319558" y="0"/>
                  </a:lnTo>
                  <a:lnTo>
                    <a:pt x="2319558" y="1270"/>
                  </a:lnTo>
                  <a:cubicBezTo>
                    <a:pt x="2416078" y="5080"/>
                    <a:pt x="2492278" y="83820"/>
                    <a:pt x="2492278" y="180340"/>
                  </a:cubicBezTo>
                  <a:cubicBezTo>
                    <a:pt x="2492278" y="276860"/>
                    <a:pt x="2414808" y="355600"/>
                    <a:pt x="2319558" y="359410"/>
                  </a:cubicBezTo>
                  <a:lnTo>
                    <a:pt x="2319558" y="360680"/>
                  </a:lnTo>
                  <a:lnTo>
                    <a:pt x="180340" y="360680"/>
                  </a:lnTo>
                  <a:cubicBezTo>
                    <a:pt x="81280" y="360680"/>
                    <a:pt x="0" y="279400"/>
                    <a:pt x="0" y="180340"/>
                  </a:cubicBezTo>
                  <a:close/>
                </a:path>
              </a:pathLst>
            </a:custGeom>
            <a:solidFill>
              <a:srgbClr val="09427D"/>
            </a:solidFill>
          </p:spPr>
          <p:txBody>
            <a:bodyPr/>
            <a:lstStyle/>
            <a:p>
              <a:pPr algn="ctr"/>
              <a:r>
                <a:rPr lang="ar-EG" sz="8800" b="1" dirty="0">
                  <a:solidFill>
                    <a:schemeClr val="bg1"/>
                  </a:solidFill>
                  <a:effectLst>
                    <a:glow rad="228600">
                      <a:schemeClr val="accent2">
                        <a:satMod val="175000"/>
                        <a:alpha val="40000"/>
                      </a:schemeClr>
                    </a:glow>
                  </a:effectLst>
                </a:rPr>
                <a:t>تمهيد</a:t>
              </a:r>
            </a:p>
          </p:txBody>
        </p:sp>
      </p:grpSp>
      <p:sp>
        <p:nvSpPr>
          <p:cNvPr id="26" name="مربع نص 25">
            <a:extLst>
              <a:ext uri="{FF2B5EF4-FFF2-40B4-BE49-F238E27FC236}">
                <a16:creationId xmlns="" xmlns:a16="http://schemas.microsoft.com/office/drawing/2014/main" id="{AEFBFCD1-C5AC-23B1-B511-585DDCD17BF3}"/>
              </a:ext>
            </a:extLst>
          </p:cNvPr>
          <p:cNvSpPr txBox="1"/>
          <p:nvPr/>
        </p:nvSpPr>
        <p:spPr>
          <a:xfrm>
            <a:off x="8889999" y="1637786"/>
            <a:ext cx="9144000" cy="7201972"/>
          </a:xfrm>
          <a:prstGeom prst="rect">
            <a:avLst/>
          </a:prstGeom>
          <a:noFill/>
        </p:spPr>
        <p:txBody>
          <a:bodyPr wrap="square">
            <a:spAutoFit/>
          </a:bodyPr>
          <a:lstStyle/>
          <a:p>
            <a:pPr algn="r" rtl="1"/>
            <a:r>
              <a:rPr lang="ar-EG" sz="6600" b="1" dirty="0">
                <a:solidFill>
                  <a:srgbClr val="002060"/>
                </a:solidFill>
              </a:rPr>
              <a:t>يقصد بمصادر الحق الأسباب المنشــئة للحق، ومن جهة أخرى - في حالات قانونية معينة- هي ذات الأسباب المنشئة للالتزام، وتنقسم مصادر الحق إلى مصدرين هما: الوقائع القانونية والتصرفات القانونية. </a:t>
            </a:r>
          </a:p>
        </p:txBody>
      </p:sp>
      <p:pic>
        <p:nvPicPr>
          <p:cNvPr id="7" name="صورة 6" descr="62b1af9ca1b79.png"/>
          <p:cNvPicPr>
            <a:picLocks noChangeAspect="1"/>
          </p:cNvPicPr>
          <p:nvPr/>
        </p:nvPicPr>
        <p:blipFill>
          <a:blip r:embed="rId4" cstate="print"/>
          <a:stretch>
            <a:fillRect/>
          </a:stretch>
        </p:blipFill>
        <p:spPr>
          <a:xfrm>
            <a:off x="381000" y="571500"/>
            <a:ext cx="1973634" cy="11021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 xmlns:a16="http://schemas.microsoft.com/office/drawing/2014/main" id="{159A4F59-0531-B27E-6168-DBC69FAA752B}"/>
              </a:ext>
            </a:extLst>
          </p:cNvPr>
          <p:cNvSpPr txBox="1"/>
          <p:nvPr/>
        </p:nvSpPr>
        <p:spPr>
          <a:xfrm rot="382828">
            <a:off x="8707880" y="3049539"/>
            <a:ext cx="9144000" cy="3631763"/>
          </a:xfrm>
          <a:prstGeom prst="rect">
            <a:avLst/>
          </a:prstGeom>
          <a:noFill/>
        </p:spPr>
        <p:txBody>
          <a:bodyPr wrap="square">
            <a:spAutoFit/>
          </a:bodyPr>
          <a:lstStyle/>
          <a:p>
            <a:pPr algn="ctr" rtl="1"/>
            <a:r>
              <a:rPr lang="ar-EG" sz="11500" b="1" dirty="0">
                <a:solidFill>
                  <a:srgbClr val="002060"/>
                </a:solidFill>
                <a:effectLst>
                  <a:glow rad="101600">
                    <a:schemeClr val="accent6">
                      <a:lumMod val="75000"/>
                      <a:alpha val="60000"/>
                    </a:schemeClr>
                  </a:glow>
                </a:effectLst>
              </a:rPr>
              <a:t>ماهية الوقائع القانونية </a:t>
            </a:r>
          </a:p>
        </p:txBody>
      </p:sp>
      <p:pic>
        <p:nvPicPr>
          <p:cNvPr id="5" name="صورة 4">
            <a:extLst>
              <a:ext uri="{FF2B5EF4-FFF2-40B4-BE49-F238E27FC236}">
                <a16:creationId xmlns="" xmlns:a16="http://schemas.microsoft.com/office/drawing/2014/main" id="{42BD10FB-25D3-40FA-AC21-A3422A37FB3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3999" cy="10286999"/>
          </a:xfrm>
          <a:prstGeom prst="rect">
            <a:avLst/>
          </a:prstGeom>
        </p:spPr>
      </p:pic>
      <p:pic>
        <p:nvPicPr>
          <p:cNvPr id="4" name="صورة 3" descr="62b1af9ca1b79.png"/>
          <p:cNvPicPr>
            <a:picLocks noChangeAspect="1"/>
          </p:cNvPicPr>
          <p:nvPr/>
        </p:nvPicPr>
        <p:blipFill>
          <a:blip r:embed="rId3" cstate="print"/>
          <a:stretch>
            <a:fillRect/>
          </a:stretch>
        </p:blipFill>
        <p:spPr>
          <a:xfrm>
            <a:off x="381000" y="571500"/>
            <a:ext cx="1973634" cy="1102196"/>
          </a:xfrm>
          <a:prstGeom prst="rect">
            <a:avLst/>
          </a:prstGeom>
        </p:spPr>
      </p:pic>
    </p:spTree>
    <p:extLst>
      <p:ext uri="{BB962C8B-B14F-4D97-AF65-F5344CB8AC3E}">
        <p14:creationId xmlns:p14="http://schemas.microsoft.com/office/powerpoint/2010/main" val="2566305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 xmlns:a16="http://schemas.microsoft.com/office/drawing/2014/main" id="{18CEF6E9-402A-2AFB-16CD-C312F6FE4409}"/>
              </a:ext>
            </a:extLst>
          </p:cNvPr>
          <p:cNvSpPr txBox="1"/>
          <p:nvPr/>
        </p:nvSpPr>
        <p:spPr>
          <a:xfrm>
            <a:off x="2514600" y="2881342"/>
            <a:ext cx="13182600" cy="4524315"/>
          </a:xfrm>
          <a:prstGeom prst="rect">
            <a:avLst/>
          </a:prstGeom>
          <a:noFill/>
        </p:spPr>
        <p:txBody>
          <a:bodyPr wrap="square">
            <a:spAutoFit/>
          </a:bodyPr>
          <a:lstStyle/>
          <a:p>
            <a:pPr algn="ctr" rtl="1"/>
            <a:r>
              <a:rPr lang="ar-EG" sz="7200" b="1" dirty="0">
                <a:solidFill>
                  <a:srgbClr val="002060"/>
                </a:solidFill>
              </a:rPr>
              <a:t>هــي الحوادث التي يرتّــب القانون على وقوعها أثرًا معينًا، ومن هذه الحوادث ما يقع باختيار الإنسان، ومنها ما يقع بدون اختياره. </a:t>
            </a:r>
          </a:p>
        </p:txBody>
      </p:sp>
    </p:spTree>
    <p:extLst>
      <p:ext uri="{BB962C8B-B14F-4D97-AF65-F5344CB8AC3E}">
        <p14:creationId xmlns:p14="http://schemas.microsoft.com/office/powerpoint/2010/main" val="757593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 xmlns:a16="http://schemas.microsoft.com/office/drawing/2014/main" id="{F8CB24C0-5455-0F7E-6589-8C55C152F33E}"/>
              </a:ext>
            </a:extLst>
          </p:cNvPr>
          <p:cNvSpPr txBox="1"/>
          <p:nvPr/>
        </p:nvSpPr>
        <p:spPr>
          <a:xfrm>
            <a:off x="7315200" y="2400300"/>
            <a:ext cx="9144000" cy="1569660"/>
          </a:xfrm>
          <a:prstGeom prst="accentBorderCallout2">
            <a:avLst>
              <a:gd name="adj1" fmla="val 18750"/>
              <a:gd name="adj2" fmla="val -8333"/>
              <a:gd name="adj3" fmla="val 18750"/>
              <a:gd name="adj4" fmla="val -16667"/>
              <a:gd name="adj5" fmla="val 109264"/>
              <a:gd name="adj6" fmla="val -31667"/>
            </a:avLst>
          </a:prstGeom>
          <a:gradFill flip="none" rotWithShape="1">
            <a:gsLst>
              <a:gs pos="0">
                <a:srgbClr val="FFCE54">
                  <a:tint val="66000"/>
                  <a:satMod val="160000"/>
                </a:srgbClr>
              </a:gs>
              <a:gs pos="50000">
                <a:srgbClr val="FFCE54">
                  <a:tint val="44500"/>
                  <a:satMod val="160000"/>
                </a:srgbClr>
              </a:gs>
              <a:gs pos="100000">
                <a:srgbClr val="FFCE54">
                  <a:tint val="23500"/>
                  <a:satMod val="160000"/>
                </a:srgbClr>
              </a:gs>
            </a:gsLst>
            <a:lin ang="5400000" scaled="1"/>
            <a:tileRect/>
          </a:gradFill>
          <a:ln w="76200">
            <a:solidFill>
              <a:srgbClr val="C0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rtl="1"/>
            <a:r>
              <a:rPr lang="ar-EG" sz="9600" b="1" dirty="0">
                <a:solidFill>
                  <a:srgbClr val="002060"/>
                </a:solidFill>
              </a:rPr>
              <a:t>أنواع الوقائع القانونية </a:t>
            </a:r>
          </a:p>
        </p:txBody>
      </p:sp>
      <p:pic>
        <p:nvPicPr>
          <p:cNvPr id="7" name="صورة 6">
            <a:extLst>
              <a:ext uri="{FF2B5EF4-FFF2-40B4-BE49-F238E27FC236}">
                <a16:creationId xmlns="" xmlns:a16="http://schemas.microsoft.com/office/drawing/2014/main" id="{E51CD56F-B605-4920-9D9F-2512F185BC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4254500"/>
            <a:ext cx="6019800" cy="6019800"/>
          </a:xfrm>
          <a:prstGeom prst="rect">
            <a:avLst/>
          </a:prstGeom>
        </p:spPr>
      </p:pic>
      <p:sp>
        <p:nvSpPr>
          <p:cNvPr id="10" name="AutoShape 14">
            <a:extLst>
              <a:ext uri="{FF2B5EF4-FFF2-40B4-BE49-F238E27FC236}">
                <a16:creationId xmlns="" xmlns:a16="http://schemas.microsoft.com/office/drawing/2014/main" id="{F2295D43-D4E8-CDFF-145C-839054674D13}"/>
              </a:ext>
            </a:extLst>
          </p:cNvPr>
          <p:cNvSpPr/>
          <p:nvPr/>
        </p:nvSpPr>
        <p:spPr>
          <a:xfrm>
            <a:off x="17068800" y="2113232"/>
            <a:ext cx="244407" cy="6060535"/>
          </a:xfrm>
          <a:prstGeom prst="rect">
            <a:avLst/>
          </a:prstGeom>
          <a:solidFill>
            <a:srgbClr val="ED5564"/>
          </a:solidFill>
        </p:spPr>
        <p:txBody>
          <a:bodyPr/>
          <a:lstStyle/>
          <a:p>
            <a:endParaRPr lang="ar-EG"/>
          </a:p>
        </p:txBody>
      </p:sp>
      <p:pic>
        <p:nvPicPr>
          <p:cNvPr id="6" name="صورة 5" descr="62b1af9ca1b79.png"/>
          <p:cNvPicPr>
            <a:picLocks noChangeAspect="1"/>
          </p:cNvPicPr>
          <p:nvPr/>
        </p:nvPicPr>
        <p:blipFill>
          <a:blip r:embed="rId3" cstate="print"/>
          <a:stretch>
            <a:fillRect/>
          </a:stretch>
        </p:blipFill>
        <p:spPr>
          <a:xfrm>
            <a:off x="381000" y="571500"/>
            <a:ext cx="1973634" cy="1102196"/>
          </a:xfrm>
          <a:prstGeom prst="rect">
            <a:avLst/>
          </a:prstGeom>
        </p:spPr>
      </p:pic>
    </p:spTree>
    <p:extLst>
      <p:ext uri="{BB962C8B-B14F-4D97-AF65-F5344CB8AC3E}">
        <p14:creationId xmlns:p14="http://schemas.microsoft.com/office/powerpoint/2010/main" val="3453465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3B8A7"/>
        </a:solidFill>
        <a:effectLst/>
      </p:bgPr>
    </p:bg>
    <p:spTree>
      <p:nvGrpSpPr>
        <p:cNvPr id="1" name=""/>
        <p:cNvGrpSpPr/>
        <p:nvPr/>
      </p:nvGrpSpPr>
      <p:grpSpPr>
        <a:xfrm>
          <a:off x="0" y="0"/>
          <a:ext cx="0" cy="0"/>
          <a:chOff x="0" y="0"/>
          <a:chExt cx="0" cy="0"/>
        </a:xfrm>
      </p:grpSpPr>
      <p:sp>
        <p:nvSpPr>
          <p:cNvPr id="6" name="Freeform 6"/>
          <p:cNvSpPr/>
          <p:nvPr/>
        </p:nvSpPr>
        <p:spPr>
          <a:xfrm rot="1739024" flipH="1">
            <a:off x="9750335" y="688869"/>
            <a:ext cx="8229971" cy="8229971"/>
          </a:xfrm>
          <a:custGeom>
            <a:avLst/>
            <a:gdLst/>
            <a:ahLst/>
            <a:cxnLst/>
            <a:rect l="l" t="t" r="r" b="b"/>
            <a:pathLst>
              <a:path w="8229971" h="8229971">
                <a:moveTo>
                  <a:pt x="8229971" y="0"/>
                </a:moveTo>
                <a:lnTo>
                  <a:pt x="0" y="0"/>
                </a:lnTo>
                <a:lnTo>
                  <a:pt x="0" y="8229972"/>
                </a:lnTo>
                <a:lnTo>
                  <a:pt x="8229971" y="8229972"/>
                </a:lnTo>
                <a:lnTo>
                  <a:pt x="8229971" y="0"/>
                </a:lnTo>
                <a:close/>
              </a:path>
            </a:pathLst>
          </a:custGeom>
          <a:blipFill>
            <a:blip r:embed="rId2" cstate="print">
              <a:alphaModFix amt="25000"/>
              <a:extLst>
                <a:ext uri="{96DAC541-7B7A-43D3-8B79-37D633B846F1}">
                  <asvg:svgBlip xmlns=""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EG"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7" name="Freeform 7"/>
          <p:cNvSpPr/>
          <p:nvPr/>
        </p:nvSpPr>
        <p:spPr>
          <a:xfrm flipH="1">
            <a:off x="10519402" y="2814893"/>
            <a:ext cx="6358109" cy="4657214"/>
          </a:xfrm>
          <a:custGeom>
            <a:avLst/>
            <a:gdLst/>
            <a:ahLst/>
            <a:cxnLst/>
            <a:rect l="l" t="t" r="r" b="b"/>
            <a:pathLst>
              <a:path w="6358109" h="4657214">
                <a:moveTo>
                  <a:pt x="6358109" y="0"/>
                </a:moveTo>
                <a:lnTo>
                  <a:pt x="0" y="0"/>
                </a:lnTo>
                <a:lnTo>
                  <a:pt x="0" y="4657214"/>
                </a:lnTo>
                <a:lnTo>
                  <a:pt x="6358109" y="4657214"/>
                </a:lnTo>
                <a:lnTo>
                  <a:pt x="6358109" y="0"/>
                </a:lnTo>
                <a:close/>
              </a:path>
            </a:pathLst>
          </a:custGeom>
          <a:blipFill>
            <a:blip r:embed="rId4" cstate="print">
              <a:extLst>
                <a:ext uri="{96DAC541-7B7A-43D3-8B79-37D633B846F1}">
                  <asvg:svgBlip xmlns=""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EG"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9" name="مربع نص 8">
            <a:extLst>
              <a:ext uri="{FF2B5EF4-FFF2-40B4-BE49-F238E27FC236}">
                <a16:creationId xmlns="" xmlns:a16="http://schemas.microsoft.com/office/drawing/2014/main" id="{CC7ADDD2-4B14-8508-C535-1587588056AD}"/>
              </a:ext>
            </a:extLst>
          </p:cNvPr>
          <p:cNvSpPr txBox="1"/>
          <p:nvPr/>
        </p:nvSpPr>
        <p:spPr>
          <a:xfrm>
            <a:off x="837046" y="1943100"/>
            <a:ext cx="9656956" cy="1569660"/>
          </a:xfrm>
          <a:prstGeom prst="rect">
            <a:avLst/>
          </a:prstGeom>
          <a:noFill/>
        </p:spPr>
        <p:txBody>
          <a:bodyPr wrap="square">
            <a:spAutoFit/>
          </a:bodyPr>
          <a:lstStyle/>
          <a:p>
            <a:pPr lvl="0" algn="ctr" rtl="1"/>
            <a:r>
              <a:rPr lang="ar-EG" sz="9600" b="1" dirty="0">
                <a:solidFill>
                  <a:prstClr val="white"/>
                </a:solidFill>
                <a:effectLst>
                  <a:glow rad="139700">
                    <a:srgbClr val="9BBB59">
                      <a:satMod val="175000"/>
                      <a:alpha val="40000"/>
                    </a:srgbClr>
                  </a:glow>
                </a:effectLst>
              </a:rPr>
              <a:t>أولاً: الوقائع الطبيعية</a:t>
            </a:r>
            <a:endParaRPr kumimoji="0" lang="ar-EG" sz="9600" b="1" i="0" u="none" strike="noStrike" kern="1200" cap="none" spc="0" normalizeH="0" baseline="0" noProof="0" dirty="0">
              <a:ln>
                <a:noFill/>
              </a:ln>
              <a:solidFill>
                <a:prstClr val="white"/>
              </a:solidFill>
              <a:effectLst>
                <a:glow rad="139700">
                  <a:srgbClr val="9BBB59">
                    <a:satMod val="175000"/>
                    <a:alpha val="40000"/>
                  </a:srgbClr>
                </a:glow>
              </a:effectLst>
              <a:uLnTx/>
              <a:uFillTx/>
              <a:latin typeface="Calibri"/>
              <a:cs typeface="Arial" panose="020B0604020202020204" pitchFamily="34" charset="0"/>
            </a:endParaRPr>
          </a:p>
        </p:txBody>
      </p:sp>
      <p:pic>
        <p:nvPicPr>
          <p:cNvPr id="11" name="صورة 10">
            <a:extLst>
              <a:ext uri="{FF2B5EF4-FFF2-40B4-BE49-F238E27FC236}">
                <a16:creationId xmlns="" xmlns:a16="http://schemas.microsoft.com/office/drawing/2014/main" id="{FCB87BDC-60C0-67A0-BBA6-EDF856C2908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46766" y="4206181"/>
            <a:ext cx="6191250" cy="6191250"/>
          </a:xfrm>
          <a:prstGeom prst="rect">
            <a:avLst/>
          </a:prstGeom>
        </p:spPr>
      </p:pic>
      <p:pic>
        <p:nvPicPr>
          <p:cNvPr id="8" name="صورة 7" descr="62b1af9ca1b79.png"/>
          <p:cNvPicPr>
            <a:picLocks noChangeAspect="1"/>
          </p:cNvPicPr>
          <p:nvPr/>
        </p:nvPicPr>
        <p:blipFill>
          <a:blip r:embed="rId7" cstate="print"/>
          <a:stretch>
            <a:fillRect/>
          </a:stretch>
        </p:blipFill>
        <p:spPr>
          <a:xfrm>
            <a:off x="381000" y="571500"/>
            <a:ext cx="1973634" cy="1102196"/>
          </a:xfrm>
          <a:prstGeom prst="rect">
            <a:avLst/>
          </a:prstGeom>
        </p:spPr>
      </p:pic>
    </p:spTree>
    <p:extLst>
      <p:ext uri="{BB962C8B-B14F-4D97-AF65-F5344CB8AC3E}">
        <p14:creationId xmlns:p14="http://schemas.microsoft.com/office/powerpoint/2010/main" val="1640722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341</TotalTime>
  <Words>586</Words>
  <Application>Microsoft Office PowerPoint</Application>
  <PresentationFormat>مخصص</PresentationFormat>
  <Paragraphs>48</Paragraphs>
  <Slides>25</Slides>
  <Notes>0</Notes>
  <HiddenSlides>0</HiddenSlides>
  <MMClips>0</MMClips>
  <ScaleCrop>false</ScaleCrop>
  <HeadingPairs>
    <vt:vector size="6" baseType="variant">
      <vt:variant>
        <vt:lpstr>الخطوط المستخدمة</vt:lpstr>
      </vt:variant>
      <vt:variant>
        <vt:i4>6</vt:i4>
      </vt:variant>
      <vt:variant>
        <vt:lpstr>نسق</vt:lpstr>
      </vt:variant>
      <vt:variant>
        <vt:i4>2</vt:i4>
      </vt:variant>
      <vt:variant>
        <vt:lpstr>عناوين الشرائح</vt:lpstr>
      </vt:variant>
      <vt:variant>
        <vt:i4>25</vt:i4>
      </vt:variant>
    </vt:vector>
  </HeadingPairs>
  <TitlesOfParts>
    <vt:vector size="33" baseType="lpstr">
      <vt:lpstr>Arial</vt:lpstr>
      <vt:lpstr>Calibri</vt:lpstr>
      <vt:lpstr>Courier New</vt:lpstr>
      <vt:lpstr>Calibri Light</vt:lpstr>
      <vt:lpstr>Times New Roman</vt:lpstr>
      <vt:lpstr>PT Bold Heading</vt:lpstr>
      <vt:lpstr>Office Theme</vt:lpstr>
      <vt:lpstr>1_نسق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shady alaraby</dc:creator>
  <cp:lastModifiedBy>hp</cp:lastModifiedBy>
  <cp:revision>6</cp:revision>
  <dcterms:created xsi:type="dcterms:W3CDTF">2006-08-16T00:00:00Z</dcterms:created>
  <dcterms:modified xsi:type="dcterms:W3CDTF">2023-12-09T15:58:30Z</dcterms:modified>
  <dc:identifier>DAFutJfz3lM</dc:identifier>
</cp:coreProperties>
</file>