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6" r:id="rId3"/>
    <p:sldId id="257" r:id="rId4"/>
    <p:sldId id="265" r:id="rId5"/>
    <p:sldId id="266" r:id="rId6"/>
    <p:sldId id="258" r:id="rId7"/>
    <p:sldId id="259" r:id="rId8"/>
    <p:sldId id="260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777"/>
    <a:srgbClr val="6F4C5B"/>
    <a:srgbClr val="F5E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CA319F-3610-462D-A3A2-E0589F779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B99FFAD-A9EB-4C5F-A9CA-3CD0607D8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2475A7-BA09-4465-B006-3E044F51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9E1580-B3AE-4124-A76E-0A681D54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77329C-0ABC-44AD-B5CE-56BCD1A2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74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E36E7D-8B7B-43AD-87A9-018755FF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B5BAEB8-31AE-41E7-BD76-D682F7302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59AB97-8D74-4C4F-B93D-A2C91EE9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3C2A5A-9B0E-4A37-8A4C-815F483B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0D11FC-4866-4577-A126-C764834B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4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44078BB-6D09-41D0-9AD8-3DA65D9E3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ACE51F-56EA-4030-8BFE-B8817C17A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41FCB-C9D8-447D-9D2E-CD510BFC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F85584-EE57-478C-9A99-5A4C92F0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3FE70C9-BA12-480D-996D-A828A7D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47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D507E7-49F5-42A8-80A1-4C82EA80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754E44-C9F2-4A8F-90A0-C54628A62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5718CA-5BA5-466B-ABEE-FBFB71C1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F89CF6-14B6-4F4F-8177-64A90B78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609513-BAC8-4999-AFF0-AFAFF0CE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32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9759CB-D793-42B2-AC5D-B38AA3EA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9EE325-4DA9-4834-9ECA-3573AD0AE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AB389C-2757-47B1-9902-7694E412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91E0FF-468D-4B3C-9236-1FA31370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DA9AAD-F837-4180-B6F6-828F3EFC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47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33AE83-6BAE-47DD-A4F2-4421DC2B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AA4411-10F4-46DD-B529-7C4D9D3FC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4CC64E-075F-4F2A-9142-D2940A1A6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2B3D74-061C-4D3A-90A4-42024313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F0395E-E715-40BE-B8F6-02D6074E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AF36AB8-BBDB-4DBE-BA70-50F38824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59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4F4843-1739-4C05-98A1-5EA9EC72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02A0B8-D531-4F62-8C46-E1CE3CB4D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F6506B7-81BD-481F-8C68-5F7956FF3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D519EF8-19B5-4DAC-959D-9A415AB95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1129676-936E-454A-A413-7767BE5EA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6E818D7-0CB1-4A59-BF82-72944F77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CC50E08-D68F-4164-84DB-A95719A7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1F28BDA-C73D-4066-AD4E-742BAC4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439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DA6474-2559-430B-9BDA-281F6400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D8961-0C0F-4975-92AF-A70591A1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95D81F-8251-4576-AE9A-E4FA57C6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A77DDC7-3A4A-4CA8-98A3-7CDB9919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784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69B6467-1374-4C9C-9147-01F1B543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1A5C0D6-D459-4263-A5FD-A473136D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50B05BA-AB18-490D-9314-292321F3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040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2B1A04-C074-427C-954E-407B0688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5F8F53-6D31-4C22-9F4B-BCE3AD589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8324D83-B9ED-4C18-A61C-2A0257E7E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33D903-0C6F-493A-9EB0-A3E1906E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9D4942-322B-4801-8EEE-75B4B5C6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B0CA0B-7196-4C53-B0EB-3CBE290B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745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D816C2-9A70-42A9-BD10-33E3F8DA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E2F2759-C2E0-4FE4-BF55-1654D138F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7BFF2AF-B463-4B76-A208-FD652689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1F0D00-F58D-40D1-80D7-D82C3093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300118-F690-4092-A3B9-A7EBE2EC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0C7F195-D895-4A8A-9559-66141488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50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956E1B5-D9FA-4ED9-9592-4A14798E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9A2C52-2477-44C3-ACA3-FC06D65F9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5DE78C-482B-459A-8895-3C1DE3645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2D9D-7DEC-4FCF-81F5-F4CB90F13D33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7CE2AD-A033-45C3-9870-9765DCFF7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EBC10E-55D6-49C1-B917-899D7408D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BAF6-A02C-443C-A57D-96CB7CDF9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43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E3A7B7E-8A84-42A5-8791-F4BBBAE86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1185861"/>
            <a:ext cx="1302497" cy="104199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3A1AAC2-2DE9-4A23-B66A-98818F42C4E5}"/>
              </a:ext>
            </a:extLst>
          </p:cNvPr>
          <p:cNvSpPr txBox="1"/>
          <p:nvPr/>
        </p:nvSpPr>
        <p:spPr>
          <a:xfrm>
            <a:off x="6684422" y="2231978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F78F77-55E0-4A16-8695-65220609A69A}"/>
              </a:ext>
            </a:extLst>
          </p:cNvPr>
          <p:cNvSpPr txBox="1"/>
          <p:nvPr/>
        </p:nvSpPr>
        <p:spPr>
          <a:xfrm>
            <a:off x="4277891" y="4914666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F682B71-6F51-48B4-B5B2-FDCA5C31A99A}"/>
              </a:ext>
            </a:extLst>
          </p:cNvPr>
          <p:cNvSpPr txBox="1"/>
          <p:nvPr/>
        </p:nvSpPr>
        <p:spPr>
          <a:xfrm>
            <a:off x="5205381" y="1315936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384516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89EBD11-11DB-4437-963B-933E0E9B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0" y="1106284"/>
            <a:ext cx="1165082" cy="93206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C5285DC-2E97-49F4-BBD1-3A5DF9EE558F}"/>
              </a:ext>
            </a:extLst>
          </p:cNvPr>
          <p:cNvSpPr txBox="1"/>
          <p:nvPr/>
        </p:nvSpPr>
        <p:spPr>
          <a:xfrm>
            <a:off x="776288" y="5852557"/>
            <a:ext cx="64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23</a:t>
            </a:r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718F84C-CB9C-4678-AE48-C9AC4EC78DB6}"/>
              </a:ext>
            </a:extLst>
          </p:cNvPr>
          <p:cNvSpPr txBox="1"/>
          <p:nvPr/>
        </p:nvSpPr>
        <p:spPr>
          <a:xfrm>
            <a:off x="9212056" y="1417737"/>
            <a:ext cx="1503569" cy="649188"/>
          </a:xfrm>
          <a:prstGeom prst="ellipse">
            <a:avLst/>
          </a:prstGeom>
          <a:solidFill>
            <a:srgbClr val="9E777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التقويم 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FD735A-E8E8-4F05-BB91-BFB052C78D8E}"/>
              </a:ext>
            </a:extLst>
          </p:cNvPr>
          <p:cNvSpPr txBox="1"/>
          <p:nvPr/>
        </p:nvSpPr>
        <p:spPr>
          <a:xfrm>
            <a:off x="2875162" y="2183754"/>
            <a:ext cx="7606758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 الناتج ، ثم اذكر إذا كان التقدير أكبر من أم أقل من الإجابة الدقيقة لناتج الضرب :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26ED5A2-0ED0-42F0-85CE-4DB83BFC939A}"/>
              </a:ext>
            </a:extLst>
          </p:cNvPr>
          <p:cNvSpPr/>
          <p:nvPr/>
        </p:nvSpPr>
        <p:spPr>
          <a:xfrm>
            <a:off x="9959168" y="2666851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A34ABDE-70FC-4BBF-95AF-EA882C908305}"/>
              </a:ext>
            </a:extLst>
          </p:cNvPr>
          <p:cNvSpPr txBox="1"/>
          <p:nvPr/>
        </p:nvSpPr>
        <p:spPr>
          <a:xfrm>
            <a:off x="8916181" y="2746326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729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8</a:t>
            </a: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B290264E-1EF6-4C42-B807-355B0FC596F1}"/>
              </a:ext>
            </a:extLst>
          </p:cNvPr>
          <p:cNvCxnSpPr/>
          <p:nvPr/>
        </p:nvCxnSpPr>
        <p:spPr>
          <a:xfrm flipH="1">
            <a:off x="8929345" y="3567798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E9920F14-F51D-4305-BA5F-28D80772FE57}"/>
              </a:ext>
            </a:extLst>
          </p:cNvPr>
          <p:cNvSpPr/>
          <p:nvPr/>
        </p:nvSpPr>
        <p:spPr>
          <a:xfrm>
            <a:off x="5677680" y="2666851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E5FCAE2-00FD-4AC6-9FD7-F03760911B40}"/>
              </a:ext>
            </a:extLst>
          </p:cNvPr>
          <p:cNvSpPr txBox="1"/>
          <p:nvPr/>
        </p:nvSpPr>
        <p:spPr>
          <a:xfrm>
            <a:off x="4292031" y="2700159"/>
            <a:ext cx="1334623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28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4B0641D-3AC5-44AD-9A96-B436B56FC762}"/>
              </a:ext>
            </a:extLst>
          </p:cNvPr>
          <p:cNvSpPr/>
          <p:nvPr/>
        </p:nvSpPr>
        <p:spPr>
          <a:xfrm>
            <a:off x="10000554" y="4063516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A00ED15-4350-4F51-9AC8-D4A619BF0DC8}"/>
              </a:ext>
            </a:extLst>
          </p:cNvPr>
          <p:cNvSpPr txBox="1"/>
          <p:nvPr/>
        </p:nvSpPr>
        <p:spPr>
          <a:xfrm>
            <a:off x="8957567" y="4142991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949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4</a:t>
            </a: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1086C413-F72F-424F-A052-833AADD87993}"/>
              </a:ext>
            </a:extLst>
          </p:cNvPr>
          <p:cNvCxnSpPr/>
          <p:nvPr/>
        </p:nvCxnSpPr>
        <p:spPr>
          <a:xfrm flipH="1">
            <a:off x="8970731" y="4964463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E2EEB10D-1198-419F-A227-12474ED97AF0}"/>
              </a:ext>
            </a:extLst>
          </p:cNvPr>
          <p:cNvSpPr/>
          <p:nvPr/>
        </p:nvSpPr>
        <p:spPr>
          <a:xfrm>
            <a:off x="5677680" y="3975216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C675C1F-49A4-4B9E-AEB7-302820C9055B}"/>
              </a:ext>
            </a:extLst>
          </p:cNvPr>
          <p:cNvSpPr txBox="1"/>
          <p:nvPr/>
        </p:nvSpPr>
        <p:spPr>
          <a:xfrm>
            <a:off x="4292031" y="4008524"/>
            <a:ext cx="1334623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× 647</a:t>
            </a:r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FD38F556-3D2C-4D63-B3FB-ADE6173BBB5E}"/>
              </a:ext>
            </a:extLst>
          </p:cNvPr>
          <p:cNvCxnSpPr/>
          <p:nvPr/>
        </p:nvCxnSpPr>
        <p:spPr>
          <a:xfrm flipH="1">
            <a:off x="8292271" y="2951558"/>
            <a:ext cx="685800" cy="0"/>
          </a:xfrm>
          <a:prstGeom prst="straightConnector1">
            <a:avLst/>
          </a:prstGeom>
          <a:ln w="19050">
            <a:solidFill>
              <a:srgbClr val="9E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9A6A26D-457A-40BA-A940-E90D3C779C88}"/>
              </a:ext>
            </a:extLst>
          </p:cNvPr>
          <p:cNvSpPr txBox="1"/>
          <p:nvPr/>
        </p:nvSpPr>
        <p:spPr>
          <a:xfrm>
            <a:off x="7104784" y="2700159"/>
            <a:ext cx="887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700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41D8FC6-55E6-4AC6-8EC8-6C8EE4DDA406}"/>
              </a:ext>
            </a:extLst>
          </p:cNvPr>
          <p:cNvSpPr txBox="1"/>
          <p:nvPr/>
        </p:nvSpPr>
        <p:spPr>
          <a:xfrm>
            <a:off x="7475993" y="3461506"/>
            <a:ext cx="522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B6304B2-4320-4B89-9827-13AAA6BB2153}"/>
              </a:ext>
            </a:extLst>
          </p:cNvPr>
          <p:cNvSpPr txBox="1"/>
          <p:nvPr/>
        </p:nvSpPr>
        <p:spPr>
          <a:xfrm>
            <a:off x="7500073" y="3132839"/>
            <a:ext cx="7166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×8</a:t>
            </a:r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7CF4208C-05B0-4548-872F-1393877B9EFB}"/>
              </a:ext>
            </a:extLst>
          </p:cNvPr>
          <p:cNvCxnSpPr/>
          <p:nvPr/>
        </p:nvCxnSpPr>
        <p:spPr>
          <a:xfrm flipH="1">
            <a:off x="8342403" y="3356622"/>
            <a:ext cx="685800" cy="0"/>
          </a:xfrm>
          <a:prstGeom prst="straightConnector1">
            <a:avLst/>
          </a:prstGeom>
          <a:ln w="19050">
            <a:solidFill>
              <a:srgbClr val="9E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B45E6D0E-DBEE-4766-A834-46D57A8019CE}"/>
              </a:ext>
            </a:extLst>
          </p:cNvPr>
          <p:cNvCxnSpPr/>
          <p:nvPr/>
        </p:nvCxnSpPr>
        <p:spPr>
          <a:xfrm flipH="1">
            <a:off x="7104784" y="3582714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2F7E762-8595-4A0A-9E81-47199E4D2946}"/>
              </a:ext>
            </a:extLst>
          </p:cNvPr>
          <p:cNvSpPr txBox="1"/>
          <p:nvPr/>
        </p:nvSpPr>
        <p:spPr>
          <a:xfrm>
            <a:off x="7304722" y="3475220"/>
            <a:ext cx="522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40A26B7-D67D-4E4E-82D5-B32D78FBAB25}"/>
              </a:ext>
            </a:extLst>
          </p:cNvPr>
          <p:cNvSpPr txBox="1"/>
          <p:nvPr/>
        </p:nvSpPr>
        <p:spPr>
          <a:xfrm>
            <a:off x="7032171" y="3473030"/>
            <a:ext cx="638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</a:t>
            </a:r>
          </a:p>
        </p:txBody>
      </p: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BE1720B3-70DA-4978-946B-FF88B29270F0}"/>
              </a:ext>
            </a:extLst>
          </p:cNvPr>
          <p:cNvCxnSpPr/>
          <p:nvPr/>
        </p:nvCxnSpPr>
        <p:spPr>
          <a:xfrm flipH="1">
            <a:off x="8308566" y="4353592"/>
            <a:ext cx="685800" cy="0"/>
          </a:xfrm>
          <a:prstGeom prst="straightConnector1">
            <a:avLst/>
          </a:prstGeom>
          <a:ln w="19050">
            <a:solidFill>
              <a:srgbClr val="9E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7F57752-A7DD-4770-AF8D-B028A5688192}"/>
              </a:ext>
            </a:extLst>
          </p:cNvPr>
          <p:cNvSpPr txBox="1"/>
          <p:nvPr/>
        </p:nvSpPr>
        <p:spPr>
          <a:xfrm>
            <a:off x="7121079" y="4102193"/>
            <a:ext cx="887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600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FA202284-F4E2-410F-9DDB-28DB98570C8A}"/>
              </a:ext>
            </a:extLst>
          </p:cNvPr>
          <p:cNvSpPr txBox="1"/>
          <p:nvPr/>
        </p:nvSpPr>
        <p:spPr>
          <a:xfrm>
            <a:off x="7492288" y="4863540"/>
            <a:ext cx="522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DD357E9F-FC5F-49E1-A3D0-D18FC54377B2}"/>
              </a:ext>
            </a:extLst>
          </p:cNvPr>
          <p:cNvSpPr txBox="1"/>
          <p:nvPr/>
        </p:nvSpPr>
        <p:spPr>
          <a:xfrm>
            <a:off x="7516368" y="4534873"/>
            <a:ext cx="7166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×6</a:t>
            </a:r>
          </a:p>
        </p:txBody>
      </p: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087D6C92-9D19-41DF-9C33-0EA26119E957}"/>
              </a:ext>
            </a:extLst>
          </p:cNvPr>
          <p:cNvCxnSpPr/>
          <p:nvPr/>
        </p:nvCxnSpPr>
        <p:spPr>
          <a:xfrm flipH="1">
            <a:off x="8358698" y="4758656"/>
            <a:ext cx="685800" cy="0"/>
          </a:xfrm>
          <a:prstGeom prst="straightConnector1">
            <a:avLst/>
          </a:prstGeom>
          <a:ln w="19050">
            <a:solidFill>
              <a:srgbClr val="9E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FEE66B8A-DFB8-4424-9C83-5F1D18F80645}"/>
              </a:ext>
            </a:extLst>
          </p:cNvPr>
          <p:cNvCxnSpPr/>
          <p:nvPr/>
        </p:nvCxnSpPr>
        <p:spPr>
          <a:xfrm flipH="1">
            <a:off x="7121079" y="4984748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F445F63-9DDC-435F-B4F4-451CE04E3C9E}"/>
              </a:ext>
            </a:extLst>
          </p:cNvPr>
          <p:cNvSpPr txBox="1"/>
          <p:nvPr/>
        </p:nvSpPr>
        <p:spPr>
          <a:xfrm>
            <a:off x="7321017" y="4877254"/>
            <a:ext cx="522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EFBE1DD-DDC8-4EC4-AC2C-7E9F27363BF2}"/>
              </a:ext>
            </a:extLst>
          </p:cNvPr>
          <p:cNvSpPr txBox="1"/>
          <p:nvPr/>
        </p:nvSpPr>
        <p:spPr>
          <a:xfrm>
            <a:off x="7048466" y="4875064"/>
            <a:ext cx="638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36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EBEF7D3E-2742-47B1-93FD-AEFC9B8D0B84}"/>
              </a:ext>
            </a:extLst>
          </p:cNvPr>
          <p:cNvSpPr txBox="1"/>
          <p:nvPr/>
        </p:nvSpPr>
        <p:spPr>
          <a:xfrm>
            <a:off x="4266979" y="3039374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67EB851-2AC0-47FE-BD7C-43AD3268C4E4}"/>
              </a:ext>
            </a:extLst>
          </p:cNvPr>
          <p:cNvSpPr txBox="1"/>
          <p:nvPr/>
        </p:nvSpPr>
        <p:spPr>
          <a:xfrm>
            <a:off x="3171653" y="3058040"/>
            <a:ext cx="1305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150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07B5D33-B1CC-45F9-8342-F2752F2F2974}"/>
              </a:ext>
            </a:extLst>
          </p:cNvPr>
          <p:cNvSpPr txBox="1"/>
          <p:nvPr/>
        </p:nvSpPr>
        <p:spPr>
          <a:xfrm>
            <a:off x="4218756" y="4434040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600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6982775-9737-4576-8F45-3B4E0BBD8A0B}"/>
              </a:ext>
            </a:extLst>
          </p:cNvPr>
          <p:cNvSpPr txBox="1"/>
          <p:nvPr/>
        </p:nvSpPr>
        <p:spPr>
          <a:xfrm>
            <a:off x="3123430" y="4452706"/>
            <a:ext cx="1305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4800</a:t>
            </a:r>
          </a:p>
        </p:txBody>
      </p:sp>
    </p:spTree>
    <p:extLst>
      <p:ext uri="{BB962C8B-B14F-4D97-AF65-F5344CB8AC3E}">
        <p14:creationId xmlns:p14="http://schemas.microsoft.com/office/powerpoint/2010/main" val="36834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4" grpId="0"/>
      <p:bldP spid="35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89EBD11-11DB-4437-963B-933E0E9B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0" y="1106284"/>
            <a:ext cx="1165082" cy="93206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C5285DC-2E97-49F4-BBD1-3A5DF9EE558F}"/>
              </a:ext>
            </a:extLst>
          </p:cNvPr>
          <p:cNvSpPr txBox="1"/>
          <p:nvPr/>
        </p:nvSpPr>
        <p:spPr>
          <a:xfrm>
            <a:off x="776288" y="5852557"/>
            <a:ext cx="64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23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E43DC67-EFDF-4714-B7B6-2756F67CC1B6}"/>
              </a:ext>
            </a:extLst>
          </p:cNvPr>
          <p:cNvSpPr txBox="1"/>
          <p:nvPr/>
        </p:nvSpPr>
        <p:spPr>
          <a:xfrm>
            <a:off x="9096066" y="1389162"/>
            <a:ext cx="1503569" cy="649188"/>
          </a:xfrm>
          <a:prstGeom prst="ellipse">
            <a:avLst/>
          </a:prstGeom>
          <a:solidFill>
            <a:srgbClr val="9E777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الواجب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E048EA4-466F-486F-95EB-CC5F395291E2}"/>
              </a:ext>
            </a:extLst>
          </p:cNvPr>
          <p:cNvSpPr/>
          <p:nvPr/>
        </p:nvSpPr>
        <p:spPr>
          <a:xfrm>
            <a:off x="6185855" y="2604908"/>
            <a:ext cx="3273653" cy="120032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7 </a:t>
            </a:r>
            <a:r>
              <a:rPr lang="ar-SA" sz="3600" b="1" cap="none" spc="0" dirty="0">
                <a:ln w="0"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صفحة</a:t>
            </a:r>
            <a:r>
              <a:rPr lang="ar-SA" sz="3600" b="1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u="sng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22</a:t>
            </a:r>
            <a:r>
              <a:rPr lang="ar-SA" sz="3600" b="1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algn="ctr"/>
            <a:r>
              <a:rPr lang="ar-SA" sz="3600" b="1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9 –17 </a:t>
            </a:r>
            <a:r>
              <a:rPr lang="ar-SA" sz="3600" b="1" cap="none" spc="0" dirty="0">
                <a:ln w="0"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صفحة</a:t>
            </a:r>
            <a:r>
              <a:rPr lang="ar-SA" sz="3600" b="1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u="sng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23</a:t>
            </a:r>
          </a:p>
        </p:txBody>
      </p:sp>
      <p:pic>
        <p:nvPicPr>
          <p:cNvPr id="18" name="صورة 1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899D78D-54E7-4456-8A78-C88E3369A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82" y="2727111"/>
            <a:ext cx="1922706" cy="9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203BE68-85DF-4BFA-8BC0-93E00B1C9A24}"/>
              </a:ext>
            </a:extLst>
          </p:cNvPr>
          <p:cNvSpPr txBox="1"/>
          <p:nvPr/>
        </p:nvSpPr>
        <p:spPr>
          <a:xfrm>
            <a:off x="7608775" y="1210161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6D636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مراجعه ما سبق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2CFD1E9-2B71-4113-A43B-B1942D9E2DEC}"/>
              </a:ext>
            </a:extLst>
          </p:cNvPr>
          <p:cNvGrpSpPr/>
          <p:nvPr/>
        </p:nvGrpSpPr>
        <p:grpSpPr>
          <a:xfrm>
            <a:off x="1816986" y="1581869"/>
            <a:ext cx="9031989" cy="3874355"/>
            <a:chOff x="-158923" y="1513380"/>
            <a:chExt cx="9031989" cy="387435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A43FB10B-5652-452F-997E-41E2D3430024}"/>
                </a:ext>
              </a:extLst>
            </p:cNvPr>
            <p:cNvSpPr/>
            <p:nvPr/>
          </p:nvSpPr>
          <p:spPr>
            <a:xfrm>
              <a:off x="6096000" y="2619821"/>
              <a:ext cx="2588803" cy="2767914"/>
            </a:xfrm>
            <a:custGeom>
              <a:avLst/>
              <a:gdLst>
                <a:gd name="connsiteX0" fmla="*/ 0 w 2588803"/>
                <a:gd name="connsiteY0" fmla="*/ 765121 h 2767914"/>
                <a:gd name="connsiteX1" fmla="*/ 765121 w 2588803"/>
                <a:gd name="connsiteY1" fmla="*/ 0 h 2767914"/>
                <a:gd name="connsiteX2" fmla="*/ 1823682 w 2588803"/>
                <a:gd name="connsiteY2" fmla="*/ 0 h 2767914"/>
                <a:gd name="connsiteX3" fmla="*/ 2588803 w 2588803"/>
                <a:gd name="connsiteY3" fmla="*/ 765121 h 2767914"/>
                <a:gd name="connsiteX4" fmla="*/ 2588803 w 2588803"/>
                <a:gd name="connsiteY4" fmla="*/ 2002793 h 2767914"/>
                <a:gd name="connsiteX5" fmla="*/ 1823682 w 2588803"/>
                <a:gd name="connsiteY5" fmla="*/ 2767914 h 2767914"/>
                <a:gd name="connsiteX6" fmla="*/ 765121 w 2588803"/>
                <a:gd name="connsiteY6" fmla="*/ 2767914 h 2767914"/>
                <a:gd name="connsiteX7" fmla="*/ 0 w 2588803"/>
                <a:gd name="connsiteY7" fmla="*/ 2002793 h 2767914"/>
                <a:gd name="connsiteX8" fmla="*/ 0 w 2588803"/>
                <a:gd name="connsiteY8" fmla="*/ 765121 h 276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8803" h="2767914" fill="none" extrusionOk="0">
                  <a:moveTo>
                    <a:pt x="0" y="765121"/>
                  </a:moveTo>
                  <a:cubicBezTo>
                    <a:pt x="-30363" y="356358"/>
                    <a:pt x="376890" y="-31142"/>
                    <a:pt x="765121" y="0"/>
                  </a:cubicBezTo>
                  <a:cubicBezTo>
                    <a:pt x="990656" y="18772"/>
                    <a:pt x="1427868" y="40358"/>
                    <a:pt x="1823682" y="0"/>
                  </a:cubicBezTo>
                  <a:cubicBezTo>
                    <a:pt x="2281726" y="-62872"/>
                    <a:pt x="2562026" y="307090"/>
                    <a:pt x="2588803" y="765121"/>
                  </a:cubicBezTo>
                  <a:cubicBezTo>
                    <a:pt x="2659040" y="989382"/>
                    <a:pt x="2527791" y="1435987"/>
                    <a:pt x="2588803" y="2002793"/>
                  </a:cubicBezTo>
                  <a:cubicBezTo>
                    <a:pt x="2663705" y="2460873"/>
                    <a:pt x="2293052" y="2697574"/>
                    <a:pt x="1823682" y="2767914"/>
                  </a:cubicBezTo>
                  <a:cubicBezTo>
                    <a:pt x="1401457" y="2733579"/>
                    <a:pt x="1104028" y="2680247"/>
                    <a:pt x="765121" y="2767914"/>
                  </a:cubicBezTo>
                  <a:cubicBezTo>
                    <a:pt x="305762" y="2839088"/>
                    <a:pt x="19104" y="2416426"/>
                    <a:pt x="0" y="2002793"/>
                  </a:cubicBezTo>
                  <a:cubicBezTo>
                    <a:pt x="84506" y="1562337"/>
                    <a:pt x="-2136" y="1042200"/>
                    <a:pt x="0" y="765121"/>
                  </a:cubicBezTo>
                  <a:close/>
                </a:path>
                <a:path w="2588803" h="2767914" stroke="0" extrusionOk="0">
                  <a:moveTo>
                    <a:pt x="0" y="765121"/>
                  </a:moveTo>
                  <a:cubicBezTo>
                    <a:pt x="-118" y="327398"/>
                    <a:pt x="306471" y="28149"/>
                    <a:pt x="765121" y="0"/>
                  </a:cubicBezTo>
                  <a:cubicBezTo>
                    <a:pt x="1049898" y="-34385"/>
                    <a:pt x="1505020" y="-76557"/>
                    <a:pt x="1823682" y="0"/>
                  </a:cubicBezTo>
                  <a:cubicBezTo>
                    <a:pt x="2213748" y="-33146"/>
                    <a:pt x="2560685" y="393720"/>
                    <a:pt x="2588803" y="765121"/>
                  </a:cubicBezTo>
                  <a:cubicBezTo>
                    <a:pt x="2610389" y="1202918"/>
                    <a:pt x="2575542" y="1450061"/>
                    <a:pt x="2588803" y="2002793"/>
                  </a:cubicBezTo>
                  <a:cubicBezTo>
                    <a:pt x="2566654" y="2464144"/>
                    <a:pt x="2275262" y="2801744"/>
                    <a:pt x="1823682" y="2767914"/>
                  </a:cubicBezTo>
                  <a:cubicBezTo>
                    <a:pt x="1634691" y="2824692"/>
                    <a:pt x="1149955" y="2690909"/>
                    <a:pt x="765121" y="2767914"/>
                  </a:cubicBezTo>
                  <a:cubicBezTo>
                    <a:pt x="333119" y="2791354"/>
                    <a:pt x="-41097" y="2471513"/>
                    <a:pt x="0" y="2002793"/>
                  </a:cubicBezTo>
                  <a:cubicBezTo>
                    <a:pt x="14261" y="1759571"/>
                    <a:pt x="-18435" y="979085"/>
                    <a:pt x="0" y="76512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662765175">
                    <a:prstGeom prst="roundRect">
                      <a:avLst>
                        <a:gd name="adj" fmla="val 2955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832D63D7-603A-4DBF-AD7B-B9E7A6373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" b="47654"/>
            <a:stretch/>
          </p:blipFill>
          <p:spPr>
            <a:xfrm>
              <a:off x="5765282" y="1513380"/>
              <a:ext cx="3107784" cy="2105897"/>
            </a:xfrm>
            <a:prstGeom prst="rect">
              <a:avLst/>
            </a:prstGeom>
          </p:spPr>
        </p:pic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DBBB1270-C4FC-4CAA-9F3A-904AD7E526E8}"/>
                </a:ext>
              </a:extLst>
            </p:cNvPr>
            <p:cNvSpPr/>
            <p:nvPr/>
          </p:nvSpPr>
          <p:spPr>
            <a:xfrm>
              <a:off x="3100279" y="2619821"/>
              <a:ext cx="2588803" cy="2767914"/>
            </a:xfrm>
            <a:custGeom>
              <a:avLst/>
              <a:gdLst>
                <a:gd name="connsiteX0" fmla="*/ 0 w 2588803"/>
                <a:gd name="connsiteY0" fmla="*/ 765121 h 2767914"/>
                <a:gd name="connsiteX1" fmla="*/ 765121 w 2588803"/>
                <a:gd name="connsiteY1" fmla="*/ 0 h 2767914"/>
                <a:gd name="connsiteX2" fmla="*/ 1823682 w 2588803"/>
                <a:gd name="connsiteY2" fmla="*/ 0 h 2767914"/>
                <a:gd name="connsiteX3" fmla="*/ 2588803 w 2588803"/>
                <a:gd name="connsiteY3" fmla="*/ 765121 h 2767914"/>
                <a:gd name="connsiteX4" fmla="*/ 2588803 w 2588803"/>
                <a:gd name="connsiteY4" fmla="*/ 2002793 h 2767914"/>
                <a:gd name="connsiteX5" fmla="*/ 1823682 w 2588803"/>
                <a:gd name="connsiteY5" fmla="*/ 2767914 h 2767914"/>
                <a:gd name="connsiteX6" fmla="*/ 765121 w 2588803"/>
                <a:gd name="connsiteY6" fmla="*/ 2767914 h 2767914"/>
                <a:gd name="connsiteX7" fmla="*/ 0 w 2588803"/>
                <a:gd name="connsiteY7" fmla="*/ 2002793 h 2767914"/>
                <a:gd name="connsiteX8" fmla="*/ 0 w 2588803"/>
                <a:gd name="connsiteY8" fmla="*/ 765121 h 276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8803" h="2767914" fill="none" extrusionOk="0">
                  <a:moveTo>
                    <a:pt x="0" y="765121"/>
                  </a:moveTo>
                  <a:cubicBezTo>
                    <a:pt x="-30363" y="356358"/>
                    <a:pt x="376890" y="-31142"/>
                    <a:pt x="765121" y="0"/>
                  </a:cubicBezTo>
                  <a:cubicBezTo>
                    <a:pt x="990656" y="18772"/>
                    <a:pt x="1427868" y="40358"/>
                    <a:pt x="1823682" y="0"/>
                  </a:cubicBezTo>
                  <a:cubicBezTo>
                    <a:pt x="2281726" y="-62872"/>
                    <a:pt x="2562026" y="307090"/>
                    <a:pt x="2588803" y="765121"/>
                  </a:cubicBezTo>
                  <a:cubicBezTo>
                    <a:pt x="2659040" y="989382"/>
                    <a:pt x="2527791" y="1435987"/>
                    <a:pt x="2588803" y="2002793"/>
                  </a:cubicBezTo>
                  <a:cubicBezTo>
                    <a:pt x="2663705" y="2460873"/>
                    <a:pt x="2293052" y="2697574"/>
                    <a:pt x="1823682" y="2767914"/>
                  </a:cubicBezTo>
                  <a:cubicBezTo>
                    <a:pt x="1401457" y="2733579"/>
                    <a:pt x="1104028" y="2680247"/>
                    <a:pt x="765121" y="2767914"/>
                  </a:cubicBezTo>
                  <a:cubicBezTo>
                    <a:pt x="305762" y="2839088"/>
                    <a:pt x="19104" y="2416426"/>
                    <a:pt x="0" y="2002793"/>
                  </a:cubicBezTo>
                  <a:cubicBezTo>
                    <a:pt x="84506" y="1562337"/>
                    <a:pt x="-2136" y="1042200"/>
                    <a:pt x="0" y="765121"/>
                  </a:cubicBezTo>
                  <a:close/>
                </a:path>
                <a:path w="2588803" h="2767914" stroke="0" extrusionOk="0">
                  <a:moveTo>
                    <a:pt x="0" y="765121"/>
                  </a:moveTo>
                  <a:cubicBezTo>
                    <a:pt x="-118" y="327398"/>
                    <a:pt x="306471" y="28149"/>
                    <a:pt x="765121" y="0"/>
                  </a:cubicBezTo>
                  <a:cubicBezTo>
                    <a:pt x="1049898" y="-34385"/>
                    <a:pt x="1505020" y="-76557"/>
                    <a:pt x="1823682" y="0"/>
                  </a:cubicBezTo>
                  <a:cubicBezTo>
                    <a:pt x="2213748" y="-33146"/>
                    <a:pt x="2560685" y="393720"/>
                    <a:pt x="2588803" y="765121"/>
                  </a:cubicBezTo>
                  <a:cubicBezTo>
                    <a:pt x="2610389" y="1202918"/>
                    <a:pt x="2575542" y="1450061"/>
                    <a:pt x="2588803" y="2002793"/>
                  </a:cubicBezTo>
                  <a:cubicBezTo>
                    <a:pt x="2566654" y="2464144"/>
                    <a:pt x="2275262" y="2801744"/>
                    <a:pt x="1823682" y="2767914"/>
                  </a:cubicBezTo>
                  <a:cubicBezTo>
                    <a:pt x="1634691" y="2824692"/>
                    <a:pt x="1149955" y="2690909"/>
                    <a:pt x="765121" y="2767914"/>
                  </a:cubicBezTo>
                  <a:cubicBezTo>
                    <a:pt x="333119" y="2791354"/>
                    <a:pt x="-41097" y="2471513"/>
                    <a:pt x="0" y="2002793"/>
                  </a:cubicBezTo>
                  <a:cubicBezTo>
                    <a:pt x="14261" y="1759571"/>
                    <a:pt x="-18435" y="979085"/>
                    <a:pt x="0" y="765121"/>
                  </a:cubicBezTo>
                  <a:close/>
                </a:path>
              </a:pathLst>
            </a:custGeom>
            <a:solidFill>
              <a:srgbClr val="FFE6CD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662765175">
                    <a:prstGeom prst="roundRect">
                      <a:avLst>
                        <a:gd name="adj" fmla="val 2955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: زوايا مستديرة 22">
              <a:extLst>
                <a:ext uri="{FF2B5EF4-FFF2-40B4-BE49-F238E27FC236}">
                  <a16:creationId xmlns:a16="http://schemas.microsoft.com/office/drawing/2014/main" id="{1FC01C89-8CEC-446B-9771-DE7ACB459567}"/>
                </a:ext>
              </a:extLst>
            </p:cNvPr>
            <p:cNvSpPr/>
            <p:nvPr/>
          </p:nvSpPr>
          <p:spPr>
            <a:xfrm>
              <a:off x="104558" y="2618918"/>
              <a:ext cx="2588803" cy="2767914"/>
            </a:xfrm>
            <a:custGeom>
              <a:avLst/>
              <a:gdLst>
                <a:gd name="connsiteX0" fmla="*/ 0 w 2588803"/>
                <a:gd name="connsiteY0" fmla="*/ 765121 h 2767914"/>
                <a:gd name="connsiteX1" fmla="*/ 765121 w 2588803"/>
                <a:gd name="connsiteY1" fmla="*/ 0 h 2767914"/>
                <a:gd name="connsiteX2" fmla="*/ 1823682 w 2588803"/>
                <a:gd name="connsiteY2" fmla="*/ 0 h 2767914"/>
                <a:gd name="connsiteX3" fmla="*/ 2588803 w 2588803"/>
                <a:gd name="connsiteY3" fmla="*/ 765121 h 2767914"/>
                <a:gd name="connsiteX4" fmla="*/ 2588803 w 2588803"/>
                <a:gd name="connsiteY4" fmla="*/ 2002793 h 2767914"/>
                <a:gd name="connsiteX5" fmla="*/ 1823682 w 2588803"/>
                <a:gd name="connsiteY5" fmla="*/ 2767914 h 2767914"/>
                <a:gd name="connsiteX6" fmla="*/ 765121 w 2588803"/>
                <a:gd name="connsiteY6" fmla="*/ 2767914 h 2767914"/>
                <a:gd name="connsiteX7" fmla="*/ 0 w 2588803"/>
                <a:gd name="connsiteY7" fmla="*/ 2002793 h 2767914"/>
                <a:gd name="connsiteX8" fmla="*/ 0 w 2588803"/>
                <a:gd name="connsiteY8" fmla="*/ 765121 h 276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8803" h="2767914" fill="none" extrusionOk="0">
                  <a:moveTo>
                    <a:pt x="0" y="765121"/>
                  </a:moveTo>
                  <a:cubicBezTo>
                    <a:pt x="-30363" y="356358"/>
                    <a:pt x="376890" y="-31142"/>
                    <a:pt x="765121" y="0"/>
                  </a:cubicBezTo>
                  <a:cubicBezTo>
                    <a:pt x="990656" y="18772"/>
                    <a:pt x="1427868" y="40358"/>
                    <a:pt x="1823682" y="0"/>
                  </a:cubicBezTo>
                  <a:cubicBezTo>
                    <a:pt x="2281726" y="-62872"/>
                    <a:pt x="2562026" y="307090"/>
                    <a:pt x="2588803" y="765121"/>
                  </a:cubicBezTo>
                  <a:cubicBezTo>
                    <a:pt x="2659040" y="989382"/>
                    <a:pt x="2527791" y="1435987"/>
                    <a:pt x="2588803" y="2002793"/>
                  </a:cubicBezTo>
                  <a:cubicBezTo>
                    <a:pt x="2663705" y="2460873"/>
                    <a:pt x="2293052" y="2697574"/>
                    <a:pt x="1823682" y="2767914"/>
                  </a:cubicBezTo>
                  <a:cubicBezTo>
                    <a:pt x="1401457" y="2733579"/>
                    <a:pt x="1104028" y="2680247"/>
                    <a:pt x="765121" y="2767914"/>
                  </a:cubicBezTo>
                  <a:cubicBezTo>
                    <a:pt x="305762" y="2839088"/>
                    <a:pt x="19104" y="2416426"/>
                    <a:pt x="0" y="2002793"/>
                  </a:cubicBezTo>
                  <a:cubicBezTo>
                    <a:pt x="84506" y="1562337"/>
                    <a:pt x="-2136" y="1042200"/>
                    <a:pt x="0" y="765121"/>
                  </a:cubicBezTo>
                  <a:close/>
                </a:path>
                <a:path w="2588803" h="2767914" stroke="0" extrusionOk="0">
                  <a:moveTo>
                    <a:pt x="0" y="765121"/>
                  </a:moveTo>
                  <a:cubicBezTo>
                    <a:pt x="-118" y="327398"/>
                    <a:pt x="306471" y="28149"/>
                    <a:pt x="765121" y="0"/>
                  </a:cubicBezTo>
                  <a:cubicBezTo>
                    <a:pt x="1049898" y="-34385"/>
                    <a:pt x="1505020" y="-76557"/>
                    <a:pt x="1823682" y="0"/>
                  </a:cubicBezTo>
                  <a:cubicBezTo>
                    <a:pt x="2213748" y="-33146"/>
                    <a:pt x="2560685" y="393720"/>
                    <a:pt x="2588803" y="765121"/>
                  </a:cubicBezTo>
                  <a:cubicBezTo>
                    <a:pt x="2610389" y="1202918"/>
                    <a:pt x="2575542" y="1450061"/>
                    <a:pt x="2588803" y="2002793"/>
                  </a:cubicBezTo>
                  <a:cubicBezTo>
                    <a:pt x="2566654" y="2464144"/>
                    <a:pt x="2275262" y="2801744"/>
                    <a:pt x="1823682" y="2767914"/>
                  </a:cubicBezTo>
                  <a:cubicBezTo>
                    <a:pt x="1634691" y="2824692"/>
                    <a:pt x="1149955" y="2690909"/>
                    <a:pt x="765121" y="2767914"/>
                  </a:cubicBezTo>
                  <a:cubicBezTo>
                    <a:pt x="333119" y="2791354"/>
                    <a:pt x="-41097" y="2471513"/>
                    <a:pt x="0" y="2002793"/>
                  </a:cubicBezTo>
                  <a:cubicBezTo>
                    <a:pt x="14261" y="1759571"/>
                    <a:pt x="-18435" y="979085"/>
                    <a:pt x="0" y="765121"/>
                  </a:cubicBezTo>
                  <a:close/>
                </a:path>
              </a:pathLst>
            </a:custGeom>
            <a:solidFill>
              <a:srgbClr val="F9D7D7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662765175">
                    <a:prstGeom prst="roundRect">
                      <a:avLst>
                        <a:gd name="adj" fmla="val 2955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7DBCCB65-0F1D-4F35-9E7A-6BA0F9838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-158923" y="1513380"/>
              <a:ext cx="3055743" cy="2161356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CEB4A4F0-8CB9-4960-9F77-7472B65A6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37" r="14722" b="43210"/>
            <a:stretch/>
          </p:blipFill>
          <p:spPr>
            <a:xfrm>
              <a:off x="2709538" y="1558794"/>
              <a:ext cx="3055744" cy="2015067"/>
            </a:xfrm>
            <a:prstGeom prst="rect">
              <a:avLst/>
            </a:prstGeom>
          </p:spPr>
        </p:pic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1D112C04-1823-4177-9E48-C9638E29C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0" y="1106284"/>
            <a:ext cx="1165082" cy="932066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2372D87-6222-4200-8E5B-A7B645F2081D}"/>
              </a:ext>
            </a:extLst>
          </p:cNvPr>
          <p:cNvSpPr txBox="1"/>
          <p:nvPr/>
        </p:nvSpPr>
        <p:spPr>
          <a:xfrm>
            <a:off x="7995709" y="3409367"/>
            <a:ext cx="259039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توجد 3 أماكن متجاورة ، مكان في فيه عصفور وآخر فيه قطة ، وثالث فيه كلب .</a:t>
            </a:r>
          </a:p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اخترنا أحد هذه الأماكن ،وكان فيه حيوان له أربعة أرجل و لا ينبح ، فما الحيوان الموجود فيه؟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EC0C298-A998-493D-B799-F9F001D06EF0}"/>
              </a:ext>
            </a:extLst>
          </p:cNvPr>
          <p:cNvSpPr txBox="1"/>
          <p:nvPr/>
        </p:nvSpPr>
        <p:spPr>
          <a:xfrm>
            <a:off x="5011762" y="3631798"/>
            <a:ext cx="25903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تقريب العدد 57 إلى أقرب 10 ؟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B413D0D-2EBE-41E6-820B-29D0AF5BE09A}"/>
              </a:ext>
            </a:extLst>
          </p:cNvPr>
          <p:cNvSpPr txBox="1"/>
          <p:nvPr/>
        </p:nvSpPr>
        <p:spPr>
          <a:xfrm>
            <a:off x="1923664" y="3651391"/>
            <a:ext cx="28218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تقريب العدد 329 إلى أقرب 100 ؟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A4925A9-CE9C-4248-9652-BEEDD0C8A8A1}"/>
              </a:ext>
            </a:extLst>
          </p:cNvPr>
          <p:cNvSpPr txBox="1"/>
          <p:nvPr/>
        </p:nvSpPr>
        <p:spPr>
          <a:xfrm>
            <a:off x="8571505" y="4824968"/>
            <a:ext cx="6991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القطة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965584D-EFDB-4625-92C6-CB7BAD52A1B8}"/>
              </a:ext>
            </a:extLst>
          </p:cNvPr>
          <p:cNvSpPr txBox="1"/>
          <p:nvPr/>
        </p:nvSpPr>
        <p:spPr>
          <a:xfrm>
            <a:off x="5957382" y="3996045"/>
            <a:ext cx="6991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60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82D65E4-1DF2-4EEB-97C6-BA1F49FDA548}"/>
              </a:ext>
            </a:extLst>
          </p:cNvPr>
          <p:cNvSpPr txBox="1"/>
          <p:nvPr/>
        </p:nvSpPr>
        <p:spPr>
          <a:xfrm>
            <a:off x="2626073" y="4063913"/>
            <a:ext cx="10384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7838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BB486B1-2596-44C8-B1B0-1DBAA4811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0" y="1106284"/>
            <a:ext cx="1165082" cy="93206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AA436BE-339D-4570-8B41-92BDA07D694A}"/>
              </a:ext>
            </a:extLst>
          </p:cNvPr>
          <p:cNvSpPr txBox="1"/>
          <p:nvPr/>
        </p:nvSpPr>
        <p:spPr>
          <a:xfrm>
            <a:off x="4634964" y="1894397"/>
            <a:ext cx="33911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6F4C5B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نواتج الضرب</a:t>
            </a:r>
            <a:endParaRPr lang="ar-SA" sz="6600" b="1" dirty="0">
              <a:solidFill>
                <a:srgbClr val="6F4C5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2DBE8E9-6E05-4975-B024-E246A81836B2}"/>
              </a:ext>
            </a:extLst>
          </p:cNvPr>
          <p:cNvSpPr txBox="1"/>
          <p:nvPr/>
        </p:nvSpPr>
        <p:spPr>
          <a:xfrm>
            <a:off x="4740349" y="2803940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9E7777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lang="ar-SA" sz="6600" u="sng" dirty="0">
              <a:solidFill>
                <a:srgbClr val="9E7777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2F6C8BA-BA8C-4DE4-85E8-E7B71B6A5E0F}"/>
              </a:ext>
            </a:extLst>
          </p:cNvPr>
          <p:cNvSpPr txBox="1"/>
          <p:nvPr/>
        </p:nvSpPr>
        <p:spPr>
          <a:xfrm>
            <a:off x="3719421" y="3488342"/>
            <a:ext cx="51913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6F4C5B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أقدر نواتج الضرب باستعمال التقريب .</a:t>
            </a:r>
            <a:endParaRPr lang="ar-SA" sz="5400" b="1" dirty="0">
              <a:solidFill>
                <a:srgbClr val="6F4C5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9C53CBD-1CCC-4488-996C-025F5AD2280F}"/>
              </a:ext>
            </a:extLst>
          </p:cNvPr>
          <p:cNvSpPr/>
          <p:nvPr/>
        </p:nvSpPr>
        <p:spPr>
          <a:xfrm>
            <a:off x="709518" y="5776586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r>
            <a:endParaRPr lang="ar-SA" sz="4400" b="1" cap="none" spc="0" dirty="0">
              <a:ln/>
              <a:solidFill>
                <a:schemeClr val="bg1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39F641C-FE4B-48AC-87CC-C67774EAB59A}"/>
              </a:ext>
            </a:extLst>
          </p:cNvPr>
          <p:cNvSpPr txBox="1"/>
          <p:nvPr/>
        </p:nvSpPr>
        <p:spPr>
          <a:xfrm>
            <a:off x="5455583" y="1258875"/>
            <a:ext cx="21142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9E7777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  <a:endParaRPr lang="ar-SA" sz="6600" u="sng" dirty="0">
              <a:solidFill>
                <a:srgbClr val="9E7777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49A8DA3-2520-4150-8F30-37AB13754273}"/>
              </a:ext>
            </a:extLst>
          </p:cNvPr>
          <p:cNvSpPr txBox="1"/>
          <p:nvPr/>
        </p:nvSpPr>
        <p:spPr>
          <a:xfrm>
            <a:off x="4724871" y="4111600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9E7777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  <a:endParaRPr lang="ar-SA" sz="6600" u="sng" dirty="0">
              <a:solidFill>
                <a:srgbClr val="9E7777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C2540CF-91BD-4F11-B292-7529345C2E51}"/>
              </a:ext>
            </a:extLst>
          </p:cNvPr>
          <p:cNvSpPr txBox="1"/>
          <p:nvPr/>
        </p:nvSpPr>
        <p:spPr>
          <a:xfrm>
            <a:off x="5669710" y="4810373"/>
            <a:ext cx="12907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6F4C5B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التقدير</a:t>
            </a:r>
            <a:endParaRPr lang="ar-SA" sz="5400" b="1" dirty="0">
              <a:solidFill>
                <a:srgbClr val="6F4C5B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1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89EBD11-11DB-4437-963B-933E0E9B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0" y="1106284"/>
            <a:ext cx="1165082" cy="93206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C5285DC-2E97-49F4-BBD1-3A5DF9EE558F}"/>
              </a:ext>
            </a:extLst>
          </p:cNvPr>
          <p:cNvSpPr txBox="1"/>
          <p:nvPr/>
        </p:nvSpPr>
        <p:spPr>
          <a:xfrm>
            <a:off x="776288" y="5852557"/>
            <a:ext cx="64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E43DC67-EFDF-4714-B7B6-2756F67CC1B6}"/>
              </a:ext>
            </a:extLst>
          </p:cNvPr>
          <p:cNvSpPr txBox="1"/>
          <p:nvPr/>
        </p:nvSpPr>
        <p:spPr>
          <a:xfrm>
            <a:off x="9096066" y="1389162"/>
            <a:ext cx="1503569" cy="649188"/>
          </a:xfrm>
          <a:prstGeom prst="ellipse">
            <a:avLst/>
          </a:prstGeom>
          <a:solidFill>
            <a:srgbClr val="9E777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تدريس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E048EA4-466F-486F-95EB-CC5F395291E2}"/>
              </a:ext>
            </a:extLst>
          </p:cNvPr>
          <p:cNvSpPr/>
          <p:nvPr/>
        </p:nvSpPr>
        <p:spPr>
          <a:xfrm>
            <a:off x="6084670" y="1514835"/>
            <a:ext cx="1875835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قواعد التقريب:</a:t>
            </a:r>
            <a:endParaRPr lang="ar-SA" sz="3200" b="1" u="sng" cap="none" spc="0" dirty="0">
              <a:ln w="0"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564E5C73-AA39-4570-A597-1CB96EE4F9A8}"/>
              </a:ext>
            </a:extLst>
          </p:cNvPr>
          <p:cNvSpPr/>
          <p:nvPr/>
        </p:nvSpPr>
        <p:spPr>
          <a:xfrm>
            <a:off x="8610600" y="2294967"/>
            <a:ext cx="1994623" cy="649188"/>
          </a:xfrm>
          <a:custGeom>
            <a:avLst/>
            <a:gdLst>
              <a:gd name="connsiteX0" fmla="*/ 929036 w 1994623"/>
              <a:gd name="connsiteY0" fmla="*/ 786751 h 649188"/>
              <a:gd name="connsiteX1" fmla="*/ 760217 w 1994623"/>
              <a:gd name="connsiteY1" fmla="*/ 639882 h 649188"/>
              <a:gd name="connsiteX2" fmla="*/ 366035 w 1994623"/>
              <a:gd name="connsiteY2" fmla="*/ 73303 h 649188"/>
              <a:gd name="connsiteX3" fmla="*/ 1034091 w 1994623"/>
              <a:gd name="connsiteY3" fmla="*/ 221 h 649188"/>
              <a:gd name="connsiteX4" fmla="*/ 1898547 w 1994623"/>
              <a:gd name="connsiteY4" fmla="*/ 185589 h 649188"/>
              <a:gd name="connsiteX5" fmla="*/ 1140370 w 1994623"/>
              <a:gd name="connsiteY5" fmla="*/ 645831 h 649188"/>
              <a:gd name="connsiteX6" fmla="*/ 929036 w 1994623"/>
              <a:gd name="connsiteY6" fmla="*/ 786751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623" h="649188" fill="none" extrusionOk="0">
                <a:moveTo>
                  <a:pt x="929036" y="786751"/>
                </a:moveTo>
                <a:cubicBezTo>
                  <a:pt x="856641" y="720834"/>
                  <a:pt x="846704" y="703913"/>
                  <a:pt x="760217" y="639882"/>
                </a:cubicBezTo>
                <a:cubicBezTo>
                  <a:pt x="-28720" y="646733"/>
                  <a:pt x="-242293" y="158811"/>
                  <a:pt x="366035" y="73303"/>
                </a:cubicBezTo>
                <a:cubicBezTo>
                  <a:pt x="558895" y="10785"/>
                  <a:pt x="767966" y="35001"/>
                  <a:pt x="1034091" y="221"/>
                </a:cubicBezTo>
                <a:cubicBezTo>
                  <a:pt x="1422336" y="-18675"/>
                  <a:pt x="1754864" y="86382"/>
                  <a:pt x="1898547" y="185589"/>
                </a:cubicBezTo>
                <a:cubicBezTo>
                  <a:pt x="2225142" y="289335"/>
                  <a:pt x="1840577" y="635168"/>
                  <a:pt x="1140370" y="645831"/>
                </a:cubicBezTo>
                <a:cubicBezTo>
                  <a:pt x="1060666" y="699020"/>
                  <a:pt x="1036781" y="722894"/>
                  <a:pt x="929036" y="786751"/>
                </a:cubicBezTo>
                <a:close/>
              </a:path>
              <a:path w="1994623" h="649188" stroke="0" extrusionOk="0">
                <a:moveTo>
                  <a:pt x="929036" y="786751"/>
                </a:moveTo>
                <a:cubicBezTo>
                  <a:pt x="876491" y="740207"/>
                  <a:pt x="848162" y="702732"/>
                  <a:pt x="760217" y="639882"/>
                </a:cubicBezTo>
                <a:cubicBezTo>
                  <a:pt x="-63500" y="514361"/>
                  <a:pt x="-220454" y="307720"/>
                  <a:pt x="366035" y="73303"/>
                </a:cubicBezTo>
                <a:cubicBezTo>
                  <a:pt x="553011" y="36886"/>
                  <a:pt x="743801" y="-23693"/>
                  <a:pt x="1034091" y="221"/>
                </a:cubicBezTo>
                <a:cubicBezTo>
                  <a:pt x="1402735" y="16786"/>
                  <a:pt x="1744702" y="56973"/>
                  <a:pt x="1898547" y="185589"/>
                </a:cubicBezTo>
                <a:cubicBezTo>
                  <a:pt x="2219336" y="335703"/>
                  <a:pt x="1723652" y="606575"/>
                  <a:pt x="1140370" y="645831"/>
                </a:cubicBezTo>
                <a:cubicBezTo>
                  <a:pt x="1102256" y="686249"/>
                  <a:pt x="970457" y="746935"/>
                  <a:pt x="929036" y="78675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F4C5B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3423"/>
                      <a:gd name="adj2" fmla="val 7119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 </a:t>
            </a:r>
            <a:endParaRPr lang="ar-SA" sz="40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1311C874-28A0-4B4B-8878-57A5820CF092}"/>
              </a:ext>
            </a:extLst>
          </p:cNvPr>
          <p:cNvSpPr/>
          <p:nvPr/>
        </p:nvSpPr>
        <p:spPr>
          <a:xfrm>
            <a:off x="6858000" y="3153744"/>
            <a:ext cx="3857625" cy="422238"/>
          </a:xfrm>
          <a:prstGeom prst="roundRect">
            <a:avLst>
              <a:gd name="adj" fmla="val 50000"/>
            </a:avLst>
          </a:prstGeom>
          <a:solidFill>
            <a:srgbClr val="F5E8C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ضع خطاً تحت الرقم في المنزلة التي سيتم التقريب إليها .</a:t>
            </a:r>
          </a:p>
        </p:txBody>
      </p:sp>
      <p:sp>
        <p:nvSpPr>
          <p:cNvPr id="20" name="فقاعة الكلام: بيضاوية 19">
            <a:extLst>
              <a:ext uri="{FF2B5EF4-FFF2-40B4-BE49-F238E27FC236}">
                <a16:creationId xmlns:a16="http://schemas.microsoft.com/office/drawing/2014/main" id="{09018ECB-1678-4B91-93A5-C8244880B1EC}"/>
              </a:ext>
            </a:extLst>
          </p:cNvPr>
          <p:cNvSpPr/>
          <p:nvPr/>
        </p:nvSpPr>
        <p:spPr>
          <a:xfrm>
            <a:off x="7789500" y="3695326"/>
            <a:ext cx="1994623" cy="649188"/>
          </a:xfrm>
          <a:custGeom>
            <a:avLst/>
            <a:gdLst>
              <a:gd name="connsiteX0" fmla="*/ 929036 w 1994623"/>
              <a:gd name="connsiteY0" fmla="*/ 786751 h 649188"/>
              <a:gd name="connsiteX1" fmla="*/ 760217 w 1994623"/>
              <a:gd name="connsiteY1" fmla="*/ 639882 h 649188"/>
              <a:gd name="connsiteX2" fmla="*/ 366035 w 1994623"/>
              <a:gd name="connsiteY2" fmla="*/ 73303 h 649188"/>
              <a:gd name="connsiteX3" fmla="*/ 1034091 w 1994623"/>
              <a:gd name="connsiteY3" fmla="*/ 221 h 649188"/>
              <a:gd name="connsiteX4" fmla="*/ 1898547 w 1994623"/>
              <a:gd name="connsiteY4" fmla="*/ 185589 h 649188"/>
              <a:gd name="connsiteX5" fmla="*/ 1140370 w 1994623"/>
              <a:gd name="connsiteY5" fmla="*/ 645831 h 649188"/>
              <a:gd name="connsiteX6" fmla="*/ 929036 w 1994623"/>
              <a:gd name="connsiteY6" fmla="*/ 786751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623" h="649188" fill="none" extrusionOk="0">
                <a:moveTo>
                  <a:pt x="929036" y="786751"/>
                </a:moveTo>
                <a:cubicBezTo>
                  <a:pt x="856641" y="720834"/>
                  <a:pt x="846704" y="703913"/>
                  <a:pt x="760217" y="639882"/>
                </a:cubicBezTo>
                <a:cubicBezTo>
                  <a:pt x="-28720" y="646733"/>
                  <a:pt x="-242293" y="158811"/>
                  <a:pt x="366035" y="73303"/>
                </a:cubicBezTo>
                <a:cubicBezTo>
                  <a:pt x="558895" y="10785"/>
                  <a:pt x="767966" y="35001"/>
                  <a:pt x="1034091" y="221"/>
                </a:cubicBezTo>
                <a:cubicBezTo>
                  <a:pt x="1422336" y="-18675"/>
                  <a:pt x="1754864" y="86382"/>
                  <a:pt x="1898547" y="185589"/>
                </a:cubicBezTo>
                <a:cubicBezTo>
                  <a:pt x="2225142" y="289335"/>
                  <a:pt x="1840577" y="635168"/>
                  <a:pt x="1140370" y="645831"/>
                </a:cubicBezTo>
                <a:cubicBezTo>
                  <a:pt x="1060666" y="699020"/>
                  <a:pt x="1036781" y="722894"/>
                  <a:pt x="929036" y="786751"/>
                </a:cubicBezTo>
                <a:close/>
              </a:path>
              <a:path w="1994623" h="649188" stroke="0" extrusionOk="0">
                <a:moveTo>
                  <a:pt x="929036" y="786751"/>
                </a:moveTo>
                <a:cubicBezTo>
                  <a:pt x="876491" y="740207"/>
                  <a:pt x="848162" y="702732"/>
                  <a:pt x="760217" y="639882"/>
                </a:cubicBezTo>
                <a:cubicBezTo>
                  <a:pt x="-63500" y="514361"/>
                  <a:pt x="-220454" y="307720"/>
                  <a:pt x="366035" y="73303"/>
                </a:cubicBezTo>
                <a:cubicBezTo>
                  <a:pt x="553011" y="36886"/>
                  <a:pt x="743801" y="-23693"/>
                  <a:pt x="1034091" y="221"/>
                </a:cubicBezTo>
                <a:cubicBezTo>
                  <a:pt x="1402735" y="16786"/>
                  <a:pt x="1744702" y="56973"/>
                  <a:pt x="1898547" y="185589"/>
                </a:cubicBezTo>
                <a:cubicBezTo>
                  <a:pt x="2219336" y="335703"/>
                  <a:pt x="1723652" y="606575"/>
                  <a:pt x="1140370" y="645831"/>
                </a:cubicBezTo>
                <a:cubicBezTo>
                  <a:pt x="1102256" y="686249"/>
                  <a:pt x="970457" y="746935"/>
                  <a:pt x="929036" y="78675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F4C5B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3423"/>
                      <a:gd name="adj2" fmla="val 7119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الثالثة </a:t>
            </a:r>
            <a:endParaRPr lang="ar-SA" sz="40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15DFA6F-8F43-4422-A10A-C972884FF7EC}"/>
              </a:ext>
            </a:extLst>
          </p:cNvPr>
          <p:cNvSpPr/>
          <p:nvPr/>
        </p:nvSpPr>
        <p:spPr>
          <a:xfrm>
            <a:off x="6514982" y="4492151"/>
            <a:ext cx="4210050" cy="1024783"/>
          </a:xfrm>
          <a:prstGeom prst="roundRect">
            <a:avLst>
              <a:gd name="adj" fmla="val 50000"/>
            </a:avLst>
          </a:prstGeom>
          <a:solidFill>
            <a:srgbClr val="F5E8C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 هذا الرقم أقل من أو يساوي 4 فلا تغير شيئاً ،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أما إذا كان أكبر من أو يساوي 5 ، فأضف 1 إلى الرقم الذي تحته خط.</a:t>
            </a: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D1F7E448-B215-40AC-AEDB-277094520F92}"/>
              </a:ext>
            </a:extLst>
          </p:cNvPr>
          <p:cNvSpPr/>
          <p:nvPr/>
        </p:nvSpPr>
        <p:spPr>
          <a:xfrm>
            <a:off x="4154838" y="2395438"/>
            <a:ext cx="1994623" cy="649188"/>
          </a:xfrm>
          <a:custGeom>
            <a:avLst/>
            <a:gdLst>
              <a:gd name="connsiteX0" fmla="*/ 929036 w 1994623"/>
              <a:gd name="connsiteY0" fmla="*/ 786751 h 649188"/>
              <a:gd name="connsiteX1" fmla="*/ 760217 w 1994623"/>
              <a:gd name="connsiteY1" fmla="*/ 639882 h 649188"/>
              <a:gd name="connsiteX2" fmla="*/ 366035 w 1994623"/>
              <a:gd name="connsiteY2" fmla="*/ 73303 h 649188"/>
              <a:gd name="connsiteX3" fmla="*/ 1034091 w 1994623"/>
              <a:gd name="connsiteY3" fmla="*/ 221 h 649188"/>
              <a:gd name="connsiteX4" fmla="*/ 1898547 w 1994623"/>
              <a:gd name="connsiteY4" fmla="*/ 185589 h 649188"/>
              <a:gd name="connsiteX5" fmla="*/ 1140370 w 1994623"/>
              <a:gd name="connsiteY5" fmla="*/ 645831 h 649188"/>
              <a:gd name="connsiteX6" fmla="*/ 929036 w 1994623"/>
              <a:gd name="connsiteY6" fmla="*/ 786751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623" h="649188" fill="none" extrusionOk="0">
                <a:moveTo>
                  <a:pt x="929036" y="786751"/>
                </a:moveTo>
                <a:cubicBezTo>
                  <a:pt x="856641" y="720834"/>
                  <a:pt x="846704" y="703913"/>
                  <a:pt x="760217" y="639882"/>
                </a:cubicBezTo>
                <a:cubicBezTo>
                  <a:pt x="-28720" y="646733"/>
                  <a:pt x="-242293" y="158811"/>
                  <a:pt x="366035" y="73303"/>
                </a:cubicBezTo>
                <a:cubicBezTo>
                  <a:pt x="558895" y="10785"/>
                  <a:pt x="767966" y="35001"/>
                  <a:pt x="1034091" y="221"/>
                </a:cubicBezTo>
                <a:cubicBezTo>
                  <a:pt x="1422336" y="-18675"/>
                  <a:pt x="1754864" y="86382"/>
                  <a:pt x="1898547" y="185589"/>
                </a:cubicBezTo>
                <a:cubicBezTo>
                  <a:pt x="2225142" y="289335"/>
                  <a:pt x="1840577" y="635168"/>
                  <a:pt x="1140370" y="645831"/>
                </a:cubicBezTo>
                <a:cubicBezTo>
                  <a:pt x="1060666" y="699020"/>
                  <a:pt x="1036781" y="722894"/>
                  <a:pt x="929036" y="786751"/>
                </a:cubicBezTo>
                <a:close/>
              </a:path>
              <a:path w="1994623" h="649188" stroke="0" extrusionOk="0">
                <a:moveTo>
                  <a:pt x="929036" y="786751"/>
                </a:moveTo>
                <a:cubicBezTo>
                  <a:pt x="876491" y="740207"/>
                  <a:pt x="848162" y="702732"/>
                  <a:pt x="760217" y="639882"/>
                </a:cubicBezTo>
                <a:cubicBezTo>
                  <a:pt x="-63500" y="514361"/>
                  <a:pt x="-220454" y="307720"/>
                  <a:pt x="366035" y="73303"/>
                </a:cubicBezTo>
                <a:cubicBezTo>
                  <a:pt x="553011" y="36886"/>
                  <a:pt x="743801" y="-23693"/>
                  <a:pt x="1034091" y="221"/>
                </a:cubicBezTo>
                <a:cubicBezTo>
                  <a:pt x="1402735" y="16786"/>
                  <a:pt x="1744702" y="56973"/>
                  <a:pt x="1898547" y="185589"/>
                </a:cubicBezTo>
                <a:cubicBezTo>
                  <a:pt x="2219336" y="335703"/>
                  <a:pt x="1723652" y="606575"/>
                  <a:pt x="1140370" y="645831"/>
                </a:cubicBezTo>
                <a:cubicBezTo>
                  <a:pt x="1102256" y="686249"/>
                  <a:pt x="970457" y="746935"/>
                  <a:pt x="929036" y="78675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F4C5B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3423"/>
                      <a:gd name="adj2" fmla="val 7119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 </a:t>
            </a:r>
            <a:endParaRPr lang="ar-SA" sz="40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D48D2F-D9AB-4CAE-9910-36A5202646FD}"/>
              </a:ext>
            </a:extLst>
          </p:cNvPr>
          <p:cNvSpPr/>
          <p:nvPr/>
        </p:nvSpPr>
        <p:spPr>
          <a:xfrm>
            <a:off x="1998629" y="3270743"/>
            <a:ext cx="4210049" cy="422238"/>
          </a:xfrm>
          <a:prstGeom prst="roundRect">
            <a:avLst>
              <a:gd name="adj" fmla="val 50000"/>
            </a:avLst>
          </a:prstGeom>
          <a:solidFill>
            <a:srgbClr val="F5E8C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انظر إلى الرقم الذي عن يمين المنزلة التي سيتم التقريب إليها.</a:t>
            </a:r>
          </a:p>
        </p:txBody>
      </p:sp>
      <p:sp>
        <p:nvSpPr>
          <p:cNvPr id="24" name="فقاعة الكلام: بيضاوية 23">
            <a:extLst>
              <a:ext uri="{FF2B5EF4-FFF2-40B4-BE49-F238E27FC236}">
                <a16:creationId xmlns:a16="http://schemas.microsoft.com/office/drawing/2014/main" id="{E14A72E2-291D-4366-AD4A-EDF28AD05738}"/>
              </a:ext>
            </a:extLst>
          </p:cNvPr>
          <p:cNvSpPr/>
          <p:nvPr/>
        </p:nvSpPr>
        <p:spPr>
          <a:xfrm>
            <a:off x="3216743" y="3960559"/>
            <a:ext cx="1994623" cy="649188"/>
          </a:xfrm>
          <a:custGeom>
            <a:avLst/>
            <a:gdLst>
              <a:gd name="connsiteX0" fmla="*/ 929036 w 1994623"/>
              <a:gd name="connsiteY0" fmla="*/ 786751 h 649188"/>
              <a:gd name="connsiteX1" fmla="*/ 760217 w 1994623"/>
              <a:gd name="connsiteY1" fmla="*/ 639882 h 649188"/>
              <a:gd name="connsiteX2" fmla="*/ 366035 w 1994623"/>
              <a:gd name="connsiteY2" fmla="*/ 73303 h 649188"/>
              <a:gd name="connsiteX3" fmla="*/ 1034091 w 1994623"/>
              <a:gd name="connsiteY3" fmla="*/ 221 h 649188"/>
              <a:gd name="connsiteX4" fmla="*/ 1898547 w 1994623"/>
              <a:gd name="connsiteY4" fmla="*/ 185589 h 649188"/>
              <a:gd name="connsiteX5" fmla="*/ 1140370 w 1994623"/>
              <a:gd name="connsiteY5" fmla="*/ 645831 h 649188"/>
              <a:gd name="connsiteX6" fmla="*/ 929036 w 1994623"/>
              <a:gd name="connsiteY6" fmla="*/ 786751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623" h="649188" fill="none" extrusionOk="0">
                <a:moveTo>
                  <a:pt x="929036" y="786751"/>
                </a:moveTo>
                <a:cubicBezTo>
                  <a:pt x="856641" y="720834"/>
                  <a:pt x="846704" y="703913"/>
                  <a:pt x="760217" y="639882"/>
                </a:cubicBezTo>
                <a:cubicBezTo>
                  <a:pt x="-28720" y="646733"/>
                  <a:pt x="-242293" y="158811"/>
                  <a:pt x="366035" y="73303"/>
                </a:cubicBezTo>
                <a:cubicBezTo>
                  <a:pt x="558895" y="10785"/>
                  <a:pt x="767966" y="35001"/>
                  <a:pt x="1034091" y="221"/>
                </a:cubicBezTo>
                <a:cubicBezTo>
                  <a:pt x="1422336" y="-18675"/>
                  <a:pt x="1754864" y="86382"/>
                  <a:pt x="1898547" y="185589"/>
                </a:cubicBezTo>
                <a:cubicBezTo>
                  <a:pt x="2225142" y="289335"/>
                  <a:pt x="1840577" y="635168"/>
                  <a:pt x="1140370" y="645831"/>
                </a:cubicBezTo>
                <a:cubicBezTo>
                  <a:pt x="1060666" y="699020"/>
                  <a:pt x="1036781" y="722894"/>
                  <a:pt x="929036" y="786751"/>
                </a:cubicBezTo>
                <a:close/>
              </a:path>
              <a:path w="1994623" h="649188" stroke="0" extrusionOk="0">
                <a:moveTo>
                  <a:pt x="929036" y="786751"/>
                </a:moveTo>
                <a:cubicBezTo>
                  <a:pt x="876491" y="740207"/>
                  <a:pt x="848162" y="702732"/>
                  <a:pt x="760217" y="639882"/>
                </a:cubicBezTo>
                <a:cubicBezTo>
                  <a:pt x="-63500" y="514361"/>
                  <a:pt x="-220454" y="307720"/>
                  <a:pt x="366035" y="73303"/>
                </a:cubicBezTo>
                <a:cubicBezTo>
                  <a:pt x="553011" y="36886"/>
                  <a:pt x="743801" y="-23693"/>
                  <a:pt x="1034091" y="221"/>
                </a:cubicBezTo>
                <a:cubicBezTo>
                  <a:pt x="1402735" y="16786"/>
                  <a:pt x="1744702" y="56973"/>
                  <a:pt x="1898547" y="185589"/>
                </a:cubicBezTo>
                <a:cubicBezTo>
                  <a:pt x="2219336" y="335703"/>
                  <a:pt x="1723652" y="606575"/>
                  <a:pt x="1140370" y="645831"/>
                </a:cubicBezTo>
                <a:cubicBezTo>
                  <a:pt x="1102256" y="686249"/>
                  <a:pt x="970457" y="746935"/>
                  <a:pt x="929036" y="78675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F4C5B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3423"/>
                      <a:gd name="adj2" fmla="val 7119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الرابعة </a:t>
            </a:r>
            <a:endParaRPr lang="ar-SA" sz="40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977051A-BB5C-4F2A-B47A-1B2E66A68BC8}"/>
              </a:ext>
            </a:extLst>
          </p:cNvPr>
          <p:cNvSpPr/>
          <p:nvPr/>
        </p:nvSpPr>
        <p:spPr>
          <a:xfrm>
            <a:off x="1958460" y="4822140"/>
            <a:ext cx="4210050" cy="422238"/>
          </a:xfrm>
          <a:prstGeom prst="roundRect">
            <a:avLst>
              <a:gd name="adj" fmla="val 50000"/>
            </a:avLst>
          </a:prstGeom>
          <a:solidFill>
            <a:srgbClr val="F5E8C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ضع صفراً مكان كل رقم عن يمين الرقم الذي تحته خط.</a:t>
            </a:r>
          </a:p>
        </p:txBody>
      </p:sp>
    </p:spTree>
    <p:extLst>
      <p:ext uri="{BB962C8B-B14F-4D97-AF65-F5344CB8AC3E}">
        <p14:creationId xmlns:p14="http://schemas.microsoft.com/office/powerpoint/2010/main" val="32082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89EBD11-11DB-4437-963B-933E0E9B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0" y="1106284"/>
            <a:ext cx="1165082" cy="93206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C5285DC-2E97-49F4-BBD1-3A5DF9EE558F}"/>
              </a:ext>
            </a:extLst>
          </p:cNvPr>
          <p:cNvSpPr txBox="1"/>
          <p:nvPr/>
        </p:nvSpPr>
        <p:spPr>
          <a:xfrm>
            <a:off x="776288" y="5852557"/>
            <a:ext cx="64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E43DC67-EFDF-4714-B7B6-2756F67CC1B6}"/>
              </a:ext>
            </a:extLst>
          </p:cNvPr>
          <p:cNvSpPr txBox="1"/>
          <p:nvPr/>
        </p:nvSpPr>
        <p:spPr>
          <a:xfrm>
            <a:off x="9096066" y="1389162"/>
            <a:ext cx="1503569" cy="649188"/>
          </a:xfrm>
          <a:prstGeom prst="ellipse">
            <a:avLst/>
          </a:prstGeom>
          <a:solidFill>
            <a:srgbClr val="9E777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تدريس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E048EA4-466F-486F-95EB-CC5F395291E2}"/>
              </a:ext>
            </a:extLst>
          </p:cNvPr>
          <p:cNvSpPr/>
          <p:nvPr/>
        </p:nvSpPr>
        <p:spPr>
          <a:xfrm>
            <a:off x="4632111" y="1514930"/>
            <a:ext cx="4214615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الفرق بين التقدير والإجابة الدقيقة ..</a:t>
            </a:r>
            <a:endParaRPr lang="ar-SA" sz="3200" b="1" u="sng" cap="none" spc="0" dirty="0">
              <a:ln w="0"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D924155-CC50-4863-AD19-593EEF09BA53}"/>
              </a:ext>
            </a:extLst>
          </p:cNvPr>
          <p:cNvSpPr/>
          <p:nvPr/>
        </p:nvSpPr>
        <p:spPr>
          <a:xfrm>
            <a:off x="7039176" y="2767769"/>
            <a:ext cx="3637534" cy="46166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أيهما يفضل : التقدير أم الإجابة الدقيقة ؟</a:t>
            </a:r>
            <a:endParaRPr lang="ar-SA" sz="2400" b="1" u="sng" cap="none" spc="0" dirty="0">
              <a:ln w="0"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421CB395-CE76-4356-98F6-682C7E156BE1}"/>
              </a:ext>
            </a:extLst>
          </p:cNvPr>
          <p:cNvSpPr/>
          <p:nvPr/>
        </p:nvSpPr>
        <p:spPr>
          <a:xfrm>
            <a:off x="7361379" y="3374838"/>
            <a:ext cx="3315331" cy="46166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ي</a:t>
            </a:r>
            <a:r>
              <a:rPr lang="ar-SA" sz="2400" b="1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 وكيل المدرسة ورقاً للتصوير .</a:t>
            </a:r>
            <a:endParaRPr lang="ar-SA" sz="2400" b="1" u="sng" cap="none" spc="0" dirty="0">
              <a:ln w="0"/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47243A0-2923-434A-861A-04AE9BD59282}"/>
              </a:ext>
            </a:extLst>
          </p:cNvPr>
          <p:cNvSpPr/>
          <p:nvPr/>
        </p:nvSpPr>
        <p:spPr>
          <a:xfrm>
            <a:off x="7398691" y="3943801"/>
            <a:ext cx="3316934" cy="46166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ي</a:t>
            </a:r>
            <a:r>
              <a:rPr lang="ar-SA" sz="2400" b="1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 الطبيب جرعة الدواء لمريض.</a:t>
            </a:r>
            <a:endParaRPr lang="ar-SA" sz="2400" b="1" u="sng" cap="none" spc="0" dirty="0">
              <a:ln w="0"/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FFBE2D3-BD6E-4E33-8805-63302D696AD7}"/>
              </a:ext>
            </a:extLst>
          </p:cNvPr>
          <p:cNvSpPr txBox="1"/>
          <p:nvPr/>
        </p:nvSpPr>
        <p:spPr>
          <a:xfrm>
            <a:off x="6115005" y="3344060"/>
            <a:ext cx="6991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EE0D04B-6BF5-491C-8662-BBE76D2E66F9}"/>
              </a:ext>
            </a:extLst>
          </p:cNvPr>
          <p:cNvSpPr txBox="1"/>
          <p:nvPr/>
        </p:nvSpPr>
        <p:spPr>
          <a:xfrm>
            <a:off x="4632111" y="3950569"/>
            <a:ext cx="2428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 الدقيقة </a:t>
            </a:r>
          </a:p>
        </p:txBody>
      </p:sp>
    </p:spTree>
    <p:extLst>
      <p:ext uri="{BB962C8B-B14F-4D97-AF65-F5344CB8AC3E}">
        <p14:creationId xmlns:p14="http://schemas.microsoft.com/office/powerpoint/2010/main" val="25392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B48ACCB-84B6-4BCB-B3C8-39A5552A1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0" y="1106284"/>
            <a:ext cx="1165082" cy="93206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A44C295-BD0B-402D-AFC3-2FF975EC6148}"/>
              </a:ext>
            </a:extLst>
          </p:cNvPr>
          <p:cNvSpPr txBox="1"/>
          <p:nvPr/>
        </p:nvSpPr>
        <p:spPr>
          <a:xfrm>
            <a:off x="3676650" y="2990463"/>
            <a:ext cx="48387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التقدير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عندما لا نحتاج إلى إجابة دقيقة 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BE9DAF7-0AF9-43CC-8B9A-F9A4245045DE}"/>
              </a:ext>
            </a:extLst>
          </p:cNvPr>
          <p:cNvSpPr txBox="1"/>
          <p:nvPr/>
        </p:nvSpPr>
        <p:spPr>
          <a:xfrm>
            <a:off x="7710107" y="3732106"/>
            <a:ext cx="11658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26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0EB2ABB-DA1A-45CB-84EA-4CAF3DC58B0A}"/>
              </a:ext>
            </a:extLst>
          </p:cNvPr>
          <p:cNvSpPr txBox="1"/>
          <p:nvPr/>
        </p:nvSpPr>
        <p:spPr>
          <a:xfrm>
            <a:off x="5163035" y="1790133"/>
            <a:ext cx="5094144" cy="1200329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شاركت 26 مدرسة في مسابقة ثقافية تعقدها إدارة التعليم ، إذا كانت كل مدرسة قد أرسلت 6 طلاب للمشاركة ، فما العدد التقريبي للطلاب الذين شاركوا في هذه المسابقة ؟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CC534F3-A7D7-48F5-81B3-D192A7E54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41" y="1276451"/>
            <a:ext cx="1625684" cy="457223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240F0FBD-ACA7-4BF1-8D2F-CF471747BE1D}"/>
              </a:ext>
            </a:extLst>
          </p:cNvPr>
          <p:cNvCxnSpPr/>
          <p:nvPr/>
        </p:nvCxnSpPr>
        <p:spPr>
          <a:xfrm flipH="1">
            <a:off x="8963025" y="2895034"/>
            <a:ext cx="1133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1E136F2-00D1-4587-B4E4-61CC5F6777D7}"/>
              </a:ext>
            </a:extLst>
          </p:cNvPr>
          <p:cNvSpPr txBox="1"/>
          <p:nvPr/>
        </p:nvSpPr>
        <p:spPr>
          <a:xfrm>
            <a:off x="9477375" y="3929969"/>
            <a:ext cx="1238250" cy="1316415"/>
          </a:xfrm>
          <a:prstGeom prst="wedgeRoundRectCallout">
            <a:avLst>
              <a:gd name="adj1" fmla="val -71997"/>
              <a:gd name="adj2" fmla="val -1675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الأولى:</a:t>
            </a:r>
          </a:p>
          <a:p>
            <a:r>
              <a:rPr lang="ar-SA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نقرب العدد الأكبر 26 إلى أقرب عشرة 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97FFFCC-F172-46F4-8DCD-31A89193CBE8}"/>
              </a:ext>
            </a:extLst>
          </p:cNvPr>
          <p:cNvSpPr txBox="1"/>
          <p:nvPr/>
        </p:nvSpPr>
        <p:spPr>
          <a:xfrm>
            <a:off x="9770919" y="3359885"/>
            <a:ext cx="944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الحل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47DDEB9-E175-47B4-821A-137A555F34DE}"/>
              </a:ext>
            </a:extLst>
          </p:cNvPr>
          <p:cNvSpPr txBox="1"/>
          <p:nvPr/>
        </p:nvSpPr>
        <p:spPr>
          <a:xfrm>
            <a:off x="5512834" y="3923748"/>
            <a:ext cx="1238250" cy="715089"/>
          </a:xfrm>
          <a:prstGeom prst="wedgeRoundRectCallout">
            <a:avLst>
              <a:gd name="adj1" fmla="val -73535"/>
              <a:gd name="adj2" fmla="val -87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الثانية:</a:t>
            </a:r>
          </a:p>
          <a:p>
            <a:r>
              <a:rPr lang="ar-SA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اضرب ذهنياً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032A8BC-CD61-411A-9A9D-A6A2163F2C68}"/>
              </a:ext>
            </a:extLst>
          </p:cNvPr>
          <p:cNvSpPr txBox="1"/>
          <p:nvPr/>
        </p:nvSpPr>
        <p:spPr>
          <a:xfrm>
            <a:off x="3676651" y="3758073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BA609CE-D40D-4803-A9E5-5C07EBB8421A}"/>
              </a:ext>
            </a:extLst>
          </p:cNvPr>
          <p:cNvSpPr txBox="1"/>
          <p:nvPr/>
        </p:nvSpPr>
        <p:spPr>
          <a:xfrm>
            <a:off x="776288" y="5852557"/>
            <a:ext cx="64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r>
            <a:endParaRPr lang="ar-SA" dirty="0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E88D1970-E769-4941-A1BB-DC8402588A4D}"/>
              </a:ext>
            </a:extLst>
          </p:cNvPr>
          <p:cNvSpPr/>
          <p:nvPr/>
        </p:nvSpPr>
        <p:spPr>
          <a:xfrm>
            <a:off x="10220544" y="1772626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5ED15381-B4F9-4369-90A7-4EDBD9740CF0}"/>
              </a:ext>
            </a:extLst>
          </p:cNvPr>
          <p:cNvCxnSpPr/>
          <p:nvPr/>
        </p:nvCxnSpPr>
        <p:spPr>
          <a:xfrm flipH="1">
            <a:off x="7848600" y="4095750"/>
            <a:ext cx="200025" cy="0"/>
          </a:xfrm>
          <a:prstGeom prst="line">
            <a:avLst/>
          </a:prstGeom>
          <a:ln>
            <a:solidFill>
              <a:srgbClr val="6F4C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صورة 31" descr="صورة تحتوي على فأس&#10;&#10;تم إنشاء الوصف تلقائياً">
            <a:extLst>
              <a:ext uri="{FF2B5EF4-FFF2-40B4-BE49-F238E27FC236}">
                <a16:creationId xmlns:a16="http://schemas.microsoft.com/office/drawing/2014/main" id="{5409410B-DBE3-446D-85E4-8B64702BD7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b="70003"/>
          <a:stretch/>
        </p:blipFill>
        <p:spPr>
          <a:xfrm>
            <a:off x="7816852" y="3701107"/>
            <a:ext cx="463546" cy="168012"/>
          </a:xfrm>
          <a:prstGeom prst="rect">
            <a:avLst/>
          </a:prstGeom>
        </p:spPr>
      </p:pic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33B19C0B-8444-41AF-A6E4-59B4FE564326}"/>
              </a:ext>
            </a:extLst>
          </p:cNvPr>
          <p:cNvSpPr/>
          <p:nvPr/>
        </p:nvSpPr>
        <p:spPr>
          <a:xfrm>
            <a:off x="8048625" y="3818483"/>
            <a:ext cx="231773" cy="27726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92EF031-9258-4FA8-BD59-F915A3E19916}"/>
              </a:ext>
            </a:extLst>
          </p:cNvPr>
          <p:cNvSpPr txBox="1"/>
          <p:nvPr/>
        </p:nvSpPr>
        <p:spPr>
          <a:xfrm>
            <a:off x="7715760" y="4298516"/>
            <a:ext cx="11658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88EB363-3E6D-4E51-B502-78063F58496B}"/>
              </a:ext>
            </a:extLst>
          </p:cNvPr>
          <p:cNvSpPr txBox="1"/>
          <p:nvPr/>
        </p:nvSpPr>
        <p:spPr>
          <a:xfrm>
            <a:off x="7742842" y="4272451"/>
            <a:ext cx="635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</a:p>
        </p:txBody>
      </p:sp>
      <p:pic>
        <p:nvPicPr>
          <p:cNvPr id="36" name="صورة 35" descr="صورة تحتوي على فأس&#10;&#10;تم إنشاء الوصف تلقائياً">
            <a:extLst>
              <a:ext uri="{FF2B5EF4-FFF2-40B4-BE49-F238E27FC236}">
                <a16:creationId xmlns:a16="http://schemas.microsoft.com/office/drawing/2014/main" id="{A972CD59-EEAE-48F8-9550-AE7FB5E2E8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b="70003"/>
          <a:stretch/>
        </p:blipFill>
        <p:spPr>
          <a:xfrm flipH="1">
            <a:off x="4081508" y="3524710"/>
            <a:ext cx="1007616" cy="365210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899083F-A2E7-4D0A-903E-6B0F9085193D}"/>
              </a:ext>
            </a:extLst>
          </p:cNvPr>
          <p:cNvSpPr txBox="1"/>
          <p:nvPr/>
        </p:nvSpPr>
        <p:spPr>
          <a:xfrm>
            <a:off x="2840884" y="3732106"/>
            <a:ext cx="635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</a:p>
        </p:txBody>
      </p:sp>
      <p:pic>
        <p:nvPicPr>
          <p:cNvPr id="38" name="صورة 37" descr="صورة تحتوي على فأس&#10;&#10;تم إنشاء الوصف تلقائياً">
            <a:extLst>
              <a:ext uri="{FF2B5EF4-FFF2-40B4-BE49-F238E27FC236}">
                <a16:creationId xmlns:a16="http://schemas.microsoft.com/office/drawing/2014/main" id="{904300E4-20C1-48E3-9469-9A2A041B1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b="70003"/>
          <a:stretch/>
        </p:blipFill>
        <p:spPr>
          <a:xfrm flipH="1" flipV="1">
            <a:off x="3476841" y="4054800"/>
            <a:ext cx="1007616" cy="365210"/>
          </a:xfrm>
          <a:prstGeom prst="rect">
            <a:avLst/>
          </a:prstGeom>
        </p:spPr>
      </p:pic>
      <p:pic>
        <p:nvPicPr>
          <p:cNvPr id="39" name="صورة 38" descr="صورة تحتوي على فأس&#10;&#10;تم إنشاء الوصف تلقائياً">
            <a:extLst>
              <a:ext uri="{FF2B5EF4-FFF2-40B4-BE49-F238E27FC236}">
                <a16:creationId xmlns:a16="http://schemas.microsoft.com/office/drawing/2014/main" id="{C6C393A8-B21A-4E46-8E08-2CBAF5FC53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b="70003"/>
          <a:stretch/>
        </p:blipFill>
        <p:spPr>
          <a:xfrm flipH="1">
            <a:off x="3214485" y="3495958"/>
            <a:ext cx="1007616" cy="365210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7F39956-67B0-43E2-96F1-E0FB35958695}"/>
              </a:ext>
            </a:extLst>
          </p:cNvPr>
          <p:cNvSpPr txBox="1"/>
          <p:nvPr/>
        </p:nvSpPr>
        <p:spPr>
          <a:xfrm>
            <a:off x="3040940" y="3739774"/>
            <a:ext cx="635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787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7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4644547-81DF-49AC-8837-341F00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0" y="1106284"/>
            <a:ext cx="1165082" cy="93206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6CD69B-ED07-4078-A2A9-BC9F7529DB5D}"/>
              </a:ext>
            </a:extLst>
          </p:cNvPr>
          <p:cNvSpPr txBox="1"/>
          <p:nvPr/>
        </p:nvSpPr>
        <p:spPr>
          <a:xfrm>
            <a:off x="6461454" y="1825301"/>
            <a:ext cx="3790950" cy="1200329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إحدى المدار 104 طلاب ،</a:t>
            </a:r>
          </a:p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ولكل طالب الحق في أن يدعو 3 من أقاربه للحفل المدرسي . قدر عدد المدعوين؟</a:t>
            </a:r>
          </a:p>
        </p:txBody>
      </p:sp>
      <p:pic>
        <p:nvPicPr>
          <p:cNvPr id="3" name="صورة 2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30A1C3BC-A1E1-4199-A531-F985DC41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96" y="1334895"/>
            <a:ext cx="2508379" cy="444523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E6CBFF2-DA76-49E0-A40A-1C5B90F39792}"/>
              </a:ext>
            </a:extLst>
          </p:cNvPr>
          <p:cNvSpPr txBox="1"/>
          <p:nvPr/>
        </p:nvSpPr>
        <p:spPr>
          <a:xfrm>
            <a:off x="760809" y="5838767"/>
            <a:ext cx="64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r>
            <a:endParaRPr lang="ar-SA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0A34F54-191B-4AF3-BC6C-C294AB831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71" y="1290443"/>
            <a:ext cx="1422473" cy="488975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3D876B8-73E6-440E-9347-8C2BBC3D38E4}"/>
              </a:ext>
            </a:extLst>
          </p:cNvPr>
          <p:cNvSpPr txBox="1"/>
          <p:nvPr/>
        </p:nvSpPr>
        <p:spPr>
          <a:xfrm>
            <a:off x="3230370" y="1853385"/>
            <a:ext cx="2533650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 ناتج 8 × 1993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130E108A-0AD5-438E-BC96-44B652E9FE64}"/>
              </a:ext>
            </a:extLst>
          </p:cNvPr>
          <p:cNvCxnSpPr/>
          <p:nvPr/>
        </p:nvCxnSpPr>
        <p:spPr>
          <a:xfrm>
            <a:off x="6427981" y="1779418"/>
            <a:ext cx="0" cy="3188492"/>
          </a:xfrm>
          <a:prstGeom prst="line">
            <a:avLst/>
          </a:prstGeom>
          <a:ln w="19050">
            <a:solidFill>
              <a:srgbClr val="9E777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67283721-D757-44B3-873F-EB0A920FD2E9}"/>
              </a:ext>
            </a:extLst>
          </p:cNvPr>
          <p:cNvSpPr/>
          <p:nvPr/>
        </p:nvSpPr>
        <p:spPr>
          <a:xfrm>
            <a:off x="5804790" y="1810864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0916B0BE-5B64-4E93-BD0B-92B01019BA2C}"/>
              </a:ext>
            </a:extLst>
          </p:cNvPr>
          <p:cNvSpPr/>
          <p:nvPr/>
        </p:nvSpPr>
        <p:spPr>
          <a:xfrm>
            <a:off x="10252404" y="1798334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774C277-A52F-4D10-8FAE-BC4831BDB732}"/>
              </a:ext>
            </a:extLst>
          </p:cNvPr>
          <p:cNvSpPr txBox="1"/>
          <p:nvPr/>
        </p:nvSpPr>
        <p:spPr>
          <a:xfrm>
            <a:off x="8707267" y="3119431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104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F0E89D1-7DD8-4EF9-A1A8-4ECA6ECAAC64}"/>
              </a:ext>
            </a:extLst>
          </p:cNvPr>
          <p:cNvSpPr txBox="1"/>
          <p:nvPr/>
        </p:nvSpPr>
        <p:spPr>
          <a:xfrm>
            <a:off x="7672385" y="3583449"/>
            <a:ext cx="1305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300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5EAE446-D799-465F-AAAA-AEF3A827FFE3}"/>
              </a:ext>
            </a:extLst>
          </p:cNvPr>
          <p:cNvSpPr txBox="1"/>
          <p:nvPr/>
        </p:nvSpPr>
        <p:spPr>
          <a:xfrm>
            <a:off x="8779576" y="3562017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9F455D0-106C-4647-AFB3-7EE6504D9A55}"/>
              </a:ext>
            </a:extLst>
          </p:cNvPr>
          <p:cNvSpPr txBox="1"/>
          <p:nvPr/>
        </p:nvSpPr>
        <p:spPr>
          <a:xfrm>
            <a:off x="3897172" y="2506647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1993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D75323D-71FB-4811-9384-5B1C921C73B1}"/>
              </a:ext>
            </a:extLst>
          </p:cNvPr>
          <p:cNvSpPr txBox="1"/>
          <p:nvPr/>
        </p:nvSpPr>
        <p:spPr>
          <a:xfrm>
            <a:off x="2644036" y="2959854"/>
            <a:ext cx="1305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16000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0C8290F-3421-4384-9529-4034FA64E9DB}"/>
              </a:ext>
            </a:extLst>
          </p:cNvPr>
          <p:cNvSpPr txBox="1"/>
          <p:nvPr/>
        </p:nvSpPr>
        <p:spPr>
          <a:xfrm>
            <a:off x="3969481" y="2949233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2000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4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89EBD11-11DB-4437-963B-933E0E9B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0" y="1106284"/>
            <a:ext cx="1165082" cy="9320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2528281-0E70-4907-B3DC-4E317D195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9743" y="1223026"/>
            <a:ext cx="6909232" cy="57689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DF75EF1-254A-463E-A64A-2866003F7A65}"/>
              </a:ext>
            </a:extLst>
          </p:cNvPr>
          <p:cNvSpPr txBox="1"/>
          <p:nvPr/>
        </p:nvSpPr>
        <p:spPr>
          <a:xfrm>
            <a:off x="776288" y="5852557"/>
            <a:ext cx="64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22</a:t>
            </a:r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25C0F4C-3FFF-4327-9C4A-24BB5224CC1C}"/>
              </a:ext>
            </a:extLst>
          </p:cNvPr>
          <p:cNvSpPr txBox="1"/>
          <p:nvPr/>
        </p:nvSpPr>
        <p:spPr>
          <a:xfrm>
            <a:off x="3108867" y="1740156"/>
            <a:ext cx="7606758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 الناتج ، ثم اذكر إذا كان التقدير أكبر من أم أقل من الإجابة الدقيقة لناتج الضرب :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5051EDA-9702-4A9D-9665-13AE8E047C9B}"/>
              </a:ext>
            </a:extLst>
          </p:cNvPr>
          <p:cNvSpPr/>
          <p:nvPr/>
        </p:nvSpPr>
        <p:spPr>
          <a:xfrm>
            <a:off x="10192873" y="2223253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2B8188C-A642-4A4F-AC92-D4364681A7C9}"/>
              </a:ext>
            </a:extLst>
          </p:cNvPr>
          <p:cNvSpPr txBox="1"/>
          <p:nvPr/>
        </p:nvSpPr>
        <p:spPr>
          <a:xfrm>
            <a:off x="9149886" y="2302728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449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5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CAD79285-F4FC-4022-BAA7-82C83F71F49B}"/>
              </a:ext>
            </a:extLst>
          </p:cNvPr>
          <p:cNvCxnSpPr/>
          <p:nvPr/>
        </p:nvCxnSpPr>
        <p:spPr>
          <a:xfrm flipH="1">
            <a:off x="9163050" y="3124200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4988B23A-5FF1-446A-8820-24FD5547C087}"/>
              </a:ext>
            </a:extLst>
          </p:cNvPr>
          <p:cNvSpPr/>
          <p:nvPr/>
        </p:nvSpPr>
        <p:spPr>
          <a:xfrm>
            <a:off x="5658973" y="2297549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CF114DD-7616-490D-A75B-6FEEFEF89AF0}"/>
              </a:ext>
            </a:extLst>
          </p:cNvPr>
          <p:cNvSpPr txBox="1"/>
          <p:nvPr/>
        </p:nvSpPr>
        <p:spPr>
          <a:xfrm>
            <a:off x="4615986" y="2377024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3293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4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3BB46012-E6D8-4061-9946-5B9558A37B16}"/>
              </a:ext>
            </a:extLst>
          </p:cNvPr>
          <p:cNvCxnSpPr/>
          <p:nvPr/>
        </p:nvCxnSpPr>
        <p:spPr>
          <a:xfrm flipH="1">
            <a:off x="4629150" y="3198496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0E9B5ACB-1580-4738-81EE-A88BB27340CC}"/>
              </a:ext>
            </a:extLst>
          </p:cNvPr>
          <p:cNvSpPr/>
          <p:nvPr/>
        </p:nvSpPr>
        <p:spPr>
          <a:xfrm>
            <a:off x="10183348" y="4085721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42B4F54-2466-45F5-ADF1-A6CFC3A02870}"/>
              </a:ext>
            </a:extLst>
          </p:cNvPr>
          <p:cNvSpPr txBox="1"/>
          <p:nvPr/>
        </p:nvSpPr>
        <p:spPr>
          <a:xfrm>
            <a:off x="8848725" y="4165196"/>
            <a:ext cx="1334623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 × 870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0E2D4A62-FC31-4096-B6F5-8B028EDF8841}"/>
              </a:ext>
            </a:extLst>
          </p:cNvPr>
          <p:cNvSpPr/>
          <p:nvPr/>
        </p:nvSpPr>
        <p:spPr>
          <a:xfrm>
            <a:off x="5649448" y="4160017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FCFCFC3-41BF-4A04-8A9C-693359932415}"/>
              </a:ext>
            </a:extLst>
          </p:cNvPr>
          <p:cNvSpPr txBox="1"/>
          <p:nvPr/>
        </p:nvSpPr>
        <p:spPr>
          <a:xfrm>
            <a:off x="4096873" y="4239492"/>
            <a:ext cx="1552575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5500</a:t>
            </a:r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4F62E763-1040-4E49-AF5D-59DD512A371D}"/>
              </a:ext>
            </a:extLst>
          </p:cNvPr>
          <p:cNvCxnSpPr/>
          <p:nvPr/>
        </p:nvCxnSpPr>
        <p:spPr>
          <a:xfrm flipH="1">
            <a:off x="8614611" y="2502569"/>
            <a:ext cx="685800" cy="0"/>
          </a:xfrm>
          <a:prstGeom prst="straightConnector1">
            <a:avLst/>
          </a:prstGeom>
          <a:ln w="19050">
            <a:solidFill>
              <a:srgbClr val="9E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60A37DB-4D9B-4D96-B882-6211950FA778}"/>
              </a:ext>
            </a:extLst>
          </p:cNvPr>
          <p:cNvSpPr txBox="1"/>
          <p:nvPr/>
        </p:nvSpPr>
        <p:spPr>
          <a:xfrm>
            <a:off x="7427124" y="2251170"/>
            <a:ext cx="887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4A66E02-ED63-49CC-AC50-92D95FCAEC77}"/>
              </a:ext>
            </a:extLst>
          </p:cNvPr>
          <p:cNvSpPr txBox="1"/>
          <p:nvPr/>
        </p:nvSpPr>
        <p:spPr>
          <a:xfrm>
            <a:off x="7798333" y="3012517"/>
            <a:ext cx="522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3114F15-5062-46C3-8F8B-89A3D9BFF789}"/>
              </a:ext>
            </a:extLst>
          </p:cNvPr>
          <p:cNvSpPr txBox="1"/>
          <p:nvPr/>
        </p:nvSpPr>
        <p:spPr>
          <a:xfrm>
            <a:off x="7822413" y="2683850"/>
            <a:ext cx="7166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×5</a:t>
            </a:r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F3F7A8E9-75B0-4F28-9081-3F428680DECA}"/>
              </a:ext>
            </a:extLst>
          </p:cNvPr>
          <p:cNvCxnSpPr/>
          <p:nvPr/>
        </p:nvCxnSpPr>
        <p:spPr>
          <a:xfrm flipH="1">
            <a:off x="8664743" y="2907633"/>
            <a:ext cx="685800" cy="0"/>
          </a:xfrm>
          <a:prstGeom prst="straightConnector1">
            <a:avLst/>
          </a:prstGeom>
          <a:ln w="19050">
            <a:solidFill>
              <a:srgbClr val="9E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1B74FAFB-0D55-473E-9334-C1035F530441}"/>
              </a:ext>
            </a:extLst>
          </p:cNvPr>
          <p:cNvCxnSpPr/>
          <p:nvPr/>
        </p:nvCxnSpPr>
        <p:spPr>
          <a:xfrm flipH="1">
            <a:off x="7427124" y="3133725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61E9902-4322-4E87-A4EB-247DEF9CD8FF}"/>
              </a:ext>
            </a:extLst>
          </p:cNvPr>
          <p:cNvSpPr txBox="1"/>
          <p:nvPr/>
        </p:nvSpPr>
        <p:spPr>
          <a:xfrm>
            <a:off x="7627062" y="3026231"/>
            <a:ext cx="522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1D5195D-50E4-4D4D-B952-14AC751B6264}"/>
              </a:ext>
            </a:extLst>
          </p:cNvPr>
          <p:cNvSpPr txBox="1"/>
          <p:nvPr/>
        </p:nvSpPr>
        <p:spPr>
          <a:xfrm>
            <a:off x="7354511" y="3024041"/>
            <a:ext cx="638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D07FF322-E237-4161-B41A-FEF5208EC7FD}"/>
              </a:ext>
            </a:extLst>
          </p:cNvPr>
          <p:cNvCxnSpPr/>
          <p:nvPr/>
        </p:nvCxnSpPr>
        <p:spPr>
          <a:xfrm flipH="1">
            <a:off x="3831954" y="2572117"/>
            <a:ext cx="685800" cy="0"/>
          </a:xfrm>
          <a:prstGeom prst="straightConnector1">
            <a:avLst/>
          </a:prstGeom>
          <a:ln w="19050">
            <a:solidFill>
              <a:srgbClr val="9E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5C72992-7B37-4494-BA7E-1AB08B523D36}"/>
              </a:ext>
            </a:extLst>
          </p:cNvPr>
          <p:cNvSpPr txBox="1"/>
          <p:nvPr/>
        </p:nvSpPr>
        <p:spPr>
          <a:xfrm>
            <a:off x="2306097" y="2320718"/>
            <a:ext cx="12254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3000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A21D159-6704-4C19-8C6F-0FB8FA9F4DCF}"/>
              </a:ext>
            </a:extLst>
          </p:cNvPr>
          <p:cNvSpPr txBox="1"/>
          <p:nvPr/>
        </p:nvSpPr>
        <p:spPr>
          <a:xfrm>
            <a:off x="3015676" y="3082065"/>
            <a:ext cx="522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B34DDC8-8409-4A77-AB97-ACEF84A726A1}"/>
              </a:ext>
            </a:extLst>
          </p:cNvPr>
          <p:cNvSpPr txBox="1"/>
          <p:nvPr/>
        </p:nvSpPr>
        <p:spPr>
          <a:xfrm>
            <a:off x="3039756" y="2753398"/>
            <a:ext cx="7166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×4</a:t>
            </a:r>
          </a:p>
        </p:txBody>
      </p: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7237892E-E89D-4E9D-B860-6D03EB3FB39E}"/>
              </a:ext>
            </a:extLst>
          </p:cNvPr>
          <p:cNvCxnSpPr/>
          <p:nvPr/>
        </p:nvCxnSpPr>
        <p:spPr>
          <a:xfrm flipH="1">
            <a:off x="3882086" y="2977181"/>
            <a:ext cx="685800" cy="0"/>
          </a:xfrm>
          <a:prstGeom prst="straightConnector1">
            <a:avLst/>
          </a:prstGeom>
          <a:ln w="19050">
            <a:solidFill>
              <a:srgbClr val="9E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6ABA7BA8-05A1-47B9-906D-1622A5928D22}"/>
              </a:ext>
            </a:extLst>
          </p:cNvPr>
          <p:cNvCxnSpPr/>
          <p:nvPr/>
        </p:nvCxnSpPr>
        <p:spPr>
          <a:xfrm flipH="1">
            <a:off x="2644467" y="3203273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F4A1B1B-EAA9-4845-A2CC-7D0B5828C960}"/>
              </a:ext>
            </a:extLst>
          </p:cNvPr>
          <p:cNvSpPr txBox="1"/>
          <p:nvPr/>
        </p:nvSpPr>
        <p:spPr>
          <a:xfrm>
            <a:off x="2844405" y="3095779"/>
            <a:ext cx="522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6B5789E-D540-4C51-A388-8C8AFC036D02}"/>
              </a:ext>
            </a:extLst>
          </p:cNvPr>
          <p:cNvSpPr txBox="1"/>
          <p:nvPr/>
        </p:nvSpPr>
        <p:spPr>
          <a:xfrm>
            <a:off x="2699019" y="3093589"/>
            <a:ext cx="4754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F8A1E55-FFC9-4019-9FFB-2CE36680022C}"/>
              </a:ext>
            </a:extLst>
          </p:cNvPr>
          <p:cNvSpPr txBox="1"/>
          <p:nvPr/>
        </p:nvSpPr>
        <p:spPr>
          <a:xfrm>
            <a:off x="2279421" y="3124200"/>
            <a:ext cx="7064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4E654A6F-4D1E-45CD-9534-1F4FC018779C}"/>
              </a:ext>
            </a:extLst>
          </p:cNvPr>
          <p:cNvSpPr txBox="1"/>
          <p:nvPr/>
        </p:nvSpPr>
        <p:spPr>
          <a:xfrm>
            <a:off x="8759657" y="4455517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900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53BD432-10FD-408D-9BB0-8D8373BD0380}"/>
              </a:ext>
            </a:extLst>
          </p:cNvPr>
          <p:cNvSpPr txBox="1"/>
          <p:nvPr/>
        </p:nvSpPr>
        <p:spPr>
          <a:xfrm>
            <a:off x="7724775" y="4919535"/>
            <a:ext cx="1305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8100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B335F452-F720-4CBF-AB2B-8527B5D935B5}"/>
              </a:ext>
            </a:extLst>
          </p:cNvPr>
          <p:cNvSpPr txBox="1"/>
          <p:nvPr/>
        </p:nvSpPr>
        <p:spPr>
          <a:xfrm>
            <a:off x="8831966" y="4898103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900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25E95B0-DEA3-42AE-BC08-601C388E0E3D}"/>
              </a:ext>
            </a:extLst>
          </p:cNvPr>
          <p:cNvSpPr txBox="1"/>
          <p:nvPr/>
        </p:nvSpPr>
        <p:spPr>
          <a:xfrm>
            <a:off x="4229902" y="4607401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6000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9EA1CF0A-1F6E-4FDE-92A2-7260883B13C6}"/>
              </a:ext>
            </a:extLst>
          </p:cNvPr>
          <p:cNvSpPr txBox="1"/>
          <p:nvPr/>
        </p:nvSpPr>
        <p:spPr>
          <a:xfrm>
            <a:off x="2806051" y="5071419"/>
            <a:ext cx="1694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36000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5E068404-2C6A-4995-A836-35EDE0C191C8}"/>
              </a:ext>
            </a:extLst>
          </p:cNvPr>
          <p:cNvSpPr txBox="1"/>
          <p:nvPr/>
        </p:nvSpPr>
        <p:spPr>
          <a:xfrm>
            <a:off x="4302211" y="5049987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6000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09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4" grpId="0"/>
      <p:bldP spid="35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3F31DF-E4D5-441C-9120-250E9FF7F0F8}"/>
              </a:ext>
            </a:extLst>
          </p:cNvPr>
          <p:cNvSpPr/>
          <p:nvPr/>
        </p:nvSpPr>
        <p:spPr>
          <a:xfrm>
            <a:off x="1171575" y="676275"/>
            <a:ext cx="9677400" cy="4895850"/>
          </a:xfrm>
          <a:prstGeom prst="rect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7912CA-234B-4AF6-8217-A3CB5E829A64}"/>
              </a:ext>
            </a:extLst>
          </p:cNvPr>
          <p:cNvSpPr/>
          <p:nvPr/>
        </p:nvSpPr>
        <p:spPr>
          <a:xfrm>
            <a:off x="1476375" y="981075"/>
            <a:ext cx="9677400" cy="4895850"/>
          </a:xfrm>
          <a:prstGeom prst="rect">
            <a:avLst/>
          </a:prstGeom>
          <a:solidFill>
            <a:srgbClr val="F5E8C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صف إطار 9">
            <a:extLst>
              <a:ext uri="{FF2B5EF4-FFF2-40B4-BE49-F238E27FC236}">
                <a16:creationId xmlns:a16="http://schemas.microsoft.com/office/drawing/2014/main" id="{2FE889E8-CA41-4EFF-BB84-348F21F448D8}"/>
              </a:ext>
            </a:extLst>
          </p:cNvPr>
          <p:cNvSpPr/>
          <p:nvPr/>
        </p:nvSpPr>
        <p:spPr>
          <a:xfrm>
            <a:off x="776288" y="300038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9D2597B5-F9A8-41AC-9014-2CD5430404DD}"/>
              </a:ext>
            </a:extLst>
          </p:cNvPr>
          <p:cNvSpPr/>
          <p:nvPr/>
        </p:nvSpPr>
        <p:spPr>
          <a:xfrm flipH="1" flipV="1">
            <a:off x="10453688" y="5181601"/>
            <a:ext cx="1095375" cy="1057275"/>
          </a:xfrm>
          <a:prstGeom prst="halfFrame">
            <a:avLst>
              <a:gd name="adj1" fmla="val 23423"/>
              <a:gd name="adj2" fmla="val 22522"/>
            </a:avLst>
          </a:prstGeom>
          <a:solidFill>
            <a:srgbClr val="6F4C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87F8497-D8AA-426C-9EF0-06E9CB58C91A}"/>
              </a:ext>
            </a:extLst>
          </p:cNvPr>
          <p:cNvSpPr/>
          <p:nvPr/>
        </p:nvSpPr>
        <p:spPr>
          <a:xfrm>
            <a:off x="11153775" y="373855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08BCEB-2F19-4786-8A91-A8AB5A4DE8B3}"/>
              </a:ext>
            </a:extLst>
          </p:cNvPr>
          <p:cNvSpPr/>
          <p:nvPr/>
        </p:nvSpPr>
        <p:spPr>
          <a:xfrm>
            <a:off x="831056" y="5729287"/>
            <a:ext cx="585788" cy="585788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C6BBCE-19CA-4B0A-A218-AB2C2BBDAF30}"/>
              </a:ext>
            </a:extLst>
          </p:cNvPr>
          <p:cNvSpPr/>
          <p:nvPr/>
        </p:nvSpPr>
        <p:spPr>
          <a:xfrm>
            <a:off x="1812132" y="1219202"/>
            <a:ext cx="9036843" cy="4452937"/>
          </a:xfrm>
          <a:custGeom>
            <a:avLst/>
            <a:gdLst>
              <a:gd name="connsiteX0" fmla="*/ 0 w 9036843"/>
              <a:gd name="connsiteY0" fmla="*/ 0 h 4452937"/>
              <a:gd name="connsiteX1" fmla="*/ 655171 w 9036843"/>
              <a:gd name="connsiteY1" fmla="*/ 0 h 4452937"/>
              <a:gd name="connsiteX2" fmla="*/ 948869 w 9036843"/>
              <a:gd name="connsiteY2" fmla="*/ 0 h 4452937"/>
              <a:gd name="connsiteX3" fmla="*/ 1694408 w 9036843"/>
              <a:gd name="connsiteY3" fmla="*/ 0 h 4452937"/>
              <a:gd name="connsiteX4" fmla="*/ 2078474 w 9036843"/>
              <a:gd name="connsiteY4" fmla="*/ 0 h 4452937"/>
              <a:gd name="connsiteX5" fmla="*/ 2462540 w 9036843"/>
              <a:gd name="connsiteY5" fmla="*/ 0 h 4452937"/>
              <a:gd name="connsiteX6" fmla="*/ 3027342 w 9036843"/>
              <a:gd name="connsiteY6" fmla="*/ 0 h 4452937"/>
              <a:gd name="connsiteX7" fmla="*/ 3501777 w 9036843"/>
              <a:gd name="connsiteY7" fmla="*/ 0 h 4452937"/>
              <a:gd name="connsiteX8" fmla="*/ 4247316 w 9036843"/>
              <a:gd name="connsiteY8" fmla="*/ 0 h 4452937"/>
              <a:gd name="connsiteX9" fmla="*/ 4902487 w 9036843"/>
              <a:gd name="connsiteY9" fmla="*/ 0 h 4452937"/>
              <a:gd name="connsiteX10" fmla="*/ 5648027 w 9036843"/>
              <a:gd name="connsiteY10" fmla="*/ 0 h 4452937"/>
              <a:gd name="connsiteX11" fmla="*/ 6393566 w 9036843"/>
              <a:gd name="connsiteY11" fmla="*/ 0 h 4452937"/>
              <a:gd name="connsiteX12" fmla="*/ 7139106 w 9036843"/>
              <a:gd name="connsiteY12" fmla="*/ 0 h 4452937"/>
              <a:gd name="connsiteX13" fmla="*/ 7884646 w 9036843"/>
              <a:gd name="connsiteY13" fmla="*/ 0 h 4452937"/>
              <a:gd name="connsiteX14" fmla="*/ 9036843 w 9036843"/>
              <a:gd name="connsiteY14" fmla="*/ 0 h 4452937"/>
              <a:gd name="connsiteX15" fmla="*/ 9036843 w 9036843"/>
              <a:gd name="connsiteY15" fmla="*/ 467558 h 4452937"/>
              <a:gd name="connsiteX16" fmla="*/ 9036843 w 9036843"/>
              <a:gd name="connsiteY16" fmla="*/ 979646 h 4452937"/>
              <a:gd name="connsiteX17" fmla="*/ 9036843 w 9036843"/>
              <a:gd name="connsiteY17" fmla="*/ 1447205 h 4452937"/>
              <a:gd name="connsiteX18" fmla="*/ 9036843 w 9036843"/>
              <a:gd name="connsiteY18" fmla="*/ 2003822 h 4452937"/>
              <a:gd name="connsiteX19" fmla="*/ 9036843 w 9036843"/>
              <a:gd name="connsiteY19" fmla="*/ 2515909 h 4452937"/>
              <a:gd name="connsiteX20" fmla="*/ 9036843 w 9036843"/>
              <a:gd name="connsiteY20" fmla="*/ 3072527 h 4452937"/>
              <a:gd name="connsiteX21" fmla="*/ 9036843 w 9036843"/>
              <a:gd name="connsiteY21" fmla="*/ 3718202 h 4452937"/>
              <a:gd name="connsiteX22" fmla="*/ 9036843 w 9036843"/>
              <a:gd name="connsiteY22" fmla="*/ 4452937 h 4452937"/>
              <a:gd name="connsiteX23" fmla="*/ 8291303 w 9036843"/>
              <a:gd name="connsiteY23" fmla="*/ 4452937 h 4452937"/>
              <a:gd name="connsiteX24" fmla="*/ 7545764 w 9036843"/>
              <a:gd name="connsiteY24" fmla="*/ 4452937 h 4452937"/>
              <a:gd name="connsiteX25" fmla="*/ 6890593 w 9036843"/>
              <a:gd name="connsiteY25" fmla="*/ 4452937 h 4452937"/>
              <a:gd name="connsiteX26" fmla="*/ 6506527 w 9036843"/>
              <a:gd name="connsiteY26" fmla="*/ 4452937 h 4452937"/>
              <a:gd name="connsiteX27" fmla="*/ 5760987 w 9036843"/>
              <a:gd name="connsiteY27" fmla="*/ 4452937 h 4452937"/>
              <a:gd name="connsiteX28" fmla="*/ 5376922 w 9036843"/>
              <a:gd name="connsiteY28" fmla="*/ 4452937 h 4452937"/>
              <a:gd name="connsiteX29" fmla="*/ 5083224 w 9036843"/>
              <a:gd name="connsiteY29" fmla="*/ 4452937 h 4452937"/>
              <a:gd name="connsiteX30" fmla="*/ 4608790 w 9036843"/>
              <a:gd name="connsiteY30" fmla="*/ 4452937 h 4452937"/>
              <a:gd name="connsiteX31" fmla="*/ 4134356 w 9036843"/>
              <a:gd name="connsiteY31" fmla="*/ 4452937 h 4452937"/>
              <a:gd name="connsiteX32" fmla="*/ 3659921 w 9036843"/>
              <a:gd name="connsiteY32" fmla="*/ 4452937 h 4452937"/>
              <a:gd name="connsiteX33" fmla="*/ 3366224 w 9036843"/>
              <a:gd name="connsiteY33" fmla="*/ 4452937 h 4452937"/>
              <a:gd name="connsiteX34" fmla="*/ 2801421 w 9036843"/>
              <a:gd name="connsiteY34" fmla="*/ 4452937 h 4452937"/>
              <a:gd name="connsiteX35" fmla="*/ 2146250 w 9036843"/>
              <a:gd name="connsiteY35" fmla="*/ 4452937 h 4452937"/>
              <a:gd name="connsiteX36" fmla="*/ 1671816 w 9036843"/>
              <a:gd name="connsiteY36" fmla="*/ 4452937 h 4452937"/>
              <a:gd name="connsiteX37" fmla="*/ 1378119 w 9036843"/>
              <a:gd name="connsiteY37" fmla="*/ 4452937 h 4452937"/>
              <a:gd name="connsiteX38" fmla="*/ 903684 w 9036843"/>
              <a:gd name="connsiteY38" fmla="*/ 4452937 h 4452937"/>
              <a:gd name="connsiteX39" fmla="*/ 0 w 9036843"/>
              <a:gd name="connsiteY39" fmla="*/ 4452937 h 4452937"/>
              <a:gd name="connsiteX40" fmla="*/ 0 w 9036843"/>
              <a:gd name="connsiteY40" fmla="*/ 3896320 h 4452937"/>
              <a:gd name="connsiteX41" fmla="*/ 0 w 9036843"/>
              <a:gd name="connsiteY41" fmla="*/ 3295173 h 4452937"/>
              <a:gd name="connsiteX42" fmla="*/ 0 w 9036843"/>
              <a:gd name="connsiteY42" fmla="*/ 2649498 h 4452937"/>
              <a:gd name="connsiteX43" fmla="*/ 0 w 9036843"/>
              <a:gd name="connsiteY43" fmla="*/ 2137410 h 4452937"/>
              <a:gd name="connsiteX44" fmla="*/ 0 w 9036843"/>
              <a:gd name="connsiteY44" fmla="*/ 1625322 h 4452937"/>
              <a:gd name="connsiteX45" fmla="*/ 0 w 9036843"/>
              <a:gd name="connsiteY45" fmla="*/ 1068705 h 4452937"/>
              <a:gd name="connsiteX46" fmla="*/ 0 w 9036843"/>
              <a:gd name="connsiteY46" fmla="*/ 0 h 445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36843" h="4452937" extrusionOk="0">
                <a:moveTo>
                  <a:pt x="0" y="0"/>
                </a:moveTo>
                <a:cubicBezTo>
                  <a:pt x="279696" y="-8765"/>
                  <a:pt x="399350" y="7339"/>
                  <a:pt x="655171" y="0"/>
                </a:cubicBezTo>
                <a:cubicBezTo>
                  <a:pt x="910992" y="-7339"/>
                  <a:pt x="852892" y="6529"/>
                  <a:pt x="948869" y="0"/>
                </a:cubicBezTo>
                <a:cubicBezTo>
                  <a:pt x="1044846" y="-6529"/>
                  <a:pt x="1488475" y="2029"/>
                  <a:pt x="1694408" y="0"/>
                </a:cubicBezTo>
                <a:cubicBezTo>
                  <a:pt x="1900341" y="-2029"/>
                  <a:pt x="1942600" y="10783"/>
                  <a:pt x="2078474" y="0"/>
                </a:cubicBezTo>
                <a:cubicBezTo>
                  <a:pt x="2214348" y="-10783"/>
                  <a:pt x="2291561" y="15201"/>
                  <a:pt x="2462540" y="0"/>
                </a:cubicBezTo>
                <a:cubicBezTo>
                  <a:pt x="2633519" y="-15201"/>
                  <a:pt x="2805931" y="1577"/>
                  <a:pt x="3027342" y="0"/>
                </a:cubicBezTo>
                <a:cubicBezTo>
                  <a:pt x="3248753" y="-1577"/>
                  <a:pt x="3321270" y="23322"/>
                  <a:pt x="3501777" y="0"/>
                </a:cubicBezTo>
                <a:cubicBezTo>
                  <a:pt x="3682285" y="-23322"/>
                  <a:pt x="4032467" y="68550"/>
                  <a:pt x="4247316" y="0"/>
                </a:cubicBezTo>
                <a:cubicBezTo>
                  <a:pt x="4462165" y="-68550"/>
                  <a:pt x="4738615" y="26818"/>
                  <a:pt x="4902487" y="0"/>
                </a:cubicBezTo>
                <a:cubicBezTo>
                  <a:pt x="5066359" y="-26818"/>
                  <a:pt x="5429421" y="6759"/>
                  <a:pt x="5648027" y="0"/>
                </a:cubicBezTo>
                <a:cubicBezTo>
                  <a:pt x="5866633" y="-6759"/>
                  <a:pt x="6156594" y="28568"/>
                  <a:pt x="6393566" y="0"/>
                </a:cubicBezTo>
                <a:cubicBezTo>
                  <a:pt x="6630538" y="-28568"/>
                  <a:pt x="6909264" y="44012"/>
                  <a:pt x="7139106" y="0"/>
                </a:cubicBezTo>
                <a:cubicBezTo>
                  <a:pt x="7368948" y="-44012"/>
                  <a:pt x="7664206" y="63593"/>
                  <a:pt x="7884646" y="0"/>
                </a:cubicBezTo>
                <a:cubicBezTo>
                  <a:pt x="8105086" y="-63593"/>
                  <a:pt x="8734509" y="61505"/>
                  <a:pt x="9036843" y="0"/>
                </a:cubicBezTo>
                <a:cubicBezTo>
                  <a:pt x="9063819" y="188586"/>
                  <a:pt x="9024501" y="336206"/>
                  <a:pt x="9036843" y="467558"/>
                </a:cubicBezTo>
                <a:cubicBezTo>
                  <a:pt x="9049185" y="598910"/>
                  <a:pt x="8991558" y="769306"/>
                  <a:pt x="9036843" y="979646"/>
                </a:cubicBezTo>
                <a:cubicBezTo>
                  <a:pt x="9082128" y="1189986"/>
                  <a:pt x="9032003" y="1301076"/>
                  <a:pt x="9036843" y="1447205"/>
                </a:cubicBezTo>
                <a:cubicBezTo>
                  <a:pt x="9041683" y="1593334"/>
                  <a:pt x="9010581" y="1851226"/>
                  <a:pt x="9036843" y="2003822"/>
                </a:cubicBezTo>
                <a:cubicBezTo>
                  <a:pt x="9063105" y="2156418"/>
                  <a:pt x="9020309" y="2303758"/>
                  <a:pt x="9036843" y="2515909"/>
                </a:cubicBezTo>
                <a:cubicBezTo>
                  <a:pt x="9053377" y="2728060"/>
                  <a:pt x="9026274" y="2902525"/>
                  <a:pt x="9036843" y="3072527"/>
                </a:cubicBezTo>
                <a:cubicBezTo>
                  <a:pt x="9047412" y="3242529"/>
                  <a:pt x="8991026" y="3452970"/>
                  <a:pt x="9036843" y="3718202"/>
                </a:cubicBezTo>
                <a:cubicBezTo>
                  <a:pt x="9082660" y="3983435"/>
                  <a:pt x="9018168" y="4189147"/>
                  <a:pt x="9036843" y="4452937"/>
                </a:cubicBezTo>
                <a:cubicBezTo>
                  <a:pt x="8702700" y="4509265"/>
                  <a:pt x="8591128" y="4404437"/>
                  <a:pt x="8291303" y="4452937"/>
                </a:cubicBezTo>
                <a:cubicBezTo>
                  <a:pt x="7991478" y="4501437"/>
                  <a:pt x="7834645" y="4414519"/>
                  <a:pt x="7545764" y="4452937"/>
                </a:cubicBezTo>
                <a:cubicBezTo>
                  <a:pt x="7256883" y="4491355"/>
                  <a:pt x="7215699" y="4431986"/>
                  <a:pt x="6890593" y="4452937"/>
                </a:cubicBezTo>
                <a:cubicBezTo>
                  <a:pt x="6565487" y="4473888"/>
                  <a:pt x="6602396" y="4414873"/>
                  <a:pt x="6506527" y="4452937"/>
                </a:cubicBezTo>
                <a:cubicBezTo>
                  <a:pt x="6410658" y="4491001"/>
                  <a:pt x="5910453" y="4399401"/>
                  <a:pt x="5760987" y="4452937"/>
                </a:cubicBezTo>
                <a:cubicBezTo>
                  <a:pt x="5611521" y="4506473"/>
                  <a:pt x="5460041" y="4417122"/>
                  <a:pt x="5376922" y="4452937"/>
                </a:cubicBezTo>
                <a:cubicBezTo>
                  <a:pt x="5293804" y="4488752"/>
                  <a:pt x="5188471" y="4434663"/>
                  <a:pt x="5083224" y="4452937"/>
                </a:cubicBezTo>
                <a:cubicBezTo>
                  <a:pt x="4977977" y="4471211"/>
                  <a:pt x="4742161" y="4418502"/>
                  <a:pt x="4608790" y="4452937"/>
                </a:cubicBezTo>
                <a:cubicBezTo>
                  <a:pt x="4475419" y="4487372"/>
                  <a:pt x="4238829" y="4404959"/>
                  <a:pt x="4134356" y="4452937"/>
                </a:cubicBezTo>
                <a:cubicBezTo>
                  <a:pt x="4029883" y="4500915"/>
                  <a:pt x="3869682" y="4438441"/>
                  <a:pt x="3659921" y="4452937"/>
                </a:cubicBezTo>
                <a:cubicBezTo>
                  <a:pt x="3450160" y="4467433"/>
                  <a:pt x="3471782" y="4425098"/>
                  <a:pt x="3366224" y="4452937"/>
                </a:cubicBezTo>
                <a:cubicBezTo>
                  <a:pt x="3260666" y="4480776"/>
                  <a:pt x="3071092" y="4385558"/>
                  <a:pt x="2801421" y="4452937"/>
                </a:cubicBezTo>
                <a:cubicBezTo>
                  <a:pt x="2531750" y="4520316"/>
                  <a:pt x="2297197" y="4376116"/>
                  <a:pt x="2146250" y="4452937"/>
                </a:cubicBezTo>
                <a:cubicBezTo>
                  <a:pt x="1995303" y="4529758"/>
                  <a:pt x="1871537" y="4420785"/>
                  <a:pt x="1671816" y="4452937"/>
                </a:cubicBezTo>
                <a:cubicBezTo>
                  <a:pt x="1472095" y="4485089"/>
                  <a:pt x="1449439" y="4443842"/>
                  <a:pt x="1378119" y="4452937"/>
                </a:cubicBezTo>
                <a:cubicBezTo>
                  <a:pt x="1306799" y="4462032"/>
                  <a:pt x="1135103" y="4439741"/>
                  <a:pt x="903684" y="4452937"/>
                </a:cubicBezTo>
                <a:cubicBezTo>
                  <a:pt x="672265" y="4466133"/>
                  <a:pt x="414720" y="4434132"/>
                  <a:pt x="0" y="4452937"/>
                </a:cubicBezTo>
                <a:cubicBezTo>
                  <a:pt x="-40800" y="4184439"/>
                  <a:pt x="10301" y="4029131"/>
                  <a:pt x="0" y="3896320"/>
                </a:cubicBezTo>
                <a:cubicBezTo>
                  <a:pt x="-10301" y="3763509"/>
                  <a:pt x="37739" y="3508470"/>
                  <a:pt x="0" y="3295173"/>
                </a:cubicBezTo>
                <a:cubicBezTo>
                  <a:pt x="-37739" y="3081876"/>
                  <a:pt x="48188" y="2817288"/>
                  <a:pt x="0" y="2649498"/>
                </a:cubicBezTo>
                <a:cubicBezTo>
                  <a:pt x="-48188" y="2481709"/>
                  <a:pt x="807" y="2299007"/>
                  <a:pt x="0" y="2137410"/>
                </a:cubicBezTo>
                <a:cubicBezTo>
                  <a:pt x="-807" y="1975813"/>
                  <a:pt x="59420" y="1794021"/>
                  <a:pt x="0" y="1625322"/>
                </a:cubicBezTo>
                <a:cubicBezTo>
                  <a:pt x="-59420" y="1456623"/>
                  <a:pt x="53152" y="1266258"/>
                  <a:pt x="0" y="1068705"/>
                </a:cubicBezTo>
                <a:cubicBezTo>
                  <a:pt x="-53152" y="871152"/>
                  <a:pt x="121990" y="44465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E7777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387256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89EBD11-11DB-4437-963B-933E0E9B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0" y="1106284"/>
            <a:ext cx="1165082" cy="9320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2528281-0E70-4907-B3DC-4E317D195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9743" y="1231002"/>
            <a:ext cx="6909232" cy="56094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DF75EF1-254A-463E-A64A-2866003F7A65}"/>
              </a:ext>
            </a:extLst>
          </p:cNvPr>
          <p:cNvSpPr txBox="1"/>
          <p:nvPr/>
        </p:nvSpPr>
        <p:spPr>
          <a:xfrm>
            <a:off x="776288" y="5852557"/>
            <a:ext cx="64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23</a:t>
            </a:r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25C0F4C-3FFF-4327-9C4A-24BB5224CC1C}"/>
              </a:ext>
            </a:extLst>
          </p:cNvPr>
          <p:cNvSpPr txBox="1"/>
          <p:nvPr/>
        </p:nvSpPr>
        <p:spPr>
          <a:xfrm>
            <a:off x="3108306" y="1740156"/>
            <a:ext cx="7606758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 الناتج ، ثم اذكر إذا كان التقدير أكبر من أم أقل من الإجابة الدقيقة لناتج الضرب :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5051EDA-9702-4A9D-9665-13AE8E047C9B}"/>
              </a:ext>
            </a:extLst>
          </p:cNvPr>
          <p:cNvSpPr/>
          <p:nvPr/>
        </p:nvSpPr>
        <p:spPr>
          <a:xfrm>
            <a:off x="10192312" y="2223253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2B8188C-A642-4A4F-AC92-D4364681A7C9}"/>
              </a:ext>
            </a:extLst>
          </p:cNvPr>
          <p:cNvSpPr txBox="1"/>
          <p:nvPr/>
        </p:nvSpPr>
        <p:spPr>
          <a:xfrm>
            <a:off x="9149325" y="2302728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562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6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CAD79285-F4FC-4022-BAA7-82C83F71F49B}"/>
              </a:ext>
            </a:extLst>
          </p:cNvPr>
          <p:cNvCxnSpPr/>
          <p:nvPr/>
        </p:nvCxnSpPr>
        <p:spPr>
          <a:xfrm flipH="1">
            <a:off x="9162489" y="3124200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0E9B5ACB-1580-4738-81EE-A88BB27340CC}"/>
              </a:ext>
            </a:extLst>
          </p:cNvPr>
          <p:cNvSpPr/>
          <p:nvPr/>
        </p:nvSpPr>
        <p:spPr>
          <a:xfrm>
            <a:off x="5910824" y="2223253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15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42B4F54-2466-45F5-ADF1-A6CFC3A02870}"/>
              </a:ext>
            </a:extLst>
          </p:cNvPr>
          <p:cNvSpPr txBox="1"/>
          <p:nvPr/>
        </p:nvSpPr>
        <p:spPr>
          <a:xfrm>
            <a:off x="4525175" y="2256561"/>
            <a:ext cx="1334623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355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0E2D4A62-FC31-4096-B6F5-8B028EDF8841}"/>
              </a:ext>
            </a:extLst>
          </p:cNvPr>
          <p:cNvSpPr/>
          <p:nvPr/>
        </p:nvSpPr>
        <p:spPr>
          <a:xfrm>
            <a:off x="10192312" y="3530069"/>
            <a:ext cx="522752" cy="474731"/>
          </a:xfrm>
          <a:prstGeom prst="ellipse">
            <a:avLst/>
          </a:prstGeom>
          <a:solidFill>
            <a:srgbClr val="9E77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FCFCFC3-41BF-4A04-8A9C-693359932415}"/>
              </a:ext>
            </a:extLst>
          </p:cNvPr>
          <p:cNvSpPr txBox="1"/>
          <p:nvPr/>
        </p:nvSpPr>
        <p:spPr>
          <a:xfrm>
            <a:off x="3968847" y="3508637"/>
            <a:ext cx="6223465" cy="1200329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تبلغ مساحة بين مدينتي مكة وجدة ذهاباً وإياباً 158 كيلو متراً ، إذا كان فهد يقطع هذه المسافة 6 مرات في الأسبوع ، فكم كيلو متراً تقريباً يكون مجموع المسافات التي يقطعها فهد في الأسبوع؟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EC43851E-7F2B-49CF-B0A9-79892875B47A}"/>
              </a:ext>
            </a:extLst>
          </p:cNvPr>
          <p:cNvCxnSpPr/>
          <p:nvPr/>
        </p:nvCxnSpPr>
        <p:spPr>
          <a:xfrm flipH="1">
            <a:off x="8614611" y="2502569"/>
            <a:ext cx="685800" cy="0"/>
          </a:xfrm>
          <a:prstGeom prst="straightConnector1">
            <a:avLst/>
          </a:prstGeom>
          <a:ln w="19050">
            <a:solidFill>
              <a:srgbClr val="9E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331AD99-F9D5-48AB-A03E-DA6296FF3978}"/>
              </a:ext>
            </a:extLst>
          </p:cNvPr>
          <p:cNvSpPr txBox="1"/>
          <p:nvPr/>
        </p:nvSpPr>
        <p:spPr>
          <a:xfrm>
            <a:off x="7427124" y="2251170"/>
            <a:ext cx="887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600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659E568-F382-4EA6-816C-05DED4F63C19}"/>
              </a:ext>
            </a:extLst>
          </p:cNvPr>
          <p:cNvSpPr txBox="1"/>
          <p:nvPr/>
        </p:nvSpPr>
        <p:spPr>
          <a:xfrm>
            <a:off x="7798333" y="3012517"/>
            <a:ext cx="522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F28B960-3062-4984-9C42-C0CF77B4F409}"/>
              </a:ext>
            </a:extLst>
          </p:cNvPr>
          <p:cNvSpPr txBox="1"/>
          <p:nvPr/>
        </p:nvSpPr>
        <p:spPr>
          <a:xfrm>
            <a:off x="7822413" y="2683850"/>
            <a:ext cx="7166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×6</a:t>
            </a:r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769E24E9-50B6-47E5-9747-74CD99182A4F}"/>
              </a:ext>
            </a:extLst>
          </p:cNvPr>
          <p:cNvCxnSpPr/>
          <p:nvPr/>
        </p:nvCxnSpPr>
        <p:spPr>
          <a:xfrm flipH="1">
            <a:off x="8664743" y="2907633"/>
            <a:ext cx="685800" cy="0"/>
          </a:xfrm>
          <a:prstGeom prst="straightConnector1">
            <a:avLst/>
          </a:prstGeom>
          <a:ln w="19050">
            <a:solidFill>
              <a:srgbClr val="9E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5A865105-A3C9-4631-9876-03D19950BFBD}"/>
              </a:ext>
            </a:extLst>
          </p:cNvPr>
          <p:cNvCxnSpPr/>
          <p:nvPr/>
        </p:nvCxnSpPr>
        <p:spPr>
          <a:xfrm flipH="1">
            <a:off x="7427124" y="3133725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3B24620-DF44-435E-91AF-ED57B04EFA89}"/>
              </a:ext>
            </a:extLst>
          </p:cNvPr>
          <p:cNvSpPr txBox="1"/>
          <p:nvPr/>
        </p:nvSpPr>
        <p:spPr>
          <a:xfrm>
            <a:off x="7627062" y="3026231"/>
            <a:ext cx="522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DBA55B5-E35E-4728-9872-1B3CCCCE8E50}"/>
              </a:ext>
            </a:extLst>
          </p:cNvPr>
          <p:cNvSpPr txBox="1"/>
          <p:nvPr/>
        </p:nvSpPr>
        <p:spPr>
          <a:xfrm>
            <a:off x="7354511" y="3024041"/>
            <a:ext cx="638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36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4AA9032-5A4E-43BD-A9AF-4591DA1A4E74}"/>
              </a:ext>
            </a:extLst>
          </p:cNvPr>
          <p:cNvSpPr txBox="1"/>
          <p:nvPr/>
        </p:nvSpPr>
        <p:spPr>
          <a:xfrm>
            <a:off x="4458313" y="2550868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03795203-85A8-4A47-86D9-5F595D45C1AE}"/>
              </a:ext>
            </a:extLst>
          </p:cNvPr>
          <p:cNvSpPr txBox="1"/>
          <p:nvPr/>
        </p:nvSpPr>
        <p:spPr>
          <a:xfrm>
            <a:off x="3362987" y="2569534"/>
            <a:ext cx="1305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2000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89E3572-15B7-49F3-804A-FBD90FE6E6E4}"/>
              </a:ext>
            </a:extLst>
          </p:cNvPr>
          <p:cNvSpPr txBox="1"/>
          <p:nvPr/>
        </p:nvSpPr>
        <p:spPr>
          <a:xfrm>
            <a:off x="8007182" y="4615733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158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6D6E1C0-E0C3-4980-832F-6791A1C1132F}"/>
              </a:ext>
            </a:extLst>
          </p:cNvPr>
          <p:cNvSpPr txBox="1"/>
          <p:nvPr/>
        </p:nvSpPr>
        <p:spPr>
          <a:xfrm>
            <a:off x="6972300" y="5079751"/>
            <a:ext cx="1305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1200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FFBAFAF-8458-40D2-BF04-56CAB7936B81}"/>
              </a:ext>
            </a:extLst>
          </p:cNvPr>
          <p:cNvSpPr txBox="1"/>
          <p:nvPr/>
        </p:nvSpPr>
        <p:spPr>
          <a:xfrm>
            <a:off x="8079491" y="5058319"/>
            <a:ext cx="14687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</a:t>
            </a: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200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5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544</Words>
  <Application>Microsoft Office PowerPoint</Application>
  <PresentationFormat>شاشة عريضة</PresentationFormat>
  <Paragraphs>147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13</cp:revision>
  <dcterms:created xsi:type="dcterms:W3CDTF">2021-12-09T07:58:03Z</dcterms:created>
  <dcterms:modified xsi:type="dcterms:W3CDTF">2022-12-11T07:45:44Z</dcterms:modified>
</cp:coreProperties>
</file>