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3" r:id="rId4"/>
    <p:sldId id="261" r:id="rId5"/>
    <p:sldId id="264" r:id="rId6"/>
    <p:sldId id="267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CCFF"/>
    <a:srgbClr val="51B9C4"/>
    <a:srgbClr val="CBF0FF"/>
    <a:srgbClr val="F27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3.jpeg"/><Relationship Id="rId4" Type="http://schemas.openxmlformats.org/officeDocument/2006/relationships/image" Target="../media/image8.jpeg"/><Relationship Id="rId9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12" Type="http://schemas.openxmlformats.org/officeDocument/2006/relationships/image" Target="../media/image1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17.emf"/><Relationship Id="rId5" Type="http://schemas.openxmlformats.org/officeDocument/2006/relationships/image" Target="../media/image2.png"/><Relationship Id="rId10" Type="http://schemas.openxmlformats.org/officeDocument/2006/relationships/image" Target="../media/image16.emf"/><Relationship Id="rId4" Type="http://schemas.openxmlformats.org/officeDocument/2006/relationships/image" Target="../media/image6.jpeg"/><Relationship Id="rId9" Type="http://schemas.openxmlformats.org/officeDocument/2006/relationships/image" Target="../media/image15.emf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3" Type="http://schemas.openxmlformats.org/officeDocument/2006/relationships/image" Target="../media/image2.png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emf"/><Relationship Id="rId5" Type="http://schemas.openxmlformats.org/officeDocument/2006/relationships/image" Target="../media/image6.jpeg"/><Relationship Id="rId10" Type="http://schemas.openxmlformats.org/officeDocument/2006/relationships/image" Target="../media/image25.emf"/><Relationship Id="rId4" Type="http://schemas.openxmlformats.org/officeDocument/2006/relationships/image" Target="../media/image3.jpeg"/><Relationship Id="rId9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٦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١٠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35" b="41154"/>
          <a:stretch/>
        </p:blipFill>
        <p:spPr>
          <a:xfrm>
            <a:off x="55160" y="3101690"/>
            <a:ext cx="2008671" cy="2761729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587" y="2492289"/>
            <a:ext cx="1715060" cy="1715060"/>
          </a:xfrm>
          <a:prstGeom prst="rect">
            <a:avLst/>
          </a:prstGeom>
        </p:spPr>
      </p:pic>
      <p:sp>
        <p:nvSpPr>
          <p:cNvPr id="12" name="وسيلة شرح بيضاوية 11"/>
          <p:cNvSpPr/>
          <p:nvPr/>
        </p:nvSpPr>
        <p:spPr>
          <a:xfrm>
            <a:off x="457200" y="1388982"/>
            <a:ext cx="2280951" cy="1406769"/>
          </a:xfrm>
          <a:prstGeom prst="wedgeEllipseCallou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27258"/>
                </a:solidFill>
              </a:rPr>
              <a:t>هيا لنكمل النصف الآخر سوياً </a:t>
            </a:r>
            <a:endParaRPr lang="ar-SA" sz="2400" b="1" dirty="0">
              <a:solidFill>
                <a:srgbClr val="F27258"/>
              </a:solidFill>
            </a:endParaRPr>
          </a:p>
        </p:txBody>
      </p:sp>
      <p:sp>
        <p:nvSpPr>
          <p:cNvPr id="14" name="مخطط انسيابي: مهلة 13"/>
          <p:cNvSpPr/>
          <p:nvPr/>
        </p:nvSpPr>
        <p:spPr>
          <a:xfrm>
            <a:off x="7135612" y="4842138"/>
            <a:ext cx="1534173" cy="938472"/>
          </a:xfrm>
          <a:prstGeom prst="flowChartDelay">
            <a:avLst/>
          </a:prstGeom>
          <a:solidFill>
            <a:srgbClr val="CBF0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400" b="1" dirty="0" smtClean="0">
                <a:solidFill>
                  <a:schemeClr val="tx1"/>
                </a:solidFill>
              </a:rPr>
              <a:t>٥ </a:t>
            </a:r>
            <a:r>
              <a:rPr lang="ar-SA" sz="2400" b="1" dirty="0" smtClean="0">
                <a:solidFill>
                  <a:schemeClr val="tx1"/>
                </a:solidFill>
              </a:rPr>
              <a:t>× </a:t>
            </a:r>
            <a:r>
              <a:rPr lang="ku-Arab-IQ" sz="2400" b="1" dirty="0" smtClean="0">
                <a:solidFill>
                  <a:schemeClr val="tx1"/>
                </a:solidFill>
              </a:rPr>
              <a:t>٥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22" name="مخطط انسيابي: مهلة 21"/>
          <p:cNvSpPr/>
          <p:nvPr/>
        </p:nvSpPr>
        <p:spPr>
          <a:xfrm flipH="1">
            <a:off x="3749364" y="1808790"/>
            <a:ext cx="1487952" cy="938472"/>
          </a:xfrm>
          <a:prstGeom prst="flowChartDelay">
            <a:avLst/>
          </a:prstGeom>
          <a:solidFill>
            <a:srgbClr val="51B9C4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400" b="1" dirty="0" smtClean="0">
                <a:solidFill>
                  <a:schemeClr val="tx1"/>
                </a:solidFill>
              </a:rPr>
              <a:t>٢٤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4" name="مخطط انسيابي: مهلة 23"/>
          <p:cNvSpPr/>
          <p:nvPr/>
        </p:nvSpPr>
        <p:spPr>
          <a:xfrm>
            <a:off x="7135612" y="3349819"/>
            <a:ext cx="1534173" cy="938472"/>
          </a:xfrm>
          <a:prstGeom prst="flowChartDelay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400" b="1" dirty="0" smtClean="0">
                <a:solidFill>
                  <a:schemeClr val="tx1"/>
                </a:solidFill>
              </a:rPr>
              <a:t>٤ </a:t>
            </a:r>
            <a:r>
              <a:rPr lang="ar-SA" sz="2400" b="1" dirty="0" smtClean="0">
                <a:solidFill>
                  <a:schemeClr val="tx1"/>
                </a:solidFill>
              </a:rPr>
              <a:t>× </a:t>
            </a:r>
            <a:r>
              <a:rPr lang="ku-Arab-IQ" sz="2400" b="1" dirty="0" smtClean="0">
                <a:solidFill>
                  <a:schemeClr val="tx1"/>
                </a:solidFill>
              </a:rPr>
              <a:t>٦</a:t>
            </a:r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5" name="مخطط انسيابي: مهلة 24"/>
          <p:cNvSpPr/>
          <p:nvPr/>
        </p:nvSpPr>
        <p:spPr>
          <a:xfrm>
            <a:off x="7135612" y="1808790"/>
            <a:ext cx="1534173" cy="938472"/>
          </a:xfrm>
          <a:prstGeom prst="flowChartDelay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400" b="1" dirty="0" smtClean="0">
                <a:solidFill>
                  <a:schemeClr val="tx1"/>
                </a:solidFill>
              </a:rPr>
              <a:t>٢ </a:t>
            </a:r>
            <a:r>
              <a:rPr lang="ar-SA" sz="2400" b="1" dirty="0" smtClean="0">
                <a:solidFill>
                  <a:schemeClr val="tx1"/>
                </a:solidFill>
              </a:rPr>
              <a:t>× </a:t>
            </a:r>
            <a:r>
              <a:rPr lang="ku-Arab-IQ" sz="2400" b="1" dirty="0" smtClean="0">
                <a:solidFill>
                  <a:schemeClr val="tx1"/>
                </a:solidFill>
              </a:rPr>
              <a:t>٣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26" name="مخطط انسيابي: مهلة 25"/>
          <p:cNvSpPr/>
          <p:nvPr/>
        </p:nvSpPr>
        <p:spPr>
          <a:xfrm flipH="1">
            <a:off x="3749364" y="3349819"/>
            <a:ext cx="1487952" cy="938472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400" b="1" dirty="0" smtClean="0">
                <a:solidFill>
                  <a:schemeClr val="tx1"/>
                </a:solidFill>
              </a:rPr>
              <a:t>٢٥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7" name="مخطط انسيابي: مهلة 26"/>
          <p:cNvSpPr/>
          <p:nvPr/>
        </p:nvSpPr>
        <p:spPr>
          <a:xfrm flipH="1">
            <a:off x="3749364" y="4842138"/>
            <a:ext cx="1487952" cy="938472"/>
          </a:xfrm>
          <a:prstGeom prst="flowChartDelay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400" b="1" dirty="0" smtClean="0">
                <a:solidFill>
                  <a:schemeClr val="tx1"/>
                </a:solidFill>
              </a:rPr>
              <a:t>٦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08" b="91797" l="6641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0" t="7812" r="6371" b="7677"/>
          <a:stretch/>
        </p:blipFill>
        <p:spPr>
          <a:xfrm>
            <a:off x="8930872" y="1609814"/>
            <a:ext cx="1000620" cy="965104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08" b="91797" l="6641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0" t="7812" r="6371" b="7677"/>
          <a:stretch/>
        </p:blipFill>
        <p:spPr>
          <a:xfrm>
            <a:off x="8925446" y="3094661"/>
            <a:ext cx="1000620" cy="965104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08" b="91797" l="6641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0" t="7812" r="6371" b="7677"/>
          <a:stretch/>
        </p:blipFill>
        <p:spPr>
          <a:xfrm>
            <a:off x="8925446" y="4650842"/>
            <a:ext cx="1000620" cy="9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15859 -0.4423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15859 0.2254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0.15508 0.217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2" grpId="0" animBg="1"/>
      <p:bldP spid="22" grpId="1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392937" y="1488331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0362023" y="2000035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525146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٣٠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>
            <a:off x="9878499" y="2455359"/>
            <a:ext cx="1995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أجد ناتج الضرب في العدد </a:t>
            </a:r>
            <a:r>
              <a:rPr lang="ku-Arab-IQ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١٠ 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٦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١٠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594" y="1671211"/>
            <a:ext cx="1760310" cy="1626980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8109403" y="1671211"/>
            <a:ext cx="1126539" cy="346832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2556503" y="1769202"/>
            <a:ext cx="54422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شاهد محمد في أثناء سيره على الشاطئ آثار أقدام، فعد الأصابع فكانت </a:t>
            </a:r>
            <a:r>
              <a:rPr lang="ku-Arab-IQ" sz="2400" b="1" dirty="0" smtClean="0">
                <a:solidFill>
                  <a:schemeClr val="accent5">
                    <a:lumMod val="50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5">
                    <a:lumMod val="50000"/>
                  </a:schemeClr>
                </a:solidFill>
              </a:rPr>
              <a:t>أصابع في كل زوج من آثار الأقدام، فكم إصبعاً في ثلاثة أزواج ؟</a:t>
            </a:r>
            <a:endParaRPr lang="ar-S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491305" y="3067522"/>
            <a:ext cx="226841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أستعمل الأنماط لأضرب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1667" l="8500" r="91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2" t="7436" r="8121" b="7821"/>
          <a:stretch/>
        </p:blipFill>
        <p:spPr>
          <a:xfrm>
            <a:off x="8759720" y="2969531"/>
            <a:ext cx="531807" cy="53832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7357495" y="3587835"/>
            <a:ext cx="189034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١٠ </a:t>
            </a:r>
            <a:r>
              <a:rPr lang="ar-SA" sz="2400" b="1" dirty="0" smtClean="0"/>
              <a:t>× </a:t>
            </a:r>
            <a:r>
              <a:rPr lang="ku-Arab-IQ" sz="2400" b="1" dirty="0" smtClean="0"/>
              <a:t>١ = ١٠ </a:t>
            </a:r>
          </a:p>
          <a:p>
            <a:r>
              <a:rPr lang="ku-Arab-IQ" sz="2400" b="1" dirty="0" smtClean="0"/>
              <a:t>١٠ </a:t>
            </a:r>
            <a:r>
              <a:rPr lang="ar-SA" sz="2400" b="1" dirty="0" smtClean="0"/>
              <a:t>× </a:t>
            </a:r>
            <a:r>
              <a:rPr lang="ku-Arab-IQ" sz="2400" b="1" dirty="0" smtClean="0"/>
              <a:t>٢ = ٢٠ </a:t>
            </a:r>
          </a:p>
          <a:p>
            <a:r>
              <a:rPr lang="ku-Arab-IQ" sz="2400" b="1" dirty="0" smtClean="0"/>
              <a:t>١٠ </a:t>
            </a:r>
            <a:r>
              <a:rPr lang="ar-SA" sz="2400" b="1" dirty="0" smtClean="0"/>
              <a:t>× </a:t>
            </a:r>
            <a:r>
              <a:rPr lang="ku-Arab-IQ" sz="2400" b="1" dirty="0" smtClean="0"/>
              <a:t>٣ = ٣٠ </a:t>
            </a:r>
          </a:p>
          <a:p>
            <a:r>
              <a:rPr lang="ku-Arab-IQ" sz="2400" b="1" dirty="0" smtClean="0"/>
              <a:t>١٠ </a:t>
            </a:r>
            <a:r>
              <a:rPr lang="ar-SA" sz="2400" b="1" dirty="0" smtClean="0"/>
              <a:t>× </a:t>
            </a:r>
            <a:r>
              <a:rPr lang="ku-Arab-IQ" sz="2400" b="1" dirty="0" smtClean="0"/>
              <a:t>٤ = ٤٠ </a:t>
            </a:r>
          </a:p>
          <a:p>
            <a:r>
              <a:rPr lang="ku-Arab-IQ" sz="2400" b="1" dirty="0" smtClean="0"/>
              <a:t>١٠ </a:t>
            </a:r>
            <a:r>
              <a:rPr lang="ar-SA" sz="2400" b="1" dirty="0" smtClean="0"/>
              <a:t>× </a:t>
            </a:r>
            <a:r>
              <a:rPr lang="ku-Arab-IQ" sz="2400" b="1" dirty="0" smtClean="0"/>
              <a:t>٥ = ٥٠ </a:t>
            </a:r>
            <a:endParaRPr lang="ar-SA" sz="2400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3151984" y="3060543"/>
            <a:ext cx="2971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8000"/>
                </a:solidFill>
              </a:rPr>
              <a:t>ألاحظ النمط عند الضرب في </a:t>
            </a:r>
            <a:r>
              <a:rPr lang="ku-Arab-IQ" sz="2000" b="1" dirty="0" smtClean="0">
                <a:solidFill>
                  <a:srgbClr val="008000"/>
                </a:solidFill>
              </a:rPr>
              <a:t>١٠</a:t>
            </a:r>
            <a:endParaRPr lang="ar-SA" sz="2000" b="1" dirty="0">
              <a:solidFill>
                <a:srgbClr val="008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004260" y="4026406"/>
            <a:ext cx="2434992" cy="70788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رقم الآحاد في جميع نواتج الضرب هو الصفر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مخطط انسيابي: رابط 32"/>
          <p:cNvSpPr/>
          <p:nvPr/>
        </p:nvSpPr>
        <p:spPr>
          <a:xfrm>
            <a:off x="7777872" y="3716469"/>
            <a:ext cx="157480" cy="227713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خطط انسيابي: رابط 33"/>
          <p:cNvSpPr/>
          <p:nvPr/>
        </p:nvSpPr>
        <p:spPr>
          <a:xfrm>
            <a:off x="7777872" y="4073177"/>
            <a:ext cx="157480" cy="227713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رابط 34"/>
          <p:cNvSpPr/>
          <p:nvPr/>
        </p:nvSpPr>
        <p:spPr>
          <a:xfrm>
            <a:off x="7777872" y="4461400"/>
            <a:ext cx="157480" cy="227713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رابط 35"/>
          <p:cNvSpPr/>
          <p:nvPr/>
        </p:nvSpPr>
        <p:spPr>
          <a:xfrm>
            <a:off x="7777872" y="4798203"/>
            <a:ext cx="157480" cy="227713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خطط انسيابي: رابط 36"/>
          <p:cNvSpPr/>
          <p:nvPr/>
        </p:nvSpPr>
        <p:spPr>
          <a:xfrm>
            <a:off x="7777872" y="5163703"/>
            <a:ext cx="157480" cy="227713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خطط انسيابي: محطة طرفية 31"/>
          <p:cNvSpPr/>
          <p:nvPr/>
        </p:nvSpPr>
        <p:spPr>
          <a:xfrm>
            <a:off x="7373021" y="5831265"/>
            <a:ext cx="1274885" cy="424344"/>
          </a:xfrm>
          <a:prstGeom prst="flowChartTerminator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العدد نفسه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رابط كسهم مستقيم 38"/>
          <p:cNvCxnSpPr/>
          <p:nvPr/>
        </p:nvCxnSpPr>
        <p:spPr>
          <a:xfrm flipV="1">
            <a:off x="8122878" y="5418100"/>
            <a:ext cx="197162" cy="3454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كسهم مستقيم 41"/>
          <p:cNvCxnSpPr/>
          <p:nvPr/>
        </p:nvCxnSpPr>
        <p:spPr>
          <a:xfrm flipH="1" flipV="1">
            <a:off x="7689163" y="5379051"/>
            <a:ext cx="218317" cy="3769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4" name="صورة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9071" y="3575759"/>
            <a:ext cx="4992234" cy="2078521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386316" y="5654280"/>
            <a:ext cx="28952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يبين النمط أن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 = ٣٠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خطط انسيابي: محطة طرفية 45"/>
          <p:cNvSpPr/>
          <p:nvPr/>
        </p:nvSpPr>
        <p:spPr>
          <a:xfrm>
            <a:off x="7478278" y="4360312"/>
            <a:ext cx="1712744" cy="353943"/>
          </a:xfrm>
          <a:prstGeom prst="flowChartTerminator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ربع نص 46"/>
          <p:cNvSpPr txBox="1"/>
          <p:nvPr/>
        </p:nvSpPr>
        <p:spPr>
          <a:xfrm>
            <a:off x="4429398" y="6160444"/>
            <a:ext cx="28090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إذن عد محمد </a:t>
            </a:r>
            <a:r>
              <a:rPr lang="ku-Arab-IQ" sz="2400" b="1" dirty="0" smtClean="0">
                <a:solidFill>
                  <a:srgbClr val="C00000"/>
                </a:solidFill>
              </a:rPr>
              <a:t>٣٠ </a:t>
            </a:r>
            <a:r>
              <a:rPr lang="ar-SA" sz="2400" b="1" dirty="0" smtClean="0">
                <a:solidFill>
                  <a:srgbClr val="C00000"/>
                </a:solidFill>
              </a:rPr>
              <a:t>إصبعاً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3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0" grpId="0"/>
      <p:bldP spid="21" grpId="0" animBg="1"/>
      <p:bldP spid="21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2" grpId="0" animBg="1"/>
      <p:bldP spid="32" grpId="1" animBg="1"/>
      <p:bldP spid="45" grpId="0"/>
      <p:bldP spid="46" grpId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2632" r="1797" b="34074"/>
          <a:stretch/>
        </p:blipFill>
        <p:spPr>
          <a:xfrm rot="16200000">
            <a:off x="4358194" y="3044962"/>
            <a:ext cx="3478512" cy="140436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sp>
        <p:nvSpPr>
          <p:cNvPr id="3" name="مخطط انسيابي: محطة طرفية 2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63368"/>
            <a:ext cx="1115672" cy="508000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07562" y="6263368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٣١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٦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١٠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4528037" y="1407369"/>
            <a:ext cx="57936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أتــأكــد</a:t>
            </a:r>
            <a:r>
              <a:rPr lang="ar-SA" sz="2000" b="1" dirty="0" smtClean="0"/>
              <a:t>: أجد </a:t>
            </a:r>
            <a:r>
              <a:rPr lang="ar-SA" sz="2000" b="1" dirty="0"/>
              <a:t>ناتج الضرب مستعملاً </a:t>
            </a:r>
            <a:r>
              <a:rPr lang="ar-SA" sz="2000" b="1" dirty="0" smtClean="0"/>
              <a:t>الأنماط أو النماذج إذا </a:t>
            </a:r>
            <a:r>
              <a:rPr lang="ar-SA" sz="2000" b="1" dirty="0"/>
              <a:t>لزم الأمر</a:t>
            </a:r>
            <a:r>
              <a:rPr lang="ar-SA" sz="2000" b="1" dirty="0" smtClean="0"/>
              <a:t>:</a:t>
            </a:r>
            <a:endParaRPr lang="ar-SA" sz="2000" b="1" dirty="0"/>
          </a:p>
        </p:txBody>
      </p:sp>
      <p:pic>
        <p:nvPicPr>
          <p:cNvPr id="54" name="صورة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16" y="1320013"/>
            <a:ext cx="556315" cy="556315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6691" y="2198066"/>
            <a:ext cx="1226275" cy="880548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5536" y="2201343"/>
            <a:ext cx="1173241" cy="81862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9258" y="2198066"/>
            <a:ext cx="1610793" cy="460075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8196" y="2198066"/>
            <a:ext cx="1533148" cy="449886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3537" y="4009504"/>
            <a:ext cx="5169429" cy="1139478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t="927" r="37710" b="1448"/>
          <a:stretch/>
        </p:blipFill>
        <p:spPr>
          <a:xfrm rot="5400000">
            <a:off x="8068944" y="1426983"/>
            <a:ext cx="595252" cy="2295095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9723841" y="2872157"/>
            <a:ext cx="5978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7274279" y="2872156"/>
            <a:ext cx="5978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مربع نص 79"/>
          <p:cNvSpPr txBox="1"/>
          <p:nvPr/>
        </p:nvSpPr>
        <p:spPr>
          <a:xfrm>
            <a:off x="1232543" y="1739786"/>
            <a:ext cx="1890346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= ١٠ </a:t>
            </a:r>
          </a:p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٢٠ </a:t>
            </a:r>
          </a:p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٣٠ </a:t>
            </a:r>
          </a:p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٤٠ </a:t>
            </a:r>
          </a:p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= ٥٠ </a:t>
            </a:r>
            <a:endParaRPr lang="ku-Arab-IQ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= ٦٠ </a:t>
            </a:r>
          </a:p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= ٧٠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3498725" y="2198066"/>
            <a:ext cx="8352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٧٠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مربع نص 80"/>
          <p:cNvSpPr txBox="1"/>
          <p:nvPr/>
        </p:nvSpPr>
        <p:spPr>
          <a:xfrm>
            <a:off x="896327" y="2777647"/>
            <a:ext cx="189034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= ١٠ </a:t>
            </a:r>
          </a:p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٢٠ </a:t>
            </a:r>
          </a:p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٣٠ </a:t>
            </a:r>
          </a:p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٤٠ </a:t>
            </a:r>
          </a:p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= ٥٠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" name="مربع نص 81"/>
          <p:cNvSpPr txBox="1"/>
          <p:nvPr/>
        </p:nvSpPr>
        <p:spPr>
          <a:xfrm>
            <a:off x="744725" y="2208092"/>
            <a:ext cx="8352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٥٠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مربع نص 82"/>
          <p:cNvSpPr txBox="1"/>
          <p:nvPr/>
        </p:nvSpPr>
        <p:spPr>
          <a:xfrm>
            <a:off x="3627840" y="3687043"/>
            <a:ext cx="1890346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 = ١٠ </a:t>
            </a:r>
          </a:p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 = ٢٠ </a:t>
            </a:r>
          </a:p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 = ٣٠ </a:t>
            </a:r>
          </a:p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= ٤٠ </a:t>
            </a:r>
          </a:p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 = ٥٠ </a:t>
            </a:r>
            <a:endParaRPr lang="ku-Arab-IQ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 = ٦٠ </a:t>
            </a:r>
          </a:p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٧ = ٧٠ </a:t>
            </a:r>
            <a:endParaRPr lang="ku-Arab-IQ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 = ٨٠ </a:t>
            </a:r>
          </a:p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٩ = ٩٠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7493143" y="5191959"/>
            <a:ext cx="19312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ورقات نقدية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4" name="صورة 8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5" b="14979"/>
          <a:stretch/>
        </p:blipFill>
        <p:spPr>
          <a:xfrm>
            <a:off x="3430425" y="3661036"/>
            <a:ext cx="1185693" cy="822468"/>
          </a:xfrm>
          <a:prstGeom prst="rect">
            <a:avLst/>
          </a:prstGeom>
        </p:spPr>
      </p:pic>
      <p:sp>
        <p:nvSpPr>
          <p:cNvPr id="33" name="مربع نص 32"/>
          <p:cNvSpPr txBox="1"/>
          <p:nvPr/>
        </p:nvSpPr>
        <p:spPr>
          <a:xfrm>
            <a:off x="983075" y="4558112"/>
            <a:ext cx="312027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أتحدث: كيف تساعدني حقائق الضرب للعدد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٥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على معرفة حقائق الضرب للعدد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؟ </a:t>
            </a:r>
            <a:endParaRPr lang="ar-S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5" grpId="0"/>
      <p:bldP spid="80" grpId="0"/>
      <p:bldP spid="80" grpId="1"/>
      <p:bldP spid="29" grpId="0"/>
      <p:bldP spid="81" grpId="0"/>
      <p:bldP spid="81" grpId="1"/>
      <p:bldP spid="82" grpId="0"/>
      <p:bldP spid="83" grpId="0"/>
      <p:bldP spid="83" grpId="1"/>
      <p:bldP spid="30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516354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٣١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٦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١٠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3415961" y="1357287"/>
            <a:ext cx="70989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 </a:t>
            </a:r>
            <a:r>
              <a:rPr lang="ar-SA" sz="2000" b="1" dirty="0"/>
              <a:t>أجد ناتج الضرب مستعملاً </a:t>
            </a:r>
            <a:r>
              <a:rPr lang="ar-SA" sz="2000" b="1" dirty="0" smtClean="0"/>
              <a:t>الأنماط أو النماذج إذا </a:t>
            </a:r>
            <a:r>
              <a:rPr lang="ar-SA" sz="2000" b="1" dirty="0"/>
              <a:t>لزم الأمر:</a:t>
            </a:r>
          </a:p>
        </p:txBody>
      </p:sp>
      <p:pic>
        <p:nvPicPr>
          <p:cNvPr id="23" name="صورة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66" y="1277366"/>
            <a:ext cx="621509" cy="62150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3002" y="1894464"/>
            <a:ext cx="1300688" cy="92788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4331" y="1889627"/>
            <a:ext cx="1223306" cy="95391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0172" y="1991692"/>
            <a:ext cx="1544132" cy="552901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8524" y="1989264"/>
            <a:ext cx="1550913" cy="555329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2961" y="3050687"/>
            <a:ext cx="7760532" cy="481982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7349" y="4137861"/>
            <a:ext cx="3084372" cy="2160675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02756" y="3916221"/>
            <a:ext cx="4870934" cy="2741221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9673002" y="2643491"/>
            <a:ext cx="677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7274577" y="2658612"/>
            <a:ext cx="677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3248213" y="2063436"/>
            <a:ext cx="8696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= ٣٠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38832" y="2063436"/>
            <a:ext cx="8696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= ٢٠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7789985" y="3493565"/>
            <a:ext cx="28315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أرجل الزرافات =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= ٢٠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761929" y="3493565"/>
            <a:ext cx="28168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أرجل البطات =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 = ٢٠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1200071" y="3492973"/>
            <a:ext cx="33992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عدد الأرجل =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٢٠ = ٤٠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رجلاً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4573281" y="4425849"/>
            <a:ext cx="34327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٧٠ + ٣٠ + ٨٠ + ٩٠ = ٢٧٠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ريال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219335" y="5476302"/>
            <a:ext cx="12148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٩٠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٣٠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4278151" y="6175909"/>
            <a:ext cx="21305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٩٠ – ٣٠ = ٦٠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ريال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  <p:bldP spid="46" grpId="0"/>
      <p:bldP spid="47" grpId="0"/>
      <p:bldP spid="42" grpId="0"/>
      <p:bldP spid="49" grpId="0"/>
      <p:bldP spid="50" grpId="0"/>
      <p:bldP spid="43" grpId="0"/>
      <p:bldP spid="48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t="4325"/>
          <a:stretch/>
        </p:blipFill>
        <p:spPr>
          <a:xfrm>
            <a:off x="967995" y="1798065"/>
            <a:ext cx="10240049" cy="2423513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516354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٣١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٦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١٠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1577" r="7626" b="2740"/>
          <a:stretch/>
        </p:blipFill>
        <p:spPr>
          <a:xfrm>
            <a:off x="1601038" y="4394460"/>
            <a:ext cx="1561294" cy="174114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405739" y="3513240"/>
            <a:ext cx="1951892" cy="529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0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453032" y="451909"/>
            <a:ext cx="2123684" cy="57128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الرابع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1629" r="9230" b="30919"/>
          <a:stretch/>
        </p:blipFill>
        <p:spPr>
          <a:xfrm>
            <a:off x="85640" y="6289744"/>
            <a:ext cx="1115672" cy="50800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516354" y="6298536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C00000"/>
                </a:solidFill>
              </a:rPr>
              <a:t>٣٢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6847993" y="567865"/>
            <a:ext cx="1371600" cy="455324"/>
          </a:xfrm>
          <a:prstGeom prst="flowChartTerminator">
            <a:avLst/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٤ - ٦</a:t>
            </a:r>
            <a:r>
              <a:rPr lang="ar-SA" sz="2000" b="1" dirty="0" smtClean="0">
                <a:solidFill>
                  <a:schemeClr val="bg1"/>
                </a:solidFill>
              </a:rPr>
              <a:t>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4278151" y="538217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١٠ </a:t>
            </a:r>
            <a:endParaRPr lang="ar-SA" sz="3200" b="1" dirty="0">
              <a:solidFill>
                <a:schemeClr val="tx2"/>
              </a:solidFill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058" y="1713084"/>
            <a:ext cx="9231923" cy="3553839"/>
          </a:xfrm>
          <a:prstGeom prst="rect">
            <a:avLst/>
          </a:prstGeom>
        </p:spPr>
      </p:pic>
      <p:sp>
        <p:nvSpPr>
          <p:cNvPr id="7" name="مخطط انسيابي: محطة طرفية 6"/>
          <p:cNvSpPr/>
          <p:nvPr/>
        </p:nvSpPr>
        <p:spPr>
          <a:xfrm>
            <a:off x="8642837" y="3559339"/>
            <a:ext cx="1283677" cy="386862"/>
          </a:xfrm>
          <a:prstGeom prst="flowChartTermina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محطة طرفية 19"/>
          <p:cNvSpPr/>
          <p:nvPr/>
        </p:nvSpPr>
        <p:spPr>
          <a:xfrm>
            <a:off x="3077307" y="4463020"/>
            <a:ext cx="1095336" cy="386862"/>
          </a:xfrm>
          <a:prstGeom prst="flowChartTermina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33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389</Words>
  <Application>Microsoft Office PowerPoint</Application>
  <PresentationFormat>شاشة عريضة</PresentationFormat>
  <Paragraphs>84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136</cp:revision>
  <dcterms:created xsi:type="dcterms:W3CDTF">2022-12-02T21:48:32Z</dcterms:created>
  <dcterms:modified xsi:type="dcterms:W3CDTF">2022-12-11T07:35:02Z</dcterms:modified>
</cp:coreProperties>
</file>