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324" r:id="rId3"/>
    <p:sldId id="257" r:id="rId4"/>
    <p:sldId id="261" r:id="rId5"/>
    <p:sldId id="259" r:id="rId6"/>
    <p:sldId id="325" r:id="rId7"/>
    <p:sldId id="260" r:id="rId8"/>
    <p:sldId id="277" r:id="rId9"/>
    <p:sldId id="282" r:id="rId10"/>
    <p:sldId id="283" r:id="rId11"/>
    <p:sldId id="331" r:id="rId12"/>
    <p:sldId id="262" r:id="rId13"/>
    <p:sldId id="332" r:id="rId14"/>
    <p:sldId id="333" r:id="rId15"/>
    <p:sldId id="273" r:id="rId16"/>
    <p:sldId id="278" r:id="rId17"/>
    <p:sldId id="279" r:id="rId18"/>
    <p:sldId id="280" r:id="rId19"/>
  </p:sldIdLst>
  <p:sldSz cx="9144000" cy="5143500" type="screen16x9"/>
  <p:notesSz cx="6858000" cy="9144000"/>
  <p:embeddedFontLst>
    <p:embeddedFont>
      <p:font typeface="굴림체" panose="020B0609000101010101" pitchFamily="49" charset="-12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News Cycle" panose="020B0604020202020204" charset="2"/>
      <p:regular r:id="rId34"/>
      <p:bold r:id="rId35"/>
    </p:embeddedFont>
    <p:embeddedFont>
      <p:font typeface="Noto Sans" panose="020B0502040504020204" pitchFamily="34" charset="0"/>
      <p:regular r:id="rId36"/>
      <p:bold r:id="rId37"/>
      <p:italic r:id="rId38"/>
      <p:boldItalic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9A1C8-747A-4FE9-89FD-B3EB6235076D}">
  <a:tblStyle styleId="{CB59A1C8-747A-4FE9-89FD-B3EB623507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BD5735-17CB-408C-B526-5617A5A3CD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79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8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57200" y="1873800"/>
            <a:ext cx="3350400" cy="10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" y="2978101"/>
            <a:ext cx="3350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53988" y="-7325"/>
            <a:ext cx="7236025" cy="5158150"/>
          </a:xfrm>
          <a:custGeom>
            <a:avLst/>
            <a:gdLst/>
            <a:ahLst/>
            <a:cxnLst/>
            <a:rect l="l" t="t" r="r" b="b"/>
            <a:pathLst>
              <a:path w="289441" h="206326" extrusionOk="0">
                <a:moveTo>
                  <a:pt x="0" y="206326"/>
                </a:moveTo>
                <a:lnTo>
                  <a:pt x="90725" y="0"/>
                </a:lnTo>
                <a:lnTo>
                  <a:pt x="289441" y="0"/>
                </a:lnTo>
                <a:lnTo>
                  <a:pt x="199009" y="20603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41624" y="683725"/>
            <a:ext cx="2860800" cy="377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54182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651092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0388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620399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6906000" y="0"/>
            <a:ext cx="2238000" cy="5151350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748669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4406300"/>
            <a:ext cx="6198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30"/>
            <a:ext cx="9143990" cy="5141634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4875627"/>
            <a:ext cx="2895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57200" y="142043"/>
            <a:ext cx="8229600" cy="598926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746568" rtl="0" eaLnBrk="1" latinLnBrk="1" hangingPunct="1">
              <a:spcBef>
                <a:spcPct val="0"/>
              </a:spcBef>
              <a:buNone/>
              <a:defRPr lang="ko-KR" altLang="en-US" sz="2999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1113926"/>
            <a:ext cx="8229600" cy="3617564"/>
          </a:xfrm>
        </p:spPr>
        <p:txBody>
          <a:bodyPr>
            <a:normAutofit/>
          </a:bodyPr>
          <a:lstStyle>
            <a:lvl1pPr algn="l">
              <a:buNone/>
              <a:defRPr sz="150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52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9" r:id="rId8"/>
    <p:sldLayoutId id="2147483662" r:id="rId9"/>
    <p:sldLayoutId id="2147483663" r:id="rId10"/>
    <p:sldLayoutId id="2147483664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fif"/><Relationship Id="rId4" Type="http://schemas.openxmlformats.org/officeDocument/2006/relationships/hyperlink" Target="https://learningapps.org/display?v=pf348ziak2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405161" y="372102"/>
            <a:ext cx="3995854" cy="100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do you get up?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4C0B1C8-447C-44B9-97DE-C0798ECEF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4703" y="4372086"/>
            <a:ext cx="3350400" cy="474977"/>
          </a:xfrm>
        </p:spPr>
        <p:txBody>
          <a:bodyPr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223BA-0AB6-4AA0-A290-206387012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058894">
            <a:off x="848296" y="1767230"/>
            <a:ext cx="2201065" cy="277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919E321-A6A4-49EC-B20B-6C84C22C3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78"/>
          <a:stretch/>
        </p:blipFill>
        <p:spPr>
          <a:xfrm>
            <a:off x="350260" y="408878"/>
            <a:ext cx="6749350" cy="275806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501B9FB-B34B-4EC2-989E-78AC39D0B121}"/>
              </a:ext>
            </a:extLst>
          </p:cNvPr>
          <p:cNvSpPr txBox="1"/>
          <p:nvPr/>
        </p:nvSpPr>
        <p:spPr>
          <a:xfrm>
            <a:off x="350260" y="3496058"/>
            <a:ext cx="64056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Fatimah always studies in the evening. </a:t>
            </a:r>
          </a:p>
          <a:p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Tariq sometimes rides his bike in the morning. </a:t>
            </a:r>
          </a:p>
        </p:txBody>
      </p:sp>
    </p:spTree>
    <p:extLst>
      <p:ext uri="{BB962C8B-B14F-4D97-AF65-F5344CB8AC3E}">
        <p14:creationId xmlns:p14="http://schemas.microsoft.com/office/powerpoint/2010/main" val="39459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919E321-A6A4-49EC-B20B-6C84C22C3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89"/>
          <a:stretch/>
        </p:blipFill>
        <p:spPr>
          <a:xfrm>
            <a:off x="275918" y="356841"/>
            <a:ext cx="7329214" cy="23469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501B9FB-B34B-4EC2-989E-78AC39D0B121}"/>
              </a:ext>
            </a:extLst>
          </p:cNvPr>
          <p:cNvSpPr txBox="1"/>
          <p:nvPr/>
        </p:nvSpPr>
        <p:spPr>
          <a:xfrm>
            <a:off x="275918" y="2865455"/>
            <a:ext cx="640567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Adam never goes to school on weekends. </a:t>
            </a:r>
          </a:p>
          <a:p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Abdullah usually plays football on Saturdays. </a:t>
            </a:r>
          </a:p>
          <a:p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Khalid always does his homework after school. </a:t>
            </a:r>
          </a:p>
          <a:p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Ali and his friends sometimes play video games in the evening. </a:t>
            </a:r>
            <a:endParaRPr lang="ar-SA" sz="27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186DA0-2CF2-43B6-852F-5C41ABFF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0" y="217600"/>
            <a:ext cx="5970272" cy="5088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7CF84AF-8EAB-49BF-BE0C-5A6D4D7B3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07" y="938062"/>
            <a:ext cx="6370576" cy="38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4A72B5E-70E3-4719-AC92-FEABA1D22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40" y="1615153"/>
            <a:ext cx="6399208" cy="2265218"/>
          </a:xfrm>
          <a:prstGeom prst="rect">
            <a:avLst/>
          </a:prstGeom>
        </p:spPr>
      </p:pic>
      <p:pic>
        <p:nvPicPr>
          <p:cNvPr id="6" name="SG Bk 2 F-SA_2020_16">
            <a:hlinkClick r:id="" action="ppaction://media"/>
            <a:extLst>
              <a:ext uri="{FF2B5EF4-FFF2-40B4-BE49-F238E27FC236}">
                <a16:creationId xmlns:a16="http://schemas.microsoft.com/office/drawing/2014/main" id="{0BA9AF7C-4F25-460F-B811-46397AE1E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95308" y="453484"/>
            <a:ext cx="813418" cy="807302"/>
          </a:xfrm>
          <a:prstGeom prst="rect">
            <a:avLst/>
          </a:prstGeom>
        </p:spPr>
      </p:pic>
      <p:pic>
        <p:nvPicPr>
          <p:cNvPr id="9" name="رسم 8" descr="علامة اختيار">
            <a:extLst>
              <a:ext uri="{FF2B5EF4-FFF2-40B4-BE49-F238E27FC236}">
                <a16:creationId xmlns:a16="http://schemas.microsoft.com/office/drawing/2014/main" id="{9E1BA148-2B6B-49EA-83D4-8673918C4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279" y="2484950"/>
            <a:ext cx="342900" cy="342900"/>
          </a:xfrm>
          <a:prstGeom prst="rect">
            <a:avLst/>
          </a:prstGeom>
        </p:spPr>
      </p:pic>
      <p:pic>
        <p:nvPicPr>
          <p:cNvPr id="10" name="رسم 9" descr="علامة اختيار">
            <a:extLst>
              <a:ext uri="{FF2B5EF4-FFF2-40B4-BE49-F238E27FC236}">
                <a16:creationId xmlns:a16="http://schemas.microsoft.com/office/drawing/2014/main" id="{37F42396-0BE6-46A3-BAB1-2F3BCC569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279" y="3011210"/>
            <a:ext cx="342900" cy="342900"/>
          </a:xfrm>
          <a:prstGeom prst="rect">
            <a:avLst/>
          </a:prstGeom>
        </p:spPr>
      </p:pic>
      <p:pic>
        <p:nvPicPr>
          <p:cNvPr id="11" name="رسم 10" descr="علامة اختيار">
            <a:extLst>
              <a:ext uri="{FF2B5EF4-FFF2-40B4-BE49-F238E27FC236}">
                <a16:creationId xmlns:a16="http://schemas.microsoft.com/office/drawing/2014/main" id="{EF5FF527-B9DF-4723-85EA-061BF453E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279" y="3502629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E2FB830-9955-4376-AAE9-D791B3DF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14" y="1403915"/>
            <a:ext cx="7428413" cy="1747405"/>
          </a:xfrm>
          <a:prstGeom prst="rect">
            <a:avLst/>
          </a:prstGeom>
        </p:spPr>
      </p:pic>
      <p:pic>
        <p:nvPicPr>
          <p:cNvPr id="3" name="SG Bk 2 F-SA_2020_17">
            <a:hlinkClick r:id="" action="ppaction://media"/>
            <a:extLst>
              <a:ext uri="{FF2B5EF4-FFF2-40B4-BE49-F238E27FC236}">
                <a16:creationId xmlns:a16="http://schemas.microsoft.com/office/drawing/2014/main" id="{2FD7D5F0-05CF-43F6-840E-6966844B9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010338" y="579864"/>
            <a:ext cx="828092" cy="8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93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249044" y="1852950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" sz="60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sz="60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4CBC0-3DFA-4AB5-9089-4815A5D8EAE5}"/>
              </a:ext>
            </a:extLst>
          </p:cNvPr>
          <p:cNvSpPr/>
          <p:nvPr/>
        </p:nvSpPr>
        <p:spPr>
          <a:xfrm>
            <a:off x="1156963" y="2987314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Page 98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54"/>
          <a:stretch/>
        </p:blipFill>
        <p:spPr bwMode="auto">
          <a:xfrm>
            <a:off x="1629368" y="277068"/>
            <a:ext cx="5830767" cy="324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901502" y="1187028"/>
            <a:ext cx="1688236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It’s twelve o’clock</a:t>
            </a:r>
            <a:endParaRPr lang="ar-SA" sz="1209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7754" y="3148930"/>
            <a:ext cx="1380022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It’s 6:25 p.m.</a:t>
            </a:r>
            <a:endParaRPr lang="ar-SA" sz="1209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901097" y="3165840"/>
            <a:ext cx="1332570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It’s 9:00 P.M.</a:t>
            </a:r>
            <a:endParaRPr lang="ar-SA" sz="1209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46193" y="2492623"/>
            <a:ext cx="1387474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It’s nine o’clock</a:t>
            </a:r>
            <a:endParaRPr lang="ar-SA" sz="1209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59352" y="2848695"/>
            <a:ext cx="1008589" cy="2784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 night </a:t>
            </a:r>
            <a:endParaRPr lang="ar-SA" sz="1209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11"/>
          <a:stretch/>
        </p:blipFill>
        <p:spPr bwMode="auto">
          <a:xfrm>
            <a:off x="1604697" y="395758"/>
            <a:ext cx="4421125" cy="31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694637" y="1226591"/>
            <a:ext cx="359394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at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468786" y="1249882"/>
            <a:ext cx="360996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on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494850" y="1543099"/>
            <a:ext cx="359394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at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82666" y="1859607"/>
            <a:ext cx="320922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in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719668" y="2157068"/>
            <a:ext cx="359394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at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10968" y="2473576"/>
            <a:ext cx="320922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in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43789" y="2792858"/>
            <a:ext cx="320922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in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66092" y="3109366"/>
            <a:ext cx="360996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on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24" y="935868"/>
            <a:ext cx="1511479" cy="23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1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8" y="949647"/>
            <a:ext cx="5836420" cy="269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916908" y="2475712"/>
            <a:ext cx="305492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99" b="1" dirty="0">
                <a:solidFill>
                  <a:srgbClr val="3333FF"/>
                </a:solidFill>
                <a:latin typeface="Comic Sans MS" panose="030F0702030302020204" pitchFamily="66" charset="0"/>
              </a:rPr>
              <a:t>I never do homework with friends</a:t>
            </a:r>
            <a:endParaRPr lang="ar-SA" sz="109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02556" y="3187855"/>
            <a:ext cx="3048650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99" b="1" dirty="0">
                <a:solidFill>
                  <a:srgbClr val="3333FF"/>
                </a:solidFill>
                <a:latin typeface="Comic Sans MS" panose="030F0702030302020204" pitchFamily="66" charset="0"/>
              </a:rPr>
              <a:t>I always brush my teeth after breakfast</a:t>
            </a:r>
            <a:endParaRPr lang="ar-SA" sz="109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75310" y="1803133"/>
            <a:ext cx="3220650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099" b="1" dirty="0">
                <a:solidFill>
                  <a:srgbClr val="3333FF"/>
                </a:solidFill>
                <a:latin typeface="Comic Sans MS" panose="030F0702030302020204" pitchFamily="66" charset="0"/>
              </a:rPr>
              <a:t>I sometimes write emails to my family</a:t>
            </a:r>
            <a:endParaRPr lang="ar-SA" sz="109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38713" y="2475712"/>
            <a:ext cx="2444589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99" b="1" dirty="0">
                <a:solidFill>
                  <a:srgbClr val="3333FF"/>
                </a:solidFill>
                <a:latin typeface="Comic Sans MS" panose="030F0702030302020204" pitchFamily="66" charset="0"/>
              </a:rPr>
              <a:t>I always study for tests at night</a:t>
            </a:r>
            <a:endParaRPr lang="ar-SA" sz="109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12059" y="3204766"/>
            <a:ext cx="2685457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99" b="1" dirty="0">
                <a:solidFill>
                  <a:srgbClr val="3333FF"/>
                </a:solidFill>
                <a:latin typeface="Comic Sans MS" panose="030F0702030302020204" pitchFamily="66" charset="0"/>
              </a:rPr>
              <a:t>I usually visit friends on Thursdays</a:t>
            </a:r>
            <a:endParaRPr lang="ar-SA" sz="109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9076" y="380989"/>
            <a:ext cx="170110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549" rtl="1"/>
            <a:r>
              <a:rPr lang="en-US" sz="2624" b="1" dirty="0">
                <a:solidFill>
                  <a:srgbClr val="383838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80785" y="938974"/>
            <a:ext cx="1430337" cy="1373188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552871" y="938974"/>
            <a:ext cx="1466850" cy="1419225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129258" y="805521"/>
            <a:ext cx="1647825" cy="1595438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3996158" y="788624"/>
            <a:ext cx="1649412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09076" y="2734905"/>
            <a:ext cx="2805062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algn="ctr" defTabSz="685549" rtl="1"/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099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5717" y="3542869"/>
            <a:ext cx="66068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4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4"/>
                </a:solidFill>
                <a:latin typeface="Century Gothic" panose="020B0502020202020204" pitchFamily="34" charset="0"/>
              </a:rPr>
              <a:t>Social distancing is not a choice, it is a must! </a:t>
            </a:r>
            <a:endParaRPr lang="ar-SA" sz="2099" b="1" dirty="0">
              <a:ln/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41143" y="3935142"/>
            <a:ext cx="7460418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09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2164" y="3138386"/>
            <a:ext cx="4871566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3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wear a mask before going out</a:t>
            </a:r>
            <a:endParaRPr lang="ar-SA" sz="2099" b="1" dirty="0">
              <a:ln/>
              <a:solidFill>
                <a:schemeClr val="accent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41143" y="4316379"/>
            <a:ext cx="42286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099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65" y="4172375"/>
            <a:ext cx="680270" cy="6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7030E-9ABE-44F4-83EA-F38FED080874}"/>
              </a:ext>
            </a:extLst>
          </p:cNvPr>
          <p:cNvSpPr/>
          <p:nvPr/>
        </p:nvSpPr>
        <p:spPr>
          <a:xfrm>
            <a:off x="81776" y="231737"/>
            <a:ext cx="5952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6" name="제목 4">
            <a:extLst>
              <a:ext uri="{FF2B5EF4-FFF2-40B4-BE49-F238E27FC236}">
                <a16:creationId xmlns:a16="http://schemas.microsoft.com/office/drawing/2014/main" id="{75E85C8D-E7AB-4F26-ABF6-5E427257BD68}"/>
              </a:ext>
            </a:extLst>
          </p:cNvPr>
          <p:cNvSpPr txBox="1">
            <a:spLocks/>
          </p:cNvSpPr>
          <p:nvPr/>
        </p:nvSpPr>
        <p:spPr>
          <a:xfrm>
            <a:off x="306937" y="1282546"/>
            <a:ext cx="254635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altLang="ko-KR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Day</a:t>
            </a:r>
            <a:endParaRPr lang="ko-KR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7" name="제목 4">
            <a:extLst>
              <a:ext uri="{FF2B5EF4-FFF2-40B4-BE49-F238E27FC236}">
                <a16:creationId xmlns:a16="http://schemas.microsoft.com/office/drawing/2014/main" id="{D467FBEF-DE8C-4079-BF04-64E6DB4C1C1C}"/>
              </a:ext>
            </a:extLst>
          </p:cNvPr>
          <p:cNvSpPr txBox="1">
            <a:spLocks/>
          </p:cNvSpPr>
          <p:nvPr/>
        </p:nvSpPr>
        <p:spPr>
          <a:xfrm>
            <a:off x="-372771" y="2334493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89571" y="240051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01083" y="1123683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Use adverbs of frequency correctly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Use time expressions correctly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Use prepositions correctly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Answer questions after listening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Practice pronunciation correctly</a:t>
            </a: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3AF98C-107F-4D0B-8401-AEC3C300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4" y="706582"/>
            <a:ext cx="6707881" cy="4080077"/>
          </a:xfrm>
          <a:prstGeom prst="rect">
            <a:avLst/>
          </a:prstGeom>
        </p:spPr>
      </p:pic>
      <p:pic>
        <p:nvPicPr>
          <p:cNvPr id="4" name="صورة 1">
            <a:extLst>
              <a:ext uri="{FF2B5EF4-FFF2-40B4-BE49-F238E27FC236}">
                <a16:creationId xmlns:a16="http://schemas.microsoft.com/office/drawing/2014/main" id="{F69183B9-48E5-4236-8DA5-3BD1BE1C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49" y="155873"/>
            <a:ext cx="2454245" cy="5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C6E30D7-E6F6-4E54-BE2A-25D8E7E4F5E5}"/>
              </a:ext>
            </a:extLst>
          </p:cNvPr>
          <p:cNvSpPr txBox="1"/>
          <p:nvPr/>
        </p:nvSpPr>
        <p:spPr>
          <a:xfrm>
            <a:off x="156623" y="148511"/>
            <a:ext cx="4474850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7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Adverbs of frequency </a:t>
            </a:r>
            <a:endParaRPr lang="ar-SA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5EDB24B-4F47-489D-94ED-C6BBAE7B7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26"/>
          <a:stretch/>
        </p:blipFill>
        <p:spPr>
          <a:xfrm>
            <a:off x="3575823" y="988991"/>
            <a:ext cx="2368765" cy="3940826"/>
          </a:xfrm>
          <a:prstGeom prst="rect">
            <a:avLst/>
          </a:prstGeom>
        </p:spPr>
      </p:pic>
      <p:pic>
        <p:nvPicPr>
          <p:cNvPr id="4" name="صورة 1">
            <a:extLst>
              <a:ext uri="{FF2B5EF4-FFF2-40B4-BE49-F238E27FC236}">
                <a16:creationId xmlns:a16="http://schemas.microsoft.com/office/drawing/2014/main" id="{AF65CA31-A07A-4BED-85E9-2FB1FBC3C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871"/>
          <a:stretch/>
        </p:blipFill>
        <p:spPr>
          <a:xfrm>
            <a:off x="2772766" y="988991"/>
            <a:ext cx="803057" cy="39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6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8E2C6-3A31-403D-AB23-FA41E05A380B}"/>
              </a:ext>
            </a:extLst>
          </p:cNvPr>
          <p:cNvSpPr/>
          <p:nvPr/>
        </p:nvSpPr>
        <p:spPr>
          <a:xfrm>
            <a:off x="1804120" y="3322598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E7D77D45-BCF6-491C-80B6-B97D357B1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334" y="914441"/>
            <a:ext cx="1992993" cy="1992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A16DBC3-7CB5-4FCF-9A36-C30E2A19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3" y="1567843"/>
            <a:ext cx="7256536" cy="20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2A74F3F-00BD-435D-A647-D4713E94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7" y="114548"/>
            <a:ext cx="6289268" cy="2124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8C226B6-B80C-437B-B201-ACB87C864912}"/>
              </a:ext>
            </a:extLst>
          </p:cNvPr>
          <p:cNvSpPr txBox="1"/>
          <p:nvPr/>
        </p:nvSpPr>
        <p:spPr>
          <a:xfrm>
            <a:off x="587467" y="2515360"/>
            <a:ext cx="618504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The bank usually opens at nine. </a:t>
            </a:r>
          </a:p>
          <a:p>
            <a:r>
              <a: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The supermarket never closes on Sundays. </a:t>
            </a:r>
          </a:p>
          <a:p>
            <a:r>
              <a: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My brothers always drive to work. </a:t>
            </a:r>
          </a:p>
          <a:p>
            <a:r>
              <a: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The children in our family never go to bed late. </a:t>
            </a:r>
          </a:p>
          <a:p>
            <a:r>
              <a: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I always do my homework in the afternoon. </a:t>
            </a:r>
          </a:p>
          <a:p>
            <a:r>
              <a: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My family usually eats dinner at six. </a:t>
            </a:r>
            <a:endParaRPr lang="ar-SA" sz="2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3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272</Words>
  <Application>Microsoft Office PowerPoint</Application>
  <PresentationFormat>On-screen Show (16:9)</PresentationFormat>
  <Paragraphs>55</Paragraphs>
  <Slides>18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StagSans-Light</vt:lpstr>
      <vt:lpstr>굴림체</vt:lpstr>
      <vt:lpstr>Century Gothic</vt:lpstr>
      <vt:lpstr>Poppins</vt:lpstr>
      <vt:lpstr>Arial</vt:lpstr>
      <vt:lpstr>Comic Sans MS</vt:lpstr>
      <vt:lpstr>News Cycle</vt:lpstr>
      <vt:lpstr>Noto Sans</vt:lpstr>
      <vt:lpstr>Westmoreland template</vt:lpstr>
      <vt:lpstr>What time do you get up?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do you get up?</dc:title>
  <cp:lastModifiedBy>نادية بنت الغامدي</cp:lastModifiedBy>
  <cp:revision>10</cp:revision>
  <dcterms:modified xsi:type="dcterms:W3CDTF">2022-01-20T18:41:12Z</dcterms:modified>
</cp:coreProperties>
</file>