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309" r:id="rId5"/>
    <p:sldId id="266" r:id="rId6"/>
    <p:sldId id="283" r:id="rId7"/>
    <p:sldId id="267" r:id="rId8"/>
    <p:sldId id="261" r:id="rId9"/>
    <p:sldId id="285" r:id="rId10"/>
    <p:sldId id="284" r:id="rId11"/>
    <p:sldId id="262" r:id="rId12"/>
    <p:sldId id="286" r:id="rId13"/>
    <p:sldId id="307" r:id="rId14"/>
    <p:sldId id="270" r:id="rId15"/>
    <p:sldId id="287" r:id="rId16"/>
    <p:sldId id="288" r:id="rId17"/>
    <p:sldId id="280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82" r:id="rId27"/>
    <p:sldId id="297" r:id="rId28"/>
    <p:sldId id="318" r:id="rId29"/>
    <p:sldId id="260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271" r:id="rId39"/>
    <p:sldId id="319" r:id="rId4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StpmT66s0gy9LmfGQ3UNQ==" hashData="8v0z0nNMUQHSWi/nC84hWOM+J+hd6bpLOQsVs/1eQt5x1kr+PF5eTLCYgXqOU3yw51wnSJ0Lt5XKUC/56A8wr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DFF"/>
    <a:srgbClr val="C5F2F3"/>
    <a:srgbClr val="FBFFFF"/>
    <a:srgbClr val="3399FF"/>
    <a:srgbClr val="BA8CDC"/>
    <a:srgbClr val="38D0D4"/>
    <a:srgbClr val="EB7525"/>
    <a:srgbClr val="FFC9C9"/>
    <a:srgbClr val="24A4A7"/>
    <a:srgbClr val="477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FCB194-A8CB-4723-A0DB-1D03B9D6BB95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511F003-25C4-4F6E-8A70-86D78A0F70B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29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69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1022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0332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632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0243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09700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19316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118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28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310C3E-7A0F-423C-BDCC-FC529C959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5A6B6C6-504D-45D5-B062-F3195A79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9CC209-69F3-4220-8ED8-CD28D55F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D4C13B-71F0-4039-8B56-56757F9D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6C3B63-7EAD-4284-92AD-2DBBE012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22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942B1-9FEE-4976-83AF-885F74F6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285A56-1881-449D-B5A9-EE6176DB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D96667-4B66-4761-9570-4ADF361F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3C2EA3-E4D2-42ED-BEA7-524C17C3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6496F6-8DAD-496A-876B-27B43FD2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449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4D8F1E0-3E7A-49CF-93A6-4D3B89F76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0AF532-BD34-45E0-9B7B-71DD2F4F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654238-96DE-4E2C-B4CC-F4FDCF37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C759E0-D226-4713-BE43-32CCBA69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E02251-630B-42FB-A523-85D0EA0F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645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ائر">
            <a:extLst>
              <a:ext uri="{FF2B5EF4-FFF2-40B4-BE49-F238E27FC236}">
                <a16:creationId xmlns:a16="http://schemas.microsoft.com/office/drawing/2014/main" id="{8C81895F-C9D6-41F4-AF9B-0B12CAD5C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531" y="589225"/>
            <a:ext cx="709432" cy="6299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491AD2-89DC-4B24-9E3D-4E981175D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9" y="2716025"/>
            <a:ext cx="1316053" cy="13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2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AD582-3066-4BEF-A5D0-1B84C6B8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F7A3AB-03EB-4256-A00A-1CC488DAE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0CCCB8-B01D-49E9-907D-59105377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079ACB-37EB-45C4-AE78-AF192E7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9D4A61-0B9A-48BB-B9B7-8485DD37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96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1E083A-A30D-4E3C-9B74-C4E62482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B06360-9385-432B-90D4-D8B767329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13A73B-2026-4123-A915-8BDB192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B755C-9EC7-457F-94F1-47CA60A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9E964E-9898-4F39-B2A5-D2FC38CD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22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BD5378-B40F-45C4-9CE3-83EE4126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D58796-DC6A-4D2A-8F66-B18E48A39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351AD8-1D26-49AA-8BCD-2C5B66E70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E57737-8BD9-45AB-88EB-321C59D7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7E74F6-143F-449C-8B37-FA3A03C4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7DC918-D7E7-4064-BAA9-BF18A5F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16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F93798-A4A2-4588-AE44-B9A0908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F954E8-75F1-4A52-BE27-7A1DF853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C70D59-0D7F-464B-B1E6-A649E359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9D4980E-E464-4F1A-A626-8FD08CA4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6611470-6F15-4F1B-8F39-D7B07A59C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87E5575-7586-4FF1-ADE0-95327728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2E17A1E-A909-4CE3-ADE8-E2537662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4377657-7095-42AA-997B-BD87074C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790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B3D515-EB89-4422-AC6B-7C47483D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1A9235-FCFE-4976-AFA0-082217B4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BDA713-666A-476C-B3AA-D71027D7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9092E3-A918-4A18-A757-4601130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09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436CC5-FDD6-405B-BE4B-8C4A5BBF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A00D3A-33D6-4ACC-B804-D07E515A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B1D5FD-0B00-4849-B440-C0C0196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24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6C5E73-6112-4F2D-A0DA-F5060933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80D7B4-434F-4A38-8607-BBC8796D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AB21245-E796-4843-BF07-94E72DC5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23BFE6-3DB1-41E0-96BA-EEE91B1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3F8431-1A84-4788-B750-136CB7A8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9AA41E-ED04-46FB-B965-1E9F121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9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4A8A5E-66CE-4088-9267-5F556D72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B96B575-C320-48AF-9BD9-97C4411FF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3E19AA-0BC1-43CC-B233-F3BFA569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673BFC-ECBB-40AD-835F-B68709E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D4DC58-CFD4-4097-9972-BEB9431A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3FCAD2-880E-4D79-9B7F-CA2DB98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46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9F927C-0E93-4044-BBAD-D63C90C9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7946F0-0E9F-47C6-9D96-DC6126CAF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2147A1-EF7A-4A28-8DF4-8BEEBC3B4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AC66-6568-4F45-AF6A-8FDEE8D478A3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FFC629-141F-41A9-A5D1-95C9D18DD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F9DBF9-F6A9-4D0F-9ACE-2DB602C5C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5.wdp"/><Relationship Id="rId4" Type="http://schemas.openxmlformats.org/officeDocument/2006/relationships/image" Target="../media/image37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9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D419A93-F059-458D-91F5-DD7AF006D012}"/>
              </a:ext>
            </a:extLst>
          </p:cNvPr>
          <p:cNvSpPr txBox="1"/>
          <p:nvPr/>
        </p:nvSpPr>
        <p:spPr>
          <a:xfrm>
            <a:off x="3813447" y="974463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الماد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ة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D73CB3-2DF3-4E34-A98E-6669227DF0C0}"/>
              </a:ext>
            </a:extLst>
          </p:cNvPr>
          <p:cNvSpPr txBox="1"/>
          <p:nvPr/>
        </p:nvSpPr>
        <p:spPr>
          <a:xfrm>
            <a:off x="3813446" y="1621449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4766D2-1C31-476A-89F3-A2B5F9552366}"/>
              </a:ext>
            </a:extLst>
          </p:cNvPr>
          <p:cNvSpPr txBox="1"/>
          <p:nvPr/>
        </p:nvSpPr>
        <p:spPr>
          <a:xfrm>
            <a:off x="3813448" y="2793796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الدراسي الثاني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61C36EA-FA30-464C-AC5F-5AFFFBB47D5B}"/>
              </a:ext>
            </a:extLst>
          </p:cNvPr>
          <p:cNvSpPr txBox="1"/>
          <p:nvPr/>
        </p:nvSpPr>
        <p:spPr>
          <a:xfrm>
            <a:off x="3813446" y="3884175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الوحدة الثالثة صحة الانسان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8B903FD-15AD-4DD1-BD08-DE1AC7BD1A4F}"/>
              </a:ext>
            </a:extLst>
          </p:cNvPr>
          <p:cNvSpPr txBox="1"/>
          <p:nvPr/>
        </p:nvSpPr>
        <p:spPr>
          <a:xfrm>
            <a:off x="3813448" y="4531161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+mj-cs"/>
              </a:rPr>
              <a:t>الفصل الخامس  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التغذية و الصحة 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13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52F2534-DE98-456D-AF4A-67C9031685AA}"/>
              </a:ext>
            </a:extLst>
          </p:cNvPr>
          <p:cNvSpPr txBox="1"/>
          <p:nvPr/>
        </p:nvSpPr>
        <p:spPr>
          <a:xfrm>
            <a:off x="4461054" y="1455522"/>
            <a:ext cx="5150896" cy="879217"/>
          </a:xfrm>
          <a:prstGeom prst="roundRect">
            <a:avLst>
              <a:gd name="adj" fmla="val 10598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حالة اكتمال السلامة الجسدية والعقلية والنفسية وليست مجرد انعدام المرض أو العجز.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3874A05-432C-4FD3-837D-C40B597D47ED}"/>
              </a:ext>
            </a:extLst>
          </p:cNvPr>
          <p:cNvSpPr txBox="1"/>
          <p:nvPr/>
        </p:nvSpPr>
        <p:spPr>
          <a:xfrm>
            <a:off x="3972394" y="2586458"/>
            <a:ext cx="5639556" cy="483989"/>
          </a:xfrm>
          <a:prstGeom prst="roundRect">
            <a:avLst>
              <a:gd name="adj" fmla="val 8635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لكي تحافظ على صحتك لابد من اتباع العادات الصحية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9F5FCE-02D2-475C-B2B1-F2317EAA613A}"/>
              </a:ext>
            </a:extLst>
          </p:cNvPr>
          <p:cNvSpPr txBox="1"/>
          <p:nvPr/>
        </p:nvSpPr>
        <p:spPr>
          <a:xfrm>
            <a:off x="3747542" y="3546005"/>
            <a:ext cx="5330794" cy="903327"/>
          </a:xfrm>
          <a:prstGeom prst="roundRect">
            <a:avLst>
              <a:gd name="adj" fmla="val 14111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سلوكيات تفيد وتساعد الإنسان على المحافظة على جسمه بصحة سليمة بعيدا عن الأمراض</a:t>
            </a:r>
            <a:endParaRPr lang="ar-SA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6CA0F2-F152-4A9C-A3C8-84757415FFA7}"/>
              </a:ext>
            </a:extLst>
          </p:cNvPr>
          <p:cNvSpPr txBox="1"/>
          <p:nvPr/>
        </p:nvSpPr>
        <p:spPr>
          <a:xfrm>
            <a:off x="10571640" y="1072646"/>
            <a:ext cx="1457739" cy="488454"/>
          </a:xfrm>
          <a:prstGeom prst="roundRect">
            <a:avLst>
              <a:gd name="adj" fmla="val 10598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الصحة: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AAA47AC-DBA0-4648-837A-C12E4AFE3E8F}"/>
              </a:ext>
            </a:extLst>
          </p:cNvPr>
          <p:cNvSpPr txBox="1"/>
          <p:nvPr/>
        </p:nvSpPr>
        <p:spPr>
          <a:xfrm>
            <a:off x="9862109" y="3090387"/>
            <a:ext cx="1951558" cy="501848"/>
          </a:xfrm>
          <a:prstGeom prst="roundRect">
            <a:avLst>
              <a:gd name="adj" fmla="val 14111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العادات الصحية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73C2A14-6A2C-460F-852A-4F4C896963D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39610A7-1390-4CB2-AB77-87F92783B9E8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7822C32-03EB-4305-A32D-87D05CE3F1A1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cxnSp>
        <p:nvCxnSpPr>
          <p:cNvPr id="21" name="ตัวเชื่อมต่อตรง 237">
            <a:extLst>
              <a:ext uri="{FF2B5EF4-FFF2-40B4-BE49-F238E27FC236}">
                <a16:creationId xmlns:a16="http://schemas.microsoft.com/office/drawing/2014/main" id="{F7CD3E57-8E0E-4BF9-83B5-7B9D89B406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75103" y="1299911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F84B1101-3439-419C-8896-FD5F5B58C3B5}"/>
              </a:ext>
            </a:extLst>
          </p:cNvPr>
          <p:cNvSpPr/>
          <p:nvPr/>
        </p:nvSpPr>
        <p:spPr>
          <a:xfrm rot="10800000" flipH="1">
            <a:off x="9762272" y="1556054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5A142654-05F6-4BA2-B1B4-4DC937B7C5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46163" y="3370264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Same Side Corner Rectangle 58">
            <a:extLst>
              <a:ext uri="{FF2B5EF4-FFF2-40B4-BE49-F238E27FC236}">
                <a16:creationId xmlns:a16="http://schemas.microsoft.com/office/drawing/2014/main" id="{AB241469-35FB-4F51-9B32-284A28A07996}"/>
              </a:ext>
            </a:extLst>
          </p:cNvPr>
          <p:cNvSpPr/>
          <p:nvPr/>
        </p:nvSpPr>
        <p:spPr>
          <a:xfrm rot="10800000" flipH="1">
            <a:off x="9091150" y="355637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AF9114-CD05-41B5-A370-FDA476DEF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6" b="91444" l="37781" r="62369">
                        <a14:foregroundMark x1="55772" y1="12834" x2="55772" y2="12834"/>
                        <a14:foregroundMark x1="62369" y1="28342" x2="62369" y2="28342"/>
                        <a14:foregroundMark x1="62369" y1="21658" x2="62369" y2="21658"/>
                        <a14:foregroundMark x1="56522" y1="91444" x2="56522" y2="91444"/>
                        <a14:foregroundMark x1="56372" y1="87701" x2="56372" y2="87701"/>
                        <a14:foregroundMark x1="43328" y1="88235" x2="43328" y2="88235"/>
                        <a14:foregroundMark x1="39430" y1="29412" x2="39430" y2="29412"/>
                        <a14:foregroundMark x1="38231" y1="20053" x2="38231" y2="20053"/>
                        <a14:foregroundMark x1="37781" y1="20053" x2="37781" y2="20053"/>
                        <a14:foregroundMark x1="37631" y1="25936" x2="37631" y2="25936"/>
                        <a14:foregroundMark x1="43628" y1="11765" x2="43628" y2="11765"/>
                        <a14:backgroundMark x1="39130" y1="69519" x2="37481" y2="82620"/>
                        <a14:backgroundMark x1="36282" y1="86631" x2="37181" y2="66310"/>
                        <a14:backgroundMark x1="37181" y1="66310" x2="37181" y2="66310"/>
                        <a14:backgroundMark x1="38681" y1="84759" x2="38231" y2="64973"/>
                        <a14:backgroundMark x1="38231" y1="64973" x2="38681" y2="60695"/>
                        <a14:backgroundMark x1="39730" y1="59626" x2="39130" y2="85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83" r="35046"/>
          <a:stretch/>
        </p:blipFill>
        <p:spPr bwMode="auto">
          <a:xfrm>
            <a:off x="2289803" y="1282131"/>
            <a:ext cx="1457739" cy="22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" name="صورة 4095">
            <a:extLst>
              <a:ext uri="{FF2B5EF4-FFF2-40B4-BE49-F238E27FC236}">
                <a16:creationId xmlns:a16="http://schemas.microsoft.com/office/drawing/2014/main" id="{34712234-2CC2-4753-BAAA-3C5BD61A97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35" y="3887799"/>
            <a:ext cx="2222244" cy="2222244"/>
          </a:xfrm>
          <a:prstGeom prst="rect">
            <a:avLst/>
          </a:prstGeom>
          <a:ln>
            <a:noFill/>
          </a:ln>
        </p:spPr>
      </p:pic>
      <p:pic>
        <p:nvPicPr>
          <p:cNvPr id="4101" name="صورة 4100">
            <a:extLst>
              <a:ext uri="{FF2B5EF4-FFF2-40B4-BE49-F238E27FC236}">
                <a16:creationId xmlns:a16="http://schemas.microsoft.com/office/drawing/2014/main" id="{A6C83C33-8754-44DF-A7EA-1BB5BF5837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" b="99250" l="2007" r="96273">
                        <a14:foregroundMark x1="76433" y1="92150" x2="29702" y2="88950"/>
                        <a14:foregroundMark x1="59576" y1="7550" x2="44266" y2="300"/>
                        <a14:foregroundMark x1="77982" y1="88150" x2="30275" y2="96850"/>
                        <a14:foregroundMark x1="30275" y1="96850" x2="24312" y2="96200"/>
                        <a14:foregroundMark x1="24312" y1="96200" x2="17431" y2="90550"/>
                        <a14:foregroundMark x1="17431" y1="90550" x2="24312" y2="85700"/>
                        <a14:foregroundMark x1="21044" y1="86600" x2="21044" y2="86600"/>
                        <a14:foregroundMark x1="21732" y1="81600" x2="12500" y2="94400"/>
                        <a14:foregroundMark x1="49828" y1="96000" x2="83257" y2="94850"/>
                        <a14:foregroundMark x1="83257" y1="94850" x2="82569" y2="88350"/>
                        <a14:foregroundMark x1="80734" y1="83650" x2="81881" y2="91000"/>
                        <a14:foregroundMark x1="81193" y1="82050" x2="88991" y2="95300"/>
                        <a14:foregroundMark x1="94725" y1="96300" x2="88303" y2="91000"/>
                        <a14:foregroundMark x1="9690" y1="39800" x2="8429" y2="48350"/>
                        <a14:foregroundMark x1="73911" y1="86900" x2="60321" y2="87900"/>
                        <a14:foregroundMark x1="77122" y1="85550" x2="77408" y2="90550"/>
                        <a14:foregroundMark x1="77408" y1="90550" x2="77408" y2="85000"/>
                        <a14:foregroundMark x1="81995" y1="83200" x2="81995" y2="89550"/>
                        <a14:foregroundMark x1="82569" y1="81600" x2="81021" y2="81150"/>
                        <a14:foregroundMark x1="77810" y1="85300" x2="77695" y2="88650"/>
                        <a14:foregroundMark x1="12041" y1="91150" x2="6479" y2="99250"/>
                        <a14:foregroundMark x1="2007" y1="97500" x2="2007" y2="97500"/>
                        <a14:foregroundMark x1="7282" y1="97950" x2="96273" y2="98350"/>
                        <a14:foregroundMark x1="45069" y1="43950" x2="45069" y2="43950"/>
                        <a14:foregroundMark x1="47018" y1="44250" x2="47018" y2="44250"/>
                        <a14:foregroundMark x1="46617" y1="44250" x2="41858" y2="4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71" y="3830556"/>
            <a:ext cx="1249949" cy="1188705"/>
          </a:xfrm>
          <a:prstGeom prst="rect">
            <a:avLst/>
          </a:prstGeom>
        </p:spPr>
      </p:pic>
      <p:pic>
        <p:nvPicPr>
          <p:cNvPr id="4108" name="Picture 4">
            <a:extLst>
              <a:ext uri="{FF2B5EF4-FFF2-40B4-BE49-F238E27FC236}">
                <a16:creationId xmlns:a16="http://schemas.microsoft.com/office/drawing/2014/main" id="{ED39DAD3-E481-4B5F-AFB2-31B5B11D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08" y="4391850"/>
            <a:ext cx="2376899" cy="23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2EA46C-C529-474E-9CEB-379E4E8A1992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155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6" grpId="0" animBg="1"/>
      <p:bldP spid="17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4F6BF2B-1182-49CB-9E6D-21DDAE59E6A8}"/>
              </a:ext>
            </a:extLst>
          </p:cNvPr>
          <p:cNvSpPr txBox="1"/>
          <p:nvPr/>
        </p:nvSpPr>
        <p:spPr>
          <a:xfrm>
            <a:off x="4762253" y="2573748"/>
            <a:ext cx="4396062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  <a:endParaRPr lang="ar-SA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9200311" y="1362302"/>
            <a:ext cx="253259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33306BE-D95C-4157-9997-65B49131465E}"/>
              </a:ext>
            </a:extLst>
          </p:cNvPr>
          <p:cNvSpPr txBox="1"/>
          <p:nvPr/>
        </p:nvSpPr>
        <p:spPr>
          <a:xfrm>
            <a:off x="9084260" y="3699388"/>
            <a:ext cx="279510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الغذاء الصحي المتوازن: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BE169CF-908A-4BE8-A96C-D9E49B0E96AB}"/>
              </a:ext>
            </a:extLst>
          </p:cNvPr>
          <p:cNvSpPr txBox="1"/>
          <p:nvPr/>
        </p:nvSpPr>
        <p:spPr>
          <a:xfrm>
            <a:off x="6627367" y="4257215"/>
            <a:ext cx="1203327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A5E0F00-41CF-4C95-863B-919975094114}"/>
              </a:ext>
            </a:extLst>
          </p:cNvPr>
          <p:cNvSpPr txBox="1"/>
          <p:nvPr/>
        </p:nvSpPr>
        <p:spPr>
          <a:xfrm>
            <a:off x="4523686" y="1339921"/>
            <a:ext cx="186606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زيارة الطيب: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9CAAE3-D2F9-43F4-AA71-6D6E421921B6}"/>
              </a:ext>
            </a:extLst>
          </p:cNvPr>
          <p:cNvSpPr txBox="1"/>
          <p:nvPr/>
        </p:nvSpPr>
        <p:spPr>
          <a:xfrm>
            <a:off x="3612308" y="3543198"/>
            <a:ext cx="2148215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التمارين الرياضية: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C3964281-B821-4035-849C-D6258DA16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BFC"/>
              </a:clrFrom>
              <a:clrTo>
                <a:srgbClr val="FF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b="10331"/>
          <a:stretch/>
        </p:blipFill>
        <p:spPr>
          <a:xfrm>
            <a:off x="9637436" y="1930971"/>
            <a:ext cx="2095469" cy="171776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8C4C92E2-E331-4167-974C-A9127009D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50" b="84875" l="23875" r="76250">
                        <a14:foregroundMark x1="66625" y1="67875" x2="67500" y2="77125"/>
                        <a14:foregroundMark x1="67500" y1="77125" x2="49875" y2="81875"/>
                        <a14:foregroundMark x1="49875" y1="81875" x2="29750" y2="82000"/>
                        <a14:foregroundMark x1="29750" y1="82000" x2="31125" y2="70125"/>
                        <a14:foregroundMark x1="31125" y1="70125" x2="36875" y2="67000"/>
                        <a14:foregroundMark x1="41750" y1="58125" x2="49375" y2="60500"/>
                        <a14:foregroundMark x1="49375" y1="60500" x2="54625" y2="75625"/>
                        <a14:foregroundMark x1="54625" y1="75625" x2="55625" y2="76875"/>
                        <a14:foregroundMark x1="57125" y1="77250" x2="62000" y2="71125"/>
                        <a14:foregroundMark x1="55750" y1="62250" x2="71625" y2="79250"/>
                        <a14:foregroundMark x1="73250" y1="83125" x2="26625" y2="83250"/>
                        <a14:foregroundMark x1="25500" y1="84500" x2="62625" y2="86000"/>
                        <a14:foregroundMark x1="62625" y1="86000" x2="71250" y2="84875"/>
                        <a14:foregroundMark x1="71250" y1="84875" x2="72750" y2="84250"/>
                        <a14:foregroundMark x1="76250" y1="83500" x2="72625" y2="74250"/>
                        <a14:foregroundMark x1="52125" y1="38125" x2="46750" y2="38125"/>
                        <a14:foregroundMark x1="42875" y1="40750" x2="42250" y2="44875"/>
                        <a14:foregroundMark x1="42875" y1="45250" x2="50250" y2="34750"/>
                        <a14:foregroundMark x1="41875" y1="58375" x2="47250" y2="60250"/>
                        <a14:foregroundMark x1="39750" y1="63750" x2="39750" y2="63750"/>
                        <a14:foregroundMark x1="39750" y1="63750" x2="41875" y2="58125"/>
                        <a14:foregroundMark x1="38750" y1="65500" x2="39375" y2="59875"/>
                        <a14:foregroundMark x1="44625" y1="62000" x2="42250" y2="62750"/>
                        <a14:foregroundMark x1="49250" y1="63750" x2="49250" y2="63750"/>
                        <a14:foregroundMark x1="57000" y1="79000" x2="57000" y2="79000"/>
                        <a14:foregroundMark x1="56750" y1="79000" x2="49125" y2="79500"/>
                        <a14:foregroundMark x1="49125" y1="79500" x2="37625" y2="76125"/>
                        <a14:foregroundMark x1="71125" y1="73875" x2="71125" y2="73875"/>
                        <a14:foregroundMark x1="69500" y1="80250" x2="69500" y2="80250"/>
                        <a14:foregroundMark x1="23875" y1="81875" x2="23875" y2="81875"/>
                        <a14:foregroundMark x1="51000" y1="60625" x2="51000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32905" r="22174" b="13043"/>
          <a:stretch/>
        </p:blipFill>
        <p:spPr>
          <a:xfrm>
            <a:off x="9411688" y="4322698"/>
            <a:ext cx="1992966" cy="196986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B986F3C-1C03-4A85-8D00-A0377CD1C6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97" y="4078928"/>
            <a:ext cx="2507122" cy="251097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157E89B-4A58-4AB2-A3D2-E72E13982A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/>
          <a:stretch/>
        </p:blipFill>
        <p:spPr>
          <a:xfrm>
            <a:off x="1742693" y="682343"/>
            <a:ext cx="2021280" cy="241965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9A21B089-7C9C-4E15-9642-B15A4E6C09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5FC3C5"/>
              </a:clrFrom>
              <a:clrTo>
                <a:srgbClr val="5FC3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7" y="4821231"/>
            <a:ext cx="2622675" cy="1737959"/>
          </a:xfrm>
          <a:prstGeom prst="rect">
            <a:avLst/>
          </a:prstGeom>
        </p:spPr>
      </p:pic>
      <p:cxnSp>
        <p:nvCxnSpPr>
          <p:cNvPr id="37" name="ตัวเชื่อมต่อตรง 237">
            <a:extLst>
              <a:ext uri="{FF2B5EF4-FFF2-40B4-BE49-F238E27FC236}">
                <a16:creationId xmlns:a16="http://schemas.microsoft.com/office/drawing/2014/main" id="{55F847A8-A78A-4AAA-B9AB-FD5F927F7278}"/>
              </a:ext>
            </a:extLst>
          </p:cNvPr>
          <p:cNvCxnSpPr>
            <a:cxnSpLocks/>
          </p:cNvCxnSpPr>
          <p:nvPr/>
        </p:nvCxnSpPr>
        <p:spPr>
          <a:xfrm flipV="1">
            <a:off x="7765177" y="1617691"/>
            <a:ext cx="1135844" cy="816433"/>
          </a:xfrm>
          <a:prstGeom prst="bentConnector3">
            <a:avLst>
              <a:gd name="adj1" fmla="val -845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 Same Side Corner Rectangle 58">
            <a:extLst>
              <a:ext uri="{FF2B5EF4-FFF2-40B4-BE49-F238E27FC236}">
                <a16:creationId xmlns:a16="http://schemas.microsoft.com/office/drawing/2014/main" id="{FD8F0BEF-F572-4D32-83E9-00BEA772529F}"/>
              </a:ext>
            </a:extLst>
          </p:cNvPr>
          <p:cNvSpPr/>
          <p:nvPr/>
        </p:nvSpPr>
        <p:spPr>
          <a:xfrm rot="10800000" flipH="1">
            <a:off x="9024300" y="132069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4" name="ตัวเชื่อมต่อตรง 237">
            <a:extLst>
              <a:ext uri="{FF2B5EF4-FFF2-40B4-BE49-F238E27FC236}">
                <a16:creationId xmlns:a16="http://schemas.microsoft.com/office/drawing/2014/main" id="{79970C79-3951-454B-BD16-0B88A8AEE6E0}"/>
              </a:ext>
            </a:extLst>
          </p:cNvPr>
          <p:cNvCxnSpPr>
            <a:cxnSpLocks/>
            <a:endCxn id="45" idx="2"/>
          </p:cNvCxnSpPr>
          <p:nvPr/>
        </p:nvCxnSpPr>
        <p:spPr>
          <a:xfrm>
            <a:off x="7830694" y="3249175"/>
            <a:ext cx="1118905" cy="677593"/>
          </a:xfrm>
          <a:prstGeom prst="bentConnector3">
            <a:avLst>
              <a:gd name="adj1" fmla="val 177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 Same Side Corner Rectangle 58">
            <a:extLst>
              <a:ext uri="{FF2B5EF4-FFF2-40B4-BE49-F238E27FC236}">
                <a16:creationId xmlns:a16="http://schemas.microsoft.com/office/drawing/2014/main" id="{3B84E632-2135-4B50-A913-DE9E8C415B3D}"/>
              </a:ext>
            </a:extLst>
          </p:cNvPr>
          <p:cNvSpPr/>
          <p:nvPr/>
        </p:nvSpPr>
        <p:spPr>
          <a:xfrm rot="10800000" flipH="1">
            <a:off x="8949599" y="36088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0" name="ตัวเชื่อมต่อตรง 237">
            <a:extLst>
              <a:ext uri="{FF2B5EF4-FFF2-40B4-BE49-F238E27FC236}">
                <a16:creationId xmlns:a16="http://schemas.microsoft.com/office/drawing/2014/main" id="{D3F4301F-5479-4F34-9021-955507231BAA}"/>
              </a:ext>
            </a:extLst>
          </p:cNvPr>
          <p:cNvCxnSpPr>
            <a:cxnSpLocks/>
          </p:cNvCxnSpPr>
          <p:nvPr/>
        </p:nvCxnSpPr>
        <p:spPr>
          <a:xfrm flipV="1">
            <a:off x="6001880" y="3107412"/>
            <a:ext cx="750216" cy="688770"/>
          </a:xfrm>
          <a:prstGeom prst="bentConnector2">
            <a:avLst/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 Same Side Corner Rectangle 58">
            <a:extLst>
              <a:ext uri="{FF2B5EF4-FFF2-40B4-BE49-F238E27FC236}">
                <a16:creationId xmlns:a16="http://schemas.microsoft.com/office/drawing/2014/main" id="{D9467015-87D6-461E-BB27-66908653DF9A}"/>
              </a:ext>
            </a:extLst>
          </p:cNvPr>
          <p:cNvSpPr/>
          <p:nvPr/>
        </p:nvSpPr>
        <p:spPr>
          <a:xfrm rot="10800000" flipH="1">
            <a:off x="5892218" y="350946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61" name="ตัวเชื่อมต่อตรง 237">
            <a:extLst>
              <a:ext uri="{FF2B5EF4-FFF2-40B4-BE49-F238E27FC236}">
                <a16:creationId xmlns:a16="http://schemas.microsoft.com/office/drawing/2014/main" id="{914F8C77-9EEC-4EC0-A136-73DD0998EFD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312744" y="1764369"/>
            <a:ext cx="930665" cy="499326"/>
          </a:xfrm>
          <a:prstGeom prst="bentConnector3">
            <a:avLst>
              <a:gd name="adj1" fmla="val 95248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Same Side Corner Rectangle 58">
            <a:extLst>
              <a:ext uri="{FF2B5EF4-FFF2-40B4-BE49-F238E27FC236}">
                <a16:creationId xmlns:a16="http://schemas.microsoft.com/office/drawing/2014/main" id="{C6ECB670-237E-49A8-97AE-A2FDB431C4AE}"/>
              </a:ext>
            </a:extLst>
          </p:cNvPr>
          <p:cNvSpPr/>
          <p:nvPr/>
        </p:nvSpPr>
        <p:spPr>
          <a:xfrm rot="10800000" flipH="1">
            <a:off x="6441761" y="13141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6" name="ตัวเชื่อมต่อตรง 237">
            <a:extLst>
              <a:ext uri="{FF2B5EF4-FFF2-40B4-BE49-F238E27FC236}">
                <a16:creationId xmlns:a16="http://schemas.microsoft.com/office/drawing/2014/main" id="{07403C5D-32EE-4371-9349-04ADB97BAC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24434" y="3672531"/>
            <a:ext cx="1013568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 Same Side Corner Rectangle 58">
            <a:extLst>
              <a:ext uri="{FF2B5EF4-FFF2-40B4-BE49-F238E27FC236}">
                <a16:creationId xmlns:a16="http://schemas.microsoft.com/office/drawing/2014/main" id="{C1E60B67-EEA2-429E-B7C6-F5CD6EAF14DD}"/>
              </a:ext>
            </a:extLst>
          </p:cNvPr>
          <p:cNvSpPr/>
          <p:nvPr/>
        </p:nvSpPr>
        <p:spPr>
          <a:xfrm rot="16200000" flipH="1">
            <a:off x="7204727" y="386792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A145517-2F0E-4436-891C-D2411A9BCB53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04F27A2-8956-46B6-94B7-B9ACA2BA26AA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8AEEFBC-1D09-4694-A417-D5147FB5305F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0753662-ABFC-4876-9E7E-3A3A2899E2C7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33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1" grpId="0" animBg="1"/>
      <p:bldP spid="22" grpId="0" animBg="1"/>
      <p:bldP spid="23" grpId="0" animBg="1"/>
      <p:bldP spid="24" grpId="0" animBg="1"/>
      <p:bldP spid="38" grpId="0" animBg="1"/>
      <p:bldP spid="45" grpId="0" animBg="1"/>
      <p:bldP spid="51" grpId="0" animBg="1"/>
      <p:bldP spid="62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19D5A4C-BF57-46C5-A51E-53AE52FCAD0B}"/>
              </a:ext>
            </a:extLst>
          </p:cNvPr>
          <p:cNvSpPr txBox="1"/>
          <p:nvPr/>
        </p:nvSpPr>
        <p:spPr>
          <a:xfrm>
            <a:off x="6015373" y="2300805"/>
            <a:ext cx="4914075" cy="95164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تنتقل الأوساخ إلى أيدينا، وتسبب لنا الأمراض</a:t>
            </a:r>
          </a:p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عند ملامستنا للأشياء غير النظيفة؛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4F6BF2B-1182-49CB-9E6D-21DDAE59E6A8}"/>
              </a:ext>
            </a:extLst>
          </p:cNvPr>
          <p:cNvSpPr txBox="1"/>
          <p:nvPr/>
        </p:nvSpPr>
        <p:spPr>
          <a:xfrm>
            <a:off x="7683290" y="893653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9072290" y="1496806"/>
            <a:ext cx="2931608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  <a:endParaRPr lang="ar-SA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44833C4-A61A-40B8-B312-83CD09923258}"/>
              </a:ext>
            </a:extLst>
          </p:cNvPr>
          <p:cNvSpPr txBox="1"/>
          <p:nvPr/>
        </p:nvSpPr>
        <p:spPr>
          <a:xfrm>
            <a:off x="7342497" y="4205605"/>
            <a:ext cx="3838850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يجب علينا غسل اليدين باستمرار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4610B15-036A-46D5-8F5E-EB62324D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3" b="95455" l="10000" r="90000">
                        <a14:foregroundMark x1="42545" y1="56364" x2="18000" y2="69818"/>
                        <a14:foregroundMark x1="18000" y1="69818" x2="18000" y2="70182"/>
                        <a14:foregroundMark x1="18364" y1="70182" x2="18364" y2="55091"/>
                        <a14:foregroundMark x1="18364" y1="55091" x2="40545" y2="54727"/>
                        <a14:foregroundMark x1="40545" y1="54727" x2="41818" y2="54182"/>
                        <a14:foregroundMark x1="41818" y1="54182" x2="34000" y2="68000"/>
                        <a14:foregroundMark x1="34000" y1="68000" x2="15273" y2="74182"/>
                        <a14:foregroundMark x1="15273" y1="74182" x2="16364" y2="51273"/>
                        <a14:foregroundMark x1="68545" y1="18909" x2="64000" y2="20909"/>
                        <a14:foregroundMark x1="60182" y1="20909" x2="49091" y2="19273"/>
                        <a14:foregroundMark x1="68545" y1="93636" x2="59091" y2="95636"/>
                        <a14:foregroundMark x1="73455" y1="6545" x2="54545" y2="5818"/>
                        <a14:foregroundMark x1="20364" y1="36545" x2="15455" y2="49636"/>
                        <a14:foregroundMark x1="30727" y1="37818" x2="21636" y2="35273"/>
                        <a14:foregroundMark x1="28545" y1="72364" x2="15818" y2="73091"/>
                        <a14:foregroundMark x1="60364" y1="3273" x2="60364" y2="3273"/>
                        <a14:foregroundMark x1="60182" y1="30545" x2="60182" y2="30545"/>
                        <a14:foregroundMark x1="28545" y1="73455" x2="28545" y2="73455"/>
                        <a14:foregroundMark x1="28545" y1="73455" x2="28545" y2="73455"/>
                        <a14:foregroundMark x1="28545" y1="73455" x2="28545" y2="73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150" y="3682235"/>
            <a:ext cx="2193703" cy="286814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D41C1B2-D499-4A25-AF05-4CF10010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275" y="2878175"/>
            <a:ext cx="2040646" cy="197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5FC1754-63CE-41DB-B43D-00A0CF02C2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65" y="1136993"/>
            <a:ext cx="1697652" cy="174118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13877B3-BC1B-43EE-B872-3885C7813AB7}"/>
              </a:ext>
            </a:extLst>
          </p:cNvPr>
          <p:cNvSpPr txBox="1"/>
          <p:nvPr/>
        </p:nvSpPr>
        <p:spPr>
          <a:xfrm>
            <a:off x="7331320" y="4845271"/>
            <a:ext cx="3838850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وبعد مسك الأشياء الملوثة،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99FECF1-C45E-42FC-B4B5-1978174D9BAA}"/>
              </a:ext>
            </a:extLst>
          </p:cNvPr>
          <p:cNvSpPr txBox="1"/>
          <p:nvPr/>
        </p:nvSpPr>
        <p:spPr>
          <a:xfrm>
            <a:off x="7351726" y="5483922"/>
            <a:ext cx="3884231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وقبل تناول الطعام وبعد الانتهاء منه.</a:t>
            </a: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EF3272B7-5A82-4B84-82F6-71FC17354F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77186" y="1701711"/>
            <a:ext cx="697182" cy="460836"/>
          </a:xfrm>
          <a:prstGeom prst="bentConnector3">
            <a:avLst>
              <a:gd name="adj1" fmla="val 100622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69A216A8-6D70-4B97-8B61-ADBDA0AFF4F8}"/>
              </a:ext>
            </a:extLst>
          </p:cNvPr>
          <p:cNvSpPr/>
          <p:nvPr/>
        </p:nvSpPr>
        <p:spPr>
          <a:xfrm rot="5400000" flipH="1">
            <a:off x="8257452" y="19137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63D3ACEC-6D57-4AFB-9F8E-E3EF5B0037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08608" y="3351163"/>
            <a:ext cx="589448" cy="53342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7B0CF1EF-4F81-4DD9-8CF8-1B8F6DE77C24}"/>
              </a:ext>
            </a:extLst>
          </p:cNvPr>
          <p:cNvSpPr/>
          <p:nvPr/>
        </p:nvSpPr>
        <p:spPr>
          <a:xfrm rot="5400000" flipH="1">
            <a:off x="8845743" y="365397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8376A63-8DE8-4624-BF4E-8C8D7F418ED5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798307F-F6C8-41D5-A579-1ABD98BE2104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475DE4D-5C45-4DD1-8D16-7C7AE76BDCC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A5ABC34-7EA8-41D3-84CC-D86BA03FA53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62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5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ظافة_Trim">
            <a:hlinkClick r:id="" action="ppaction://media"/>
            <a:extLst>
              <a:ext uri="{FF2B5EF4-FFF2-40B4-BE49-F238E27FC236}">
                <a16:creationId xmlns:a16="http://schemas.microsoft.com/office/drawing/2014/main" id="{F6815536-11A8-4802-8E54-EC6BAA5AC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863" y="1501857"/>
            <a:ext cx="8462574" cy="475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6A984C5-2F7C-4846-90B0-1438D69532FC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67A262-A289-44B7-8E13-9937F5A9F154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E592B56-C57D-4005-B6E0-AB04E15C1A73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110980B-FC66-4088-AE64-F31FB1773DDF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30AD9A-12FB-4DC6-8CA7-48586C08D08C}"/>
              </a:ext>
            </a:extLst>
          </p:cNvPr>
          <p:cNvSpPr txBox="1"/>
          <p:nvPr/>
        </p:nvSpPr>
        <p:spPr>
          <a:xfrm>
            <a:off x="8276236" y="68747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عن ماذا يتحدث الفيديو التالي 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3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5355425" y="2332428"/>
            <a:ext cx="4179585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يجب العناية بتقليم الأظافر.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74AFD8-9C78-4996-8E34-BF6088BCD78A}"/>
              </a:ext>
            </a:extLst>
          </p:cNvPr>
          <p:cNvSpPr txBox="1"/>
          <p:nvPr/>
        </p:nvSpPr>
        <p:spPr>
          <a:xfrm>
            <a:off x="5346917" y="4666476"/>
            <a:ext cx="4188094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زيارة طبيب الأسنان بشكل دوري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5346916" y="3621271"/>
            <a:ext cx="4179586" cy="871180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المحافظة على نظافة الأسنان بالفرشاة والمعجون بشكل منتظم لوقايتها من التسوس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1D5CF6-A50C-4AAC-AC72-6961EA0C23D2}"/>
              </a:ext>
            </a:extLst>
          </p:cNvPr>
          <p:cNvSpPr txBox="1"/>
          <p:nvPr/>
        </p:nvSpPr>
        <p:spPr>
          <a:xfrm>
            <a:off x="5355425" y="2965104"/>
            <a:ext cx="4179585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غسل الشعر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88F5A04-F53B-4795-A066-87A3E6D9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13" y="1100201"/>
            <a:ext cx="2156268" cy="16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417B917-DB9E-4A35-9100-8528FFEA98B2}"/>
              </a:ext>
            </a:extLst>
          </p:cNvPr>
          <p:cNvSpPr txBox="1"/>
          <p:nvPr/>
        </p:nvSpPr>
        <p:spPr>
          <a:xfrm>
            <a:off x="7665802" y="787887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350B695-0DB8-4DE5-B305-DC2FE98EBFFC}"/>
              </a:ext>
            </a:extLst>
          </p:cNvPr>
          <p:cNvSpPr txBox="1"/>
          <p:nvPr/>
        </p:nvSpPr>
        <p:spPr>
          <a:xfrm>
            <a:off x="9158315" y="1496806"/>
            <a:ext cx="2813105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691334C9-1A0D-469F-A657-9F81B2E7238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50252" y="1703593"/>
            <a:ext cx="2286219" cy="510179"/>
          </a:xfrm>
          <a:prstGeom prst="bentConnector3">
            <a:avLst>
              <a:gd name="adj1" fmla="val 100843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AA718E7B-20FD-4F5A-B678-1AFCC2F684E7}"/>
              </a:ext>
            </a:extLst>
          </p:cNvPr>
          <p:cNvSpPr/>
          <p:nvPr/>
        </p:nvSpPr>
        <p:spPr>
          <a:xfrm rot="5400000" flipH="1">
            <a:off x="6825949" y="1913264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1026" name="Picture 2" descr="What Are My Options for Head Lice Treatments? - Lice Clinics of America - Nit Wits">
            <a:extLst>
              <a:ext uri="{FF2B5EF4-FFF2-40B4-BE49-F238E27FC236}">
                <a16:creationId xmlns:a16="http://schemas.microsoft.com/office/drawing/2014/main" id="{D1A750A2-49B3-4222-946D-83621731D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500" y1="35600" x2="73200" y2="32500"/>
                        <a14:foregroundMark x1="47400" y1="29000" x2="40400" y2="27800"/>
                        <a14:foregroundMark x1="24700" y1="28800" x2="26600" y2="3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13018" r="11195" b="10410"/>
          <a:stretch/>
        </p:blipFill>
        <p:spPr bwMode="auto">
          <a:xfrm>
            <a:off x="9785771" y="2165337"/>
            <a:ext cx="1868230" cy="18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جريدها تجريدها سويا صور فرشاة اسنان كرتون - thewakebabes.com">
            <a:extLst>
              <a:ext uri="{FF2B5EF4-FFF2-40B4-BE49-F238E27FC236}">
                <a16:creationId xmlns:a16="http://schemas.microsoft.com/office/drawing/2014/main" id="{07DD08A9-1C41-44D9-88FF-333256D5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50" b="96568" l="4889" r="97111">
                        <a14:foregroundMark x1="92667" y1="64302" x2="94222" y2="80092"/>
                        <a14:foregroundMark x1="92550" y1="80906" x2="74889" y2="86041"/>
                        <a14:foregroundMark x1="74889" y1="86041" x2="72000" y2="83524"/>
                        <a14:foregroundMark x1="63111" y1="74371" x2="84889" y2="71854"/>
                        <a14:foregroundMark x1="84889" y1="71854" x2="87778" y2="72769"/>
                        <a14:foregroundMark x1="81333" y1="65446" x2="81333" y2="65446"/>
                        <a14:foregroundMark x1="81333" y1="65446" x2="84444" y2="62471"/>
                        <a14:foregroundMark x1="86000" y1="61556" x2="91111" y2="62471"/>
                        <a14:foregroundMark x1="75778" y1="64760" x2="66444" y2="69794"/>
                        <a14:foregroundMark x1="77778" y1="97025" x2="64889" y2="87414"/>
                        <a14:foregroundMark x1="76667" y1="95195" x2="86667" y2="88330"/>
                        <a14:foregroundMark x1="86667" y1="88330" x2="87333" y2="85584"/>
                        <a14:foregroundMark x1="42444" y1="6178" x2="28667" y2="10069"/>
                        <a14:foregroundMark x1="28667" y1="10069" x2="28222" y2="10069"/>
                        <a14:foregroundMark x1="9111" y1="22654" x2="5111" y2="36156"/>
                        <a14:foregroundMark x1="35111" y1="39359" x2="42222" y2="35927"/>
                        <a14:foregroundMark x1="40000" y1="38902" x2="27111" y2="41190"/>
                        <a14:foregroundMark x1="52222" y1="36613" x2="47333" y2="40732"/>
                        <a14:foregroundMark x1="72444" y1="58581" x2="72444" y2="58581"/>
                        <a14:foregroundMark x1="72444" y1="58581" x2="72889" y2="62700"/>
                        <a14:foregroundMark x1="73111" y1="58581" x2="69778" y2="56979"/>
                        <a14:foregroundMark x1="72889" y1="57437" x2="74667" y2="59725"/>
                        <a14:foregroundMark x1="97111" y1="72082" x2="97111" y2="72082"/>
                        <a14:foregroundMark x1="64444" y1="62243" x2="64444" y2="62243"/>
                        <a14:foregroundMark x1="64667" y1="62243" x2="64667" y2="62243"/>
                        <a14:foregroundMark x1="65333" y1="61785" x2="65333" y2="61785"/>
                        <a14:foregroundMark x1="63778" y1="61556" x2="63778" y2="61556"/>
                        <a14:foregroundMark x1="65556" y1="61556" x2="65556" y2="61556"/>
                        <a14:foregroundMark x1="66222" y1="61785" x2="66222" y2="61785"/>
                        <a14:foregroundMark x1="93778" y1="66819" x2="93778" y2="66819"/>
                        <a14:foregroundMark x1="93111" y1="63616" x2="93111" y2="63616"/>
                        <a14:foregroundMark x1="90667" y1="61556" x2="90667" y2="61556"/>
                        <a14:foregroundMark x1="88000" y1="60412" x2="88000" y2="60412"/>
                        <a14:foregroundMark x1="93333" y1="64531" x2="87556" y2="61098"/>
                        <a14:backgroundMark x1="96444" y1="81007" x2="96444" y2="81007"/>
                        <a14:backgroundMark x1="96444" y1="81007" x2="93556" y2="91762"/>
                        <a14:backgroundMark x1="90667" y1="89474" x2="86889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7984" y="4227813"/>
            <a:ext cx="1450324" cy="18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sin Animé Médecin Dentiste Vérifiant Les Dents Du Garçon | Vecteur  Premium">
            <a:extLst>
              <a:ext uri="{FF2B5EF4-FFF2-40B4-BE49-F238E27FC236}">
                <a16:creationId xmlns:a16="http://schemas.microsoft.com/office/drawing/2014/main" id="{5A314A91-8E3B-4AA9-A1F1-93268500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0" b="93550" l="10000" r="90000">
                        <a14:foregroundMark x1="57300" y1="14050" x2="75150" y2="15950"/>
                        <a14:foregroundMark x1="75150" y1="15950" x2="62750" y2="38850"/>
                        <a14:foregroundMark x1="62750" y1="38850" x2="67150" y2="58350"/>
                        <a14:foregroundMark x1="67150" y1="58350" x2="62450" y2="75800"/>
                        <a14:foregroundMark x1="62450" y1="75800" x2="62450" y2="75800"/>
                        <a14:foregroundMark x1="69650" y1="4350" x2="62000" y2="7500"/>
                        <a14:foregroundMark x1="37750" y1="26850" x2="41550" y2="26150"/>
                        <a14:foregroundMark x1="47200" y1="25950" x2="49900" y2="44150"/>
                        <a14:foregroundMark x1="68750" y1="48400" x2="61800" y2="49300"/>
                        <a14:foregroundMark x1="63350" y1="87950" x2="47650" y2="93550"/>
                        <a14:foregroundMark x1="47650" y1="93550" x2="33950" y2="92400"/>
                        <a14:foregroundMark x1="78200" y1="13150" x2="78750" y2="35350"/>
                        <a14:foregroundMark x1="78750" y1="35350" x2="79100" y2="3535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41" y="3023274"/>
            <a:ext cx="2886012" cy="324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B59E8E-8B3F-41FE-B377-34ED73689F51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9D9D3B9-C245-4BCA-A31B-0B8E87D4587E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D72D1D2-7BEB-45A4-BBBA-26F45A53F0D6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8AAF37-4D22-4929-8B0B-2EAEB34D7922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6" grpId="0" animBg="1"/>
      <p:bldP spid="13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6426923" y="2471229"/>
            <a:ext cx="417003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إن الاستحمام أفضل طريقة للتخلص من كافة الأوساخ التي تتراكم على أجسامنا.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7336153" y="5569774"/>
            <a:ext cx="473754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لذا يجب عدم استخدام أدوات الآخرين الشخصية.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1D5CF6-A50C-4AAC-AC72-6961EA0C23D2}"/>
              </a:ext>
            </a:extLst>
          </p:cNvPr>
          <p:cNvSpPr txBox="1"/>
          <p:nvPr/>
        </p:nvSpPr>
        <p:spPr>
          <a:xfrm>
            <a:off x="8186146" y="4650675"/>
            <a:ext cx="388755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حيث تنتقل العديد من الأمراض المعدية بسبب تبادل الأدوات الشخصية.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05C7427-6341-4C70-92FA-D3DEE4DE709F}"/>
              </a:ext>
            </a:extLst>
          </p:cNvPr>
          <p:cNvSpPr txBox="1"/>
          <p:nvPr/>
        </p:nvSpPr>
        <p:spPr>
          <a:xfrm>
            <a:off x="8186147" y="3731576"/>
            <a:ext cx="388755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تعد الأدوات الشخصية من أكثر مسببات نقل العدوى بين الأشخاص،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626B971-D6BF-436A-A102-42EB3DF4B2AB}"/>
              </a:ext>
            </a:extLst>
          </p:cNvPr>
          <p:cNvSpPr txBox="1"/>
          <p:nvPr/>
        </p:nvSpPr>
        <p:spPr>
          <a:xfrm>
            <a:off x="7757425" y="801327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CC6BF4-94CB-4E70-9355-E80810D02C40}"/>
              </a:ext>
            </a:extLst>
          </p:cNvPr>
          <p:cNvSpPr txBox="1"/>
          <p:nvPr/>
        </p:nvSpPr>
        <p:spPr>
          <a:xfrm>
            <a:off x="9158315" y="1496806"/>
            <a:ext cx="2904728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4901774B-0538-4843-85F4-1BEBF772A40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31892" y="1703592"/>
            <a:ext cx="1104580" cy="503311"/>
          </a:xfrm>
          <a:prstGeom prst="bentConnector3">
            <a:avLst>
              <a:gd name="adj1" fmla="val 100341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865EC2A7-8C4F-4BB8-BB6F-477366119766}"/>
              </a:ext>
            </a:extLst>
          </p:cNvPr>
          <p:cNvSpPr/>
          <p:nvPr/>
        </p:nvSpPr>
        <p:spPr>
          <a:xfrm rot="5400000" flipH="1">
            <a:off x="8007589" y="19371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0" name="ตัวเชื่อมต่อตรง 237">
            <a:extLst>
              <a:ext uri="{FF2B5EF4-FFF2-40B4-BE49-F238E27FC236}">
                <a16:creationId xmlns:a16="http://schemas.microsoft.com/office/drawing/2014/main" id="{6975A626-B1A4-4433-986F-BB57E8A3BE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70752" y="3102132"/>
            <a:ext cx="517393" cy="443530"/>
          </a:xfrm>
          <a:prstGeom prst="bentConnector3">
            <a:avLst>
              <a:gd name="adj1" fmla="val -154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ACF578C0-C492-4FA0-B052-23B6C2FE124F}"/>
              </a:ext>
            </a:extLst>
          </p:cNvPr>
          <p:cNvSpPr/>
          <p:nvPr/>
        </p:nvSpPr>
        <p:spPr>
          <a:xfrm rot="5400000" flipH="1">
            <a:off x="11126911" y="32810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2052" name="Picture 4" descr="Cute little boy taking a bath in bathtub 5112624 Vector Art at Vecteezy">
            <a:extLst>
              <a:ext uri="{FF2B5EF4-FFF2-40B4-BE49-F238E27FC236}">
                <a16:creationId xmlns:a16="http://schemas.microsoft.com/office/drawing/2014/main" id="{051C2065-E4A7-4896-B259-53369D76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0" b="96327" l="1533" r="97031">
                        <a14:foregroundMark x1="92146" y1="66837" x2="79406" y2="77857"/>
                        <a14:foregroundMark x1="79406" y1="77857" x2="40421" y2="85816"/>
                        <a14:foregroundMark x1="40421" y1="85816" x2="24138" y2="81633"/>
                        <a14:foregroundMark x1="24138" y1="81633" x2="19444" y2="74490"/>
                        <a14:foregroundMark x1="11877" y1="64388" x2="25192" y2="87857"/>
                        <a14:foregroundMark x1="25192" y1="87857" x2="41858" y2="97143"/>
                        <a14:foregroundMark x1="41858" y1="97143" x2="66475" y2="90714"/>
                        <a14:foregroundMark x1="66475" y1="90714" x2="78352" y2="80408"/>
                        <a14:foregroundMark x1="78352" y1="80408" x2="94349" y2="75510"/>
                        <a14:foregroundMark x1="94349" y1="75510" x2="95498" y2="66020"/>
                        <a14:foregroundMark x1="84291" y1="89388" x2="71264" y2="93980"/>
                        <a14:foregroundMark x1="71264" y1="93980" x2="59195" y2="92653"/>
                        <a14:foregroundMark x1="64272" y1="96327" x2="50670" y2="94286"/>
                        <a14:foregroundMark x1="26149" y1="40204" x2="27395" y2="27245"/>
                        <a14:foregroundMark x1="37069" y1="25306" x2="41571" y2="38571"/>
                        <a14:foregroundMark x1="40421" y1="13980" x2="15517" y2="10306"/>
                        <a14:foregroundMark x1="24617" y1="6327" x2="13985" y2="14796"/>
                        <a14:foregroundMark x1="25862" y1="8367" x2="14943" y2="18061"/>
                        <a14:foregroundMark x1="14943" y1="18061" x2="14943" y2="18061"/>
                        <a14:foregroundMark x1="36111" y1="14796" x2="23563" y2="20000"/>
                        <a14:foregroundMark x1="23563" y1="20000" x2="21935" y2="20000"/>
                        <a14:foregroundMark x1="31609" y1="15204" x2="15230" y2="17653"/>
                        <a14:foregroundMark x1="6801" y1="14796" x2="6801" y2="30918"/>
                        <a14:foregroundMark x1="16475" y1="78163" x2="16475" y2="78163"/>
                        <a14:foregroundMark x1="97031" y1="63571" x2="97031" y2="63571"/>
                        <a14:foregroundMark x1="36782" y1="20000" x2="36782" y2="20000"/>
                        <a14:foregroundMark x1="11015" y1="15204" x2="11015" y2="15204"/>
                        <a14:foregroundMark x1="11015" y1="8776" x2="11015" y2="8776"/>
                        <a14:foregroundMark x1="15230" y1="5918" x2="15230" y2="5918"/>
                        <a14:foregroundMark x1="24617" y1="5510" x2="24617" y2="5510"/>
                        <a14:foregroundMark x1="63985" y1="54286" x2="63985" y2="54286"/>
                        <a14:foregroundMark x1="79119" y1="52755" x2="79119" y2="52755"/>
                        <a14:foregroundMark x1="72510" y1="44694" x2="72510" y2="44694"/>
                        <a14:foregroundMark x1="1628" y1="19184" x2="1628" y2="19184"/>
                        <a14:foregroundMark x1="24617" y1="1020" x2="24617" y2="1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37" y="1436313"/>
            <a:ext cx="2528489" cy="20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A350B4FC-7DED-4CCC-BC2F-0A5C2F42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38" y="3935843"/>
            <a:ext cx="2407551" cy="1755452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CB05F27-8BDB-4444-86C5-125B5652A9B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55E7C41-037F-4FF9-93B3-80474F45D4D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1139E01-E662-4E04-A26F-BB2439766A4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A0601B4-EDCA-4875-9636-830453499356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6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3" grpId="0" animBg="1"/>
      <p:bldP spid="11" grpId="0" animBg="1"/>
      <p:bldP spid="15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155C70B6-E0CB-4447-9D74-196D4910DDC7}"/>
              </a:ext>
            </a:extLst>
          </p:cNvPr>
          <p:cNvSpPr txBox="1"/>
          <p:nvPr/>
        </p:nvSpPr>
        <p:spPr>
          <a:xfrm>
            <a:off x="5460573" y="1747710"/>
            <a:ext cx="5205252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الحرص على ارتداء الملابس المناسبة لدرجة حرارة الجو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C9BE4DD-34F8-4DE8-BC70-14AE0AAEC931}"/>
              </a:ext>
            </a:extLst>
          </p:cNvPr>
          <p:cNvSpPr txBox="1"/>
          <p:nvPr/>
        </p:nvSpPr>
        <p:spPr>
          <a:xfrm>
            <a:off x="8094502" y="3199766"/>
            <a:ext cx="3600193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حماية الجلد وتقليل التعرض لأشعة الشمس الحارة في فصل الصيف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67E389-EA9E-46F4-8508-2C2048A4125A}"/>
              </a:ext>
            </a:extLst>
          </p:cNvPr>
          <p:cNvSpPr txBox="1"/>
          <p:nvPr/>
        </p:nvSpPr>
        <p:spPr>
          <a:xfrm>
            <a:off x="9220925" y="874346"/>
            <a:ext cx="2750495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6BE13389-3DDF-431B-AF31-4832EB2F39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94502" y="1081132"/>
            <a:ext cx="1104580" cy="503311"/>
          </a:xfrm>
          <a:prstGeom prst="bentConnector3">
            <a:avLst>
              <a:gd name="adj1" fmla="val 100341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58">
            <a:extLst>
              <a:ext uri="{FF2B5EF4-FFF2-40B4-BE49-F238E27FC236}">
                <a16:creationId xmlns:a16="http://schemas.microsoft.com/office/drawing/2014/main" id="{4BF8FE56-EB97-439B-9CB8-F925E6C75F90}"/>
              </a:ext>
            </a:extLst>
          </p:cNvPr>
          <p:cNvSpPr/>
          <p:nvPr/>
        </p:nvSpPr>
        <p:spPr>
          <a:xfrm rot="5400000" flipH="1">
            <a:off x="8070199" y="131464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6CBB07E3-FE53-427D-A1E6-D90D0A30DF1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86914" y="2456526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3D8944DC-3870-42B7-8581-61E94322D744}"/>
              </a:ext>
            </a:extLst>
          </p:cNvPr>
          <p:cNvSpPr/>
          <p:nvPr/>
        </p:nvSpPr>
        <p:spPr>
          <a:xfrm rot="5400000" flipH="1">
            <a:off x="9665774" y="282646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1" name="ตัวเชื่อมต่อตรง 237">
            <a:extLst>
              <a:ext uri="{FF2B5EF4-FFF2-40B4-BE49-F238E27FC236}">
                <a16:creationId xmlns:a16="http://schemas.microsoft.com/office/drawing/2014/main" id="{A9BC56BB-C8D8-44C5-9DD4-AB7FB0FE763D}"/>
              </a:ext>
            </a:extLst>
          </p:cNvPr>
          <p:cNvCxnSpPr>
            <a:cxnSpLocks/>
          </p:cNvCxnSpPr>
          <p:nvPr/>
        </p:nvCxnSpPr>
        <p:spPr>
          <a:xfrm rot="5400000">
            <a:off x="5902016" y="2516501"/>
            <a:ext cx="705914" cy="31794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EC7B4AC7-9FEE-4D56-A05B-40D25764661C}"/>
              </a:ext>
            </a:extLst>
          </p:cNvPr>
          <p:cNvSpPr/>
          <p:nvPr/>
        </p:nvSpPr>
        <p:spPr>
          <a:xfrm rot="5400000" flipH="1">
            <a:off x="6071697" y="27712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1D3C084-8283-4DB9-B93F-840B67A1DD47}"/>
              </a:ext>
            </a:extLst>
          </p:cNvPr>
          <p:cNvSpPr txBox="1"/>
          <p:nvPr/>
        </p:nvSpPr>
        <p:spPr>
          <a:xfrm>
            <a:off x="3727987" y="3177252"/>
            <a:ext cx="3600194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ارتداء النظارة الشمسية؛ </a:t>
            </a:r>
          </a:p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لحماية العينين من أشعة الشمس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FBD47C8-98F8-48BE-B807-AF601AA48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8"/>
          <a:stretch/>
        </p:blipFill>
        <p:spPr bwMode="auto">
          <a:xfrm flipH="1">
            <a:off x="8309979" y="4046341"/>
            <a:ext cx="3169238" cy="25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148D1F88-7B89-41E3-9183-A28A8B4E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32" y="3578957"/>
            <a:ext cx="3755118" cy="37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5F61D56-A041-4672-829A-A7A7FCA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05" y="3547836"/>
            <a:ext cx="3683334" cy="368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mium Vector | Cute example of opposite word antonym for kid">
            <a:extLst>
              <a:ext uri="{FF2B5EF4-FFF2-40B4-BE49-F238E27FC236}">
                <a16:creationId xmlns:a16="http://schemas.microsoft.com/office/drawing/2014/main" id="{7293CD40-517F-4127-A1B5-793BB7B28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65" b="73199" l="59500" r="90050">
                        <a14:foregroundMark x1="86550" y1="17579" x2="74500" y2="16354"/>
                        <a14:foregroundMark x1="87650" y1="29683" x2="78250" y2="27378"/>
                        <a14:foregroundMark x1="78250" y1="27378" x2="78250" y2="27378"/>
                        <a14:foregroundMark x1="81500" y1="66210" x2="83450" y2="73199"/>
                        <a14:foregroundMark x1="90100" y1="29683" x2="90100" y2="29683"/>
                        <a14:foregroundMark x1="87850" y1="22695" x2="87850" y2="22695"/>
                        <a14:foregroundMark x1="82450" y1="14265" x2="82450" y2="14265"/>
                        <a14:foregroundMark x1="83750" y1="32493" x2="83750" y2="32493"/>
                        <a14:foregroundMark x1="83750" y1="32781" x2="87850" y2="33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10" t="12908" r="7659" b="24868"/>
          <a:stretch/>
        </p:blipFill>
        <p:spPr bwMode="auto">
          <a:xfrm>
            <a:off x="2989804" y="922058"/>
            <a:ext cx="1749951" cy="20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F33815F-A51C-47CF-86A8-475402E7602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9A14E52-6E39-4D2C-811C-5B49D61C3ED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B64D71A-FDFF-486F-B22D-233770504DBA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CE0E3AD-ACFC-458C-A49C-14CF012E9D2B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67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  <p:bldP spid="19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E58BD7-A987-432F-92A1-8B20C757322C}"/>
              </a:ext>
            </a:extLst>
          </p:cNvPr>
          <p:cNvSpPr txBox="1"/>
          <p:nvPr/>
        </p:nvSpPr>
        <p:spPr>
          <a:xfrm>
            <a:off x="6414052" y="1451629"/>
            <a:ext cx="517516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العادات الصحية التي تجنبني المرض </a:t>
            </a:r>
            <a:endParaRPr lang="en-US" sz="28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070803" y="716314"/>
            <a:ext cx="1887377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  <a:endParaRPr lang="ar-SA" sz="28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78FFA5D-EA51-4E6A-B30A-17B2088F7BE0}"/>
              </a:ext>
            </a:extLst>
          </p:cNvPr>
          <p:cNvSpPr txBox="1"/>
          <p:nvPr/>
        </p:nvSpPr>
        <p:spPr>
          <a:xfrm>
            <a:off x="6413490" y="2250350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غسل اليدين باستمرار 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A3D4E3D-3069-4D21-95B6-DBD6C67C27EE}"/>
              </a:ext>
            </a:extLst>
          </p:cNvPr>
          <p:cNvSpPr txBox="1"/>
          <p:nvPr/>
        </p:nvSpPr>
        <p:spPr>
          <a:xfrm>
            <a:off x="6410157" y="2937229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العناية بتقليم الأظافر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062FC1D-CB74-4AFC-8AA2-54C7852E3987}"/>
              </a:ext>
            </a:extLst>
          </p:cNvPr>
          <p:cNvSpPr txBox="1"/>
          <p:nvPr/>
        </p:nvSpPr>
        <p:spPr>
          <a:xfrm>
            <a:off x="6410156" y="3569458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غسل الشعر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24D4E1B-5869-4B25-8DA5-598B87EF4F45}"/>
              </a:ext>
            </a:extLst>
          </p:cNvPr>
          <p:cNvSpPr txBox="1"/>
          <p:nvPr/>
        </p:nvSpPr>
        <p:spPr>
          <a:xfrm>
            <a:off x="6410156" y="4198474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تنظيف الأسنان بالفرشاة والمعجون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EF9F7D3-C479-4ABC-AA5F-8C93A4C0A56A}"/>
              </a:ext>
            </a:extLst>
          </p:cNvPr>
          <p:cNvSpPr txBox="1"/>
          <p:nvPr/>
        </p:nvSpPr>
        <p:spPr>
          <a:xfrm>
            <a:off x="6408154" y="4827490"/>
            <a:ext cx="385770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زيارة طبيب الأسنان بشكل دوري.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232CB03-8546-4505-A3A0-4AB79F2255B1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4FF5711-E491-48FB-83A5-85B1B2CB759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8668654-0C8C-417D-A559-7DD64E37CA42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8F904EF-7AAA-4FB1-8D57-C3AC09F7B87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26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15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929458" y="1628643"/>
            <a:ext cx="465975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لماذا يجب علينا غسل اليدين بصورة متكررة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126238" y="894309"/>
            <a:ext cx="1462973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أختبر نفسي 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3440625" y="3284596"/>
            <a:ext cx="8396832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عند ملامستنا للأشياء غير النظيفة  تنتقل الأوساخ إلى أيدينا، وتسبب لنا الأمراض؛ لذا يجب علينا غسل اليدين باستمرار وبعد مسك الأشياء الملوثة، وقبل تناول الطعام وبعد الانتهاء منه.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EB30F1-F853-4509-AE92-57FED5C1DF1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709A29E-2A65-4968-9268-AC3613DBF9E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C73EC9D-B12E-42E3-89F1-FB7C730CA9B4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F67FF87-3123-4AD1-B3DA-CD9C70612BC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9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593696" y="1594591"/>
            <a:ext cx="514791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للمحافظة على صحة الجسم يجب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019738" y="894309"/>
            <a:ext cx="356947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الصحي المتوازن: </a:t>
            </a:r>
            <a:endParaRPr lang="ar-SA" sz="28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6656633" y="3804700"/>
            <a:ext cx="5147913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تجنب الإكثار من تناول الدهون والسكريات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C176E1E-31DB-4CAC-A903-CD81FAC21DA9}"/>
              </a:ext>
            </a:extLst>
          </p:cNvPr>
          <p:cNvSpPr txBox="1"/>
          <p:nvPr/>
        </p:nvSpPr>
        <p:spPr>
          <a:xfrm>
            <a:off x="6666776" y="4457508"/>
            <a:ext cx="5147914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وشرب كميات كافية من الماء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CA37AD8-3275-42FC-92B9-9B0D8D7FF3A9}"/>
              </a:ext>
            </a:extLst>
          </p:cNvPr>
          <p:cNvSpPr txBox="1"/>
          <p:nvPr/>
        </p:nvSpPr>
        <p:spPr>
          <a:xfrm>
            <a:off x="6656633" y="5196794"/>
            <a:ext cx="5147913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تجنب تناول المشروبات الغازية.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6670623" y="3122115"/>
            <a:ext cx="5147913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تناول الغذاء الصحي المتوازن،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CF8D210-E03D-40AD-B797-0FB04CC37482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1808B1E-67B0-4310-8FA0-ABAB5065CFF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7C95E2E-FBCE-494C-842F-1BC8EEC229DB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D0B2C9-33F3-45F3-ABD5-2C13C862AA5F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2A2F8ADA-81DD-40DC-99CE-6082A347C5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46876" y="2382926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Same Side Corner Rectangle 58">
            <a:extLst>
              <a:ext uri="{FF2B5EF4-FFF2-40B4-BE49-F238E27FC236}">
                <a16:creationId xmlns:a16="http://schemas.microsoft.com/office/drawing/2014/main" id="{D74E7699-E920-408D-8C64-9BC8A8005836}"/>
              </a:ext>
            </a:extLst>
          </p:cNvPr>
          <p:cNvSpPr/>
          <p:nvPr/>
        </p:nvSpPr>
        <p:spPr>
          <a:xfrm rot="5400000" flipH="1">
            <a:off x="9725736" y="275286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1026" name="Picture 2" descr="الوجبات السريعة, الإفطار, وجبة المدرسة صورة بابوا نيو غينيا">
            <a:extLst>
              <a:ext uri="{FF2B5EF4-FFF2-40B4-BE49-F238E27FC236}">
                <a16:creationId xmlns:a16="http://schemas.microsoft.com/office/drawing/2014/main" id="{064ACA8F-EE2A-4E43-821E-66240AD1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8" b="95441" l="5000" r="94444">
                        <a14:foregroundMark x1="78222" y1="20441" x2="24222" y2="38235"/>
                        <a14:foregroundMark x1="25222" y1="16912" x2="22111" y2="67206"/>
                        <a14:foregroundMark x1="22111" y1="67206" x2="26556" y2="87794"/>
                        <a14:foregroundMark x1="26556" y1="87794" x2="44778" y2="90882"/>
                        <a14:foregroundMark x1="44778" y1="90882" x2="66333" y2="89118"/>
                        <a14:foregroundMark x1="66333" y1="89118" x2="66333" y2="89118"/>
                        <a14:foregroundMark x1="79556" y1="88676" x2="37111" y2="93235"/>
                        <a14:foregroundMark x1="37111" y1="93235" x2="24333" y2="90294"/>
                        <a14:foregroundMark x1="24333" y1="90294" x2="15222" y2="81618"/>
                        <a14:foregroundMark x1="15222" y1="81618" x2="10333" y2="52647"/>
                        <a14:foregroundMark x1="10333" y1="52647" x2="10667" y2="47500"/>
                        <a14:foregroundMark x1="11111" y1="36176" x2="53778" y2="18529"/>
                        <a14:foregroundMark x1="60889" y1="17647" x2="80889" y2="23676"/>
                        <a14:foregroundMark x1="80889" y1="23676" x2="89667" y2="35147"/>
                        <a14:foregroundMark x1="89667" y1="35147" x2="90444" y2="44265"/>
                        <a14:foregroundMark x1="90778" y1="47059" x2="86778" y2="83382"/>
                        <a14:foregroundMark x1="86556" y1="83382" x2="84111" y2="72794"/>
                        <a14:foregroundMark x1="90667" y1="49412" x2="84111" y2="35000"/>
                        <a14:foregroundMark x1="87111" y1="39853" x2="80333" y2="20882"/>
                        <a14:foregroundMark x1="71444" y1="17647" x2="37111" y2="13971"/>
                        <a14:foregroundMark x1="37111" y1="13971" x2="34444" y2="19706"/>
                        <a14:foregroundMark x1="34444" y1="19706" x2="51222" y2="28235"/>
                        <a14:foregroundMark x1="51222" y1="28235" x2="56111" y2="24265"/>
                        <a14:foregroundMark x1="56111" y1="24265" x2="80222" y2="37353"/>
                        <a14:foregroundMark x1="80222" y1="37353" x2="87333" y2="61912"/>
                        <a14:foregroundMark x1="87333" y1="61912" x2="73889" y2="88824"/>
                        <a14:foregroundMark x1="73889" y1="88824" x2="67667" y2="93235"/>
                        <a14:foregroundMark x1="67667" y1="93235" x2="50000" y2="92059"/>
                        <a14:foregroundMark x1="50000" y1="92059" x2="46222" y2="81765"/>
                        <a14:foregroundMark x1="46222" y1="81765" x2="38667" y2="70588"/>
                        <a14:foregroundMark x1="38667" y1="70588" x2="31556" y2="50294"/>
                        <a14:foregroundMark x1="31556" y1="50294" x2="14889" y2="41471"/>
                        <a14:foregroundMark x1="14889" y1="41471" x2="13000" y2="36471"/>
                        <a14:foregroundMark x1="13000" y1="36471" x2="6556" y2="56618"/>
                        <a14:foregroundMark x1="6556" y1="56618" x2="6000" y2="61618"/>
                        <a14:foregroundMark x1="5778" y1="61618" x2="13556" y2="83529"/>
                        <a14:foregroundMark x1="13556" y1="83529" x2="15222" y2="85735"/>
                        <a14:foregroundMark x1="14556" y1="86176" x2="24889" y2="92353"/>
                        <a14:foregroundMark x1="24889" y1="92353" x2="72556" y2="96324"/>
                        <a14:foregroundMark x1="72556" y1="96324" x2="79111" y2="95000"/>
                        <a14:foregroundMark x1="79111" y1="95000" x2="81556" y2="93382"/>
                        <a14:foregroundMark x1="83111" y1="90735" x2="89444" y2="73235"/>
                        <a14:foregroundMark x1="89444" y1="73235" x2="89444" y2="73235"/>
                        <a14:foregroundMark x1="92889" y1="62059" x2="93222" y2="45147"/>
                        <a14:foregroundMark x1="93111" y1="41912" x2="91000" y2="38971"/>
                        <a14:foregroundMark x1="90444" y1="35000" x2="84889" y2="22941"/>
                        <a14:foregroundMark x1="80444" y1="16471" x2="74222" y2="15735"/>
                        <a14:foregroundMark x1="32556" y1="14853" x2="29778" y2="21324"/>
                        <a14:foregroundMark x1="27667" y1="40735" x2="36556" y2="45147"/>
                        <a14:foregroundMark x1="41444" y1="35441" x2="39556" y2="53971"/>
                        <a14:foregroundMark x1="40667" y1="54265" x2="41889" y2="69559"/>
                        <a14:foregroundMark x1="32556" y1="68529" x2="32556" y2="68529"/>
                        <a14:foregroundMark x1="32222" y1="64706" x2="32222" y2="64706"/>
                        <a14:foregroundMark x1="27667" y1="60735" x2="27667" y2="60735"/>
                        <a14:foregroundMark x1="23444" y1="56471" x2="23444" y2="56471"/>
                        <a14:foregroundMark x1="27333" y1="46765" x2="27333" y2="46765"/>
                        <a14:foregroundMark x1="27000" y1="43529" x2="27000" y2="43529"/>
                        <a14:foregroundMark x1="25889" y1="40147" x2="25889" y2="40147"/>
                        <a14:foregroundMark x1="11444" y1="32941" x2="11444" y2="32941"/>
                        <a14:foregroundMark x1="9889" y1="37353" x2="9889" y2="37353"/>
                        <a14:foregroundMark x1="7889" y1="42647" x2="7889" y2="42647"/>
                        <a14:foregroundMark x1="7889" y1="42647" x2="7889" y2="42647"/>
                        <a14:foregroundMark x1="6667" y1="46618" x2="6667" y2="46618"/>
                        <a14:foregroundMark x1="5111" y1="53235" x2="5111" y2="53235"/>
                        <a14:foregroundMark x1="5111" y1="53235" x2="5111" y2="53235"/>
                        <a14:foregroundMark x1="34111" y1="72206" x2="34111" y2="72206"/>
                        <a14:foregroundMark x1="34000" y1="72206" x2="34000" y2="72206"/>
                        <a14:foregroundMark x1="33778" y1="72206" x2="33778" y2="72206"/>
                        <a14:foregroundMark x1="33444" y1="72500" x2="33444" y2="72500"/>
                        <a14:foregroundMark x1="30444" y1="78529" x2="30444" y2="78529"/>
                        <a14:foregroundMark x1="30111" y1="78529" x2="30111" y2="78529"/>
                        <a14:foregroundMark x1="48444" y1="62794" x2="48444" y2="62794"/>
                        <a14:foregroundMark x1="49667" y1="69265" x2="49667" y2="69265"/>
                        <a14:foregroundMark x1="49333" y1="69559" x2="49333" y2="69559"/>
                        <a14:foregroundMark x1="49333" y1="69559" x2="49333" y2="69559"/>
                        <a14:foregroundMark x1="49333" y1="69559" x2="51667" y2="75000"/>
                        <a14:foregroundMark x1="57778" y1="63529" x2="56889" y2="43088"/>
                        <a14:foregroundMark x1="62444" y1="56324" x2="71778" y2="65147"/>
                        <a14:foregroundMark x1="72444" y1="69265" x2="67556" y2="71324"/>
                        <a14:foregroundMark x1="66444" y1="74118" x2="66444" y2="74118"/>
                        <a14:foregroundMark x1="64444" y1="77353" x2="64444" y2="77353"/>
                        <a14:foregroundMark x1="65667" y1="81324" x2="65667" y2="81324"/>
                        <a14:foregroundMark x1="79556" y1="48971" x2="79556" y2="48971"/>
                        <a14:foregroundMark x1="82111" y1="49118" x2="80889" y2="49853"/>
                        <a14:foregroundMark x1="80889" y1="51618" x2="80889" y2="51618"/>
                        <a14:foregroundMark x1="79111" y1="54853" x2="79111" y2="54853"/>
                        <a14:foregroundMark x1="78333" y1="58382" x2="78333" y2="58382"/>
                        <a14:foregroundMark x1="51111" y1="42353" x2="51111" y2="42353"/>
                        <a14:foregroundMark x1="50222" y1="46618" x2="50222" y2="46618"/>
                        <a14:foregroundMark x1="50444" y1="50588" x2="50444" y2="50588"/>
                        <a14:foregroundMark x1="50444" y1="51618" x2="50444" y2="51618"/>
                        <a14:foregroundMark x1="50444" y1="53529" x2="50444" y2="53529"/>
                        <a14:foregroundMark x1="50444" y1="55882" x2="50444" y2="55882"/>
                        <a14:foregroundMark x1="46222" y1="60294" x2="46222" y2="60294"/>
                        <a14:foregroundMark x1="46000" y1="60000" x2="46000" y2="60000"/>
                        <a14:foregroundMark x1="46000" y1="55882" x2="46000" y2="55882"/>
                        <a14:foregroundMark x1="46000" y1="55882" x2="46556" y2="54853"/>
                        <a14:foregroundMark x1="50778" y1="47794" x2="50778" y2="47794"/>
                        <a14:foregroundMark x1="51667" y1="45441" x2="51667" y2="45441"/>
                        <a14:foregroundMark x1="53556" y1="43824" x2="53556" y2="43824"/>
                        <a14:foregroundMark x1="61222" y1="37353" x2="61222" y2="37353"/>
                        <a14:foregroundMark x1="84333" y1="22794" x2="84333" y2="22794"/>
                        <a14:foregroundMark x1="84111" y1="20882" x2="84111" y2="20882"/>
                        <a14:foregroundMark x1="84667" y1="18824" x2="84667" y2="18824"/>
                        <a14:foregroundMark x1="86444" y1="15294" x2="86444" y2="15294"/>
                        <a14:foregroundMark x1="86444" y1="17647" x2="86444" y2="17647"/>
                        <a14:foregroundMark x1="86444" y1="17647" x2="86444" y2="17647"/>
                        <a14:foregroundMark x1="85556" y1="17941" x2="85556" y2="17941"/>
                        <a14:foregroundMark x1="84556" y1="17941" x2="84556" y2="17941"/>
                        <a14:foregroundMark x1="84889" y1="17353" x2="84889" y2="17353"/>
                        <a14:foregroundMark x1="84889" y1="16029" x2="84889" y2="16029"/>
                        <a14:foregroundMark x1="85222" y1="16029" x2="85222" y2="16029"/>
                        <a14:foregroundMark x1="87778" y1="18382" x2="87778" y2="18382"/>
                        <a14:foregroundMark x1="87778" y1="19559" x2="87778" y2="19559"/>
                        <a14:foregroundMark x1="87111" y1="16471" x2="87111" y2="16471"/>
                        <a14:foregroundMark x1="84889" y1="13676" x2="84889" y2="13676"/>
                        <a14:foregroundMark x1="86444" y1="14706" x2="86444" y2="14706"/>
                        <a14:foregroundMark x1="87444" y1="16471" x2="87444" y2="16471"/>
                        <a14:foregroundMark x1="87444" y1="16471" x2="88000" y2="16471"/>
                        <a14:foregroundMark x1="88000" y1="16471" x2="88000" y2="16471"/>
                        <a14:foregroundMark x1="21222" y1="7206" x2="18889" y2="14706"/>
                        <a14:foregroundMark x1="21556" y1="6324" x2="21556" y2="6324"/>
                        <a14:foregroundMark x1="25778" y1="13088" x2="20667" y2="20147"/>
                        <a14:foregroundMark x1="22556" y1="12059" x2="13889" y2="14265"/>
                        <a14:foregroundMark x1="13889" y1="14265" x2="15444" y2="22941"/>
                        <a14:foregroundMark x1="15444" y1="22941" x2="15444" y2="22941"/>
                        <a14:foregroundMark x1="15444" y1="22941" x2="15778" y2="33824"/>
                        <a14:foregroundMark x1="15778" y1="39706" x2="12667" y2="24853"/>
                        <a14:foregroundMark x1="13556" y1="24559" x2="6889" y2="47059"/>
                        <a14:foregroundMark x1="13667" y1="5147" x2="12444" y2="8824"/>
                        <a14:foregroundMark x1="10889" y1="9853" x2="16333" y2="3824"/>
                        <a14:foregroundMark x1="16333" y1="3824" x2="24111" y2="4118"/>
                        <a14:foregroundMark x1="24111" y1="4118" x2="25222" y2="5147"/>
                        <a14:foregroundMark x1="25222" y1="5147" x2="27556" y2="15588"/>
                        <a14:foregroundMark x1="27556" y1="15588" x2="18444" y2="21324"/>
                        <a14:foregroundMark x1="20333" y1="22500" x2="14222" y2="10294"/>
                        <a14:foregroundMark x1="14222" y1="10294" x2="14222" y2="8235"/>
                        <a14:foregroundMark x1="37667" y1="36618" x2="37444" y2="60735"/>
                        <a14:foregroundMark x1="38889" y1="57647" x2="39778" y2="80588"/>
                        <a14:foregroundMark x1="36889" y1="95588" x2="25889" y2="95000"/>
                        <a14:foregroundMark x1="19667" y1="85000" x2="31889" y2="58676"/>
                        <a14:foregroundMark x1="31889" y1="58676" x2="31889" y2="58676"/>
                        <a14:foregroundMark x1="40222" y1="81029" x2="19222" y2="61912"/>
                        <a14:foregroundMark x1="19222" y1="61912" x2="15222" y2="52647"/>
                        <a14:foregroundMark x1="13111" y1="59559" x2="18556" y2="54265"/>
                        <a14:foregroundMark x1="43444" y1="31029" x2="44667" y2="44559"/>
                        <a14:foregroundMark x1="72222" y1="24118" x2="64556" y2="24853"/>
                        <a14:foregroundMark x1="66333" y1="38529" x2="44000" y2="48529"/>
                        <a14:foregroundMark x1="44000" y1="48529" x2="42667" y2="48676"/>
                        <a14:foregroundMark x1="56222" y1="37059" x2="50222" y2="60000"/>
                        <a14:foregroundMark x1="55778" y1="30882" x2="44778" y2="66324"/>
                        <a14:foregroundMark x1="52889" y1="33824" x2="49333" y2="67647"/>
                        <a14:foregroundMark x1="48444" y1="65588" x2="80000" y2="61618"/>
                        <a14:foregroundMark x1="80000" y1="61618" x2="80333" y2="60882"/>
                        <a14:foregroundMark x1="76444" y1="68529" x2="79111" y2="46618"/>
                        <a14:foregroundMark x1="82222" y1="46618" x2="66333" y2="66471"/>
                        <a14:foregroundMark x1="77667" y1="70588" x2="67667" y2="65735"/>
                        <a14:foregroundMark x1="92778" y1="66765" x2="92778" y2="66765"/>
                        <a14:foregroundMark x1="92889" y1="69559" x2="92889" y2="69559"/>
                        <a14:foregroundMark x1="93778" y1="67353" x2="94444" y2="45882"/>
                        <a14:foregroundMark x1="79444" y1="65147" x2="79444" y2="65147"/>
                        <a14:foregroundMark x1="62667" y1="36471" x2="62667" y2="36471"/>
                        <a14:foregroundMark x1="61778" y1="36471" x2="60222" y2="36912"/>
                        <a14:foregroundMark x1="53222" y1="77353" x2="53222" y2="77353"/>
                        <a14:foregroundMark x1="55111" y1="78088" x2="55111" y2="78088"/>
                        <a14:foregroundMark x1="56556" y1="80147" x2="56556" y2="80147"/>
                        <a14:foregroundMark x1="41444" y1="84559" x2="41444" y2="84559"/>
                        <a14:foregroundMark x1="41667" y1="81324" x2="41667" y2="81324"/>
                        <a14:foregroundMark x1="39889" y1="84265" x2="39889" y2="84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75" y="708506"/>
            <a:ext cx="2140438" cy="1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e little boy eating breakfast with bread, fried egg, broccoli,  vegetables holding fork with sausage showing thumb up gesture 7533151  Vector Art at Vecteezy">
            <a:extLst>
              <a:ext uri="{FF2B5EF4-FFF2-40B4-BE49-F238E27FC236}">
                <a16:creationId xmlns:a16="http://schemas.microsoft.com/office/drawing/2014/main" id="{E9FBB3E0-ED56-49CE-9167-AD0F9AA91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313" y1="34635" x2="58906" y2="46719"/>
                        <a14:backgroundMark x1="59844" y1="31354" x2="59844" y2="3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8" t="23870" r="9912" b="12565"/>
          <a:stretch/>
        </p:blipFill>
        <p:spPr bwMode="auto">
          <a:xfrm>
            <a:off x="3047832" y="2325726"/>
            <a:ext cx="1974478" cy="18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inking Water PNG, Vector, PSD, and Clipart With Transparent Background for Free Download | Pngtree">
            <a:extLst>
              <a:ext uri="{FF2B5EF4-FFF2-40B4-BE49-F238E27FC236}">
                <a16:creationId xmlns:a16="http://schemas.microsoft.com/office/drawing/2014/main" id="{1E1F2953-A617-4713-85AD-466B2439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6667" l="10000" r="90000">
                        <a14:foregroundMark x1="58056" y1="96667" x2="58056" y2="96667"/>
                        <a14:foregroundMark x1="56944" y1="35556" x2="53889" y2="37222"/>
                        <a14:foregroundMark x1="40833" y1="38611" x2="40833" y2="38611"/>
                        <a14:foregroundMark x1="35556" y1="38056" x2="35556" y2="38056"/>
                        <a14:foregroundMark x1="50833" y1="5000" x2="50833" y2="5000"/>
                        <a14:foregroundMark x1="39722" y1="36944" x2="39722" y2="3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41" y="3705775"/>
            <a:ext cx="1770281" cy="17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la Lover Stock Illustration - Download Image Now - Drinking, Soda, Cola -  iStock">
            <a:extLst>
              <a:ext uri="{FF2B5EF4-FFF2-40B4-BE49-F238E27FC236}">
                <a16:creationId xmlns:a16="http://schemas.microsoft.com/office/drawing/2014/main" id="{A0B7C949-BA69-460D-B9F5-0390F7C7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9" b="97378" l="4902" r="92484">
                        <a14:foregroundMark x1="92484" y1="23601" x2="92484" y2="23601"/>
                        <a14:foregroundMark x1="83007" y1="93531" x2="83007" y2="93531"/>
                        <a14:foregroundMark x1="87418" y1="95455" x2="87418" y2="95455"/>
                        <a14:foregroundMark x1="92320" y1="94406" x2="92320" y2="94406"/>
                        <a14:foregroundMark x1="5065" y1="84965" x2="12092" y2="22902"/>
                        <a14:foregroundMark x1="17157" y1="6818" x2="17157" y2="6818"/>
                        <a14:foregroundMark x1="14379" y1="9091" x2="30719" y2="2797"/>
                        <a14:foregroundMark x1="39542" y1="10140" x2="31209" y2="13462"/>
                        <a14:foregroundMark x1="31209" y1="13462" x2="14869" y2="12238"/>
                        <a14:foregroundMark x1="14869" y1="12238" x2="10784" y2="9965"/>
                        <a14:foregroundMark x1="8497" y1="7168" x2="15033" y2="2972"/>
                        <a14:foregroundMark x1="15850" y1="2448" x2="29575" y2="1748"/>
                        <a14:foregroundMark x1="29575" y1="1748" x2="42810" y2="5245"/>
                        <a14:foregroundMark x1="33660" y1="12063" x2="24673" y2="8741"/>
                        <a14:foregroundMark x1="24673" y1="8741" x2="24183" y2="8042"/>
                        <a14:foregroundMark x1="68791" y1="68007" x2="63399" y2="59965"/>
                        <a14:foregroundMark x1="63399" y1="59965" x2="60621" y2="48427"/>
                        <a14:foregroundMark x1="60621" y1="48427" x2="64542" y2="38287"/>
                        <a14:foregroundMark x1="56209" y1="43182" x2="64052" y2="41259"/>
                        <a14:foregroundMark x1="77124" y1="95804" x2="77124" y2="95804"/>
                        <a14:foregroundMark x1="76307" y1="96503" x2="76307" y2="96503"/>
                        <a14:foregroundMark x1="31046" y1="58042" x2="31046" y2="58042"/>
                        <a14:foregroundMark x1="31046" y1="58042" x2="28431" y2="48427"/>
                        <a14:foregroundMark x1="35621" y1="1399" x2="35621" y2="1399"/>
                        <a14:foregroundMark x1="40033" y1="95804" x2="40033" y2="95804"/>
                        <a14:foregroundMark x1="39869" y1="95804" x2="31863" y2="97378"/>
                        <a14:foregroundMark x1="28922" y1="95979" x2="19608" y2="96503"/>
                        <a14:foregroundMark x1="19608" y1="96503" x2="17157" y2="95105"/>
                        <a14:foregroundMark x1="16176" y1="94930" x2="11765" y2="91259"/>
                        <a14:foregroundMark x1="42810" y1="94406" x2="42810" y2="94406"/>
                        <a14:backgroundMark x1="84477" y1="4720" x2="84477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00" y="4532274"/>
            <a:ext cx="1730313" cy="1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1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9" grpId="0" animBg="1"/>
      <p:bldP spid="10" grpId="0" animBg="1"/>
      <p:bldP spid="1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624E4A6-44E4-4597-9D8C-B5410C0B5775}"/>
              </a:ext>
            </a:extLst>
          </p:cNvPr>
          <p:cNvSpPr txBox="1"/>
          <p:nvPr/>
        </p:nvSpPr>
        <p:spPr>
          <a:xfrm>
            <a:off x="4126458" y="3429000"/>
            <a:ext cx="3939085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الأساسي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4126459" y="2318249"/>
            <a:ext cx="3939086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المحافظة على الصحة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A2DC3C-B55D-4E26-BF3A-ABC6518C311C}"/>
              </a:ext>
            </a:extLst>
          </p:cNvPr>
          <p:cNvSpPr txBox="1"/>
          <p:nvPr/>
        </p:nvSpPr>
        <p:spPr>
          <a:xfrm>
            <a:off x="4144263" y="1660471"/>
            <a:ext cx="3921280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8BEC9D2-B755-4479-A525-E7AD5DF77E4B}"/>
              </a:ext>
            </a:extLst>
          </p:cNvPr>
          <p:cNvSpPr txBox="1"/>
          <p:nvPr/>
        </p:nvSpPr>
        <p:spPr>
          <a:xfrm>
            <a:off x="4126457" y="4086778"/>
            <a:ext cx="3939085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نحافظ على الصحة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50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3303731" y="947026"/>
            <a:ext cx="63082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إن أخذ قسط كاف من الراحة مهم لصحة الجسم،</a:t>
            </a:r>
            <a:endParaRPr lang="ar-SA" sz="2400" b="1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095834" y="682244"/>
            <a:ext cx="1875586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النوم 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6130981" y="3120530"/>
            <a:ext cx="549321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يحافظ على سلامة الجسم العقلية والجسدية،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C176E1E-31DB-4CAC-A903-CD81FAC21DA9}"/>
              </a:ext>
            </a:extLst>
          </p:cNvPr>
          <p:cNvSpPr txBox="1"/>
          <p:nvPr/>
        </p:nvSpPr>
        <p:spPr>
          <a:xfrm>
            <a:off x="6130981" y="3666043"/>
            <a:ext cx="547572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يحتاج الجسم إلى ٨ ساعات تقريبا من النوم ليلا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CA37AD8-3275-42FC-92B9-9B0D8D7FF3A9}"/>
              </a:ext>
            </a:extLst>
          </p:cNvPr>
          <p:cNvSpPr txBox="1"/>
          <p:nvPr/>
        </p:nvSpPr>
        <p:spPr>
          <a:xfrm>
            <a:off x="6148472" y="4211117"/>
            <a:ext cx="5475721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لذا يجب أن نحرص على النوم المبكر؛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لنصحو مبكرا ونستقبل يومنا الدراسي بنشاط.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6096000" y="2513475"/>
            <a:ext cx="549321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المبكر يريح الجسم ويحافظ على حيويته ونشاطه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659EC95-6498-4761-8A6D-63C52FDA5920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8715A12-C552-457E-83D4-F0466E7934BE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ADE074D-7731-4367-8675-E8FB31F549E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2F60F6-FA1F-43C9-A6AB-6F4716388653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2050" name="Picture 2" descr="Cartoon little girl sleeping with stuffed bear 8733560 Vector Art at  Vecteezy">
            <a:extLst>
              <a:ext uri="{FF2B5EF4-FFF2-40B4-BE49-F238E27FC236}">
                <a16:creationId xmlns:a16="http://schemas.microsoft.com/office/drawing/2014/main" id="{81C96861-32BB-4905-9A3B-40EB2A12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3" b="97758" l="2240" r="97917">
                        <a14:foregroundMark x1="67240" y1="8083" x2="90781" y2="13569"/>
                        <a14:foregroundMark x1="90781" y1="13569" x2="96875" y2="17345"/>
                        <a14:foregroundMark x1="96875" y1="17345" x2="95208" y2="51917"/>
                        <a14:foregroundMark x1="95208" y1="51917" x2="84792" y2="53746"/>
                        <a14:foregroundMark x1="88646" y1="6313" x2="97760" y2="45074"/>
                        <a14:foregroundMark x1="97760" y1="45074" x2="97760" y2="46313"/>
                        <a14:foregroundMark x1="93125" y1="7198" x2="93125" y2="7198"/>
                        <a14:foregroundMark x1="89635" y1="4602" x2="82500" y2="2183"/>
                        <a14:foregroundMark x1="79219" y1="2183" x2="75729" y2="5251"/>
                        <a14:foregroundMark x1="97917" y1="57286" x2="97917" y2="57286"/>
                        <a14:foregroundMark x1="25000" y1="89381" x2="25000" y2="89381"/>
                        <a14:foregroundMark x1="16302" y1="74749" x2="9375" y2="64720"/>
                        <a14:foregroundMark x1="11302" y1="59882" x2="33073" y2="69499"/>
                        <a14:foregroundMark x1="33073" y1="69499" x2="33073" y2="91563"/>
                        <a14:foregroundMark x1="32708" y1="96637" x2="32708" y2="96637"/>
                        <a14:foregroundMark x1="30990" y1="97935" x2="14167" y2="90914"/>
                        <a14:foregroundMark x1="14167" y1="90914" x2="9740" y2="85487"/>
                        <a14:foregroundMark x1="21146" y1="92448" x2="14740" y2="87847"/>
                        <a14:foregroundMark x1="14740" y1="87847" x2="8385" y2="74336"/>
                        <a14:foregroundMark x1="8385" y1="74336" x2="8385" y2="74336"/>
                        <a14:foregroundMark x1="4167" y1="60118" x2="4167" y2="60118"/>
                        <a14:foregroundMark x1="4167" y1="60118" x2="18594" y2="64071"/>
                        <a14:foregroundMark x1="2240" y1="65133" x2="20156" y2="73451"/>
                        <a14:foregroundMark x1="11458" y1="51799" x2="11458" y2="51799"/>
                        <a14:foregroundMark x1="4531" y1="53746" x2="4531" y2="53746"/>
                        <a14:foregroundMark x1="8958" y1="51563" x2="8958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844" y="762036"/>
            <a:ext cx="2656555" cy="23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52FD00F9-6F83-44B1-8B8B-48D321AAE9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19654" y="1693679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 Same Side Corner Rectangle 58">
            <a:extLst>
              <a:ext uri="{FF2B5EF4-FFF2-40B4-BE49-F238E27FC236}">
                <a16:creationId xmlns:a16="http://schemas.microsoft.com/office/drawing/2014/main" id="{EC0CE74D-ADBA-48C9-AB82-EB0568AC5DF9}"/>
              </a:ext>
            </a:extLst>
          </p:cNvPr>
          <p:cNvSpPr/>
          <p:nvPr/>
        </p:nvSpPr>
        <p:spPr>
          <a:xfrm rot="5400000" flipH="1">
            <a:off x="8198514" y="206361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2052" name="Picture 4" descr="أ. عمرو محمد زين (@AmroZain1) / Twitter">
            <a:extLst>
              <a:ext uri="{FF2B5EF4-FFF2-40B4-BE49-F238E27FC236}">
                <a16:creationId xmlns:a16="http://schemas.microsoft.com/office/drawing/2014/main" id="{227AD6A0-A760-4FB8-84AF-F79CE8F1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8307" r="95367">
                        <a14:foregroundMark x1="95527" y1="73003" x2="95527" y2="73003"/>
                        <a14:foregroundMark x1="8307" y1="25240" x2="8307" y2="25240"/>
                        <a14:foregroundMark x1="27476" y1="88019" x2="27476" y2="88019"/>
                        <a14:foregroundMark x1="27157" y1="88818" x2="27157" y2="88818"/>
                        <a14:foregroundMark x1="26997" y1="89297" x2="23003" y2="87540"/>
                        <a14:foregroundMark x1="16134" y1="86741" x2="16134" y2="86741"/>
                        <a14:foregroundMark x1="15176" y1="86581" x2="13099" y2="87220"/>
                        <a14:foregroundMark x1="13099" y1="87220" x2="15335" y2="88339"/>
                        <a14:foregroundMark x1="16933" y1="88978" x2="16933" y2="88978"/>
                        <a14:foregroundMark x1="18211" y1="86741" x2="18211" y2="86741"/>
                        <a14:foregroundMark x1="17093" y1="81789" x2="17093" y2="81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99" y="1690374"/>
            <a:ext cx="2334479" cy="23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نوم المبكر للطفل | مدونة جنى للأطفال">
            <a:extLst>
              <a:ext uri="{FF2B5EF4-FFF2-40B4-BE49-F238E27FC236}">
                <a16:creationId xmlns:a16="http://schemas.microsoft.com/office/drawing/2014/main" id="{CC3A8189-2DB1-4E76-A327-E656AFCE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4" b="90000" l="9281" r="90511">
                        <a14:foregroundMark x1="90719" y1="56420" x2="90719" y2="56420"/>
                        <a14:foregroundMark x1="28154" y1="7901" x2="28154" y2="7901"/>
                        <a14:foregroundMark x1="9593" y1="15679" x2="9593" y2="15679"/>
                        <a14:foregroundMark x1="9281" y1="17901" x2="9281" y2="17901"/>
                        <a14:foregroundMark x1="19082" y1="46543" x2="19082" y2="46543"/>
                        <a14:foregroundMark x1="17935" y1="49630" x2="17935" y2="49630"/>
                        <a14:foregroundMark x1="17727" y1="49136" x2="18457" y2="48519"/>
                        <a14:foregroundMark x1="23462" y1="50247" x2="23462" y2="50247"/>
                        <a14:foregroundMark x1="22941" y1="50247" x2="13660" y2="49877"/>
                        <a14:foregroundMark x1="13660" y1="49877" x2="12200" y2="49877"/>
                        <a14:foregroundMark x1="9802" y1="50494" x2="19499" y2="51111"/>
                        <a14:foregroundMark x1="19499" y1="51111" x2="27320" y2="49630"/>
                        <a14:foregroundMark x1="29406" y1="50000" x2="34202" y2="50247"/>
                        <a14:foregroundMark x1="29614" y1="5062" x2="27946" y2="864"/>
                        <a14:foregroundMark x1="19604" y1="1358" x2="14494" y2="3704"/>
                        <a14:foregroundMark x1="13347" y1="5679" x2="13139" y2="10247"/>
                        <a14:foregroundMark x1="13139" y1="10247" x2="10949" y2="12222"/>
                        <a14:foregroundMark x1="11157" y1="11605" x2="11157" y2="11605"/>
                        <a14:foregroundMark x1="32325" y1="5185" x2="32325" y2="5185"/>
                        <a14:backgroundMark x1="57664" y1="12840" x2="43379" y2="18519"/>
                        <a14:backgroundMark x1="28154" y1="47901" x2="28154" y2="47901"/>
                        <a14:backgroundMark x1="27946" y1="47901" x2="22419" y2="47654"/>
                        <a14:backgroundMark x1="24818" y1="12222" x2="24818" y2="12222"/>
                        <a14:backgroundMark x1="20125" y1="13333" x2="20125" y2="13333"/>
                        <a14:backgroundMark x1="17935" y1="14691" x2="17935" y2="14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1" y="3980587"/>
            <a:ext cx="4473198" cy="37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7383754" y="2512585"/>
            <a:ext cx="4456390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لابد من زيارة الطبيب عند شعورنا بالمرض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9203960" y="894309"/>
            <a:ext cx="2385251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زيارة الطيب: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7383754" y="3848269"/>
            <a:ext cx="4456390" cy="488454"/>
          </a:xfrm>
          <a:prstGeom prst="roundRect">
            <a:avLst>
              <a:gd name="adj" fmla="val 946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يجب أخذ التطعيمات اللازمة في وقتها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7383754" y="3183810"/>
            <a:ext cx="4456390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واتباع تعليماته عند تناول الأدوية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9CDE31-6859-457D-BAAF-AED4E68D185B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6BF623-40F9-459A-B497-6517FFFF6A2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5C16ACD-75BD-4A44-8635-C7EBB73747FA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645E28E-D3E7-47EC-BE29-CB7E2836048C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2D3BADE1-5195-4D22-9761-CCAEBCB3D796}"/>
              </a:ext>
            </a:extLst>
          </p:cNvPr>
          <p:cNvCxnSpPr>
            <a:cxnSpLocks/>
          </p:cNvCxnSpPr>
          <p:nvPr/>
        </p:nvCxnSpPr>
        <p:spPr>
          <a:xfrm rot="5400000">
            <a:off x="9740615" y="1711194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BC274EC3-8058-4937-A561-563BFB3C4A92}"/>
              </a:ext>
            </a:extLst>
          </p:cNvPr>
          <p:cNvSpPr/>
          <p:nvPr/>
        </p:nvSpPr>
        <p:spPr>
          <a:xfrm rot="5400000" flipH="1">
            <a:off x="9905589" y="206827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3076" name="Picture 4" descr="مشاهد تواصل شفوي حول حفظ الصحة التعليم الإبتدائي">
            <a:extLst>
              <a:ext uri="{FF2B5EF4-FFF2-40B4-BE49-F238E27FC236}">
                <a16:creationId xmlns:a16="http://schemas.microsoft.com/office/drawing/2014/main" id="{97B77398-10C2-4ED5-9A7A-C50D4CE22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9" b="94167" l="6997" r="89932">
                        <a14:foregroundMark x1="73379" y1="40208" x2="73379" y2="40208"/>
                        <a14:foregroundMark x1="70137" y1="39375" x2="70137" y2="39375"/>
                        <a14:foregroundMark x1="70137" y1="39375" x2="74403" y2="52917"/>
                        <a14:foregroundMark x1="75256" y1="33646" x2="87031" y2="40000"/>
                        <a14:foregroundMark x1="70990" y1="35833" x2="57338" y2="36771"/>
                        <a14:foregroundMark x1="62628" y1="7604" x2="29010" y2="7604"/>
                        <a14:foregroundMark x1="7167" y1="17917" x2="10410" y2="21667"/>
                        <a14:foregroundMark x1="55461" y1="70417" x2="53413" y2="87917"/>
                        <a14:foregroundMark x1="55461" y1="91354" x2="45904" y2="92917"/>
                        <a14:foregroundMark x1="42662" y1="92917" x2="53072" y2="91771"/>
                        <a14:foregroundMark x1="58362" y1="89167" x2="58362" y2="83229"/>
                        <a14:foregroundMark x1="53072" y1="84167" x2="53072" y2="84167"/>
                        <a14:foregroundMark x1="51536" y1="86354" x2="51536" y2="86354"/>
                        <a14:foregroundMark x1="52218" y1="86354" x2="53072" y2="90521"/>
                        <a14:foregroundMark x1="72696" y1="94167" x2="86348" y2="92604"/>
                        <a14:foregroundMark x1="86348" y1="92604" x2="86689" y2="92500"/>
                        <a14:foregroundMark x1="85154" y1="90313" x2="79863" y2="75521"/>
                        <a14:foregroundMark x1="79863" y1="75521" x2="84130" y2="59479"/>
                        <a14:foregroundMark x1="88055" y1="56354" x2="87031" y2="46979"/>
                        <a14:foregroundMark x1="62287" y1="51979" x2="51195" y2="52708"/>
                        <a14:foregroundMark x1="66553" y1="41354" x2="66553" y2="41354"/>
                        <a14:foregroundMark x1="54437" y1="41979" x2="54437" y2="41979"/>
                        <a14:foregroundMark x1="54437" y1="44792" x2="54437" y2="44792"/>
                        <a14:foregroundMark x1="51877" y1="35417" x2="51877" y2="35417"/>
                        <a14:foregroundMark x1="54096" y1="3229" x2="54096" y2="3229"/>
                        <a14:foregroundMark x1="71331" y1="55521" x2="71331" y2="55521"/>
                        <a14:foregroundMark x1="64164" y1="54688" x2="64164" y2="54688"/>
                        <a14:foregroundMark x1="62969" y1="55521" x2="62969" y2="55521"/>
                        <a14:foregroundMark x1="61263" y1="55521" x2="61263" y2="55521"/>
                        <a14:foregroundMark x1="59727" y1="55521" x2="59727" y2="55521"/>
                        <a14:foregroundMark x1="84471" y1="87917" x2="84471" y2="87917"/>
                        <a14:foregroundMark x1="84812" y1="87188" x2="84812" y2="87188"/>
                        <a14:foregroundMark x1="83788" y1="85938" x2="83788" y2="85938"/>
                        <a14:foregroundMark x1="83447" y1="84792" x2="83447" y2="84792"/>
                        <a14:backgroundMark x1="51877" y1="40729" x2="51877" y2="40729"/>
                        <a14:backgroundMark x1="51365" y1="40938" x2="48805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652" y="634653"/>
            <a:ext cx="1449787" cy="23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édecin Examine La Poitrine D'un Enfant Avec Un Stéthoscope | Vecteur  Premium">
            <a:extLst>
              <a:ext uri="{FF2B5EF4-FFF2-40B4-BE49-F238E27FC236}">
                <a16:creationId xmlns:a16="http://schemas.microsoft.com/office/drawing/2014/main" id="{EAF1D689-7544-4BE4-B363-3E5BA694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750" y1="39550" x2="76100" y2="51350"/>
                        <a14:foregroundMark x1="79600" y1="57500" x2="74350" y2="8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6040" y="1038250"/>
            <a:ext cx="5069194" cy="50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11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433392" y="1628643"/>
            <a:ext cx="630821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أهم فوائد المبكر على صحتي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600662" y="894309"/>
            <a:ext cx="2988550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5446553" y="3397219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يحافظ على سلامة الجسم العقلية والجسدية،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5446553" y="2759335"/>
            <a:ext cx="63082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المبكر يريح الجسم ويحافظ على حيويته ونشاطه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A4F9FE0-6F64-4EBE-9783-3668CF026ACE}"/>
              </a:ext>
            </a:extLst>
          </p:cNvPr>
          <p:cNvSpPr txBox="1"/>
          <p:nvPr/>
        </p:nvSpPr>
        <p:spPr>
          <a:xfrm>
            <a:off x="5446553" y="4051436"/>
            <a:ext cx="6308218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لذا يجب أن نحرص على النوم المبكر؛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لنصحو مبكرا ونستقبل يومنا الدراسي بنشاط.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5DCB9B2-1BD8-4DCE-8CF5-A67971EAD90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A8E7C8B-405C-4186-8B4D-7C5365066D9A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E60D103-B593-42F1-8ACA-122BF369EFD0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4DF3759-D818-46BE-8966-1079B579D39B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76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663202" y="1333938"/>
            <a:ext cx="630821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التفكير الناقد لماذا ينصح الأطباء بالنوم ليلاً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982870" y="622089"/>
            <a:ext cx="2988550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4736893" y="3496755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يمنحنا النوم ليلاً الطاقة لنشاط أكثر خلال اليوم.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4736892" y="2830525"/>
            <a:ext cx="695797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قال تعالى(( وجعلنا الليل لباسا وجعلنا النهار معاشا ))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9A55AAE-6DD7-4E3E-B5D4-2BBE5CC70DF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82AD6A4-E26B-484E-8B8F-75D207F2E5E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8AF71CE-0F53-4081-A1C4-FEE4F015AC02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7562DF0-6500-492C-A990-7AD65791CC7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5FB55A6-B736-478E-A2BD-C5CE23A181D3}"/>
              </a:ext>
            </a:extLst>
          </p:cNvPr>
          <p:cNvSpPr txBox="1"/>
          <p:nvPr/>
        </p:nvSpPr>
        <p:spPr>
          <a:xfrm>
            <a:off x="4736892" y="4612492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تقليل مخاطر ارتفاع ضغط الدم أمراض القلب.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39E48A-965F-46D2-92B1-E6D9F5EF9B3B}"/>
              </a:ext>
            </a:extLst>
          </p:cNvPr>
          <p:cNvSpPr txBox="1"/>
          <p:nvPr/>
        </p:nvSpPr>
        <p:spPr>
          <a:xfrm>
            <a:off x="4736892" y="4071269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يساعد الجسم على مكافحة المرض عن طريق تعزيز جهاز المناعة. </a:t>
            </a:r>
          </a:p>
        </p:txBody>
      </p:sp>
    </p:spTree>
    <p:extLst>
      <p:ext uri="{BB962C8B-B14F-4D97-AF65-F5344CB8AC3E}">
        <p14:creationId xmlns:p14="http://schemas.microsoft.com/office/powerpoint/2010/main" val="16246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  <p:bldP spid="19" grpId="0" animBg="1"/>
      <p:bldP spid="15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820525" y="2508585"/>
            <a:ext cx="5150895" cy="2311956"/>
          </a:xfrm>
          <a:prstGeom prst="roundRect">
            <a:avLst>
              <a:gd name="adj" fmla="val 582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عبارة عن مجهود جسدي عادي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مهارة تمارس بموجب قواعد 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متفق عليها بهدف الترفيه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المنافسة أو تطوير المهارات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تقوية الثقة بالنفس.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9474316" y="783677"/>
            <a:ext cx="24435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التمارين الرياضية: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DF32464-97A9-4931-8EA9-7E8917CF1FE5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DAA7C3F-1CE5-4B7E-9CBC-D96BA788C94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0610218-5072-4F75-9D2E-CB62BE8A225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C3184B-4465-40BC-BE52-ABB632616B51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4100" name="Picture 4" descr="How Daily Exercising Makes you a Better Employee - CareerGuide">
            <a:extLst>
              <a:ext uri="{FF2B5EF4-FFF2-40B4-BE49-F238E27FC236}">
                <a16:creationId xmlns:a16="http://schemas.microsoft.com/office/drawing/2014/main" id="{DD3676FD-6DA0-411D-9C36-AC479C705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91" y="855688"/>
            <a:ext cx="5712752" cy="51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83DB2620-4185-4F3A-92A5-D40579E85213}"/>
              </a:ext>
            </a:extLst>
          </p:cNvPr>
          <p:cNvCxnSpPr>
            <a:cxnSpLocks/>
          </p:cNvCxnSpPr>
          <p:nvPr/>
        </p:nvCxnSpPr>
        <p:spPr>
          <a:xfrm rot="5400000">
            <a:off x="9870306" y="1582545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 Same Side Corner Rectangle 58">
            <a:extLst>
              <a:ext uri="{FF2B5EF4-FFF2-40B4-BE49-F238E27FC236}">
                <a16:creationId xmlns:a16="http://schemas.microsoft.com/office/drawing/2014/main" id="{E41D123F-7B20-49F9-8585-E20D29C90CE9}"/>
              </a:ext>
            </a:extLst>
          </p:cNvPr>
          <p:cNvSpPr/>
          <p:nvPr/>
        </p:nvSpPr>
        <p:spPr>
          <a:xfrm rot="5400000" flipH="1">
            <a:off x="10017171" y="18973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849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6875464" y="3541665"/>
            <a:ext cx="2917867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تقوية عضلات الجسم.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9527873" y="1434885"/>
            <a:ext cx="246765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أهمية الرياضة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9CA0005-9CA4-4127-A7D0-58B663FCB360}"/>
              </a:ext>
            </a:extLst>
          </p:cNvPr>
          <p:cNvSpPr txBox="1"/>
          <p:nvPr/>
        </p:nvSpPr>
        <p:spPr>
          <a:xfrm>
            <a:off x="3379304" y="2042002"/>
            <a:ext cx="8616225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إن المواظبة على ممارسة التمارين الرياضية تحقق للإنسان فوائد صحية عديدة، منها: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83E77A0-73C3-4C3A-BF44-51DE5724C696}"/>
              </a:ext>
            </a:extLst>
          </p:cNvPr>
          <p:cNvSpPr txBox="1"/>
          <p:nvPr/>
        </p:nvSpPr>
        <p:spPr>
          <a:xfrm>
            <a:off x="6387138" y="4769280"/>
            <a:ext cx="558428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السيطرة على وزن الجشم والتخلص من الوزن الزائد.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7B343D7-94DB-4FE9-A3BB-CA4F6508C706}"/>
              </a:ext>
            </a:extLst>
          </p:cNvPr>
          <p:cNvSpPr txBox="1"/>
          <p:nvPr/>
        </p:nvSpPr>
        <p:spPr>
          <a:xfrm>
            <a:off x="6387138" y="5453782"/>
            <a:ext cx="558428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تساعد على المشاركة وتكوين صداقات مع الآخرين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7898B07-A4C9-41AA-9D08-855F8AC63A88}"/>
              </a:ext>
            </a:extLst>
          </p:cNvPr>
          <p:cNvSpPr txBox="1"/>
          <p:nvPr/>
        </p:nvSpPr>
        <p:spPr>
          <a:xfrm>
            <a:off x="5711251" y="4148834"/>
            <a:ext cx="628427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زيادة كفاءة الجهاز التنفسي، مما يؤدي إلى زيادة نشاط الجسم.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144BBA3-7A60-4698-AC67-718B115A9182}"/>
              </a:ext>
            </a:extLst>
          </p:cNvPr>
          <p:cNvSpPr txBox="1"/>
          <p:nvPr/>
        </p:nvSpPr>
        <p:spPr>
          <a:xfrm>
            <a:off x="9527873" y="677810"/>
            <a:ext cx="24435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التمارين الرياضية: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DF49066-DA71-4327-B44F-A890CB4BA50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7D8AB0B-FBA8-455E-A8DD-2A2AE9E992B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C781901-5910-4C1F-80FD-4A3FFA923EF5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C9001CF-02F3-4858-91C9-385B0CCF899E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24" name="ตัวเชื่อมต่อตรง 237">
            <a:extLst>
              <a:ext uri="{FF2B5EF4-FFF2-40B4-BE49-F238E27FC236}">
                <a16:creationId xmlns:a16="http://schemas.microsoft.com/office/drawing/2014/main" id="{B2EB0637-4EA4-49E7-B207-73A0A18085F8}"/>
              </a:ext>
            </a:extLst>
          </p:cNvPr>
          <p:cNvCxnSpPr>
            <a:cxnSpLocks/>
          </p:cNvCxnSpPr>
          <p:nvPr/>
        </p:nvCxnSpPr>
        <p:spPr>
          <a:xfrm rot="5400000">
            <a:off x="8163230" y="2797963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70D98553-86D5-467E-9B47-43C5C9CBD669}"/>
              </a:ext>
            </a:extLst>
          </p:cNvPr>
          <p:cNvSpPr/>
          <p:nvPr/>
        </p:nvSpPr>
        <p:spPr>
          <a:xfrm rot="5400000" flipH="1">
            <a:off x="8328204" y="315504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7174" name="Picture 6" descr="Premium Vector | Little boy making weight lifting exercise">
            <a:extLst>
              <a:ext uri="{FF2B5EF4-FFF2-40B4-BE49-F238E27FC236}">
                <a16:creationId xmlns:a16="http://schemas.microsoft.com/office/drawing/2014/main" id="{75F7310E-09F4-4E57-B860-4EA0ED26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3" y="492433"/>
            <a:ext cx="3587591" cy="35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ttle Boy Making Weight Lifting Exercise 2710514 Vector Art at Vecteezy">
            <a:extLst>
              <a:ext uri="{FF2B5EF4-FFF2-40B4-BE49-F238E27FC236}">
                <a16:creationId xmlns:a16="http://schemas.microsoft.com/office/drawing/2014/main" id="{139220CD-6E57-4F35-B894-8D26EBB4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79" y="2711892"/>
            <a:ext cx="2940787" cy="29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9572840" y="835636"/>
            <a:ext cx="2435259" cy="619363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أختبر نفسي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5650050" y="1587966"/>
            <a:ext cx="6383951" cy="572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أهمية ممارسة الرياضة في المحافظة على صحتي </a:t>
            </a:r>
            <a:endParaRPr lang="en-US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EB934D8-3C6E-4965-848F-B05686363B79}"/>
              </a:ext>
            </a:extLst>
          </p:cNvPr>
          <p:cNvSpPr txBox="1"/>
          <p:nvPr/>
        </p:nvSpPr>
        <p:spPr>
          <a:xfrm>
            <a:off x="4800848" y="2672527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تقوي عضلات الجسم.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728598-F56C-48A2-9CD9-C7838796648A}"/>
              </a:ext>
            </a:extLst>
          </p:cNvPr>
          <p:cNvSpPr txBox="1"/>
          <p:nvPr/>
        </p:nvSpPr>
        <p:spPr>
          <a:xfrm>
            <a:off x="4800848" y="4419175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السيطرة على وزن الجسم والتخلص من الوزن الزائد.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1777D39-B6F8-4BB1-A422-99C6B068C99D}"/>
              </a:ext>
            </a:extLst>
          </p:cNvPr>
          <p:cNvSpPr txBox="1"/>
          <p:nvPr/>
        </p:nvSpPr>
        <p:spPr>
          <a:xfrm>
            <a:off x="4826525" y="5025807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تساعد على المشاركة وتكوين صداقات مع الآخرين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D98DD01-38A8-483B-B5F1-AF3600CE292C}"/>
              </a:ext>
            </a:extLst>
          </p:cNvPr>
          <p:cNvSpPr txBox="1"/>
          <p:nvPr/>
        </p:nvSpPr>
        <p:spPr>
          <a:xfrm>
            <a:off x="4826525" y="3279159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تزيد من  كفاءة الجهاز التنفسي،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00F67EB-7292-43C9-A4BA-EC77D4A9B2E0}"/>
              </a:ext>
            </a:extLst>
          </p:cNvPr>
          <p:cNvSpPr txBox="1"/>
          <p:nvPr/>
        </p:nvSpPr>
        <p:spPr>
          <a:xfrm>
            <a:off x="4800848" y="3885791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زيادة نشاط الجسم.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F7CC451-A169-4628-AE58-4FBF047ACCC4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E7BDC8E-739D-4F02-9A1D-50D3AE546F0D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CD231B-C32F-4CF3-BFE0-B9FA38302771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5D2A6A2-8ABB-4DAB-B166-B0FEF1B2FB83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01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9598742" y="804622"/>
            <a:ext cx="2435259" cy="619363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أختبر نفسي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5587469" y="1502000"/>
            <a:ext cx="6383951" cy="572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لماذا تشجع وزارة الرياضة على المشاركة في مسابقات المارثون </a:t>
            </a:r>
            <a:endParaRPr lang="en-US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EB934D8-3C6E-4965-848F-B05686363B79}"/>
              </a:ext>
            </a:extLst>
          </p:cNvPr>
          <p:cNvSpPr txBox="1"/>
          <p:nvPr/>
        </p:nvSpPr>
        <p:spPr>
          <a:xfrm>
            <a:off x="7033225" y="3801010"/>
            <a:ext cx="4872459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تعزيز الرفاهية الصحية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728598-F56C-48A2-9CD9-C7838796648A}"/>
              </a:ext>
            </a:extLst>
          </p:cNvPr>
          <p:cNvSpPr txBox="1"/>
          <p:nvPr/>
        </p:nvSpPr>
        <p:spPr>
          <a:xfrm>
            <a:off x="6994630" y="5060219"/>
            <a:ext cx="4911054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تحسين مستوى اللياقة البدنية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1777D39-B6F8-4BB1-A422-99C6B068C99D}"/>
              </a:ext>
            </a:extLst>
          </p:cNvPr>
          <p:cNvSpPr txBox="1"/>
          <p:nvPr/>
        </p:nvSpPr>
        <p:spPr>
          <a:xfrm>
            <a:off x="6982273" y="5675786"/>
            <a:ext cx="493576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تساعد على المشاركة وتكوين صداقات مع الآخرين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D98DD01-38A8-483B-B5F1-AF3600CE292C}"/>
              </a:ext>
            </a:extLst>
          </p:cNvPr>
          <p:cNvSpPr txBox="1"/>
          <p:nvPr/>
        </p:nvSpPr>
        <p:spPr>
          <a:xfrm>
            <a:off x="5616187" y="2621976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تشجيع أفراد المجتمع حول المملكة على ممارسة الأنشطة الرياضية</a:t>
            </a:r>
            <a:endParaRPr lang="ar-SA" sz="2400" b="1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00F67EB-7292-43C9-A4BA-EC77D4A9B2E0}"/>
              </a:ext>
            </a:extLst>
          </p:cNvPr>
          <p:cNvSpPr txBox="1"/>
          <p:nvPr/>
        </p:nvSpPr>
        <p:spPr>
          <a:xfrm>
            <a:off x="7033226" y="3237543"/>
            <a:ext cx="4872459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يشجع السباق على ممارسة التمارين الرياضية يومياً،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85B307-7EC3-483A-ABAB-3CA94EDA02A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E71AA1-6097-4F85-9AFE-F7185381A8E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BB7384-95F7-4C88-A0FC-BF7970AC5699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05A94DF-6237-4480-B958-CBB9F2FAA7B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2354CA1-ACA6-4D53-9AFE-ED315CCEC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3312" b="6869"/>
          <a:stretch/>
        </p:blipFill>
        <p:spPr bwMode="auto">
          <a:xfrm>
            <a:off x="2983043" y="1673806"/>
            <a:ext cx="2508019" cy="36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5EC19C9-7721-404E-8BCB-FB58689C294C}"/>
              </a:ext>
            </a:extLst>
          </p:cNvPr>
          <p:cNvSpPr txBox="1"/>
          <p:nvPr/>
        </p:nvSpPr>
        <p:spPr>
          <a:xfrm>
            <a:off x="6994630" y="4393108"/>
            <a:ext cx="4911054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وتشجيع أفراد المجتمع على تبني أسلوب حياة صحي</a:t>
            </a:r>
          </a:p>
        </p:txBody>
      </p:sp>
    </p:spTree>
    <p:extLst>
      <p:ext uri="{BB962C8B-B14F-4D97-AF65-F5344CB8AC3E}">
        <p14:creationId xmlns:p14="http://schemas.microsoft.com/office/powerpoint/2010/main" val="15665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4878369" y="1855137"/>
            <a:ext cx="2435259" cy="765096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تقويم 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85B307-7EC3-483A-ABAB-3CA94EDA02A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E71AA1-6097-4F85-9AFE-F7185381A8E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BB7384-95F7-4C88-A0FC-BF7970AC5699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05A94DF-6237-4480-B958-CBB9F2FAA7B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9556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94535" y="1071914"/>
            <a:ext cx="8402928" cy="113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اختر الإجابات الصحيحة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جميع العادات الصحية التالية تجنبنا الأمراض ما عدا  :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تناول الوجبات السريعة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ممارسة الرياضة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الاهتمام بالنظافة . 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35147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33CA849-97A5-4177-8B37-1E60CD2FA44D}"/>
              </a:ext>
            </a:extLst>
          </p:cNvPr>
          <p:cNvSpPr txBox="1"/>
          <p:nvPr/>
        </p:nvSpPr>
        <p:spPr>
          <a:xfrm>
            <a:off x="6444027" y="1906992"/>
            <a:ext cx="3989594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يميز بين الصحة والعادات الصحية.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8796C3-3960-4D5F-A49D-0B03EFDA96E2}"/>
              </a:ext>
            </a:extLst>
          </p:cNvPr>
          <p:cNvSpPr txBox="1"/>
          <p:nvPr/>
        </p:nvSpPr>
        <p:spPr>
          <a:xfrm>
            <a:off x="5695956" y="2824606"/>
            <a:ext cx="5019550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يلخص العادات الصحية التي تُجنبنا الأمراض.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8CA024-2164-4896-ABE6-F6E517019111}"/>
              </a:ext>
            </a:extLst>
          </p:cNvPr>
          <p:cNvSpPr txBox="1"/>
          <p:nvPr/>
        </p:nvSpPr>
        <p:spPr>
          <a:xfrm>
            <a:off x="6173281" y="3742220"/>
            <a:ext cx="4531087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يفسر أهمية غسل اليدين بصورة متكررة 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2013870-C4E0-4B60-A4A5-EF58F168361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المحافظة على الصحة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55688" y="125924"/>
            <a:ext cx="4033758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الخامس  التغذية و الصحة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ECB996F-9B5B-4117-A52F-2F2B8C47DB13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970426" y="762410"/>
            <a:ext cx="4903782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279D370-8EC5-49A3-ADA9-5F7863A3891B}"/>
              </a:ext>
            </a:extLst>
          </p:cNvPr>
          <p:cNvSpPr txBox="1"/>
          <p:nvPr/>
        </p:nvSpPr>
        <p:spPr>
          <a:xfrm>
            <a:off x="4089446" y="4872599"/>
            <a:ext cx="694177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بعض العادات اللازمة للمحافظة على صحة الأسنان .</a:t>
            </a: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075E04E8-F692-4C75-965A-5336AD1AC2E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7FD2742B-F797-4459-85C2-88BDC39C51BC}"/>
              </a:ext>
            </a:extLst>
          </p:cNvPr>
          <p:cNvSpPr/>
          <p:nvPr/>
        </p:nvSpPr>
        <p:spPr>
          <a:xfrm rot="10800000" flipH="1">
            <a:off x="10677599" y="192279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63D58C00-8874-4549-8447-D2F9C07AA577}"/>
              </a:ext>
            </a:extLst>
          </p:cNvPr>
          <p:cNvSpPr/>
          <p:nvPr/>
        </p:nvSpPr>
        <p:spPr>
          <a:xfrm rot="10800000" flipH="1">
            <a:off x="10671833" y="282460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38" name="ตัวเชื่อมต่อตรง 237">
            <a:extLst>
              <a:ext uri="{FF2B5EF4-FFF2-40B4-BE49-F238E27FC236}">
                <a16:creationId xmlns:a16="http://schemas.microsoft.com/office/drawing/2014/main" id="{EACFA531-2E00-4F04-A946-5ACA1FAFD5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5506" y="239526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 Same Side Corner Rectangle 58">
            <a:extLst>
              <a:ext uri="{FF2B5EF4-FFF2-40B4-BE49-F238E27FC236}">
                <a16:creationId xmlns:a16="http://schemas.microsoft.com/office/drawing/2014/main" id="{D9B21BF5-B9EC-49E6-8F84-3BD0D2773892}"/>
              </a:ext>
            </a:extLst>
          </p:cNvPr>
          <p:cNvSpPr/>
          <p:nvPr/>
        </p:nvSpPr>
        <p:spPr>
          <a:xfrm rot="10800000" flipH="1">
            <a:off x="10682532" y="38328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41" name="ตัวเชื่อมต่อตรง 237">
            <a:extLst>
              <a:ext uri="{FF2B5EF4-FFF2-40B4-BE49-F238E27FC236}">
                <a16:creationId xmlns:a16="http://schemas.microsoft.com/office/drawing/2014/main" id="{6354829A-D7A5-467C-81CD-863566323E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26205" y="340348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 Same Side Corner Rectangle 58">
            <a:extLst>
              <a:ext uri="{FF2B5EF4-FFF2-40B4-BE49-F238E27FC236}">
                <a16:creationId xmlns:a16="http://schemas.microsoft.com/office/drawing/2014/main" id="{4CAAC094-21CC-4844-9B03-09D6179200E4}"/>
              </a:ext>
            </a:extLst>
          </p:cNvPr>
          <p:cNvSpPr/>
          <p:nvPr/>
        </p:nvSpPr>
        <p:spPr>
          <a:xfrm rot="10800000" flipH="1">
            <a:off x="10696375" y="485682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43" name="ตัวเชื่อมต่อตรง 237">
            <a:extLst>
              <a:ext uri="{FF2B5EF4-FFF2-40B4-BE49-F238E27FC236}">
                <a16:creationId xmlns:a16="http://schemas.microsoft.com/office/drawing/2014/main" id="{A62FF183-1191-4B9B-9E9C-EED0491C69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40048" y="4427484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animBg="1"/>
      <p:bldP spid="21" grpId="0"/>
      <p:bldP spid="23" grpId="0" animBg="1"/>
      <p:bldP spid="26" grpId="0" animBg="1"/>
      <p:bldP spid="40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94535" y="1071914"/>
            <a:ext cx="8402928" cy="113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اختر الإجابات الصحيحة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هي حالة اكتمال السلامة الجسدية والعقلية و النفسية و ليست مجرد انعدام المرض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2573727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الصحة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599" y="4023683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العجز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العدوى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5627971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274164" y="1071914"/>
            <a:ext cx="9803567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العادات الصحية هي سلوكيات تفيد وتساعد الإنسان على المحافظة على جسمه بصحة سليمة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4" name="صحيح">
            <a:extLst>
              <a:ext uri="{FF2B5EF4-FFF2-40B4-BE49-F238E27FC236}">
                <a16:creationId xmlns:a16="http://schemas.microsoft.com/office/drawing/2014/main" id="{3C3736FA-ED16-4861-AF91-92E76859FDB9}"/>
              </a:ext>
            </a:extLst>
          </p:cNvPr>
          <p:cNvSpPr/>
          <p:nvPr/>
        </p:nvSpPr>
        <p:spPr>
          <a:xfrm>
            <a:off x="3276600" y="247298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16" name="خطأ 2">
            <a:extLst>
              <a:ext uri="{FF2B5EF4-FFF2-40B4-BE49-F238E27FC236}">
                <a16:creationId xmlns:a16="http://schemas.microsoft.com/office/drawing/2014/main" id="{7011B8C9-86F9-44AD-A3E3-577630B5BE22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95312672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4" grpId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4" grpId="0" animBg="1"/>
          <p:bldP spid="16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76847" y="865918"/>
            <a:ext cx="9608695" cy="116113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>
                <a:solidFill>
                  <a:schemeClr val="bg1"/>
                </a:solidFill>
              </a:rPr>
              <a:t>تعد الأدوات الشخصية من أكثر متسببات نقل العدوى بين الأشخاص،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id="{279C0E4B-DDB9-4437-93B9-0AC29A71F910}"/>
              </a:ext>
            </a:extLst>
          </p:cNvPr>
          <p:cNvSpPr/>
          <p:nvPr/>
        </p:nvSpPr>
        <p:spPr>
          <a:xfrm>
            <a:off x="3276600" y="247298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8AB6950E-A63E-4DE6-B0F9-8B6CB71C31E1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431367068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104750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الإكثار من تناول الدهون والسكريات و الغازات غذاء صحي متوازن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id="{FEEDBA38-44D0-4898-B49B-F57A79194C7E}"/>
              </a:ext>
            </a:extLst>
          </p:cNvPr>
          <p:cNvSpPr/>
          <p:nvPr/>
        </p:nvSpPr>
        <p:spPr>
          <a:xfrm>
            <a:off x="3276600" y="359075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6265A188-11AF-443A-B056-F6F45D06D3E2}"/>
              </a:ext>
            </a:extLst>
          </p:cNvPr>
          <p:cNvSpPr/>
          <p:nvPr/>
        </p:nvSpPr>
        <p:spPr>
          <a:xfrm>
            <a:off x="3276600" y="274686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</p:spTree>
    <p:extLst>
      <p:ext uri="{BB962C8B-B14F-4D97-AF65-F5344CB8AC3E}">
        <p14:creationId xmlns:p14="http://schemas.microsoft.com/office/powerpoint/2010/main" val="1315159983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76847" y="906212"/>
            <a:ext cx="9608695" cy="111190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>
                <a:solidFill>
                  <a:schemeClr val="bg1"/>
                </a:solidFill>
              </a:rPr>
              <a:t>يحتاج الجسم مابين (4-5 )ساعات من النوم ليلاً.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43186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262026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752708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يساعد غسل يديك في وقايتك من أن تمرض وذلك لأنه :-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599" y="3345944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يزيل الجراثيم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يجعل اليد دافئة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599" y="423107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يزيل التجاعيد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334921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11367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السهر ليلاً يريح الجسم ويحافظ على حيويته ونشاطه 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6939773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bg1"/>
                </a:solidFill>
              </a:rPr>
              <a:t>أي مما يلي يعد من العادات الصحية :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تنظيف الاسنان باستمرار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النوم الساعة الثانية عشر ر ليلاً.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تناول الحلويات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4312685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1BD724-2A54-4D6E-AE27-0EC2BE00485D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CF5371-758F-4200-A00F-90418A60CF8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3927D7-1C37-44B8-BC19-35E7440E548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906945F-EFD9-4BE6-80BB-765AB78A87DF}"/>
              </a:ext>
            </a:extLst>
          </p:cNvPr>
          <p:cNvSpPr txBox="1"/>
          <p:nvPr/>
        </p:nvSpPr>
        <p:spPr>
          <a:xfrm>
            <a:off x="4586157" y="2913757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انتهى درسنا اليوم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1619CB9-25BD-499F-A38C-8DE540C4DFED}"/>
              </a:ext>
            </a:extLst>
          </p:cNvPr>
          <p:cNvSpPr txBox="1"/>
          <p:nvPr/>
        </p:nvSpPr>
        <p:spPr>
          <a:xfrm>
            <a:off x="4586157" y="359081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نلتقي في الحصة القادمة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308BAA-5D66-4D0F-BC37-2D3AD001FBD4}"/>
              </a:ext>
            </a:extLst>
          </p:cNvPr>
          <p:cNvSpPr txBox="1"/>
          <p:nvPr/>
        </p:nvSpPr>
        <p:spPr>
          <a:xfrm>
            <a:off x="4586157" y="4308512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في أمان الله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8811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1BD724-2A54-4D6E-AE27-0EC2BE00485D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CF5371-758F-4200-A00F-90418A60CF8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3927D7-1C37-44B8-BC19-35E7440E548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9" name="مربع نص 46">
            <a:extLst>
              <a:ext uri="{FF2B5EF4-FFF2-40B4-BE49-F238E27FC236}">
                <a16:creationId xmlns:a16="http://schemas.microsoft.com/office/drawing/2014/main" id="{9AC510E9-4064-490D-9956-2385666B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0" y="3874491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أ. يوسف سليمان البلوي  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46">
            <a:extLst>
              <a:ext uri="{FF2B5EF4-FFF2-40B4-BE49-F238E27FC236}">
                <a16:creationId xmlns:a16="http://schemas.microsoft.com/office/drawing/2014/main" id="{6FF3668D-63E6-4556-9093-313B3AB38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3169800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ar-SA" sz="32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https://t.me/s/presentationyosef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46">
            <a:extLst>
              <a:ext uri="{FF2B5EF4-FFF2-40B4-BE49-F238E27FC236}">
                <a16:creationId xmlns:a16="http://schemas.microsoft.com/office/drawing/2014/main" id="{1BB61F30-6E2E-4DD4-AC99-99966B549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2494854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قناة </a:t>
            </a:r>
            <a:r>
              <a:rPr lang="ar-SA" altLang="ar-SA" sz="28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برزنتيشن</a:t>
            </a:r>
            <a:r>
              <a:rPr lang="ar-SA" alt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العلوم للمرحلة الابتدائية </a:t>
            </a:r>
            <a:endParaRPr kumimoji="0" lang="en-US" altLang="ar-SA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81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095999" y="750622"/>
            <a:ext cx="5805293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+mj-cs"/>
              </a:rPr>
              <a:t>الأهداف التعليمية ومخرجات التعلم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AE1D5B-78F2-4609-AF80-6FCAB4F0291E}"/>
              </a:ext>
            </a:extLst>
          </p:cNvPr>
          <p:cNvSpPr txBox="1"/>
          <p:nvPr/>
        </p:nvSpPr>
        <p:spPr>
          <a:xfrm>
            <a:off x="3748586" y="1917208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بعض العادات اللازمة للمحافظة على صحة الأسنان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EAC8622-4373-445C-9EED-9E261486F55E}"/>
              </a:ext>
            </a:extLst>
          </p:cNvPr>
          <p:cNvSpPr txBox="1"/>
          <p:nvPr/>
        </p:nvSpPr>
        <p:spPr>
          <a:xfrm>
            <a:off x="3748586" y="2859929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أهمية النوم المبكر للمحافظة على صحة أجسامنا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82FEAD-5624-4D59-ADAA-BD2DB91239D1}"/>
              </a:ext>
            </a:extLst>
          </p:cNvPr>
          <p:cNvSpPr txBox="1"/>
          <p:nvPr/>
        </p:nvSpPr>
        <p:spPr>
          <a:xfrm>
            <a:off x="4089446" y="3753004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أهمية زيارة الطبيب للمحافظة على الصحة.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1D7358C-8349-4FC6-B630-57BE3ED8F224}"/>
              </a:ext>
            </a:extLst>
          </p:cNvPr>
          <p:cNvSpPr txBox="1"/>
          <p:nvPr/>
        </p:nvSpPr>
        <p:spPr>
          <a:xfrm>
            <a:off x="4585688" y="4822859"/>
            <a:ext cx="7009315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المقصود بالتمارين الرياضية.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4DC6DED-0BF6-480E-BF19-DF62B15F22BE}"/>
              </a:ext>
            </a:extLst>
          </p:cNvPr>
          <p:cNvSpPr txBox="1"/>
          <p:nvPr/>
        </p:nvSpPr>
        <p:spPr>
          <a:xfrm>
            <a:off x="2806993" y="5720054"/>
            <a:ext cx="7987433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يلخص أهمية ممارسة التمارين الرياضية في المحافظة على الصحة</a:t>
            </a: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779979A0-DE4C-461B-90F5-25EE4BF5FB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 Same Side Corner Rectangle 58">
            <a:extLst>
              <a:ext uri="{FF2B5EF4-FFF2-40B4-BE49-F238E27FC236}">
                <a16:creationId xmlns:a16="http://schemas.microsoft.com/office/drawing/2014/main" id="{73BAE53B-A5DA-4761-BDE1-FB78A82D6221}"/>
              </a:ext>
            </a:extLst>
          </p:cNvPr>
          <p:cNvSpPr/>
          <p:nvPr/>
        </p:nvSpPr>
        <p:spPr>
          <a:xfrm rot="10800000" flipH="1">
            <a:off x="10677599" y="1936376"/>
            <a:ext cx="64680" cy="6223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583CA9FA-5E90-402F-81D8-145F80F934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677599" y="248249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 Same Side Corner Rectangle 58">
            <a:extLst>
              <a:ext uri="{FF2B5EF4-FFF2-40B4-BE49-F238E27FC236}">
                <a16:creationId xmlns:a16="http://schemas.microsoft.com/office/drawing/2014/main" id="{0AA0B960-9336-4C98-BBAB-FCBE50C72D0B}"/>
              </a:ext>
            </a:extLst>
          </p:cNvPr>
          <p:cNvSpPr/>
          <p:nvPr/>
        </p:nvSpPr>
        <p:spPr>
          <a:xfrm rot="10800000" flipH="1">
            <a:off x="10666900" y="292892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DBEA3228-B063-486A-8A5F-758BA10AD3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0855" y="3411201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CD931C6C-B1B1-4DB9-A5EF-BC75BEEE6211}"/>
              </a:ext>
            </a:extLst>
          </p:cNvPr>
          <p:cNvSpPr/>
          <p:nvPr/>
        </p:nvSpPr>
        <p:spPr>
          <a:xfrm rot="10800000" flipH="1">
            <a:off x="10659216" y="370622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4" name="ตัวเชื่อมต่อตรง 237">
            <a:extLst>
              <a:ext uri="{FF2B5EF4-FFF2-40B4-BE49-F238E27FC236}">
                <a16:creationId xmlns:a16="http://schemas.microsoft.com/office/drawing/2014/main" id="{5196FEB6-F11E-410A-ADCA-F65592184C7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6134" y="437084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E128AB4D-7CA8-4234-A082-F1B856A4871F}"/>
              </a:ext>
            </a:extLst>
          </p:cNvPr>
          <p:cNvSpPr/>
          <p:nvPr/>
        </p:nvSpPr>
        <p:spPr>
          <a:xfrm rot="10800000" flipH="1">
            <a:off x="10688926" y="483308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6" name="ตัวเชื่อมต่อตรง 237">
            <a:extLst>
              <a:ext uri="{FF2B5EF4-FFF2-40B4-BE49-F238E27FC236}">
                <a16:creationId xmlns:a16="http://schemas.microsoft.com/office/drawing/2014/main" id="{FF6623CF-4971-4628-8FAF-57F9352D4A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61835" y="5321830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8">
            <a:extLst>
              <a:ext uri="{FF2B5EF4-FFF2-40B4-BE49-F238E27FC236}">
                <a16:creationId xmlns:a16="http://schemas.microsoft.com/office/drawing/2014/main" id="{650F1EAC-A5D4-4659-B710-7053566812CC}"/>
              </a:ext>
            </a:extLst>
          </p:cNvPr>
          <p:cNvSpPr/>
          <p:nvPr/>
        </p:nvSpPr>
        <p:spPr>
          <a:xfrm rot="10800000" flipH="1">
            <a:off x="10713229" y="578728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82B538B-2C19-4336-8B4D-7EA551FA69A0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7E7F45-33F2-4F31-9E06-21FFF46649F9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16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8" grpId="0" animBg="1"/>
      <p:bldP spid="20" grpId="0" animBg="1"/>
      <p:bldP spid="23" grpId="0" animBg="1"/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3598991" y="1580177"/>
            <a:ext cx="5845248" cy="105560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هي حالة اكتمال السلامة الجسدية والعقلية والنفسية وليست مجرد انعدام المرض أو العجز.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10114115" y="3007012"/>
            <a:ext cx="1920899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الهرم الغذائي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8917645" y="611859"/>
            <a:ext cx="306165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434343"/>
                </a:solidFill>
                <a:effectLst/>
                <a:latin typeface="Sakkal Majalla" panose="02000000000000000000" pitchFamily="2" charset="-78"/>
                <a:cs typeface="+mj-cs"/>
              </a:rPr>
              <a:t>مفردات الفكرة العامة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6E638F-D5A8-43CE-9484-105C6C29E8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6596" y="804800"/>
            <a:ext cx="3061654" cy="2219931"/>
            <a:chOff x="861" y="0"/>
            <a:chExt cx="5958" cy="432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F0B4D22-3493-408A-9BDA-D94EAAA2143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61" y="0"/>
              <a:ext cx="59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>
                <a:cs typeface="+mj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B52B7DE-FD55-47B7-8C4B-2A4529CC7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55" b="95259" l="9434" r="89623">
                          <a14:foregroundMark x1="24528" y1="87500" x2="24528" y2="87500"/>
                          <a14:foregroundMark x1="28616" y1="91379" x2="28616" y2="91379"/>
                          <a14:foregroundMark x1="47484" y1="95259" x2="47484" y2="95259"/>
                          <a14:foregroundMark x1="42453" y1="8190" x2="42453" y2="8190"/>
                          <a14:foregroundMark x1="22327" y1="27586" x2="22327" y2="27586"/>
                          <a14:foregroundMark x1="54403" y1="4310" x2="54403" y2="4310"/>
                          <a14:foregroundMark x1="55031" y1="7328" x2="55031" y2="7328"/>
                          <a14:foregroundMark x1="51887" y1="3017" x2="51887" y2="3017"/>
                          <a14:foregroundMark x1="50943" y1="2155" x2="50943" y2="2155"/>
                          <a14:foregroundMark x1="41824" y1="74138" x2="41824" y2="74138"/>
                          <a14:foregroundMark x1="40566" y1="66810" x2="43711" y2="85776"/>
                          <a14:foregroundMark x1="56289" y1="64655" x2="58491" y2="72845"/>
                          <a14:foregroundMark x1="58491" y1="72845" x2="58805" y2="75431"/>
                          <a14:foregroundMark x1="61635" y1="70259" x2="62170" y2="69369"/>
                          <a14:foregroundMark x1="54403" y1="9052" x2="54403" y2="9052"/>
                          <a14:foregroundMark x1="55975" y1="20259" x2="55975" y2="20259"/>
                          <a14:foregroundMark x1="56080" y1="21121" x2="59119" y2="33621"/>
                          <a14:foregroundMark x1="55975" y1="20690" x2="56080" y2="21121"/>
                          <a14:foregroundMark x1="59119" y1="32759" x2="55975" y2="22845"/>
                          <a14:foregroundMark x1="56289" y1="22414" x2="58805" y2="33190"/>
                          <a14:foregroundMark x1="44025" y1="6897" x2="44025" y2="6897"/>
                          <a14:foregroundMark x1="43082" y1="6466" x2="43082" y2="6466"/>
                          <a14:foregroundMark x1="42138" y1="6466" x2="42138" y2="6466"/>
                          <a14:backgroundMark x1="56289" y1="20259" x2="56289" y2="20259"/>
                          <a14:backgroundMark x1="56918" y1="21121" x2="56918" y2="21121"/>
                          <a14:backgroundMark x1="67296" y1="49569" x2="67296" y2="49569"/>
                          <a14:backgroundMark x1="64780" y1="47845" x2="69811" y2="65517"/>
                          <a14:backgroundMark x1="69811" y1="65517" x2="69811" y2="65517"/>
                          <a14:backgroundMark x1="64151" y1="66379" x2="64151" y2="66379"/>
                          <a14:backgroundMark x1="69182" y1="67241" x2="66981" y2="65948"/>
                          <a14:backgroundMark x1="69182" y1="67241" x2="66038" y2="72845"/>
                          <a14:backgroundMark x1="68239" y1="68966" x2="71698" y2="59483"/>
                          <a14:backgroundMark x1="72013" y1="53017" x2="75472" y2="56466"/>
                          <a14:backgroundMark x1="74843" y1="53879" x2="71069" y2="51293"/>
                          <a14:backgroundMark x1="35849" y1="80603" x2="25786" y2="74569"/>
                          <a14:backgroundMark x1="25472" y1="27155" x2="25472" y2="27155"/>
                          <a14:backgroundMark x1="21698" y1="23707" x2="21698" y2="23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" y="0"/>
              <a:ext cx="5977" cy="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B86CC94-10C2-4360-953F-DE0FA2D8FBA1}"/>
              </a:ext>
            </a:extLst>
          </p:cNvPr>
          <p:cNvSpPr txBox="1"/>
          <p:nvPr/>
        </p:nvSpPr>
        <p:spPr>
          <a:xfrm>
            <a:off x="10261152" y="1508838"/>
            <a:ext cx="17181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الصحة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089EE1B-6876-41E8-BC30-83608BF0E79F}"/>
              </a:ext>
            </a:extLst>
          </p:cNvPr>
          <p:cNvSpPr txBox="1"/>
          <p:nvPr/>
        </p:nvSpPr>
        <p:spPr>
          <a:xfrm>
            <a:off x="2878017" y="3436114"/>
            <a:ext cx="6693627" cy="1465362"/>
          </a:xfrm>
          <a:prstGeom prst="roundRect">
            <a:avLst>
              <a:gd name="adj" fmla="val 10625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خريطة أو دليل يومي للعناصر الغذائية يوضح أنواع الغذاء المختلفة التي يجب أن يتناولها الإنسان متدرجة من الأسفل إلى الأعلى حسب أهميتها و كميتها 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89F27164-C48A-46CA-885C-5E69574E6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435" l="6377" r="89565">
                        <a14:foregroundMark x1="89855" y1="90000" x2="89855" y2="90000"/>
                        <a14:foregroundMark x1="8116" y1="89130" x2="8116" y2="89130"/>
                        <a14:foregroundMark x1="6377" y1="90435" x2="6377" y2="90435"/>
                        <a14:foregroundMark x1="50725" y1="10000" x2="50725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449" y="3634408"/>
            <a:ext cx="3564045" cy="29711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ตัวเชื่อมต่อตรง 237">
            <a:extLst>
              <a:ext uri="{FF2B5EF4-FFF2-40B4-BE49-F238E27FC236}">
                <a16:creationId xmlns:a16="http://schemas.microsoft.com/office/drawing/2014/main" id="{B829FF14-52D0-4D71-8E7A-7B57B27406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24010" y="1720995"/>
            <a:ext cx="917400" cy="755764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 Same Side Corner Rectangle 58">
            <a:extLst>
              <a:ext uri="{FF2B5EF4-FFF2-40B4-BE49-F238E27FC236}">
                <a16:creationId xmlns:a16="http://schemas.microsoft.com/office/drawing/2014/main" id="{184E5590-BB16-4ED0-ABF3-F39FB27A728A}"/>
              </a:ext>
            </a:extLst>
          </p:cNvPr>
          <p:cNvSpPr/>
          <p:nvPr/>
        </p:nvSpPr>
        <p:spPr>
          <a:xfrm rot="10800000" flipH="1">
            <a:off x="9299707" y="208772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1" name="ตัวเชื่อมต่อตรง 237">
            <a:extLst>
              <a:ext uri="{FF2B5EF4-FFF2-40B4-BE49-F238E27FC236}">
                <a16:creationId xmlns:a16="http://schemas.microsoft.com/office/drawing/2014/main" id="{56DBF08E-4268-4465-ADAD-659AC1926F67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9348313" y="3296453"/>
            <a:ext cx="765803" cy="69319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 Same Side Corner Rectangle 58">
            <a:extLst>
              <a:ext uri="{FF2B5EF4-FFF2-40B4-BE49-F238E27FC236}">
                <a16:creationId xmlns:a16="http://schemas.microsoft.com/office/drawing/2014/main" id="{9BB36B2B-3BD1-45F1-A7D0-E9059A8DDB28}"/>
              </a:ext>
            </a:extLst>
          </p:cNvPr>
          <p:cNvSpPr/>
          <p:nvPr/>
        </p:nvSpPr>
        <p:spPr>
          <a:xfrm rot="10800000" flipH="1">
            <a:off x="9313983" y="364305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3D010A8-75FE-4EFF-A22D-912A9B672D8F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8B6BB69-8E0B-4739-9460-3743B42E2709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3DBC3D9-5A44-4166-B540-24CFE7F95D87}"/>
              </a:ext>
            </a:extLst>
          </p:cNvPr>
          <p:cNvSpPr txBox="1"/>
          <p:nvPr/>
        </p:nvSpPr>
        <p:spPr>
          <a:xfrm>
            <a:off x="55688" y="125924"/>
            <a:ext cx="4306762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8558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  <p:bldP spid="27" grpId="0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9430350" y="4261006"/>
            <a:ext cx="2654292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النظام الغذائي المتوازن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3061252" y="1897760"/>
            <a:ext cx="5591922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سلوكيات تفيد وتساعد الإنسان على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المحافظة على جسمه بصحة سليمة بعيدا عن الأمراض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9537708" y="2748301"/>
            <a:ext cx="2439577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الرياضة</a:t>
            </a:r>
            <a:endParaRPr lang="ar-SA" sz="2400" dirty="0">
              <a:solidFill>
                <a:srgbClr val="002060"/>
              </a:solidFill>
              <a:cs typeface="+mj-cs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E2F7183-3219-4257-B80F-DF10D674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52" y="901300"/>
            <a:ext cx="2256928" cy="1590109"/>
          </a:xfrm>
          <a:prstGeom prst="roundRect">
            <a:avLst>
              <a:gd name="adj" fmla="val 29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5745D7-3D66-49EB-97F1-F7566E819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624" y="3344942"/>
            <a:ext cx="1769103" cy="2381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6BA573EA-1D2B-4D28-9091-1D69DEC2E5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56305" y="4781467"/>
            <a:ext cx="2223259" cy="1823961"/>
            <a:chOff x="3034" y="1034"/>
            <a:chExt cx="2735" cy="1821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D54AEAF3-5596-4849-B6E2-8DB199AE73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34" y="1034"/>
              <a:ext cx="2735" cy="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>
                <a:cs typeface="+mj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FCF17FE9-8B1C-4FA0-B0B8-2658007B7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861" b="93249" l="2825" r="99153">
                          <a14:foregroundMark x1="83051" y1="27426" x2="92090" y2="50211"/>
                          <a14:foregroundMark x1="92090" y1="50211" x2="96045" y2="80169"/>
                          <a14:foregroundMark x1="96045" y1="80169" x2="12994" y2="78059"/>
                          <a14:foregroundMark x1="3107" y1="69620" x2="31073" y2="45992"/>
                          <a14:foregroundMark x1="31073" y1="45992" x2="31073" y2="45992"/>
                          <a14:foregroundMark x1="42938" y1="15612" x2="41525" y2="33755"/>
                          <a14:foregroundMark x1="98870" y1="11392" x2="91525" y2="33755"/>
                          <a14:foregroundMark x1="81356" y1="8861" x2="81638" y2="19831"/>
                          <a14:foregroundMark x1="31073" y1="43882" x2="24011" y2="47257"/>
                          <a14:foregroundMark x1="24576" y1="41772" x2="32486" y2="39241"/>
                          <a14:foregroundMark x1="29661" y1="38819" x2="29661" y2="38819"/>
                          <a14:foregroundMark x1="28814" y1="38819" x2="23164" y2="39241"/>
                          <a14:foregroundMark x1="84181" y1="89030" x2="64972" y2="91139"/>
                          <a14:foregroundMark x1="64972" y1="91139" x2="48023" y2="85232"/>
                          <a14:foregroundMark x1="48023" y1="85232" x2="34181" y2="87764"/>
                          <a14:foregroundMark x1="34181" y1="87764" x2="29944" y2="91139"/>
                          <a14:foregroundMark x1="88983" y1="88186" x2="99153" y2="93249"/>
                          <a14:foregroundMark x1="40678" y1="17722" x2="40678" y2="17722"/>
                          <a14:foregroundMark x1="40678" y1="17722" x2="40960" y2="32489"/>
                          <a14:foregroundMark x1="44350" y1="16878" x2="44633" y2="27848"/>
                          <a14:foregroundMark x1="43503" y1="14768" x2="43503" y2="14768"/>
                          <a14:foregroundMark x1="42655" y1="12658" x2="42655" y2="12658"/>
                          <a14:foregroundMark x1="42938" y1="13502" x2="42938" y2="13502"/>
                          <a14:foregroundMark x1="44350" y1="13924" x2="44350" y2="13924"/>
                          <a14:foregroundMark x1="42938" y1="14346" x2="42938" y2="14346"/>
                          <a14:foregroundMark x1="42938" y1="14346" x2="42938" y2="14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" y="1034"/>
              <a:ext cx="2743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BF234E2-0940-4164-8824-5B08FE820723}"/>
              </a:ext>
            </a:extLst>
          </p:cNvPr>
          <p:cNvSpPr txBox="1"/>
          <p:nvPr/>
        </p:nvSpPr>
        <p:spPr>
          <a:xfrm>
            <a:off x="9537708" y="1492413"/>
            <a:ext cx="249597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العادات الصحية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9B56013-9E78-41F5-96FE-DA802AD2D907}"/>
              </a:ext>
            </a:extLst>
          </p:cNvPr>
          <p:cNvSpPr txBox="1"/>
          <p:nvPr/>
        </p:nvSpPr>
        <p:spPr>
          <a:xfrm>
            <a:off x="3888864" y="3234958"/>
            <a:ext cx="4927952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الرياضة مجموعة من الحركات المنتظمة تهدف إلى تحسين الصحة و تحقق المتعة و التسلية  </a:t>
            </a:r>
            <a:endParaRPr lang="ar-SA" sz="24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06D265A-1B35-45AA-8E84-E9C79FE145B5}"/>
              </a:ext>
            </a:extLst>
          </p:cNvPr>
          <p:cNvSpPr txBox="1"/>
          <p:nvPr/>
        </p:nvSpPr>
        <p:spPr>
          <a:xfrm>
            <a:off x="4089446" y="4725845"/>
            <a:ext cx="4434290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هو نظام غذائي يتكون من مجموعة العناصر اللازمة لأجسامنا بشكل متوازن   </a:t>
            </a:r>
          </a:p>
        </p:txBody>
      </p:sp>
      <p:cxnSp>
        <p:nvCxnSpPr>
          <p:cNvPr id="29" name="ตัวเชื่อมต่อตรง 237">
            <a:extLst>
              <a:ext uri="{FF2B5EF4-FFF2-40B4-BE49-F238E27FC236}">
                <a16:creationId xmlns:a16="http://schemas.microsoft.com/office/drawing/2014/main" id="{926ADD4B-18AC-4519-A1B5-F29B140719D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34577" y="1835929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 Same Side Corner Rectangle 58">
            <a:extLst>
              <a:ext uri="{FF2B5EF4-FFF2-40B4-BE49-F238E27FC236}">
                <a16:creationId xmlns:a16="http://schemas.microsoft.com/office/drawing/2014/main" id="{2E0DCCB2-A534-4890-A64F-8043CA0DF081}"/>
              </a:ext>
            </a:extLst>
          </p:cNvPr>
          <p:cNvSpPr/>
          <p:nvPr/>
        </p:nvSpPr>
        <p:spPr>
          <a:xfrm rot="10800000" flipH="1">
            <a:off x="8821746" y="209207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2" name="ตัวเชื่อมต่อตรง 237">
            <a:extLst>
              <a:ext uri="{FF2B5EF4-FFF2-40B4-BE49-F238E27FC236}">
                <a16:creationId xmlns:a16="http://schemas.microsoft.com/office/drawing/2014/main" id="{624ACC39-6A48-411D-A386-C49F2CBAFC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47408" y="3095623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 Same Side Corner Rectangle 58">
            <a:extLst>
              <a:ext uri="{FF2B5EF4-FFF2-40B4-BE49-F238E27FC236}">
                <a16:creationId xmlns:a16="http://schemas.microsoft.com/office/drawing/2014/main" id="{DA67351F-551F-42DF-9DB1-7FCBFBFEA028}"/>
              </a:ext>
            </a:extLst>
          </p:cNvPr>
          <p:cNvSpPr/>
          <p:nvPr/>
        </p:nvSpPr>
        <p:spPr>
          <a:xfrm rot="10800000" flipH="1">
            <a:off x="8834577" y="335176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4" name="ตัวเชื่อมต่อตรง 237">
            <a:extLst>
              <a:ext uri="{FF2B5EF4-FFF2-40B4-BE49-F238E27FC236}">
                <a16:creationId xmlns:a16="http://schemas.microsoft.com/office/drawing/2014/main" id="{10C3AF3A-D315-4241-9122-C1F99FA947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53174" y="4553392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 Same Side Corner Rectangle 58">
            <a:extLst>
              <a:ext uri="{FF2B5EF4-FFF2-40B4-BE49-F238E27FC236}">
                <a16:creationId xmlns:a16="http://schemas.microsoft.com/office/drawing/2014/main" id="{9B1B925E-0D09-484E-8B5E-D67A61E4E2AE}"/>
              </a:ext>
            </a:extLst>
          </p:cNvPr>
          <p:cNvSpPr/>
          <p:nvPr/>
        </p:nvSpPr>
        <p:spPr>
          <a:xfrm rot="10800000" flipH="1">
            <a:off x="8641835" y="47967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F1808B57-FBC2-4900-B0F7-D5C96B4FDB17}"/>
              </a:ext>
            </a:extLst>
          </p:cNvPr>
          <p:cNvSpPr txBox="1"/>
          <p:nvPr/>
        </p:nvSpPr>
        <p:spPr>
          <a:xfrm>
            <a:off x="8917645" y="611859"/>
            <a:ext cx="306165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مفردات الفكرة العامة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415C40E-A5C5-41B1-B4FA-4DCFC53F229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B4735CA-5779-4E59-BFB4-A1285624A6F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24955E1-6CBF-46A6-832D-E9CBFDA18316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5925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1" grpId="0" animBg="1"/>
      <p:bldP spid="26" grpId="0" animBg="1"/>
      <p:bldP spid="27" grpId="0"/>
      <p:bldP spid="28" grpId="0"/>
      <p:bldP spid="30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9779366" y="922154"/>
            <a:ext cx="2227831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أنظر و أتساءل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BC07F6F-8D1D-472A-982D-C7147FA21174}"/>
              </a:ext>
            </a:extLst>
          </p:cNvPr>
          <p:cNvSpPr txBox="1"/>
          <p:nvPr/>
        </p:nvSpPr>
        <p:spPr>
          <a:xfrm>
            <a:off x="7270230" y="1486847"/>
            <a:ext cx="4736966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ممارسة الرياضة تحدث تغيرات في جسمك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89A1D7B-B965-47BE-A7B8-F4E9D95FC0D2}"/>
              </a:ext>
            </a:extLst>
          </p:cNvPr>
          <p:cNvSpPr txBox="1"/>
          <p:nvPr/>
        </p:nvSpPr>
        <p:spPr>
          <a:xfrm>
            <a:off x="7270230" y="2085760"/>
            <a:ext cx="4736966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صف هذه التغيرات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24555E4-54B1-41EF-BB0A-7916E936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46" y="904567"/>
            <a:ext cx="2006554" cy="2651279"/>
          </a:xfrm>
          <a:prstGeom prst="roundRect">
            <a:avLst>
              <a:gd name="adj" fmla="val 3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020B98-17B0-4D47-8623-57294E25A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42" y="3650461"/>
            <a:ext cx="3433161" cy="2520260"/>
          </a:xfrm>
          <a:prstGeom prst="roundRect">
            <a:avLst>
              <a:gd name="adj" fmla="val 86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E7E96E6-785A-4ED4-BA8C-B1D4B7635482}"/>
              </a:ext>
            </a:extLst>
          </p:cNvPr>
          <p:cNvSpPr txBox="1"/>
          <p:nvPr/>
        </p:nvSpPr>
        <p:spPr>
          <a:xfrm>
            <a:off x="7841165" y="3844647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تقوي عضلات الجسم.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D58F3AB-5CBA-46B9-8ADF-4DDD94475A92}"/>
              </a:ext>
            </a:extLst>
          </p:cNvPr>
          <p:cNvSpPr txBox="1"/>
          <p:nvPr/>
        </p:nvSpPr>
        <p:spPr>
          <a:xfrm>
            <a:off x="7831994" y="4400948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تزيد من كفاءة الجهاز التنفسي،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3959E09-E272-4E2C-81CF-CC31EAAD7EDB}"/>
              </a:ext>
            </a:extLst>
          </p:cNvPr>
          <p:cNvSpPr txBox="1"/>
          <p:nvPr/>
        </p:nvSpPr>
        <p:spPr>
          <a:xfrm>
            <a:off x="7831993" y="4960373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يؤدي إلى زيادة نشاط الجسم.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CC5E623-404C-48CA-802C-745B0B6B110E}"/>
              </a:ext>
            </a:extLst>
          </p:cNvPr>
          <p:cNvSpPr txBox="1"/>
          <p:nvPr/>
        </p:nvSpPr>
        <p:spPr>
          <a:xfrm>
            <a:off x="7831993" y="5513550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التخلص من الوزن الزائد. </a:t>
            </a: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9CC4A821-DBD5-4049-9350-9C471EA45155}"/>
              </a:ext>
            </a:extLst>
          </p:cNvPr>
          <p:cNvCxnSpPr>
            <a:cxnSpLocks/>
          </p:cNvCxnSpPr>
          <p:nvPr/>
        </p:nvCxnSpPr>
        <p:spPr>
          <a:xfrm rot="5400000">
            <a:off x="9345899" y="2861221"/>
            <a:ext cx="993004" cy="587653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CDC124EA-5214-410A-BB09-D4BD5F27A602}"/>
              </a:ext>
            </a:extLst>
          </p:cNvPr>
          <p:cNvSpPr/>
          <p:nvPr/>
        </p:nvSpPr>
        <p:spPr>
          <a:xfrm rot="5400000" flipH="1">
            <a:off x="9524271" y="3375601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78BD40D-E11A-461C-A0DB-46B8DB148EA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5A25864-1CF6-4AA3-AC8B-DD808DCAC32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8A28A79-7B9F-4EFB-AD08-8313209C2CA7}"/>
              </a:ext>
            </a:extLst>
          </p:cNvPr>
          <p:cNvSpPr txBox="1"/>
          <p:nvPr/>
        </p:nvSpPr>
        <p:spPr>
          <a:xfrm>
            <a:off x="220580" y="101244"/>
            <a:ext cx="4216509" cy="289441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17296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 animBg="1"/>
      <p:bldP spid="18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3B4BC3A-F017-4126-B47D-AE0C848C2D94}"/>
              </a:ext>
            </a:extLst>
          </p:cNvPr>
          <p:cNvSpPr txBox="1"/>
          <p:nvPr/>
        </p:nvSpPr>
        <p:spPr>
          <a:xfrm>
            <a:off x="8724274" y="794311"/>
            <a:ext cx="3247145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ماذا نشاهد في الصورة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A41C491-A90D-4535-9BEC-469ABD78E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2100" y1="16438" x2="78150" y2="28125"/>
                        <a14:foregroundMark x1="78150" y1="28125" x2="78750" y2="70313"/>
                        <a14:foregroundMark x1="84300" y1="67813" x2="84450" y2="75188"/>
                        <a14:foregroundMark x1="74600" y1="10625" x2="74600" y2="10625"/>
                        <a14:foregroundMark x1="10250" y1="20313" x2="10250" y2="20313"/>
                        <a14:foregroundMark x1="27300" y1="75563" x2="27300" y2="75563"/>
                        <a14:foregroundMark x1="26500" y1="75000" x2="26500" y2="75000"/>
                        <a14:foregroundMark x1="26500" y1="75000" x2="28050" y2="70313"/>
                        <a14:foregroundMark x1="38550" y1="76500" x2="36250" y2="69000"/>
                        <a14:foregroundMark x1="36250" y1="69000" x2="36250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1" r="9318" b="20623"/>
          <a:stretch/>
        </p:blipFill>
        <p:spPr>
          <a:xfrm>
            <a:off x="2817283" y="453179"/>
            <a:ext cx="4574942" cy="4331479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07173EE-A421-4BE8-A751-5B4B0F21D7B0}"/>
              </a:ext>
            </a:extLst>
          </p:cNvPr>
          <p:cNvSpPr txBox="1"/>
          <p:nvPr/>
        </p:nvSpPr>
        <p:spPr>
          <a:xfrm>
            <a:off x="8161034" y="2295426"/>
            <a:ext cx="3198540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ولد ضعيف  و   ولد قوي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507FD03-0AC6-4177-B70F-6982E0B9894F}"/>
              </a:ext>
            </a:extLst>
          </p:cNvPr>
          <p:cNvSpPr txBox="1"/>
          <p:nvPr/>
        </p:nvSpPr>
        <p:spPr>
          <a:xfrm>
            <a:off x="7577592" y="3632241"/>
            <a:ext cx="4393828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كيف أصبح هذا الولد قويا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F210D05-455F-4790-99B7-6CF8EAB8216C}"/>
              </a:ext>
            </a:extLst>
          </p:cNvPr>
          <p:cNvSpPr txBox="1"/>
          <p:nvPr/>
        </p:nvSpPr>
        <p:spPr>
          <a:xfrm>
            <a:off x="6874695" y="5189662"/>
            <a:ext cx="4365425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سنشاهد قصة و نتعرف على ذلك 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2BBBC0B-4596-44AE-8F87-64D9F16F7A6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4EF046F-FEC9-431B-B616-232D27F8AAB1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730EC07-6E74-48A3-81D6-F706BC4994D7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cxnSp>
        <p:nvCxnSpPr>
          <p:cNvPr id="25" name="ตัวเชื่อมต่อตรง 237">
            <a:extLst>
              <a:ext uri="{FF2B5EF4-FFF2-40B4-BE49-F238E27FC236}">
                <a16:creationId xmlns:a16="http://schemas.microsoft.com/office/drawing/2014/main" id="{1632C25B-0DEB-4202-BE05-AF59D4028562}"/>
              </a:ext>
            </a:extLst>
          </p:cNvPr>
          <p:cNvCxnSpPr>
            <a:cxnSpLocks/>
          </p:cNvCxnSpPr>
          <p:nvPr/>
        </p:nvCxnSpPr>
        <p:spPr>
          <a:xfrm rot="5400000">
            <a:off x="9809777" y="1508845"/>
            <a:ext cx="715351" cy="64475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4FD57A80-CC40-408C-8969-3E1AC1336606}"/>
              </a:ext>
            </a:extLst>
          </p:cNvPr>
          <p:cNvSpPr/>
          <p:nvPr/>
        </p:nvSpPr>
        <p:spPr>
          <a:xfrm rot="16200000" flipH="1">
            <a:off x="9825206" y="188877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1EC856D9-AC76-4597-8467-17A6AA475D18}"/>
              </a:ext>
            </a:extLst>
          </p:cNvPr>
          <p:cNvCxnSpPr>
            <a:cxnSpLocks/>
          </p:cNvCxnSpPr>
          <p:nvPr/>
        </p:nvCxnSpPr>
        <p:spPr>
          <a:xfrm rot="5400000">
            <a:off x="9022108" y="4405596"/>
            <a:ext cx="715351" cy="64475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8">
            <a:extLst>
              <a:ext uri="{FF2B5EF4-FFF2-40B4-BE49-F238E27FC236}">
                <a16:creationId xmlns:a16="http://schemas.microsoft.com/office/drawing/2014/main" id="{2CC03969-4F90-4D0E-AEFE-B95B596780F4}"/>
              </a:ext>
            </a:extLst>
          </p:cNvPr>
          <p:cNvSpPr/>
          <p:nvPr/>
        </p:nvSpPr>
        <p:spPr>
          <a:xfrm rot="16200000" flipH="1">
            <a:off x="9037537" y="478552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40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3B4BC3A-F017-4126-B47D-AE0C848C2D94}"/>
              </a:ext>
            </a:extLst>
          </p:cNvPr>
          <p:cNvSpPr txBox="1"/>
          <p:nvPr/>
        </p:nvSpPr>
        <p:spPr>
          <a:xfrm>
            <a:off x="5572707" y="635649"/>
            <a:ext cx="2968052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الآتي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المحافظة على صحة الجسم   ميعاد الشريف_Trim">
            <a:hlinkClick r:id="" action="ppaction://media"/>
            <a:extLst>
              <a:ext uri="{FF2B5EF4-FFF2-40B4-BE49-F238E27FC236}">
                <a16:creationId xmlns:a16="http://schemas.microsoft.com/office/drawing/2014/main" id="{57DB863D-5EF1-40A1-9523-CCD24E9ED5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9"/>
                </p14:media>
              </p:ext>
            </p:extLst>
          </p:nvPr>
        </p:nvPicPr>
        <p:blipFill rotWithShape="1">
          <a:blip r:embed="rId4"/>
          <a:srcRect l="12404" t="18650" r="12596" b="591"/>
          <a:stretch/>
        </p:blipFill>
        <p:spPr>
          <a:xfrm>
            <a:off x="2939143" y="1244573"/>
            <a:ext cx="8408411" cy="5423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6A74F69-A62B-4269-9865-CF4096C7902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EAED809-6B1E-4573-A82C-B38D5E1D510F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2EEC007-232A-4BE8-87A7-BA226D922268}"/>
              </a:ext>
            </a:extLst>
          </p:cNvPr>
          <p:cNvSpPr txBox="1"/>
          <p:nvPr/>
        </p:nvSpPr>
        <p:spPr>
          <a:xfrm>
            <a:off x="55688" y="125925"/>
            <a:ext cx="4150870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34968E2-62E7-41AC-AD9C-8411FC6F515C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78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2117</Words>
  <Application>Microsoft Office PowerPoint</Application>
  <PresentationFormat>شاشة عريضة</PresentationFormat>
  <Paragraphs>368</Paragraphs>
  <Slides>39</Slides>
  <Notes>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Lato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أ. يوسف سليمان البلوي</dc:creator>
  <cp:lastModifiedBy>يوسف البلوي</cp:lastModifiedBy>
  <cp:revision>103</cp:revision>
  <dcterms:created xsi:type="dcterms:W3CDTF">2022-12-02T13:30:17Z</dcterms:created>
  <dcterms:modified xsi:type="dcterms:W3CDTF">2022-12-19T19:19:03Z</dcterms:modified>
</cp:coreProperties>
</file>