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3.wav" ContentType="audio/x-wav"/>
  <Override PartName="/ppt/media/audio4.wav" ContentType="audio/x-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notesMasterIdLst>
    <p:notesMasterId r:id="rId17"/>
  </p:notesMasterIdLst>
  <p:sldIdLst>
    <p:sldId id="287" r:id="rId2"/>
    <p:sldId id="288" r:id="rId3"/>
    <p:sldId id="289" r:id="rId4"/>
    <p:sldId id="290" r:id="rId5"/>
    <p:sldId id="256" r:id="rId6"/>
    <p:sldId id="282" r:id="rId7"/>
    <p:sldId id="291" r:id="rId8"/>
    <p:sldId id="285" r:id="rId9"/>
    <p:sldId id="286" r:id="rId10"/>
    <p:sldId id="306" r:id="rId11"/>
    <p:sldId id="307" r:id="rId12"/>
    <p:sldId id="308" r:id="rId13"/>
    <p:sldId id="309" r:id="rId14"/>
    <p:sldId id="305" r:id="rId15"/>
    <p:sldId id="296" r:id="rId1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59" autoAdjust="0"/>
    <p:restoredTop sz="94599" autoAdjust="0"/>
  </p:normalViewPr>
  <p:slideViewPr>
    <p:cSldViewPr>
      <p:cViewPr varScale="1">
        <p:scale>
          <a:sx n="69" d="100"/>
          <a:sy n="69" d="100"/>
        </p:scale>
        <p:origin x="142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E8C711-E7C6-44E4-B321-1C44B0A61579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8214F2-0DBF-4197-8B1B-067F48866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81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17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48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34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525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353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25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5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1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-GB" smtClean="0"/>
              <a:pPr algn="r" rt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4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3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6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2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0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7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5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strips/>
    <p:sndAc>
      <p:stSnd>
        <p:snd r:embed="rId14" name="cashreg.wav"/>
      </p:stSnd>
    </p:sndAc>
  </p:transition>
  <p:timing>
    <p:tnLst>
      <p:par>
        <p:cTn id="1" dur="indefinite" restart="never" nodeType="tmRoot"/>
      </p:par>
    </p:tnLst>
  </p:timing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32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hyperlink" Target="https://www.liveworksheets.com/zd2714201oy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52464" y="921338"/>
            <a:ext cx="4631323" cy="322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-27295"/>
            <a:ext cx="915352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42039" y="1975100"/>
            <a:ext cx="2376293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AE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bold" pitchFamily="2" charset="-78"/>
              </a:rPr>
              <a:t>مقارنة الأعداد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9090" y="3138502"/>
            <a:ext cx="168219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bold" pitchFamily="2" charset="-78"/>
              </a:rPr>
              <a:t>تصميم: زينة المرزوقي</a:t>
            </a:r>
            <a:endParaRPr lang="en-US" sz="3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44" y="1091426"/>
            <a:ext cx="3239914" cy="2759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920"/>
            <a:ext cx="2827562" cy="2408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25" y="3715583"/>
            <a:ext cx="1831588" cy="18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0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63" y="-27295"/>
            <a:ext cx="915352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5" y="3760841"/>
            <a:ext cx="2601467" cy="221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19" y="3985337"/>
            <a:ext cx="2120382" cy="2120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86" y="3760842"/>
            <a:ext cx="2629458" cy="22399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75191" y="933144"/>
            <a:ext cx="1347164" cy="28276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179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179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5027" y="857250"/>
            <a:ext cx="1347164" cy="28276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179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179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48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00481 -0.4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2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63" y="-27295"/>
            <a:ext cx="915352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5" y="3760841"/>
            <a:ext cx="2601467" cy="221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19" y="3985337"/>
            <a:ext cx="2120382" cy="2120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86" y="3760842"/>
            <a:ext cx="2629458" cy="22399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0859" y="933144"/>
            <a:ext cx="2555829" cy="28276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179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en-US" sz="179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0695" y="857250"/>
            <a:ext cx="2555829" cy="28276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179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179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72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31054 -0.446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-22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63" y="-27295"/>
            <a:ext cx="915352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5" y="3760841"/>
            <a:ext cx="2601467" cy="221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19" y="3985337"/>
            <a:ext cx="2120382" cy="2120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86" y="3760842"/>
            <a:ext cx="2629458" cy="22399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75191" y="933144"/>
            <a:ext cx="1347164" cy="28276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179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179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0695" y="857250"/>
            <a:ext cx="2555829" cy="28276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179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  <a:endParaRPr lang="en-US" sz="179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0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30338 -0.4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-2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357451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55" y="671776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7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3129447" y="920921"/>
            <a:ext cx="4432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ورقة عمل تفاعلية 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المحاضره الرابعه اختيار من متعدد liveworksheets-الانشطه_التفاعليه_السحابيه.  - YouTub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10" y="2007783"/>
            <a:ext cx="3031088" cy="17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hlinkClick r:id="rId19"/>
          </p:cNvPr>
          <p:cNvSpPr/>
          <p:nvPr/>
        </p:nvSpPr>
        <p:spPr>
          <a:xfrm>
            <a:off x="1665712" y="4033731"/>
            <a:ext cx="5080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https://www.liveworksheets.com/zd2714201oy</a:t>
            </a:r>
          </a:p>
        </p:txBody>
      </p:sp>
    </p:spTree>
    <p:extLst>
      <p:ext uri="{BB962C8B-B14F-4D97-AF65-F5344CB8AC3E}">
        <p14:creationId xmlns:p14="http://schemas.microsoft.com/office/powerpoint/2010/main" val="38738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30" y="563446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962799" y="1122332"/>
            <a:ext cx="406713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الواجب فقرة</a:t>
            </a:r>
          </a:p>
          <a:p>
            <a:pPr algn="ctr"/>
            <a:r>
              <a:rPr lang="ar-S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5 , 6</a:t>
            </a:r>
          </a:p>
          <a:p>
            <a:pPr algn="ctr"/>
            <a:r>
              <a:rPr lang="ar-S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 النشاط المنزلي</a:t>
            </a:r>
          </a:p>
          <a:p>
            <a:pPr algn="ctr"/>
            <a:r>
              <a:rPr lang="ar-SA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ص 21</a:t>
            </a:r>
            <a:endParaRPr lang="ar-SA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6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41810" y="1036542"/>
            <a:ext cx="4611390" cy="314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00200" y="912040"/>
            <a:ext cx="5378655" cy="387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8">
            <a:alphaModFix/>
          </a:blip>
          <a:srcRect l="49052"/>
          <a:stretch/>
        </p:blipFill>
        <p:spPr>
          <a:xfrm>
            <a:off x="965813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5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7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صورة 20" descr="Image_01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92425" y="1045796"/>
            <a:ext cx="5258352" cy="32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782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76200"/>
            <a:ext cx="6705600" cy="5791200"/>
            <a:chOff x="1417" y="1356"/>
            <a:chExt cx="2668" cy="2047"/>
          </a:xfr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2241" y="1356"/>
              <a:ext cx="1844" cy="1948"/>
            </a:xfrm>
            <a:custGeom>
              <a:avLst/>
              <a:gdLst>
                <a:gd name="T0" fmla="*/ 0 w 1844"/>
                <a:gd name="T1" fmla="*/ 932 h 1948"/>
                <a:gd name="T2" fmla="*/ 1844 w 1844"/>
                <a:gd name="T3" fmla="*/ 0 h 1948"/>
                <a:gd name="T4" fmla="*/ 1844 w 1844"/>
                <a:gd name="T5" fmla="*/ 4 h 1948"/>
                <a:gd name="T6" fmla="*/ 312 w 1844"/>
                <a:gd name="T7" fmla="*/ 1948 h 1948"/>
                <a:gd name="T8" fmla="*/ 0 w 1844"/>
                <a:gd name="T9" fmla="*/ 932 h 19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4"/>
                <a:gd name="T16" fmla="*/ 0 h 1948"/>
                <a:gd name="T17" fmla="*/ 1844 w 1844"/>
                <a:gd name="T18" fmla="*/ 1948 h 19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4" h="1948">
                  <a:moveTo>
                    <a:pt x="0" y="932"/>
                  </a:moveTo>
                  <a:lnTo>
                    <a:pt x="1844" y="0"/>
                  </a:lnTo>
                  <a:lnTo>
                    <a:pt x="1844" y="4"/>
                  </a:lnTo>
                  <a:lnTo>
                    <a:pt x="312" y="1948"/>
                  </a:lnTo>
                  <a:lnTo>
                    <a:pt x="0" y="9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354" y="1360"/>
              <a:ext cx="1731" cy="1350"/>
            </a:xfrm>
            <a:custGeom>
              <a:avLst/>
              <a:gdLst>
                <a:gd name="T0" fmla="*/ 1692 w 1692"/>
                <a:gd name="T1" fmla="*/ 0 h 1318"/>
                <a:gd name="T2" fmla="*/ 0 w 1692"/>
                <a:gd name="T3" fmla="*/ 1318 h 1318"/>
                <a:gd name="T4" fmla="*/ 398 w 1692"/>
                <a:gd name="T5" fmla="*/ 1314 h 1318"/>
                <a:gd name="T6" fmla="*/ 1692 w 1692"/>
                <a:gd name="T7" fmla="*/ 0 h 1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2"/>
                <a:gd name="T13" fmla="*/ 0 h 1318"/>
                <a:gd name="T14" fmla="*/ 1692 w 1692"/>
                <a:gd name="T15" fmla="*/ 1318 h 1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2" h="1318">
                  <a:moveTo>
                    <a:pt x="1692" y="0"/>
                  </a:moveTo>
                  <a:lnTo>
                    <a:pt x="0" y="1318"/>
                  </a:lnTo>
                  <a:lnTo>
                    <a:pt x="398" y="1314"/>
                  </a:lnTo>
                  <a:lnTo>
                    <a:pt x="1692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417" y="2247"/>
              <a:ext cx="1698" cy="1156"/>
            </a:xfrm>
            <a:custGeom>
              <a:avLst/>
              <a:gdLst>
                <a:gd name="T0" fmla="*/ 540 w 1080"/>
                <a:gd name="T1" fmla="*/ 0 h 998"/>
                <a:gd name="T2" fmla="*/ 388 w 1080"/>
                <a:gd name="T3" fmla="*/ 382 h 998"/>
                <a:gd name="T4" fmla="*/ 0 w 1080"/>
                <a:gd name="T5" fmla="*/ 382 h 998"/>
                <a:gd name="T6" fmla="*/ 310 w 1080"/>
                <a:gd name="T7" fmla="*/ 614 h 998"/>
                <a:gd name="T8" fmla="*/ 234 w 1080"/>
                <a:gd name="T9" fmla="*/ 998 h 998"/>
                <a:gd name="T10" fmla="*/ 540 w 1080"/>
                <a:gd name="T11" fmla="*/ 768 h 998"/>
                <a:gd name="T12" fmla="*/ 846 w 1080"/>
                <a:gd name="T13" fmla="*/ 998 h 998"/>
                <a:gd name="T14" fmla="*/ 770 w 1080"/>
                <a:gd name="T15" fmla="*/ 614 h 998"/>
                <a:gd name="T16" fmla="*/ 1080 w 1080"/>
                <a:gd name="T17" fmla="*/ 382 h 998"/>
                <a:gd name="T18" fmla="*/ 692 w 1080"/>
                <a:gd name="T19" fmla="*/ 382 h 998"/>
                <a:gd name="T20" fmla="*/ 540 w 1080"/>
                <a:gd name="T21" fmla="*/ 0 h 9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0"/>
                <a:gd name="T34" fmla="*/ 0 h 998"/>
                <a:gd name="T35" fmla="*/ 1080 w 1080"/>
                <a:gd name="T36" fmla="*/ 998 h 9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0" h="998">
                  <a:moveTo>
                    <a:pt x="540" y="0"/>
                  </a:moveTo>
                  <a:lnTo>
                    <a:pt x="388" y="382"/>
                  </a:lnTo>
                  <a:lnTo>
                    <a:pt x="0" y="382"/>
                  </a:lnTo>
                  <a:lnTo>
                    <a:pt x="310" y="614"/>
                  </a:lnTo>
                  <a:lnTo>
                    <a:pt x="234" y="998"/>
                  </a:lnTo>
                  <a:lnTo>
                    <a:pt x="540" y="768"/>
                  </a:lnTo>
                  <a:lnTo>
                    <a:pt x="846" y="998"/>
                  </a:lnTo>
                  <a:lnTo>
                    <a:pt x="770" y="614"/>
                  </a:lnTo>
                  <a:lnTo>
                    <a:pt x="1080" y="382"/>
                  </a:lnTo>
                  <a:lnTo>
                    <a:pt x="692" y="382"/>
                  </a:lnTo>
                  <a:lnTo>
                    <a:pt x="5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CC"/>
                </a:gs>
                <a:gs pos="20000">
                  <a:srgbClr val="002060"/>
                </a:gs>
                <a:gs pos="50000">
                  <a:srgbClr val="00B0F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6200" y="990600"/>
            <a:ext cx="3200400" cy="579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11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938" y="2090738"/>
            <a:ext cx="25066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400" b="1" dirty="0">
                <a:solidFill>
                  <a:schemeClr val="bg1"/>
                </a:solidFill>
                <a:latin typeface="Calibri" pitchFamily="34" charset="0"/>
              </a:rPr>
              <a:t>الفصل </a:t>
            </a:r>
            <a:r>
              <a:rPr lang="ar-SA" sz="4400" b="1" dirty="0" smtClean="0">
                <a:solidFill>
                  <a:schemeClr val="bg1"/>
                </a:solidFill>
                <a:latin typeface="Calibri" pitchFamily="34" charset="0"/>
              </a:rPr>
              <a:t>الخامس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5" name="Picture 9" descr="gegfg2wrbjh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191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3352800" y="3837616"/>
            <a:ext cx="237757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الأعداد حتى</a:t>
            </a:r>
          </a:p>
          <a:p>
            <a:pPr algn="ctr"/>
            <a:r>
              <a:rPr lang="ar-SA" sz="4400" b="1" cap="none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20</a:t>
            </a:r>
            <a:endParaRPr lang="ar-SA" sz="4400" b="1" cap="none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78 - bl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19200"/>
            <a:ext cx="80009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ستطيل 1"/>
          <p:cNvSpPr/>
          <p:nvPr/>
        </p:nvSpPr>
        <p:spPr>
          <a:xfrm>
            <a:off x="6634519" y="141111"/>
            <a:ext cx="1899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نشاط 1</a:t>
            </a:r>
            <a:endParaRPr lang="ar-S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47" y="2225251"/>
            <a:ext cx="3991502" cy="487462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630494" y="74840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اليوم : </a:t>
            </a: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الاثنين</a:t>
            </a:r>
            <a:endParaRPr lang="ar-SA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:25 </a:t>
            </a: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5 </a:t>
            </a: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1444هـ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المادة</a:t>
            </a: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رياضيات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</a:t>
            </a:r>
            <a:r>
              <a:rPr lang="ar-SA" sz="2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الخامس</a:t>
            </a: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الأعداد حتى 20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: </a:t>
            </a:r>
            <a:r>
              <a:rPr lang="ar-SA" sz="2400" b="1" cap="all" dirty="0">
                <a:ln w="0"/>
                <a:solidFill>
                  <a:srgbClr val="F3219E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مقارنة الأعداد حتى 20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008E4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فكرة الدرس والهدف منه </a:t>
            </a:r>
          </a:p>
          <a:p>
            <a:r>
              <a:rPr lang="ar-EG" sz="2400" b="1" dirty="0">
                <a:solidFill>
                  <a:srgbClr val="3333FF"/>
                </a:solidFill>
                <a:latin typeface="Calibri" pitchFamily="34" charset="0"/>
                <a:cs typeface="Akhbar MT" pitchFamily="2" charset="-78"/>
              </a:rPr>
              <a:t>أعد الأعداد حتى 20 وأقارنها لتحديد أي المجموعات أكثر عدد</a:t>
            </a:r>
            <a:r>
              <a:rPr lang="ar-SA" sz="2400" b="1" dirty="0">
                <a:solidFill>
                  <a:srgbClr val="3333FF"/>
                </a:solidFill>
                <a:latin typeface="Calibri" pitchFamily="34" charset="0"/>
                <a:cs typeface="Akhbar MT" pitchFamily="2" charset="-78"/>
              </a:rPr>
              <a:t>ً</a:t>
            </a:r>
            <a:r>
              <a:rPr lang="ar-EG" sz="2400" b="1" dirty="0">
                <a:solidFill>
                  <a:srgbClr val="3333FF"/>
                </a:solidFill>
                <a:latin typeface="Calibri" pitchFamily="34" charset="0"/>
                <a:cs typeface="Akhbar MT" pitchFamily="2" charset="-78"/>
              </a:rPr>
              <a:t>ا، وأيها أقل عدد</a:t>
            </a:r>
            <a:r>
              <a:rPr lang="ar-SA" sz="2400" b="1" dirty="0">
                <a:solidFill>
                  <a:srgbClr val="3333FF"/>
                </a:solidFill>
                <a:latin typeface="Calibri" pitchFamily="34" charset="0"/>
                <a:cs typeface="Akhbar MT" pitchFamily="2" charset="-78"/>
              </a:rPr>
              <a:t>ً</a:t>
            </a:r>
            <a:r>
              <a:rPr lang="ar-EG" sz="2400" b="1" dirty="0">
                <a:solidFill>
                  <a:srgbClr val="3333FF"/>
                </a:solidFill>
                <a:latin typeface="Calibri" pitchFamily="34" charset="0"/>
                <a:cs typeface="Akhbar MT" pitchFamily="2" charset="-78"/>
              </a:rPr>
              <a:t>ا، وأيها له العدد نفسه.</a:t>
            </a:r>
            <a:endParaRPr lang="ar-EG" sz="2400" dirty="0">
              <a:solidFill>
                <a:srgbClr val="3333FF"/>
              </a:solidFill>
              <a:latin typeface="Calibri" pitchFamily="34" charset="0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35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41331"/>
            <a:ext cx="6477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94993"/>
            <a:ext cx="4498750" cy="4874628"/>
          </a:xfrm>
          <a:prstGeom prst="rect">
            <a:avLst/>
          </a:prstGeom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369" y="241331"/>
            <a:ext cx="6705600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94993"/>
            <a:ext cx="4498750" cy="4874628"/>
          </a:xfrm>
          <a:prstGeom prst="rect">
            <a:avLst/>
          </a:prstGeom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90</Words>
  <Application>Microsoft Office PowerPoint</Application>
  <PresentationFormat>عرض على الشاشة (4:3)</PresentationFormat>
  <Paragraphs>25</Paragraphs>
  <Slides>15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Akhbar MT</vt:lpstr>
      <vt:lpstr>Arial</vt:lpstr>
      <vt:lpstr>Calibri</vt:lpstr>
      <vt:lpstr>Calibri Light</vt:lpstr>
      <vt:lpstr>Sultan bold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أولى ب - الفصل الرابع</dc:title>
  <dc:subject>تهيئة الفصل الرابع</dc:subject>
  <dc:creator>ا/بندر الحازمي</dc:creator>
  <cp:keywords>حقيبة إنجاز المعلم والمعلمة</cp:keywords>
  <cp:lastModifiedBy>HP</cp:lastModifiedBy>
  <cp:revision>289</cp:revision>
  <dcterms:created xsi:type="dcterms:W3CDTF">2006-08-16T00:00:00Z</dcterms:created>
  <dcterms:modified xsi:type="dcterms:W3CDTF">2022-12-18T18:19:17Z</dcterms:modified>
</cp:coreProperties>
</file>