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57" r:id="rId2"/>
    <p:sldId id="292" r:id="rId3"/>
    <p:sldId id="293" r:id="rId4"/>
    <p:sldId id="294" r:id="rId5"/>
    <p:sldId id="295" r:id="rId6"/>
    <p:sldId id="296" r:id="rId7"/>
  </p:sldIdLst>
  <p:sldSz cx="10801350" cy="9361488"/>
  <p:notesSz cx="6858000" cy="9144000"/>
  <p:defaultTextStyle>
    <a:defPPr>
      <a:defRPr lang="ar-SA"/>
    </a:defPPr>
    <a:lvl1pPr marL="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722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444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166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888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610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332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2054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776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66"/>
    <a:srgbClr val="99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709" y="-58"/>
      </p:cViewPr>
      <p:guideLst>
        <p:guide orient="horz" pos="2949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5BBEC3A-7D93-40AB-8A8D-02DD5CDB700E}" type="datetimeFigureOut">
              <a:rPr lang="ar-SA" smtClean="0"/>
              <a:t>13/11/41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85800"/>
            <a:ext cx="3956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9D5698-84D7-4E62-A20E-1E1CB3781A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488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722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3444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5166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6888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8610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0332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2054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3776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10101" y="2908130"/>
            <a:ext cx="9181148" cy="200665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20205" y="5304844"/>
            <a:ext cx="7560945" cy="23923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383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728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250534" y="589428"/>
            <a:ext cx="2870983" cy="12581666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37579" y="589428"/>
            <a:ext cx="8432930" cy="12581666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098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22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3232" y="6015624"/>
            <a:ext cx="9181148" cy="1859295"/>
          </a:xfrm>
        </p:spPr>
        <p:txBody>
          <a:bodyPr anchor="t"/>
          <a:lstStyle>
            <a:lvl1pPr algn="r">
              <a:defRPr sz="54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53232" y="3967799"/>
            <a:ext cx="9181148" cy="2047825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722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44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516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68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861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033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205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377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95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37580" y="3441215"/>
            <a:ext cx="5651956" cy="9729880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469559" y="3441215"/>
            <a:ext cx="5651956" cy="9729880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13/11/41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262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70" y="374894"/>
            <a:ext cx="9721215" cy="1560249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68" y="2095501"/>
            <a:ext cx="4772472" cy="8733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40068" y="2968806"/>
            <a:ext cx="4772472" cy="539369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5486938" y="2095501"/>
            <a:ext cx="4774347" cy="8733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486938" y="2968806"/>
            <a:ext cx="4774347" cy="539369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13/11/41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965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13/11/41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515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13/11/41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276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68" y="372727"/>
            <a:ext cx="3553570" cy="1586253"/>
          </a:xfrm>
        </p:spPr>
        <p:txBody>
          <a:bodyPr anchor="b"/>
          <a:lstStyle>
            <a:lvl1pPr algn="r">
              <a:defRPr sz="27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23030" y="372728"/>
            <a:ext cx="6038255" cy="7989771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40068" y="1958978"/>
            <a:ext cx="3553570" cy="6403518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13/11/41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934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17140" y="6553043"/>
            <a:ext cx="6480810" cy="773623"/>
          </a:xfrm>
        </p:spPr>
        <p:txBody>
          <a:bodyPr anchor="b"/>
          <a:lstStyle>
            <a:lvl1pPr algn="r">
              <a:defRPr sz="27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117140" y="836468"/>
            <a:ext cx="6480810" cy="5616893"/>
          </a:xfrm>
        </p:spPr>
        <p:txBody>
          <a:bodyPr/>
          <a:lstStyle>
            <a:lvl1pPr marL="0" indent="0">
              <a:buNone/>
              <a:defRPr sz="4300"/>
            </a:lvl1pPr>
            <a:lvl2pPr marL="617220" indent="0">
              <a:buNone/>
              <a:defRPr sz="3800"/>
            </a:lvl2pPr>
            <a:lvl3pPr marL="1234440" indent="0">
              <a:buNone/>
              <a:defRPr sz="3200"/>
            </a:lvl3pPr>
            <a:lvl4pPr marL="1851660" indent="0">
              <a:buNone/>
              <a:defRPr sz="2700"/>
            </a:lvl4pPr>
            <a:lvl5pPr marL="2468880" indent="0">
              <a:buNone/>
              <a:defRPr sz="2700"/>
            </a:lvl5pPr>
            <a:lvl6pPr marL="3086100" indent="0">
              <a:buNone/>
              <a:defRPr sz="2700"/>
            </a:lvl6pPr>
            <a:lvl7pPr marL="3703320" indent="0">
              <a:buNone/>
              <a:defRPr sz="2700"/>
            </a:lvl7pPr>
            <a:lvl8pPr marL="4320540" indent="0">
              <a:buNone/>
              <a:defRPr sz="2700"/>
            </a:lvl8pPr>
            <a:lvl9pPr marL="4937760" indent="0">
              <a:buNone/>
              <a:defRPr sz="27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117140" y="7326665"/>
            <a:ext cx="6480810" cy="1098675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13/11/41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9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540070" y="374894"/>
            <a:ext cx="9721215" cy="1560249"/>
          </a:xfrm>
          <a:prstGeom prst="rect">
            <a:avLst/>
          </a:prstGeom>
        </p:spPr>
        <p:txBody>
          <a:bodyPr vert="horz" lIns="123444" tIns="61722" rIns="123444" bIns="61722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70" y="2184348"/>
            <a:ext cx="9721215" cy="6178150"/>
          </a:xfrm>
          <a:prstGeom prst="rect">
            <a:avLst/>
          </a:prstGeom>
        </p:spPr>
        <p:txBody>
          <a:bodyPr vert="horz" lIns="123444" tIns="61722" rIns="123444" bIns="61722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7740970" y="8676714"/>
            <a:ext cx="2520315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92933-546C-4799-935F-7EE457BEC60F}" type="datetimeFigureOut">
              <a:rPr lang="ar-SA" smtClean="0"/>
              <a:t>13/11/41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690461" y="8676714"/>
            <a:ext cx="3420428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540068" y="8676714"/>
            <a:ext cx="2520315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011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34440" rtl="1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2915" indent="-462915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2983" indent="-385763" algn="r" defTabSz="1234440" rtl="1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305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7749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471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1193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2915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37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166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610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0332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3776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1"/>
            <a:ext cx="10801350" cy="935060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510094" y="3672632"/>
            <a:ext cx="800892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Unit 8</a:t>
            </a:r>
          </a:p>
          <a:p>
            <a:pPr algn="ctr"/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What are you doing?</a:t>
            </a:r>
            <a:endParaRPr lang="en-US" sz="7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DON" panose="02000500000000000000" pitchFamily="2" charset="0"/>
            </a:endParaRPr>
          </a:p>
          <a:p>
            <a:pPr algn="ctr"/>
            <a:r>
              <a:rPr lang="en-US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part 2</a:t>
            </a:r>
            <a:endParaRPr lang="ar-SA" sz="7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" y="72231"/>
            <a:ext cx="10768831" cy="93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2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3" y="576288"/>
            <a:ext cx="10073312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864171" y="1288812"/>
            <a:ext cx="5400675" cy="57092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Are</a:t>
            </a:r>
          </a:p>
          <a:p>
            <a:pPr algn="l" rtl="0"/>
            <a:endParaRPr lang="en-US" sz="1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  ’m not </a:t>
            </a:r>
          </a:p>
          <a:p>
            <a:pPr algn="l" rtl="0"/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    studying</a:t>
            </a:r>
            <a:endParaRPr lang="en-US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Are</a:t>
            </a:r>
            <a:endParaRPr lang="en-US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   </a:t>
            </a:r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aren’t</a:t>
            </a:r>
            <a:endParaRPr lang="en-US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sz="18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   ’m 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not</a:t>
            </a:r>
          </a:p>
          <a:p>
            <a:pPr algn="l" rtl="0"/>
            <a:endParaRPr lang="en-US" sz="2000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   ’s /is</a:t>
            </a:r>
            <a:endParaRPr lang="en-US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 </a:t>
            </a:r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’s 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calling</a:t>
            </a:r>
          </a:p>
          <a:p>
            <a:pPr algn="l" rtl="0"/>
            <a:endParaRPr lang="en-US" sz="9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  Is</a:t>
            </a:r>
            <a:endParaRPr lang="en-US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8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       </a:t>
            </a:r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is  </a:t>
            </a:r>
            <a:endParaRPr lang="ar-SA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768441" y="1800424"/>
            <a:ext cx="5400675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Are</a:t>
            </a:r>
            <a:endParaRPr lang="en-US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 rtl="0"/>
            <a:endParaRPr lang="en-US" sz="3200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    watching</a:t>
            </a:r>
            <a:endParaRPr lang="en-US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6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9" y="360264"/>
            <a:ext cx="10531170" cy="763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736379" y="927036"/>
            <a:ext cx="4320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He’s </a:t>
            </a: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waiting in the reception area</a:t>
            </a:r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US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960515" y="3051750"/>
            <a:ext cx="215123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 rtl="0"/>
            <a:r>
              <a:rPr lang="en-US" sz="1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71600">
                    <a:schemeClr val="bg1">
                      <a:alpha val="61000"/>
                    </a:schemeClr>
                  </a:glow>
                </a:effectLst>
                <a:latin typeface="Comic Sans MS" panose="030F0702030302020204" pitchFamily="66" charset="0"/>
              </a:rPr>
              <a:t>He’s </a:t>
            </a:r>
            <a:r>
              <a:rPr lang="en-US" sz="1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71600">
                    <a:schemeClr val="bg1">
                      <a:alpha val="61000"/>
                    </a:schemeClr>
                  </a:glow>
                </a:effectLst>
                <a:latin typeface="Comic Sans MS" panose="030F0702030302020204" pitchFamily="66" charset="0"/>
              </a:rPr>
              <a:t>listening to his cell phone</a:t>
            </a:r>
            <a:r>
              <a:rPr lang="en-US" sz="1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71600">
                    <a:schemeClr val="bg1">
                      <a:alpha val="61000"/>
                    </a:schemeClr>
                  </a:glow>
                </a:effectLst>
                <a:latin typeface="Comic Sans MS" panose="030F0702030302020204" pitchFamily="66" charset="0"/>
              </a:rPr>
              <a:t>.</a:t>
            </a:r>
            <a:endParaRPr lang="en-US" sz="1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371600">
                  <a:schemeClr val="bg1">
                    <a:alpha val="61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 flipH="1">
            <a:off x="3240435" y="1296368"/>
            <a:ext cx="432048" cy="930007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3645480" y="1444744"/>
            <a:ext cx="367240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 rtl="0"/>
            <a:r>
              <a:rPr lang="en-US" sz="1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71600">
                    <a:schemeClr val="bg1">
                      <a:alpha val="61000"/>
                    </a:schemeClr>
                  </a:glow>
                </a:effectLst>
                <a:latin typeface="Comic Sans MS" panose="030F0702030302020204" pitchFamily="66" charset="0"/>
              </a:rPr>
              <a:t>He’s </a:t>
            </a:r>
            <a:r>
              <a:rPr lang="en-US" sz="1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71600">
                    <a:schemeClr val="bg1">
                      <a:alpha val="61000"/>
                    </a:schemeClr>
                  </a:glow>
                </a:effectLst>
                <a:latin typeface="Comic Sans MS" panose="030F0702030302020204" pitchFamily="66" charset="0"/>
              </a:rPr>
              <a:t>reading the newspaper</a:t>
            </a:r>
            <a:r>
              <a:rPr lang="en-US" sz="1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71600">
                    <a:schemeClr val="bg1">
                      <a:alpha val="61000"/>
                    </a:schemeClr>
                  </a:glow>
                </a:effectLst>
                <a:latin typeface="Comic Sans MS" panose="030F0702030302020204" pitchFamily="66" charset="0"/>
              </a:rPr>
              <a:t>.</a:t>
            </a:r>
            <a:endParaRPr lang="en-US" sz="1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371600">
                  <a:schemeClr val="bg1">
                    <a:alpha val="61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0" name="رابط كسهم مستقيم 9"/>
          <p:cNvCxnSpPr/>
          <p:nvPr/>
        </p:nvCxnSpPr>
        <p:spPr>
          <a:xfrm flipH="1">
            <a:off x="3820999" y="3698081"/>
            <a:ext cx="643572" cy="87896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ستطيل 13"/>
          <p:cNvSpPr/>
          <p:nvPr/>
        </p:nvSpPr>
        <p:spPr>
          <a:xfrm>
            <a:off x="5481684" y="1791132"/>
            <a:ext cx="2952328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 rtl="0"/>
            <a:r>
              <a:rPr lang="en-US" sz="1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71600">
                    <a:schemeClr val="bg1">
                      <a:alpha val="61000"/>
                    </a:schemeClr>
                  </a:glow>
                </a:effectLst>
                <a:latin typeface="Comic Sans MS" panose="030F0702030302020204" pitchFamily="66" charset="0"/>
              </a:rPr>
              <a:t>They’re </a:t>
            </a:r>
            <a:r>
              <a:rPr lang="en-US" sz="1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71600">
                    <a:schemeClr val="bg1">
                      <a:alpha val="61000"/>
                    </a:schemeClr>
                  </a:glow>
                </a:effectLst>
                <a:latin typeface="Comic Sans MS" panose="030F0702030302020204" pitchFamily="66" charset="0"/>
              </a:rPr>
              <a:t>drinking coffee</a:t>
            </a:r>
            <a:r>
              <a:rPr lang="en-US" sz="1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71600">
                    <a:schemeClr val="bg1">
                      <a:alpha val="61000"/>
                    </a:schemeClr>
                  </a:glow>
                </a:effectLst>
                <a:latin typeface="Comic Sans MS" panose="030F0702030302020204" pitchFamily="66" charset="0"/>
              </a:rPr>
              <a:t>.</a:t>
            </a:r>
            <a:endParaRPr lang="en-US" sz="1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371600">
                  <a:schemeClr val="bg1">
                    <a:alpha val="61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5" name="رابط كسهم مستقيم 14"/>
          <p:cNvCxnSpPr/>
          <p:nvPr/>
        </p:nvCxnSpPr>
        <p:spPr>
          <a:xfrm>
            <a:off x="4680595" y="1761371"/>
            <a:ext cx="0" cy="543799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6408787" y="2142611"/>
            <a:ext cx="288032" cy="22421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 flipH="1">
            <a:off x="5760715" y="2142611"/>
            <a:ext cx="648072" cy="162559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7234629" y="2381910"/>
            <a:ext cx="216023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 rtl="0"/>
            <a:r>
              <a:rPr lang="en-US" sz="1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71600">
                    <a:schemeClr val="bg1">
                      <a:alpha val="61000"/>
                    </a:schemeClr>
                  </a:glow>
                </a:effectLst>
                <a:latin typeface="Comic Sans MS" panose="030F0702030302020204" pitchFamily="66" charset="0"/>
              </a:rPr>
              <a:t>He’s talking on the phone</a:t>
            </a:r>
            <a:r>
              <a:rPr lang="en-US" sz="1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71600">
                    <a:schemeClr val="bg1">
                      <a:alpha val="61000"/>
                    </a:schemeClr>
                  </a:glow>
                </a:effectLst>
                <a:latin typeface="Comic Sans MS" panose="030F0702030302020204" pitchFamily="66" charset="0"/>
              </a:rPr>
              <a:t>.</a:t>
            </a:r>
            <a:endParaRPr lang="en-US" sz="1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371600">
                  <a:schemeClr val="bg1">
                    <a:alpha val="61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5" name="رابط كسهم مستقيم 24"/>
          <p:cNvCxnSpPr/>
          <p:nvPr/>
        </p:nvCxnSpPr>
        <p:spPr>
          <a:xfrm flipH="1">
            <a:off x="8213488" y="2880544"/>
            <a:ext cx="441048" cy="432689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ستطيل 25"/>
          <p:cNvSpPr/>
          <p:nvPr/>
        </p:nvSpPr>
        <p:spPr>
          <a:xfrm>
            <a:off x="6020130" y="3960343"/>
            <a:ext cx="241388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 rtl="0"/>
            <a:r>
              <a:rPr lang="en-US" sz="18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71600">
                    <a:schemeClr val="bg1">
                      <a:alpha val="61000"/>
                    </a:schemeClr>
                  </a:glow>
                </a:effectLst>
                <a:latin typeface="Comic Sans MS" panose="030F0702030302020204" pitchFamily="66" charset="0"/>
              </a:rPr>
              <a:t>He’s working online</a:t>
            </a:r>
            <a:r>
              <a:rPr lang="en-US" sz="1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71600">
                    <a:schemeClr val="bg1">
                      <a:alpha val="61000"/>
                    </a:schemeClr>
                  </a:glow>
                </a:effectLst>
                <a:latin typeface="Comic Sans MS" panose="030F0702030302020204" pitchFamily="66" charset="0"/>
              </a:rPr>
              <a:t>.</a:t>
            </a:r>
            <a:endParaRPr lang="en-US" sz="1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371600">
                  <a:schemeClr val="bg1">
                    <a:alpha val="61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0" name="رابط كسهم مستقيم 29"/>
          <p:cNvCxnSpPr/>
          <p:nvPr/>
        </p:nvCxnSpPr>
        <p:spPr>
          <a:xfrm>
            <a:off x="8314748" y="4176688"/>
            <a:ext cx="960816" cy="21634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ستطيل 31"/>
          <p:cNvSpPr/>
          <p:nvPr/>
        </p:nvSpPr>
        <p:spPr>
          <a:xfrm>
            <a:off x="8795156" y="798413"/>
            <a:ext cx="2065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He’s </a:t>
            </a: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working in his office.</a:t>
            </a:r>
            <a:endParaRPr lang="ar-SA" sz="1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4" name="رابط كسهم مستقيم 33"/>
          <p:cNvCxnSpPr/>
          <p:nvPr/>
        </p:nvCxnSpPr>
        <p:spPr>
          <a:xfrm>
            <a:off x="10033899" y="1444744"/>
            <a:ext cx="0" cy="585676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89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4" grpId="0"/>
      <p:bldP spid="23" grpId="0"/>
      <p:bldP spid="26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" y="6896"/>
            <a:ext cx="10715628" cy="755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G Bk 1 F-SA_'16_4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2483" y="144240"/>
            <a:ext cx="676523" cy="676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3024411" y="2304480"/>
            <a:ext cx="540067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He’s 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working in a bank.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She’s 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watching Carol’s b</a:t>
            </a:r>
            <a:r>
              <a:rPr lang="en-US" b="1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aby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She’s 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working at a </a:t>
            </a:r>
            <a:r>
              <a:rPr lang="en-US" b="1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hospital.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He’s 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studying computers at </a:t>
            </a:r>
            <a:r>
              <a:rPr lang="en-US" b="1" dirty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college</a:t>
            </a:r>
            <a:endParaRPr lang="ar-SA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SG Bk 1 F-SA_'16_49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3335" y="4951289"/>
            <a:ext cx="676523" cy="676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231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91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57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9" y="32048"/>
            <a:ext cx="8496944" cy="923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976739" y="2526114"/>
            <a:ext cx="20179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is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5675217" y="5772170"/>
            <a:ext cx="23762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He’s watching  </a:t>
            </a:r>
            <a:endParaRPr lang="ar-SA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798512" y="8641184"/>
            <a:ext cx="20179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He’s talking  </a:t>
            </a:r>
            <a:endParaRPr lang="ar-SA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938" y="1358825"/>
            <a:ext cx="10052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6481235" y="8281143"/>
            <a:ext cx="10089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5954042" y="2880544"/>
            <a:ext cx="20179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He’s reading </a:t>
            </a:r>
            <a:endParaRPr lang="ar-SA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440235" y="5760864"/>
            <a:ext cx="30243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They’re surfing </a:t>
            </a:r>
            <a:endParaRPr lang="ar-SA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235185" y="5371766"/>
            <a:ext cx="13652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 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6665850" y="5371766"/>
            <a:ext cx="6397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 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2294285" y="8281144"/>
            <a:ext cx="8021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 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5615892" y="8683575"/>
            <a:ext cx="34571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They’re playing  </a:t>
            </a:r>
            <a:endParaRPr lang="ar-SA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44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116</Words>
  <Application>Microsoft Office PowerPoint</Application>
  <PresentationFormat>مخصص</PresentationFormat>
  <Paragraphs>46</Paragraphs>
  <Slides>6</Slides>
  <Notes>0</Notes>
  <HiddenSlides>0</HiddenSlides>
  <MMClips>2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45</cp:revision>
  <dcterms:created xsi:type="dcterms:W3CDTF">2020-06-10T16:15:16Z</dcterms:created>
  <dcterms:modified xsi:type="dcterms:W3CDTF">2020-07-02T21:35:58Z</dcterms:modified>
</cp:coreProperties>
</file>