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61" r:id="rId2"/>
    <p:sldId id="264" r:id="rId3"/>
    <p:sldId id="259" r:id="rId4"/>
    <p:sldId id="265" r:id="rId5"/>
    <p:sldId id="325" r:id="rId6"/>
    <p:sldId id="326" r:id="rId7"/>
    <p:sldId id="319" r:id="rId8"/>
    <p:sldId id="320" r:id="rId9"/>
    <p:sldId id="291" r:id="rId10"/>
    <p:sldId id="313" r:id="rId11"/>
    <p:sldId id="324" r:id="rId12"/>
    <p:sldId id="283" r:id="rId13"/>
    <p:sldId id="290" r:id="rId14"/>
    <p:sldId id="28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EF"/>
    <a:srgbClr val="007033"/>
    <a:srgbClr val="6C1A00"/>
    <a:srgbClr val="C79E37"/>
    <a:srgbClr val="202E54"/>
    <a:srgbClr val="FF2549"/>
    <a:srgbClr val="1D3A00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48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571750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2113635"/>
            <a:ext cx="8231372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128" y="852897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30128" y="2693742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128" y="2693742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30128" y="852897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0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3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41360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413609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99291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E3A6138E-A74C-4E63-86E0-1AAFEE06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1975"/>
          <a:stretch>
            <a:fillRect/>
          </a:stretch>
        </p:blipFill>
        <p:spPr>
          <a:xfrm rot="21340946">
            <a:off x="5916633" y="891995"/>
            <a:ext cx="2443440" cy="3359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ribl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42E461-C839-4A58-A6AD-E9AF567D1DC0}"/>
              </a:ext>
            </a:extLst>
          </p:cNvPr>
          <p:cNvSpPr txBox="1"/>
          <p:nvPr/>
        </p:nvSpPr>
        <p:spPr>
          <a:xfrm>
            <a:off x="455992" y="739290"/>
            <a:ext cx="227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Unit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4D168-4EEE-462E-B913-248328836D96}"/>
              </a:ext>
            </a:extLst>
          </p:cNvPr>
          <p:cNvSpPr txBox="1"/>
          <p:nvPr/>
        </p:nvSpPr>
        <p:spPr>
          <a:xfrm>
            <a:off x="204873" y="3487980"/>
            <a:ext cx="629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rub" panose="00000500000000000000" pitchFamily="2" charset="-34"/>
                <a:ea typeface="Inter Light" panose="020B0502030000000004" pitchFamily="34" charset="0"/>
                <a:cs typeface="Krub" panose="00000500000000000000" pitchFamily="2" charset="-34"/>
              </a:rPr>
              <a:t>Form, meaning &amp; Functions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AED2D-B920-41A1-8BB6-723589784640}"/>
              </a:ext>
            </a:extLst>
          </p:cNvPr>
          <p:cNvSpPr txBox="1"/>
          <p:nvPr/>
        </p:nvSpPr>
        <p:spPr>
          <a:xfrm>
            <a:off x="296260" y="2571750"/>
            <a:ext cx="732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Where do you live?</a:t>
            </a:r>
          </a:p>
        </p:txBody>
      </p:sp>
    </p:spTree>
    <p:extLst>
      <p:ext uri="{BB962C8B-B14F-4D97-AF65-F5344CB8AC3E}">
        <p14:creationId xmlns:p14="http://schemas.microsoft.com/office/powerpoint/2010/main" val="29314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20493A8-EC39-4FFC-B225-3BCCBF3A5118}"/>
              </a:ext>
            </a:extLst>
          </p:cNvPr>
          <p:cNvSpPr txBox="1">
            <a:spLocks/>
          </p:cNvSpPr>
          <p:nvPr/>
        </p:nvSpPr>
        <p:spPr>
          <a:xfrm>
            <a:off x="754375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4FEB-E1C2-46A8-9414-2188CAAC4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34" y="2113635"/>
            <a:ext cx="4477710" cy="3182570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E552F401-EBEA-4883-9FAF-993AB046D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8" y="1502815"/>
            <a:ext cx="4211892" cy="31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0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7D8EFF-3225-4110-BDFD-91BC22B0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6" y="1105469"/>
            <a:ext cx="6817264" cy="352112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7E00FFB-98B1-4033-B743-389A7A49C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81" t="4984" r="6761" b="4201"/>
          <a:stretch/>
        </p:blipFill>
        <p:spPr>
          <a:xfrm>
            <a:off x="6690815" y="981361"/>
            <a:ext cx="1186233" cy="116816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6302D59-D9E8-4F6F-ABDF-9A69BD62448E}"/>
              </a:ext>
            </a:extLst>
          </p:cNvPr>
          <p:cNvSpPr txBox="1"/>
          <p:nvPr/>
        </p:nvSpPr>
        <p:spPr>
          <a:xfrm>
            <a:off x="3343702" y="1729852"/>
            <a:ext cx="122829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the best</a:t>
            </a:r>
            <a:endParaRPr lang="ar-SA" sz="2100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10E7B2C-8D2B-46AC-9D1F-6CA7930A55CB}"/>
              </a:ext>
            </a:extLst>
          </p:cNvPr>
          <p:cNvSpPr txBox="1"/>
          <p:nvPr/>
        </p:nvSpPr>
        <p:spPr>
          <a:xfrm>
            <a:off x="3990267" y="2079578"/>
            <a:ext cx="122829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better</a:t>
            </a:r>
            <a:endParaRPr lang="ar-SA" sz="2100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EDBC97D-E7DC-477F-B803-6D717133D5BE}"/>
              </a:ext>
            </a:extLst>
          </p:cNvPr>
          <p:cNvSpPr txBox="1"/>
          <p:nvPr/>
        </p:nvSpPr>
        <p:spPr>
          <a:xfrm>
            <a:off x="2770977" y="2432775"/>
            <a:ext cx="1697441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more popular </a:t>
            </a:r>
            <a:endParaRPr lang="ar-SA" sz="2100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330F130-699C-4124-9223-647EE0E19ECA}"/>
              </a:ext>
            </a:extLst>
          </p:cNvPr>
          <p:cNvSpPr txBox="1"/>
          <p:nvPr/>
        </p:nvSpPr>
        <p:spPr>
          <a:xfrm>
            <a:off x="2526542" y="2785849"/>
            <a:ext cx="1463724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the hottest</a:t>
            </a:r>
            <a:endParaRPr lang="ar-SA" sz="2100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4E7EC60-7405-4F9E-8821-AEEFE8862409}"/>
              </a:ext>
            </a:extLst>
          </p:cNvPr>
          <p:cNvSpPr txBox="1"/>
          <p:nvPr/>
        </p:nvSpPr>
        <p:spPr>
          <a:xfrm>
            <a:off x="4696539" y="2775613"/>
            <a:ext cx="132894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the driest </a:t>
            </a:r>
            <a:endParaRPr lang="ar-SA" sz="2100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A3CECE6-ABCD-4C4C-B750-22EE7528E234}"/>
              </a:ext>
            </a:extLst>
          </p:cNvPr>
          <p:cNvSpPr txBox="1"/>
          <p:nvPr/>
        </p:nvSpPr>
        <p:spPr>
          <a:xfrm>
            <a:off x="4164277" y="3123634"/>
            <a:ext cx="122829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the worst</a:t>
            </a:r>
            <a:endParaRPr lang="ar-SA" sz="2100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685913F-1D65-4DA0-A5CA-D98CA2AB3F78}"/>
              </a:ext>
            </a:extLst>
          </p:cNvPr>
          <p:cNvSpPr txBox="1"/>
          <p:nvPr/>
        </p:nvSpPr>
        <p:spPr>
          <a:xfrm>
            <a:off x="2485597" y="3471655"/>
            <a:ext cx="150467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the quietest </a:t>
            </a:r>
            <a:endParaRPr lang="ar-SA" sz="2100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C439333-226B-4A8B-B7DF-BFC9BB926319}"/>
              </a:ext>
            </a:extLst>
          </p:cNvPr>
          <p:cNvSpPr txBox="1"/>
          <p:nvPr/>
        </p:nvSpPr>
        <p:spPr>
          <a:xfrm>
            <a:off x="3652482" y="3829907"/>
            <a:ext cx="122829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</a:t>
            </a:r>
            <a:endParaRPr lang="ar-SA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038E26B-4A28-4193-96B9-20CE0FCE3EC0}"/>
              </a:ext>
            </a:extLst>
          </p:cNvPr>
          <p:cNvSpPr txBox="1"/>
          <p:nvPr/>
        </p:nvSpPr>
        <p:spPr>
          <a:xfrm>
            <a:off x="2318548" y="4177353"/>
            <a:ext cx="195416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more beautiful </a:t>
            </a:r>
            <a:endParaRPr lang="ar-SA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D502DF-07FB-4387-9C79-0F4C07FC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1068715"/>
            <a:ext cx="5955495" cy="183993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1CE874A-DB42-4245-BC1E-293B21E90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165" y="1252909"/>
            <a:ext cx="1925821" cy="147154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3B3E1BA-07B6-4970-9705-0E60D1BDF5CB}"/>
              </a:ext>
            </a:extLst>
          </p:cNvPr>
          <p:cNvSpPr txBox="1"/>
          <p:nvPr/>
        </p:nvSpPr>
        <p:spPr>
          <a:xfrm>
            <a:off x="2434130" y="3197622"/>
            <a:ext cx="393055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it isn’t. It’s shorter. </a:t>
            </a:r>
          </a:p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they aren’t. They’re slower. </a:t>
            </a:r>
          </a:p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it isn’t. It’s noisier. </a:t>
            </a:r>
          </a:p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it isn’t. It’s smaller. </a:t>
            </a:r>
          </a:p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it isn’t. It’s worse. </a:t>
            </a:r>
          </a:p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6.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they aren’t. They’re dirtier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مربع نص 2">
            <a:extLst>
              <a:ext uri="{FF2B5EF4-FFF2-40B4-BE49-F238E27FC236}">
                <a16:creationId xmlns:a16="http://schemas.microsoft.com/office/drawing/2014/main" id="{CD29970B-E4E4-4D4B-B73D-744187D57C34}"/>
              </a:ext>
            </a:extLst>
          </p:cNvPr>
          <p:cNvSpPr txBox="1"/>
          <p:nvPr/>
        </p:nvSpPr>
        <p:spPr>
          <a:xfrm>
            <a:off x="143555" y="3029865"/>
            <a:ext cx="3207110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regano" panose="03060702040602030A04" pitchFamily="66" charset="0"/>
              </a:rPr>
              <a:t>Answers</a:t>
            </a:r>
            <a:endParaRPr lang="ar-SA" sz="4000" dirty="0">
              <a:solidFill>
                <a:schemeClr val="tx1">
                  <a:lumMod val="75000"/>
                  <a:lumOff val="25000"/>
                </a:schemeClr>
              </a:solidFill>
              <a:latin typeface="Oregano" panose="0306070204060203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C60A0-F7EC-40C8-8217-9C0272DAA62A}"/>
              </a:ext>
            </a:extLst>
          </p:cNvPr>
          <p:cNvSpPr txBox="1">
            <a:spLocks/>
          </p:cNvSpPr>
          <p:nvPr/>
        </p:nvSpPr>
        <p:spPr>
          <a:xfrm>
            <a:off x="907080" y="229294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Homework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CD932C-AA21-4B00-A942-6981DB023D19}"/>
              </a:ext>
            </a:extLst>
          </p:cNvPr>
          <p:cNvSpPr txBox="1">
            <a:spLocks/>
          </p:cNvSpPr>
          <p:nvPr/>
        </p:nvSpPr>
        <p:spPr>
          <a:xfrm>
            <a:off x="1746957" y="2877160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Page 118 (I)</a:t>
            </a:r>
          </a:p>
        </p:txBody>
      </p:sp>
    </p:spTree>
    <p:extLst>
      <p:ext uri="{BB962C8B-B14F-4D97-AF65-F5344CB8AC3E}">
        <p14:creationId xmlns:p14="http://schemas.microsoft.com/office/powerpoint/2010/main" val="35451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65" y="118814"/>
            <a:ext cx="5871443" cy="403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HP\Desktop\المتوسط\1-SUPER GOAL\1متوسط\ف1\صور حلول سوبر1\42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5" t="63343" r="5073" b="14819"/>
          <a:stretch/>
        </p:blipFill>
        <p:spPr bwMode="auto">
          <a:xfrm>
            <a:off x="4295056" y="1503536"/>
            <a:ext cx="3244248" cy="16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5880" y="380199"/>
            <a:ext cx="1701107" cy="496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25" b="1" dirty="0">
                <a:solidFill>
                  <a:schemeClr val="bg2"/>
                </a:solidFill>
                <a:latin typeface="Poppins" charset="0"/>
                <a:ea typeface="Poppins" charset="0"/>
                <a:cs typeface="Poppins" charset="0"/>
              </a:rPr>
              <a:t>COVID 19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471"/>
          <a:stretch>
            <a:fillRect/>
          </a:stretch>
        </p:blipFill>
        <p:spPr>
          <a:xfrm>
            <a:off x="6557165" y="1068896"/>
            <a:ext cx="1647825" cy="1595437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915994" y="1047351"/>
            <a:ext cx="1649413" cy="1595437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2808180" y="1041730"/>
            <a:ext cx="1649413" cy="15954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4700366" y="997094"/>
            <a:ext cx="1647825" cy="159543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244151" y="2735182"/>
            <a:ext cx="2806076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244151" y="3543220"/>
            <a:ext cx="660925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1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239575" y="3935635"/>
            <a:ext cx="7463117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007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007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100" b="1" dirty="0">
              <a:ln w="0"/>
              <a:solidFill>
                <a:srgbClr val="007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250601" y="3138591"/>
            <a:ext cx="487332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1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239575" y="4317010"/>
            <a:ext cx="423019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1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1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88" y="4390579"/>
            <a:ext cx="680516" cy="6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04686C-0E31-497F-8F00-732521D53BA8}"/>
              </a:ext>
            </a:extLst>
          </p:cNvPr>
          <p:cNvSpPr/>
          <p:nvPr/>
        </p:nvSpPr>
        <p:spPr>
          <a:xfrm>
            <a:off x="1365195" y="281175"/>
            <a:ext cx="5262694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iwani Bent" panose="0201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37392-3A9F-4F41-B1D8-E6552400DAE0}"/>
              </a:ext>
            </a:extLst>
          </p:cNvPr>
          <p:cNvSpPr txBox="1"/>
          <p:nvPr/>
        </p:nvSpPr>
        <p:spPr>
          <a:xfrm>
            <a:off x="143555" y="2113635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C60A0-F7EC-40C8-8217-9C0272DAA62A}"/>
              </a:ext>
            </a:extLst>
          </p:cNvPr>
          <p:cNvSpPr txBox="1">
            <a:spLocks/>
          </p:cNvSpPr>
          <p:nvPr/>
        </p:nvSpPr>
        <p:spPr>
          <a:xfrm>
            <a:off x="907080" y="229294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3EAE6-1534-43B4-A7BA-54F0E9C0D4CA}"/>
              </a:ext>
            </a:extLst>
          </p:cNvPr>
          <p:cNvSpPr txBox="1">
            <a:spLocks/>
          </p:cNvSpPr>
          <p:nvPr/>
        </p:nvSpPr>
        <p:spPr>
          <a:xfrm>
            <a:off x="143555" y="1502816"/>
            <a:ext cx="6566315" cy="2290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  Differentiate between short and long adjectives.</a:t>
            </a:r>
          </a:p>
          <a:p>
            <a:r>
              <a:rPr lang="en-US" sz="2400" dirty="0"/>
              <a:t>2.   use comparative form correctly.</a:t>
            </a:r>
          </a:p>
          <a:p>
            <a:r>
              <a:rPr lang="en-US" sz="2400" dirty="0"/>
              <a:t>3. use superlative form correctly.</a:t>
            </a:r>
          </a:p>
          <a:p>
            <a:r>
              <a:rPr lang="en-US" sz="2400" dirty="0"/>
              <a:t>4.  write the correct form of the adjectives in the comparative and superlative forms.</a:t>
            </a:r>
          </a:p>
        </p:txBody>
      </p:sp>
    </p:spTree>
    <p:extLst>
      <p:ext uri="{BB962C8B-B14F-4D97-AF65-F5344CB8AC3E}">
        <p14:creationId xmlns:p14="http://schemas.microsoft.com/office/powerpoint/2010/main" val="301108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0F83-5B96-454A-A61E-6151E079ED84}"/>
              </a:ext>
            </a:extLst>
          </p:cNvPr>
          <p:cNvSpPr txBox="1">
            <a:spLocks/>
          </p:cNvSpPr>
          <p:nvPr/>
        </p:nvSpPr>
        <p:spPr>
          <a:xfrm>
            <a:off x="754375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Warm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3A007-1E4B-40E0-B40F-D2712DFC0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1350109"/>
            <a:ext cx="3029865" cy="302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7C887-3749-4B6E-9B8A-3EAFCA885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5" y="1261639"/>
            <a:ext cx="3206806" cy="3206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46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0F83-5B96-454A-A61E-6151E079ED84}"/>
              </a:ext>
            </a:extLst>
          </p:cNvPr>
          <p:cNvSpPr txBox="1">
            <a:spLocks/>
          </p:cNvSpPr>
          <p:nvPr/>
        </p:nvSpPr>
        <p:spPr>
          <a:xfrm>
            <a:off x="754375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Warm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D5ACA-47AF-4E22-90E5-220DE4BBE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350110"/>
            <a:ext cx="2708477" cy="259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20099D-7E84-4BFE-A867-1EEC97AD8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2056249"/>
            <a:ext cx="2864475" cy="286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4F10AE-B525-4841-913E-F6AA0311F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9" y="1197404"/>
            <a:ext cx="2748691" cy="2748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622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6CBFDD-479B-4CEF-A310-E4863A9DB19D}"/>
              </a:ext>
            </a:extLst>
          </p:cNvPr>
          <p:cNvSpPr/>
          <p:nvPr/>
        </p:nvSpPr>
        <p:spPr>
          <a:xfrm>
            <a:off x="7528850" y="4604585"/>
            <a:ext cx="1172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 63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789B37CF-2ABE-4D89-9CBF-213223763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517737"/>
            <a:ext cx="8765713" cy="408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29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>
            <a:extLst>
              <a:ext uri="{FF2B5EF4-FFF2-40B4-BE49-F238E27FC236}">
                <a16:creationId xmlns:a16="http://schemas.microsoft.com/office/drawing/2014/main" id="{E623ECC0-6BB0-4DE8-BCFC-8D9E086E8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72" y="1267260"/>
            <a:ext cx="8656055" cy="30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ARATIVE &amp; SUPERLATIVE ADJECTIVES | English grammar | Learn the rules  with examples - YouTube">
            <a:extLst>
              <a:ext uri="{FF2B5EF4-FFF2-40B4-BE49-F238E27FC236}">
                <a16:creationId xmlns:a16="http://schemas.microsoft.com/office/drawing/2014/main" id="{3AEE8ADA-83FF-4059-8CD1-3A1456E9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1044700"/>
            <a:ext cx="5866329" cy="37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6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On-screen Show (16:9)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Comic Sans MS</vt:lpstr>
      <vt:lpstr>Krub</vt:lpstr>
      <vt:lpstr>Oregano</vt:lpstr>
      <vt:lpstr>Poppins</vt:lpstr>
      <vt:lpstr>StagSans-Light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2021-12-19T15:23:23Z</dcterms:modified>
</cp:coreProperties>
</file>