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57" d="100"/>
          <a:sy n="57" d="100"/>
        </p:scale>
        <p:origin x="15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1F19C05-39B1-4EE0-BB06-D5B54138BB84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A04ECAC-7EAD-441F-9E4F-6607349EA33B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371600" y="571480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  <a:cs typeface="Adobe Devanagari" pitchFamily="18" charset="0"/>
              </a:rPr>
              <a:t>There</a:t>
            </a:r>
            <a:r>
              <a:rPr lang="ar-SA" dirty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  <a:cs typeface="Adobe Devanagari" pitchFamily="18" charset="0"/>
              </a:rPr>
              <a:t>is / There are </a:t>
            </a:r>
          </a:p>
        </p:txBody>
      </p:sp>
      <p:pic>
        <p:nvPicPr>
          <p:cNvPr id="4" name="صورة 3" descr="71518979_538052726974218_3215331544214274048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2714620"/>
            <a:ext cx="6357950" cy="33462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92D050"/>
                </a:solidFill>
                <a:latin typeface="Adobe Caslon Pro Bold" pitchFamily="18" charset="0"/>
              </a:rPr>
              <a:t>Affirmative +</a:t>
            </a:r>
            <a:r>
              <a:rPr lang="en-US" dirty="0"/>
              <a:t> </a:t>
            </a:r>
            <a:r>
              <a:rPr lang="ar-SA" dirty="0"/>
              <a:t>(الجملة المثبتة )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There is + a/an + noun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Ex: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There is </a:t>
            </a:r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 pen.</a:t>
            </a:r>
          </a:p>
          <a:p>
            <a:endParaRPr lang="en-US" dirty="0"/>
          </a:p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There are + noun +s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Ex: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There are pen</a:t>
            </a:r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. </a:t>
            </a:r>
          </a:p>
        </p:txBody>
      </p:sp>
      <p:pic>
        <p:nvPicPr>
          <p:cNvPr id="4" name="صورة 3" descr="70060279_515549852603319_5002699699321307136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5140" y="1857364"/>
            <a:ext cx="1244318" cy="1715620"/>
          </a:xfrm>
          <a:prstGeom prst="rect">
            <a:avLst/>
          </a:prstGeom>
        </p:spPr>
      </p:pic>
      <p:pic>
        <p:nvPicPr>
          <p:cNvPr id="5" name="صورة 4" descr="74242366_759016884597803_358666456826642432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3857628"/>
            <a:ext cx="1735684" cy="2264284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Adobe Caslon Pro Bold" pitchFamily="18" charset="0"/>
              </a:rPr>
              <a:t>Negative -</a:t>
            </a:r>
            <a:r>
              <a:rPr lang="en-US" dirty="0"/>
              <a:t> (</a:t>
            </a:r>
            <a:r>
              <a:rPr lang="ar-SA" dirty="0">
                <a:latin typeface="Adobe Caslon Pro Bold" pitchFamily="18" charset="0"/>
              </a:rPr>
              <a:t>نفي</a:t>
            </a:r>
            <a:r>
              <a:rPr lang="en-US" dirty="0"/>
              <a:t>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There isn’t + a + noun 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:</a:t>
            </a:r>
            <a:r>
              <a:rPr lang="en-US" dirty="0"/>
              <a:t>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There isn’t </a:t>
            </a:r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a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 book.</a:t>
            </a:r>
          </a:p>
          <a:p>
            <a:endParaRPr lang="en-US" dirty="0"/>
          </a:p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There aren’t + noun +s .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: There aren’t book</a:t>
            </a:r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Adobe Caslon Pro Bold" pitchFamily="18" charset="0"/>
              </a:rPr>
              <a:t>Question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  <a:latin typeface="Adobe Caslon Pro Bold" pitchFamily="18" charset="0"/>
              </a:rPr>
              <a:t>?</a:t>
            </a:r>
            <a:r>
              <a:rPr lang="en-US" dirty="0"/>
              <a:t> (</a:t>
            </a:r>
            <a:r>
              <a:rPr lang="ar-SA" dirty="0"/>
              <a:t>السؤال</a:t>
            </a:r>
            <a:r>
              <a:rPr lang="en-US" dirty="0"/>
              <a:t>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500174"/>
            <a:ext cx="3857652" cy="4900633"/>
          </a:xfrm>
        </p:spPr>
        <p:txBody>
          <a:bodyPr>
            <a:normAutofit fontScale="92500" lnSpcReduction="10000"/>
          </a:bodyPr>
          <a:lstStyle/>
          <a:p>
            <a:r>
              <a:rPr lang="en-US" sz="4300" b="1" dirty="0">
                <a:solidFill>
                  <a:schemeClr val="accent4">
                    <a:lumMod val="75000"/>
                  </a:schemeClr>
                </a:solidFill>
                <a:latin typeface="Adobe Garamond Pro Bold" pitchFamily="18" charset="0"/>
              </a:rPr>
              <a:t>Singular </a:t>
            </a:r>
            <a:r>
              <a:rPr lang="ar-SA" sz="4300" b="1" dirty="0">
                <a:solidFill>
                  <a:schemeClr val="accent4">
                    <a:lumMod val="75000"/>
                  </a:schemeClr>
                </a:solidFill>
                <a:latin typeface="Adobe Garamond Pro Bold" pitchFamily="18" charset="0"/>
              </a:rPr>
              <a:t>مفرد </a:t>
            </a:r>
          </a:p>
          <a:p>
            <a:endParaRPr lang="ar-SA" dirty="0">
              <a:solidFill>
                <a:srgbClr val="0070C0"/>
              </a:solidFill>
              <a:latin typeface="Adobe Garamond Pro Bold" pitchFamily="18" charset="0"/>
            </a:endParaRPr>
          </a:p>
          <a:p>
            <a:endParaRPr lang="en-US" dirty="0">
              <a:solidFill>
                <a:srgbClr val="0070C0"/>
              </a:solidFill>
              <a:latin typeface="Adobe Garamond Pro Bold" pitchFamily="18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There is a pen.</a:t>
            </a:r>
          </a:p>
          <a:p>
            <a:endParaRPr lang="en-US" dirty="0">
              <a:latin typeface="Aharoni" pitchFamily="2" charset="-79"/>
              <a:cs typeface="Aharoni" pitchFamily="2" charset="-79"/>
            </a:endParaRPr>
          </a:p>
          <a:p>
            <a:r>
              <a:rPr lang="en-US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Is</a:t>
            </a:r>
            <a:r>
              <a:rPr lang="en-US" dirty="0">
                <a:solidFill>
                  <a:srgbClr val="92D050"/>
                </a:solidFill>
                <a:latin typeface="Aharoni" pitchFamily="2" charset="-79"/>
                <a:cs typeface="Aharoni" pitchFamily="2" charset="-79"/>
              </a:rPr>
              <a:t> there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a pen ?</a:t>
            </a:r>
          </a:p>
          <a:p>
            <a:endParaRPr lang="en-US" dirty="0">
              <a:latin typeface="Aharoni" pitchFamily="2" charset="-79"/>
              <a:cs typeface="Aharoni" pitchFamily="2" charset="-79"/>
            </a:endParaRPr>
          </a:p>
          <a:p>
            <a:r>
              <a:rPr lang="en-US" dirty="0">
                <a:latin typeface="Aharoni" pitchFamily="2" charset="-79"/>
                <a:cs typeface="Aharoni" pitchFamily="2" charset="-79"/>
              </a:rPr>
              <a:t>Yes, there is .</a:t>
            </a:r>
          </a:p>
          <a:p>
            <a:r>
              <a:rPr lang="en-US" dirty="0">
                <a:latin typeface="Aharoni" pitchFamily="2" charset="-79"/>
                <a:cs typeface="Aharoni" pitchFamily="2" charset="-79"/>
              </a:rPr>
              <a:t>No, there isn’t .</a:t>
            </a:r>
          </a:p>
        </p:txBody>
      </p:sp>
      <p:cxnSp>
        <p:nvCxnSpPr>
          <p:cNvPr id="5" name="رابط مستقيم 4"/>
          <p:cNvCxnSpPr/>
          <p:nvPr/>
        </p:nvCxnSpPr>
        <p:spPr>
          <a:xfrm>
            <a:off x="1428728" y="3571876"/>
            <a:ext cx="92869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rot="10800000" flipV="1">
            <a:off x="1500166" y="3500438"/>
            <a:ext cx="857256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مربع نص 7"/>
          <p:cNvSpPr txBox="1"/>
          <p:nvPr/>
        </p:nvSpPr>
        <p:spPr>
          <a:xfrm>
            <a:off x="5214942" y="1357298"/>
            <a:ext cx="3786214" cy="5290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Adobe Garamond Pro Bold" pitchFamily="18" charset="0"/>
              </a:rPr>
              <a:t>Plural </a:t>
            </a:r>
            <a:r>
              <a:rPr lang="ar-SA" sz="3200" b="1" dirty="0">
                <a:solidFill>
                  <a:schemeClr val="accent4">
                    <a:lumMod val="75000"/>
                  </a:schemeClr>
                </a:solidFill>
                <a:latin typeface="Adobe Garamond Pro Bold" pitchFamily="18" charset="0"/>
              </a:rPr>
              <a:t>جمع </a:t>
            </a:r>
          </a:p>
          <a:p>
            <a:pPr marL="342900" indent="-342900">
              <a:spcBef>
                <a:spcPct val="20000"/>
              </a:spcBef>
            </a:pPr>
            <a:endParaRPr lang="ar-SA" sz="3200" dirty="0">
              <a:solidFill>
                <a:srgbClr val="0070C0"/>
              </a:solidFill>
              <a:latin typeface="Adobe Garamond Pro Bold" pitchFamily="18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  <a:latin typeface="Adobe Garamond Pro Bold" pitchFamily="18" charset="0"/>
              </a:rPr>
              <a:t>There are pens 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3200" dirty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. Are</a:t>
            </a:r>
            <a:r>
              <a:rPr lang="en-US" sz="3200" dirty="0">
                <a:solidFill>
                  <a:srgbClr val="92D050"/>
                </a:solidFill>
                <a:latin typeface="Aharoni" pitchFamily="2" charset="-79"/>
                <a:cs typeface="Aharoni" pitchFamily="2" charset="-79"/>
              </a:rPr>
              <a:t> there </a:t>
            </a:r>
            <a:r>
              <a:rPr lang="en-US" sz="3200" dirty="0">
                <a:latin typeface="Aharoni" pitchFamily="2" charset="-79"/>
                <a:cs typeface="Aharoni" pitchFamily="2" charset="-79"/>
              </a:rPr>
              <a:t>pens?</a:t>
            </a:r>
            <a:endParaRPr lang="ar-SA" sz="3200" dirty="0">
              <a:latin typeface="Aharoni" pitchFamily="2" charset="-79"/>
              <a:cs typeface="Aharoni" pitchFamily="2" charset="-79"/>
            </a:endParaRPr>
          </a:p>
          <a:p>
            <a:endParaRPr lang="en-US" sz="3200" dirty="0">
              <a:latin typeface="Aharoni" pitchFamily="2" charset="-79"/>
              <a:cs typeface="Aharoni" pitchFamily="2" charset="-79"/>
            </a:endParaRPr>
          </a:p>
          <a:p>
            <a:r>
              <a:rPr lang="en-US" sz="3200" dirty="0">
                <a:latin typeface="Aharoni" pitchFamily="2" charset="-79"/>
                <a:cs typeface="Aharoni" pitchFamily="2" charset="-79"/>
              </a:rPr>
              <a:t>. Yes, there are .</a:t>
            </a:r>
          </a:p>
          <a:p>
            <a:r>
              <a:rPr lang="en-US" sz="3200" dirty="0">
                <a:latin typeface="Aharoni" pitchFamily="2" charset="-79"/>
                <a:cs typeface="Aharoni" pitchFamily="2" charset="-79"/>
              </a:rPr>
              <a:t>. No, there aren’t.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10" name="رابط مستقيم 9"/>
          <p:cNvCxnSpPr/>
          <p:nvPr/>
        </p:nvCxnSpPr>
        <p:spPr>
          <a:xfrm rot="16200000" flipH="1">
            <a:off x="5715008" y="3071810"/>
            <a:ext cx="857256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rot="5400000">
            <a:off x="5715008" y="3143248"/>
            <a:ext cx="928694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rot="5400000">
            <a:off x="2572530" y="3571082"/>
            <a:ext cx="4000528" cy="1588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92D050"/>
                </a:solidFill>
                <a:latin typeface="Adobe Caslon Pro Bold" pitchFamily="18" charset="0"/>
              </a:rPr>
              <a:t>Prepositions</a:t>
            </a:r>
            <a:r>
              <a:rPr lang="en-US" dirty="0"/>
              <a:t> (</a:t>
            </a:r>
            <a:r>
              <a:rPr lang="ar-SA" dirty="0"/>
              <a:t>حروف الجر</a:t>
            </a:r>
            <a:r>
              <a:rPr lang="en-US" dirty="0"/>
              <a:t>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In (</a:t>
            </a:r>
            <a:r>
              <a:rPr lang="ar-SA" dirty="0">
                <a:solidFill>
                  <a:srgbClr val="0070C0"/>
                </a:solidFill>
                <a:latin typeface="Adobe Garamond Pro Bold" pitchFamily="18" charset="0"/>
              </a:rPr>
              <a:t>في/داخل</a:t>
            </a:r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):</a:t>
            </a:r>
          </a:p>
          <a:p>
            <a:endParaRPr lang="en-US" dirty="0">
              <a:solidFill>
                <a:srgbClr val="0070C0"/>
              </a:solidFill>
              <a:latin typeface="Adobe Garamond Pro Bold" pitchFamily="18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dobe Garamond Pro Bold" pitchFamily="18" charset="0"/>
              </a:rPr>
              <a:t>The ball is in the box.</a:t>
            </a:r>
          </a:p>
          <a:p>
            <a:endParaRPr lang="en-US" dirty="0">
              <a:solidFill>
                <a:srgbClr val="0070C0"/>
              </a:solidFill>
              <a:latin typeface="Adobe Garamond Pro Bold" pitchFamily="18" charset="0"/>
            </a:endParaRPr>
          </a:p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In front of (</a:t>
            </a:r>
            <a:r>
              <a:rPr lang="ar-SA" dirty="0">
                <a:solidFill>
                  <a:srgbClr val="0070C0"/>
                </a:solidFill>
                <a:latin typeface="Adobe Garamond Pro Bold" pitchFamily="18" charset="0"/>
              </a:rPr>
              <a:t>أمام </a:t>
            </a:r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)</a:t>
            </a:r>
            <a:r>
              <a:rPr lang="ar-SA" dirty="0">
                <a:solidFill>
                  <a:srgbClr val="0070C0"/>
                </a:solidFill>
                <a:latin typeface="Adobe Garamond Pro Bold" pitchFamily="18" charset="0"/>
              </a:rPr>
              <a:t>:</a:t>
            </a:r>
          </a:p>
          <a:p>
            <a:endParaRPr lang="ar-SA" dirty="0">
              <a:solidFill>
                <a:srgbClr val="0070C0"/>
              </a:solidFill>
              <a:latin typeface="Adobe Garamond Pro Bold" pitchFamily="18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dobe Garamond Pro Bold" pitchFamily="18" charset="0"/>
              </a:rPr>
              <a:t>The ball is in front of the box.</a:t>
            </a:r>
          </a:p>
        </p:txBody>
      </p:sp>
      <p:pic>
        <p:nvPicPr>
          <p:cNvPr id="5" name="صورة 4" descr="74476835_540403133190481_888301042140604006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1928802"/>
            <a:ext cx="1562100" cy="2085975"/>
          </a:xfrm>
          <a:prstGeom prst="rect">
            <a:avLst/>
          </a:prstGeom>
        </p:spPr>
      </p:pic>
      <p:pic>
        <p:nvPicPr>
          <p:cNvPr id="6" name="صورة 5" descr="76908114_415572596000223_4565255403322998784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3714752"/>
            <a:ext cx="2238375" cy="193357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1538" y="285728"/>
            <a:ext cx="7615262" cy="635798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behind (</a:t>
            </a:r>
            <a:r>
              <a:rPr lang="ar-SA" dirty="0">
                <a:solidFill>
                  <a:srgbClr val="0070C0"/>
                </a:solidFill>
                <a:latin typeface="Adobe Garamond Pro Bold" pitchFamily="18" charset="0"/>
              </a:rPr>
              <a:t>خلف</a:t>
            </a:r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):</a:t>
            </a:r>
          </a:p>
          <a:p>
            <a:endParaRPr lang="ar-SA" dirty="0"/>
          </a:p>
          <a:p>
            <a:r>
              <a:rPr lang="en-US" dirty="0">
                <a:solidFill>
                  <a:srgbClr val="00B050"/>
                </a:solidFill>
                <a:latin typeface="Adobe Garamond Pro Bold" pitchFamily="18" charset="0"/>
              </a:rPr>
              <a:t>The ball is behind the box.    </a:t>
            </a:r>
            <a:endParaRPr lang="ar-SA" dirty="0">
              <a:solidFill>
                <a:srgbClr val="00B050"/>
              </a:solidFill>
              <a:latin typeface="Adobe Garamond Pro Bold" pitchFamily="18" charset="0"/>
            </a:endParaRPr>
          </a:p>
          <a:p>
            <a:endParaRPr lang="ar-SA" dirty="0"/>
          </a:p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On (</a:t>
            </a:r>
            <a:r>
              <a:rPr lang="ar-SA" dirty="0">
                <a:solidFill>
                  <a:srgbClr val="0070C0"/>
                </a:solidFill>
                <a:latin typeface="Adobe Garamond Pro Bold" pitchFamily="18" charset="0"/>
              </a:rPr>
              <a:t>على</a:t>
            </a:r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):</a:t>
            </a:r>
          </a:p>
          <a:p>
            <a:endParaRPr lang="en-US" dirty="0">
              <a:solidFill>
                <a:srgbClr val="0070C0"/>
              </a:solidFill>
              <a:latin typeface="Adobe Garamond Pro Bold" pitchFamily="18" charset="0"/>
            </a:endParaRPr>
          </a:p>
          <a:p>
            <a:r>
              <a:rPr lang="en-US" dirty="0">
                <a:solidFill>
                  <a:srgbClr val="00B050"/>
                </a:solidFill>
                <a:latin typeface="Adobe Garamond Pro Bold" pitchFamily="18" charset="0"/>
              </a:rPr>
              <a:t>The ball is on the box .</a:t>
            </a:r>
          </a:p>
          <a:p>
            <a:endParaRPr lang="en-US" dirty="0"/>
          </a:p>
          <a:p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Under(</a:t>
            </a:r>
            <a:r>
              <a:rPr lang="ar-SA" dirty="0">
                <a:solidFill>
                  <a:srgbClr val="0070C0"/>
                </a:solidFill>
                <a:latin typeface="Adobe Garamond Pro Bold" pitchFamily="18" charset="0"/>
              </a:rPr>
              <a:t>تحت</a:t>
            </a:r>
            <a:r>
              <a:rPr lang="en-US" dirty="0">
                <a:solidFill>
                  <a:srgbClr val="0070C0"/>
                </a:solidFill>
                <a:latin typeface="Adobe Garamond Pro Bold" pitchFamily="18" charset="0"/>
              </a:rPr>
              <a:t>):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  <a:latin typeface="Adobe Garamond Pro Bold" pitchFamily="18" charset="0"/>
              </a:rPr>
              <a:t>The ball is under the box .</a:t>
            </a:r>
          </a:p>
          <a:p>
            <a:endParaRPr lang="en-US" dirty="0">
              <a:solidFill>
                <a:srgbClr val="00B050"/>
              </a:solidFill>
              <a:latin typeface="Adobe Garamond Pro Bold" pitchFamily="18" charset="0"/>
            </a:endParaRPr>
          </a:p>
        </p:txBody>
      </p:sp>
      <p:pic>
        <p:nvPicPr>
          <p:cNvPr id="10" name="صورة 9" descr="76603180_3134394446574922_7278485402116161536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2357430"/>
            <a:ext cx="1323975" cy="2362200"/>
          </a:xfrm>
          <a:prstGeom prst="rect">
            <a:avLst/>
          </a:prstGeom>
        </p:spPr>
      </p:pic>
      <p:pic>
        <p:nvPicPr>
          <p:cNvPr id="11" name="صورة 10" descr="78199994_428038767885975_4442833369209765888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36" y="4476750"/>
            <a:ext cx="1381125" cy="2381250"/>
          </a:xfrm>
          <a:prstGeom prst="rect">
            <a:avLst/>
          </a:prstGeom>
        </p:spPr>
      </p:pic>
      <p:pic>
        <p:nvPicPr>
          <p:cNvPr id="12" name="صورة 11" descr="72555658_2149460402028438_5642920529624039424_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7884" y="0"/>
            <a:ext cx="1971675" cy="235267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صورة 11" descr="74909805_630523527481201_166899752928437862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093849"/>
            <a:ext cx="5857915" cy="5786454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/>
          </a:bodyPr>
          <a:lstStyle/>
          <a:p>
            <a:r>
              <a:rPr lang="en-US" sz="2400" dirty="0"/>
              <a:t>Exercises :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3500430" y="4143380"/>
            <a:ext cx="107246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2000" b="1" dirty="0">
                <a:ln/>
                <a:solidFill>
                  <a:schemeClr val="accent3"/>
                </a:solidFill>
              </a:rPr>
              <a:t>on</a:t>
            </a:r>
            <a:endParaRPr lang="ar-SA" sz="2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3571868" y="4572008"/>
            <a:ext cx="8715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/>
                <a:solidFill>
                  <a:schemeClr val="accent3"/>
                </a:solidFill>
              </a:rPr>
              <a:t>on</a:t>
            </a:r>
            <a:endParaRPr lang="ar-SA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3357554" y="5000636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/>
                <a:solidFill>
                  <a:schemeClr val="accent3"/>
                </a:solidFill>
              </a:rPr>
              <a:t>under</a:t>
            </a:r>
            <a:endParaRPr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3428992" y="5286388"/>
            <a:ext cx="457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/>
                <a:solidFill>
                  <a:schemeClr val="accent3"/>
                </a:solidFill>
              </a:rPr>
              <a:t>on</a:t>
            </a:r>
            <a:endParaRPr lang="en-US" dirty="0"/>
          </a:p>
        </p:txBody>
      </p:sp>
      <p:sp>
        <p:nvSpPr>
          <p:cNvPr id="9" name="مستطيل 8"/>
          <p:cNvSpPr/>
          <p:nvPr/>
        </p:nvSpPr>
        <p:spPr>
          <a:xfrm>
            <a:off x="4000496" y="5643578"/>
            <a:ext cx="460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/>
                <a:solidFill>
                  <a:schemeClr val="accent3"/>
                </a:solidFill>
              </a:rPr>
              <a:t>In </a:t>
            </a:r>
            <a:endParaRPr lang="en-US" dirty="0"/>
          </a:p>
        </p:txBody>
      </p:sp>
      <p:sp>
        <p:nvSpPr>
          <p:cNvPr id="10" name="مستطيل 9"/>
          <p:cNvSpPr/>
          <p:nvPr/>
        </p:nvSpPr>
        <p:spPr>
          <a:xfrm>
            <a:off x="3071802" y="6286520"/>
            <a:ext cx="912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n/>
                <a:solidFill>
                  <a:schemeClr val="accent3"/>
                </a:solidFill>
              </a:rPr>
              <a:t>behind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119</TotalTime>
  <Words>195</Words>
  <Application>Microsoft Office PowerPoint</Application>
  <PresentationFormat>On-screen Show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Adobe Caslon Pro Bold</vt:lpstr>
      <vt:lpstr>Adobe Garamond Pro Bold</vt:lpstr>
      <vt:lpstr>Aharoni</vt:lpstr>
      <vt:lpstr>Algerian</vt:lpstr>
      <vt:lpstr>Arial</vt:lpstr>
      <vt:lpstr>Gill Sans MT</vt:lpstr>
      <vt:lpstr>Verdana</vt:lpstr>
      <vt:lpstr>Wingdings 2</vt:lpstr>
      <vt:lpstr>انقلاب</vt:lpstr>
      <vt:lpstr>There is / There are </vt:lpstr>
      <vt:lpstr>Affirmative + (الجملة المثبتة )</vt:lpstr>
      <vt:lpstr>Negative - (نفي)</vt:lpstr>
      <vt:lpstr>Question ? (السؤال)</vt:lpstr>
      <vt:lpstr>Prepositions (حروف الجر)</vt:lpstr>
      <vt:lpstr>PowerPoint Presentation</vt:lpstr>
      <vt:lpstr>Exercises 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/ There are</dc:title>
  <dc:creator>afaq</dc:creator>
  <cp:lastModifiedBy>روان الغامدي</cp:lastModifiedBy>
  <cp:revision>12</cp:revision>
  <dcterms:created xsi:type="dcterms:W3CDTF">2019-11-18T14:38:10Z</dcterms:created>
  <dcterms:modified xsi:type="dcterms:W3CDTF">2021-12-07T04:58:12Z</dcterms:modified>
</cp:coreProperties>
</file>