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05/05/43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57356" y="1500174"/>
            <a:ext cx="5666213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Super Goal 1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71538" y="2357430"/>
            <a:ext cx="728664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6000" dirty="0" smtClean="0">
                <a:latin typeface="Bradley Hand ITC" pitchFamily="66" charset="0"/>
              </a:rPr>
              <a:t>Where Do You Live ?</a:t>
            </a:r>
            <a:endParaRPr lang="ar-SA" sz="6000" dirty="0">
              <a:latin typeface="Bradley Hand ITC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928926" y="4214818"/>
            <a:ext cx="364333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 smtClean="0"/>
              <a:t>Grammar</a:t>
            </a:r>
            <a:endParaRPr lang="ar-SA" sz="60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58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500042"/>
            <a:ext cx="478631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radley Hand ITC" pitchFamily="66" charset="0"/>
              </a:rPr>
              <a:t>Where Do You Live ?</a:t>
            </a:r>
            <a:endParaRPr lang="ar-SA" sz="40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714488"/>
            <a:ext cx="32861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I live </a:t>
            </a:r>
            <a:r>
              <a:rPr lang="en-US" sz="36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Jeddah </a:t>
            </a:r>
            <a:endParaRPr lang="ar-SA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3214686"/>
            <a:ext cx="564357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I live </a:t>
            </a:r>
            <a:r>
              <a:rPr lang="en-US" sz="36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on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the third floor.</a:t>
            </a:r>
            <a:endParaRPr lang="ar-SA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4857760"/>
            <a:ext cx="48577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I live </a:t>
            </a:r>
            <a:r>
              <a:rPr lang="en-US" sz="36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on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First Avenue</a:t>
            </a:r>
            <a:endParaRPr lang="ar-SA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C:\Users\lsa_7\AppData\Local\Microsoft\Windows\INetCache\IE\FVJ65BWA\Greater_London_boroughs_2009_map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714488"/>
            <a:ext cx="1607325" cy="1285860"/>
          </a:xfrm>
          <a:prstGeom prst="rect">
            <a:avLst/>
          </a:prstGeom>
          <a:noFill/>
        </p:spPr>
      </p:pic>
      <p:pic>
        <p:nvPicPr>
          <p:cNvPr id="6" name="Picture 2" descr="C:\Users\lsa_7\AppData\Local\Microsoft\Windows\INetCache\IE\BG9GZYSK\the_clock_tower_in_makkah_saudi_arabia_taken_during_ramadhan_2015-843019[1].jpg"/>
          <p:cNvPicPr>
            <a:picLocks noChangeAspect="1" noChangeArrowheads="1"/>
          </p:cNvPicPr>
          <p:nvPr/>
        </p:nvPicPr>
        <p:blipFill>
          <a:blip r:embed="rId3" cstate="print"/>
          <a:srcRect r="17485" b="57292"/>
          <a:stretch>
            <a:fillRect/>
          </a:stretch>
        </p:blipFill>
        <p:spPr bwMode="auto">
          <a:xfrm>
            <a:off x="7143768" y="3143248"/>
            <a:ext cx="1643074" cy="1643074"/>
          </a:xfrm>
          <a:prstGeom prst="rect">
            <a:avLst/>
          </a:prstGeom>
          <a:noFill/>
        </p:spPr>
      </p:pic>
      <p:pic>
        <p:nvPicPr>
          <p:cNvPr id="1028" name="Picture 4" descr="C:\Users\lsa_7\AppData\Local\Microsoft\Windows\INetCache\IE\BG9GZYSK\road-13813455026q6[1].jpg"/>
          <p:cNvPicPr>
            <a:picLocks noChangeAspect="1" noChangeArrowheads="1"/>
          </p:cNvPicPr>
          <p:nvPr/>
        </p:nvPicPr>
        <p:blipFill>
          <a:blip r:embed="rId4" cstate="print"/>
          <a:srcRect l="3846" b="30260"/>
          <a:stretch>
            <a:fillRect/>
          </a:stretch>
        </p:blipFill>
        <p:spPr bwMode="auto">
          <a:xfrm>
            <a:off x="7143768" y="4929198"/>
            <a:ext cx="1643041" cy="1511626"/>
          </a:xfrm>
          <a:prstGeom prst="rect">
            <a:avLst/>
          </a:prstGeom>
          <a:noFill/>
        </p:spPr>
      </p:pic>
      <p:sp>
        <p:nvSpPr>
          <p:cNvPr id="11" name="سهم إلى اليمين 10"/>
          <p:cNvSpPr/>
          <p:nvPr/>
        </p:nvSpPr>
        <p:spPr>
          <a:xfrm>
            <a:off x="3714744" y="3857628"/>
            <a:ext cx="3214710" cy="10001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Chiller" pitchFamily="82" charset="0"/>
              </a:rPr>
              <a:t>floor</a:t>
            </a:r>
            <a:endParaRPr lang="ar-SA" sz="3200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2" name="سهم إلى اليمين 11"/>
          <p:cNvSpPr/>
          <p:nvPr/>
        </p:nvSpPr>
        <p:spPr>
          <a:xfrm>
            <a:off x="3714744" y="2000240"/>
            <a:ext cx="3214710" cy="10001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Chiller" pitchFamily="82" charset="0"/>
              </a:rPr>
              <a:t>City</a:t>
            </a:r>
            <a:endParaRPr lang="ar-SA" sz="3200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3" name="سهم إلى اليمين 12"/>
          <p:cNvSpPr/>
          <p:nvPr/>
        </p:nvSpPr>
        <p:spPr>
          <a:xfrm>
            <a:off x="3714744" y="5500702"/>
            <a:ext cx="3214710" cy="10001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Chiller" pitchFamily="82" charset="0"/>
              </a:rPr>
              <a:t>street</a:t>
            </a:r>
            <a:endParaRPr lang="ar-SA" sz="3200" dirty="0">
              <a:solidFill>
                <a:srgbClr val="002060"/>
              </a:solidFill>
              <a:latin typeface="Chiller" pitchFamily="82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857620" y="6488668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58</a:t>
            </a:r>
            <a:endParaRPr lang="ar-S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214290"/>
            <a:ext cx="50720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4000" dirty="0" smtClean="0"/>
              <a:t>Prepositions of Place</a:t>
            </a:r>
            <a:endParaRPr lang="ar-SA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5410" t="32422" r="24469" b="50000"/>
          <a:stretch>
            <a:fillRect/>
          </a:stretch>
        </p:blipFill>
        <p:spPr bwMode="auto">
          <a:xfrm>
            <a:off x="0" y="114298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5410" t="57324" r="23645" b="25098"/>
          <a:stretch>
            <a:fillRect/>
          </a:stretch>
        </p:blipFill>
        <p:spPr bwMode="auto">
          <a:xfrm>
            <a:off x="0" y="3857628"/>
            <a:ext cx="9144000" cy="143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/>
          <p:cNvSpPr txBox="1"/>
          <p:nvPr/>
        </p:nvSpPr>
        <p:spPr>
          <a:xfrm>
            <a:off x="0" y="2786058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park is </a:t>
            </a:r>
            <a:r>
              <a:rPr lang="en-US" dirty="0" smtClean="0">
                <a:solidFill>
                  <a:schemeClr val="accent1"/>
                </a:solidFill>
              </a:rPr>
              <a:t>across from 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school.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286116" y="5357826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museum is </a:t>
            </a:r>
            <a:r>
              <a:rPr lang="en-US" dirty="0" smtClean="0">
                <a:solidFill>
                  <a:schemeClr val="accent1"/>
                </a:solidFill>
              </a:rPr>
              <a:t>near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hotel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429356" y="5357826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airport is </a:t>
            </a:r>
            <a:r>
              <a:rPr lang="en-US" dirty="0" smtClean="0">
                <a:solidFill>
                  <a:schemeClr val="accent1"/>
                </a:solidFill>
              </a:rPr>
              <a:t>far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from</a:t>
            </a:r>
            <a:r>
              <a:rPr lang="en-US" dirty="0" smtClean="0"/>
              <a:t> town.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286116" y="2786058"/>
            <a:ext cx="271464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bank is </a:t>
            </a:r>
            <a:r>
              <a:rPr lang="en-US" dirty="0" smtClean="0">
                <a:solidFill>
                  <a:schemeClr val="accent1"/>
                </a:solidFill>
              </a:rPr>
              <a:t>between</a:t>
            </a:r>
            <a:r>
              <a:rPr lang="en-US" dirty="0" smtClean="0"/>
              <a:t> the post office and the restaurant.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0" y="5357826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bus stop is </a:t>
            </a:r>
            <a:r>
              <a:rPr lang="en-US" dirty="0" smtClean="0">
                <a:solidFill>
                  <a:schemeClr val="accent1"/>
                </a:solidFill>
              </a:rPr>
              <a:t>on</a:t>
            </a:r>
            <a:r>
              <a:rPr lang="en-US" dirty="0" smtClean="0"/>
              <a:t> the corner.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429356" y="2786058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pharmacy is </a:t>
            </a:r>
            <a:r>
              <a:rPr lang="en-US" dirty="0" smtClean="0">
                <a:solidFill>
                  <a:schemeClr val="accent1"/>
                </a:solidFill>
              </a:rPr>
              <a:t>next to </a:t>
            </a:r>
            <a:r>
              <a:rPr lang="en-US" dirty="0" smtClean="0"/>
              <a:t>the bookstore.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214290"/>
            <a:ext cx="50720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4000" dirty="0" smtClean="0"/>
              <a:t>Prepositions of Place</a:t>
            </a:r>
            <a:endParaRPr lang="ar-SA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5410" t="32422" r="24469" b="50000"/>
          <a:stretch>
            <a:fillRect/>
          </a:stretch>
        </p:blipFill>
        <p:spPr bwMode="auto">
          <a:xfrm>
            <a:off x="0" y="2857496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5410" t="57324" r="23645" b="25098"/>
          <a:stretch>
            <a:fillRect/>
          </a:stretch>
        </p:blipFill>
        <p:spPr bwMode="auto">
          <a:xfrm>
            <a:off x="0" y="4714884"/>
            <a:ext cx="9144000" cy="143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/>
          <p:cNvSpPr txBox="1"/>
          <p:nvPr/>
        </p:nvSpPr>
        <p:spPr>
          <a:xfrm>
            <a:off x="214282" y="1071546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park is </a:t>
            </a:r>
            <a:r>
              <a:rPr lang="en-US" dirty="0" smtClean="0">
                <a:solidFill>
                  <a:schemeClr val="accent1"/>
                </a:solidFill>
              </a:rPr>
              <a:t>across from 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school.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286116" y="1071546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museum is </a:t>
            </a:r>
            <a:r>
              <a:rPr lang="en-US" dirty="0" smtClean="0">
                <a:solidFill>
                  <a:schemeClr val="accent1"/>
                </a:solidFill>
              </a:rPr>
              <a:t>near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hotel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215074" y="1071546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airport is </a:t>
            </a:r>
            <a:r>
              <a:rPr lang="en-US" dirty="0" smtClean="0">
                <a:solidFill>
                  <a:schemeClr val="accent1"/>
                </a:solidFill>
              </a:rPr>
              <a:t>far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from</a:t>
            </a:r>
            <a:r>
              <a:rPr lang="en-US" dirty="0" smtClean="0"/>
              <a:t> town.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14282" y="1857364"/>
            <a:ext cx="271464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bank is </a:t>
            </a:r>
            <a:r>
              <a:rPr lang="en-US" dirty="0" smtClean="0">
                <a:solidFill>
                  <a:schemeClr val="accent1"/>
                </a:solidFill>
              </a:rPr>
              <a:t>between</a:t>
            </a:r>
            <a:r>
              <a:rPr lang="en-US" dirty="0" smtClean="0"/>
              <a:t> the post office and the restaurant.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286116" y="1857364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bus stop is </a:t>
            </a:r>
            <a:r>
              <a:rPr lang="en-US" dirty="0" smtClean="0">
                <a:solidFill>
                  <a:schemeClr val="accent1"/>
                </a:solidFill>
              </a:rPr>
              <a:t>on</a:t>
            </a:r>
            <a:r>
              <a:rPr lang="en-US" dirty="0" smtClean="0"/>
              <a:t> the corner.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215074" y="1857364"/>
            <a:ext cx="27146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pharmacy is </a:t>
            </a:r>
            <a:r>
              <a:rPr lang="en-US" dirty="0" smtClean="0">
                <a:solidFill>
                  <a:schemeClr val="accent1"/>
                </a:solidFill>
              </a:rPr>
              <a:t>next to </a:t>
            </a:r>
            <a:r>
              <a:rPr lang="en-US" dirty="0" smtClean="0"/>
              <a:t>the bookstore.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رابط كسهم مستقيم 21"/>
          <p:cNvCxnSpPr/>
          <p:nvPr/>
        </p:nvCxnSpPr>
        <p:spPr>
          <a:xfrm rot="16200000" flipH="1">
            <a:off x="142844" y="2000240"/>
            <a:ext cx="1500198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16200000" flipH="1">
            <a:off x="2357422" y="3214686"/>
            <a:ext cx="3714776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16200000" flipH="1">
            <a:off x="5464975" y="3107529"/>
            <a:ext cx="3786214" cy="571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2500298" y="2571744"/>
            <a:ext cx="1214446" cy="85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10800000" flipV="1">
            <a:off x="1643042" y="2357430"/>
            <a:ext cx="3786214" cy="26432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rot="5400000">
            <a:off x="7715272" y="2285992"/>
            <a:ext cx="857256" cy="85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586" t="41211" r="26116" b="25097"/>
          <a:stretch>
            <a:fillRect/>
          </a:stretch>
        </p:blipFill>
        <p:spPr bwMode="auto">
          <a:xfrm>
            <a:off x="214282" y="1071546"/>
            <a:ext cx="87216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lsa_7\AppData\Local\Microsoft\Windows\INetCache\IE\FVJ65BWA\signs-24349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1243002" cy="1243002"/>
          </a:xfrm>
          <a:prstGeom prst="rect">
            <a:avLst/>
          </a:prstGeom>
          <a:noFill/>
        </p:spPr>
      </p:pic>
      <p:pic>
        <p:nvPicPr>
          <p:cNvPr id="4" name="Picture 3" descr="C:\Users\lsa_7\AppData\Local\Microsoft\Windows\INetCache\IE\MEE28H33\395px-Korean_Traffic_sign_(Right_Turn)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071942"/>
            <a:ext cx="1361130" cy="1357684"/>
          </a:xfrm>
          <a:prstGeom prst="rect">
            <a:avLst/>
          </a:prstGeom>
          <a:noFill/>
        </p:spPr>
      </p:pic>
      <p:pic>
        <p:nvPicPr>
          <p:cNvPr id="5" name="Picture 4" descr="C:\Users\lsa_7\AppData\Local\Microsoft\Windows\INetCache\IE\MEE28H33\768px-Vorschriftszeichen_15_gerade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71942"/>
            <a:ext cx="1211568" cy="1211568"/>
          </a:xfrm>
          <a:prstGeom prst="rect">
            <a:avLst/>
          </a:prstGeom>
          <a:noFill/>
        </p:spPr>
      </p:pic>
      <p:pic>
        <p:nvPicPr>
          <p:cNvPr id="8" name="Picture 2" descr="C:\Users\lsa_7\AppData\Local\Microsoft\Windows\INetCache\IE\FVJ65BWA\signs-24349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214950"/>
            <a:ext cx="1243002" cy="1243002"/>
          </a:xfrm>
          <a:prstGeom prst="rect">
            <a:avLst/>
          </a:prstGeom>
          <a:noFill/>
        </p:spPr>
      </p:pic>
      <p:pic>
        <p:nvPicPr>
          <p:cNvPr id="9" name="Picture 3" descr="C:\Users\lsa_7\AppData\Local\Microsoft\Windows\INetCache\IE\MEE28H33\395px-Korean_Traffic_sign_(Right_Turn)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214950"/>
            <a:ext cx="1361130" cy="1357684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Ink Free" pitchFamily="66" charset="0"/>
              </a:rPr>
              <a:t>Imperatives for Directions </a:t>
            </a:r>
            <a:endParaRPr lang="ar-SA" sz="2400" b="1" dirty="0">
              <a:solidFill>
                <a:srgbClr val="FF0000"/>
              </a:solidFill>
              <a:latin typeface="Ink Free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786182" y="6488668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57158" y="1285860"/>
          <a:ext cx="8266336" cy="481548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179011"/>
                <a:gridCol w="4087325"/>
              </a:tblGrid>
              <a:tr h="67809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Match the questions with the answers.</a:t>
                      </a:r>
                      <a:endParaRPr lang="ar-SA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7809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Yes</a:t>
                      </a:r>
                      <a:r>
                        <a:rPr lang="en-US" sz="2000" dirty="0" smtClean="0">
                          <a:latin typeface="+mn-lt"/>
                        </a:rPr>
                        <a:t>, there is. It’s across from the bookstore.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Is</a:t>
                      </a:r>
                      <a:r>
                        <a:rPr lang="en-US" sz="2000" dirty="0" smtClean="0">
                          <a:latin typeface="+mn-lt"/>
                        </a:rPr>
                        <a:t> there a restaurant in the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+mn-lt"/>
                        </a:rPr>
                        <a:t>mall</a:t>
                      </a:r>
                      <a:r>
                        <a:rPr lang="en-US" sz="2000" dirty="0" smtClean="0">
                          <a:latin typeface="+mn-lt"/>
                        </a:rPr>
                        <a:t>?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7809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+mn-lt"/>
                        </a:rPr>
                        <a:t>No, it isn’t. It’s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near the city.</a:t>
                      </a:r>
                      <a:endParaRPr lang="ar-SA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+mn-lt"/>
                        </a:rPr>
                        <a:t>Is the airport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far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from the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city</a:t>
                      </a:r>
                      <a:r>
                        <a:rPr lang="en-US" sz="2000" dirty="0" smtClean="0">
                          <a:latin typeface="+mn-lt"/>
                        </a:rPr>
                        <a:t>?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7809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It’s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on the corner of Dade and Main Streets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Where’s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the convenience store?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7809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+mn-lt"/>
                        </a:rPr>
                        <a:t>No, it isn’t. It’s 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closed</a:t>
                      </a:r>
                      <a:r>
                        <a:rPr lang="en-US" sz="2000" dirty="0" smtClean="0">
                          <a:latin typeface="+mn-lt"/>
                        </a:rPr>
                        <a:t>.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+mn-lt"/>
                        </a:rPr>
                        <a:t>Is the bank 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open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on Friday?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7809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My apartment’s </a:t>
                      </a:r>
                      <a:r>
                        <a:rPr lang="en-US" sz="2000" dirty="0" smtClean="0">
                          <a:latin typeface="+mn-lt"/>
                        </a:rPr>
                        <a:t>on the second floor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latin typeface="+mn-lt"/>
                        </a:rPr>
                        <a:t>Where do you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live</a:t>
                      </a:r>
                      <a:r>
                        <a:rPr lang="en-US" sz="2000" dirty="0" smtClean="0">
                          <a:latin typeface="+mn-lt"/>
                        </a:rPr>
                        <a:t>? 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78092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No</a:t>
                      </a:r>
                      <a:r>
                        <a:rPr lang="en-US" sz="2000" dirty="0" smtClean="0">
                          <a:latin typeface="+mn-lt"/>
                        </a:rPr>
                        <a:t>. It’s between the bank and the health club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Is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</a:rPr>
                        <a:t>the post office next to the park?</a:t>
                      </a:r>
                      <a:endParaRPr lang="ar-SA" sz="20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3929058" y="6286520"/>
            <a:ext cx="16430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58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292" t="58789" r="45882" b="30957"/>
          <a:stretch>
            <a:fillRect/>
          </a:stretch>
        </p:blipFill>
        <p:spPr bwMode="auto">
          <a:xfrm>
            <a:off x="4572000" y="2071678"/>
            <a:ext cx="38576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1292" t="58789" r="45882" b="30957"/>
          <a:stretch>
            <a:fillRect/>
          </a:stretch>
        </p:blipFill>
        <p:spPr bwMode="auto">
          <a:xfrm>
            <a:off x="4572000" y="3429000"/>
            <a:ext cx="38576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1292" t="58789" r="45882" b="30957"/>
          <a:stretch>
            <a:fillRect/>
          </a:stretch>
        </p:blipFill>
        <p:spPr bwMode="auto">
          <a:xfrm>
            <a:off x="4572000" y="4143380"/>
            <a:ext cx="38576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1292" t="58789" r="45882" b="30957"/>
          <a:stretch>
            <a:fillRect/>
          </a:stretch>
        </p:blipFill>
        <p:spPr bwMode="auto">
          <a:xfrm>
            <a:off x="4572000" y="4786322"/>
            <a:ext cx="38576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1292" t="58789" r="45882" b="30957"/>
          <a:stretch>
            <a:fillRect/>
          </a:stretch>
        </p:blipFill>
        <p:spPr bwMode="auto">
          <a:xfrm>
            <a:off x="4572000" y="5500702"/>
            <a:ext cx="38576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11292" t="58789" r="45882" b="30957"/>
          <a:stretch>
            <a:fillRect/>
          </a:stretch>
        </p:blipFill>
        <p:spPr bwMode="auto">
          <a:xfrm>
            <a:off x="4572000" y="2786058"/>
            <a:ext cx="38576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979" t="28027" r="20351" b="16308"/>
          <a:stretch>
            <a:fillRect/>
          </a:stretch>
        </p:blipFill>
        <p:spPr bwMode="auto">
          <a:xfrm>
            <a:off x="0" y="0"/>
            <a:ext cx="9144000" cy="36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0" y="3143248"/>
            <a:ext cx="62865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Complete the sentences with the correct prepositions</a:t>
            </a:r>
            <a:endParaRPr lang="ar-SA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232" t="25097" r="35258" b="42676"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749640" y="3713868"/>
            <a:ext cx="10001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next to</a:t>
            </a:r>
            <a:endParaRPr lang="ar-SA" sz="20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500166" y="4214818"/>
            <a:ext cx="15716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across from</a:t>
            </a:r>
            <a:endParaRPr lang="ar-SA" sz="2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714612" y="4714884"/>
            <a:ext cx="10001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near</a:t>
            </a:r>
            <a:endParaRPr lang="ar-SA" sz="2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643174" y="5286388"/>
            <a:ext cx="121441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between</a:t>
            </a:r>
            <a:endParaRPr lang="ar-SA" sz="20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428992" y="5715016"/>
            <a:ext cx="10001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next to</a:t>
            </a:r>
            <a:endParaRPr lang="ar-SA" sz="2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714744" y="6215082"/>
            <a:ext cx="64294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on</a:t>
            </a:r>
            <a:endParaRPr lang="ar-SA" sz="2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286512" y="6215082"/>
            <a:ext cx="64294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on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728" y="1357298"/>
            <a:ext cx="669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Fill in the missing litter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Users\lsa_7\AppData\Local\Microsoft\Windows\INetCache\IE\42GXXGWA\4274445540_2ee30b444e_b[1].jpg"/>
          <p:cNvPicPr>
            <a:picLocks noChangeAspect="1" noChangeArrowheads="1"/>
          </p:cNvPicPr>
          <p:nvPr/>
        </p:nvPicPr>
        <p:blipFill>
          <a:blip r:embed="rId2"/>
          <a:srcRect b="87457"/>
          <a:stretch>
            <a:fillRect/>
          </a:stretch>
        </p:blipFill>
        <p:spPr bwMode="auto">
          <a:xfrm>
            <a:off x="714348" y="285728"/>
            <a:ext cx="7802880" cy="837230"/>
          </a:xfrm>
          <a:prstGeom prst="rect">
            <a:avLst/>
          </a:prstGeom>
          <a:noFill/>
        </p:spPr>
      </p:pic>
      <p:pic>
        <p:nvPicPr>
          <p:cNvPr id="5" name="Picture 2" descr="C:\Users\lsa_7\AppData\Local\Microsoft\Windows\INetCache\IE\BG9GZYSK\the_clock_tower_in_makkah_saudi_arabia_taken_during_ramadhan_2015-843019[1].jpg"/>
          <p:cNvPicPr>
            <a:picLocks noChangeAspect="1" noChangeArrowheads="1"/>
          </p:cNvPicPr>
          <p:nvPr/>
        </p:nvPicPr>
        <p:blipFill>
          <a:blip r:embed="rId3" cstate="print"/>
          <a:srcRect r="17485" b="57292"/>
          <a:stretch>
            <a:fillRect/>
          </a:stretch>
        </p:blipFill>
        <p:spPr bwMode="auto">
          <a:xfrm>
            <a:off x="928662" y="2928934"/>
            <a:ext cx="1643074" cy="1643074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857224" y="4786322"/>
            <a:ext cx="1643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Flo…r</a:t>
            </a:r>
            <a:endParaRPr lang="ar-SA" sz="3600" dirty="0">
              <a:latin typeface="Comic Sans MS" pitchFamily="66" charset="0"/>
            </a:endParaRPr>
          </a:p>
        </p:txBody>
      </p:sp>
      <p:pic>
        <p:nvPicPr>
          <p:cNvPr id="7" name="Picture 4" descr="C:\Users\lsa_7\AppData\Local\Microsoft\Windows\INetCache\IE\BG9GZYSK\road-13813455026q6[1].jpg"/>
          <p:cNvPicPr>
            <a:picLocks noChangeAspect="1" noChangeArrowheads="1"/>
          </p:cNvPicPr>
          <p:nvPr/>
        </p:nvPicPr>
        <p:blipFill>
          <a:blip r:embed="rId4" cstate="print"/>
          <a:srcRect l="3846" b="30260"/>
          <a:stretch>
            <a:fillRect/>
          </a:stretch>
        </p:blipFill>
        <p:spPr bwMode="auto">
          <a:xfrm>
            <a:off x="3714744" y="3000372"/>
            <a:ext cx="1643041" cy="1511626"/>
          </a:xfrm>
          <a:prstGeom prst="rect">
            <a:avLst/>
          </a:prstGeom>
          <a:noFill/>
        </p:spPr>
      </p:pic>
      <p:sp>
        <p:nvSpPr>
          <p:cNvPr id="8" name="مربع نص 7"/>
          <p:cNvSpPr txBox="1"/>
          <p:nvPr/>
        </p:nvSpPr>
        <p:spPr>
          <a:xfrm>
            <a:off x="3500430" y="4786322"/>
            <a:ext cx="200026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Stree</a:t>
            </a:r>
            <a:r>
              <a:rPr lang="en-US" sz="4400" dirty="0" smtClean="0">
                <a:solidFill>
                  <a:srgbClr val="0070C0"/>
                </a:solidFill>
                <a:latin typeface="Comic Sans MS" pitchFamily="66" charset="0"/>
              </a:rPr>
              <a:t>t</a:t>
            </a:r>
            <a:endParaRPr lang="ar-SA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lsa_7\AppData\Local\Microsoft\Windows\INetCache\IE\FVJ65BWA\Greater_London_boroughs_2009_map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928934"/>
            <a:ext cx="1785950" cy="1571636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6500826" y="4714884"/>
            <a:ext cx="2000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…</a:t>
            </a:r>
            <a:r>
              <a:rPr lang="en-US" sz="3600" dirty="0" err="1" smtClean="0">
                <a:latin typeface="Comic Sans MS" pitchFamily="66" charset="0"/>
              </a:rPr>
              <a:t>ity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500430" y="4857760"/>
            <a:ext cx="2000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err="1" smtClean="0">
                <a:latin typeface="Comic Sans MS" pitchFamily="66" charset="0"/>
              </a:rPr>
              <a:t>Stree</a:t>
            </a:r>
            <a:r>
              <a:rPr lang="en-US" sz="3600" dirty="0" smtClean="0">
                <a:latin typeface="Comic Sans MS" pitchFamily="66" charset="0"/>
              </a:rPr>
              <a:t>…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928662" y="4857760"/>
            <a:ext cx="164307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Flo</a:t>
            </a: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r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572264" y="4857760"/>
            <a:ext cx="20002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C</a:t>
            </a:r>
            <a:r>
              <a:rPr lang="en-US" sz="3600" dirty="0" smtClean="0">
                <a:latin typeface="Comic Sans MS" pitchFamily="66" charset="0"/>
              </a:rPr>
              <a:t>ity</a:t>
            </a:r>
            <a:endParaRPr lang="ar-SA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0" grpId="0" animBg="1"/>
      <p:bldP spid="11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3174" y="2928934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End </a:t>
            </a:r>
            <a:endParaRPr lang="ar-S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72000" y="5072074"/>
            <a:ext cx="4357718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atin typeface="Traditional Arabic" pitchFamily="18" charset="-78"/>
                <a:cs typeface="Traditional Arabic" pitchFamily="18" charset="-78"/>
              </a:rPr>
              <a:t>لا تنسونا من صالح دعائكم – رائد الحربي</a:t>
            </a:r>
          </a:p>
          <a:p>
            <a:endParaRPr lang="ar-SA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@Rae_d_1</a:t>
            </a:r>
            <a:r>
              <a:rPr lang="ar-SA" sz="2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28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289</Words>
  <PresentationFormat>عرض على الشاشة (3:4)‏</PresentationFormat>
  <Paragraphs>65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Ls A</dc:creator>
  <cp:lastModifiedBy>Ls A</cp:lastModifiedBy>
  <cp:revision>11</cp:revision>
  <dcterms:created xsi:type="dcterms:W3CDTF">2021-12-09T06:44:02Z</dcterms:created>
  <dcterms:modified xsi:type="dcterms:W3CDTF">2021-12-09T19:34:48Z</dcterms:modified>
</cp:coreProperties>
</file>