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259" r:id="rId8"/>
    <p:sldId id="260" r:id="rId9"/>
    <p:sldId id="261" r:id="rId10"/>
    <p:sldId id="266" r:id="rId11"/>
    <p:sldId id="258" r:id="rId12"/>
    <p:sldId id="262" r:id="rId13"/>
    <p:sldId id="264" r:id="rId14"/>
    <p:sldId id="267" r:id="rId15"/>
    <p:sldId id="263" r:id="rId16"/>
    <p:sldId id="268" r:id="rId17"/>
    <p:sldId id="265" r:id="rId18"/>
    <p:sldId id="269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38C36B-7ADC-4DBB-A495-2C8324BEDD08}" v="1" dt="2022-12-27T07:24:28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C838C36B-7ADC-4DBB-A495-2C8324BEDD08}"/>
    <pc:docChg chg="modSld">
      <pc:chgData name="Ohoud Zbermawi" userId="79e871b2385746f7" providerId="LiveId" clId="{C838C36B-7ADC-4DBB-A495-2C8324BEDD08}" dt="2022-12-27T07:24:36.805" v="1" actId="1036"/>
      <pc:docMkLst>
        <pc:docMk/>
      </pc:docMkLst>
      <pc:sldChg chg="modSp mod modAnim">
        <pc:chgData name="Ohoud Zbermawi" userId="79e871b2385746f7" providerId="LiveId" clId="{C838C36B-7ADC-4DBB-A495-2C8324BEDD08}" dt="2022-12-27T07:24:36.805" v="1" actId="1036"/>
        <pc:sldMkLst>
          <pc:docMk/>
          <pc:sldMk cId="2046359455" sldId="264"/>
        </pc:sldMkLst>
        <pc:picChg chg="mod">
          <ac:chgData name="Ohoud Zbermawi" userId="79e871b2385746f7" providerId="LiveId" clId="{C838C36B-7ADC-4DBB-A495-2C8324BEDD08}" dt="2022-12-27T07:24:36.805" v="1" actId="1036"/>
          <ac:picMkLst>
            <pc:docMk/>
            <pc:sldMk cId="2046359455" sldId="264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286001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286001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298"/>
            <a:ext cx="2286000" cy="381000"/>
          </a:xfrm>
        </p:spPr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870"/>
            <a:ext cx="3657600" cy="384048"/>
          </a:xfrm>
        </p:spPr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مستطيل 18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رابط مستقيم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رابط مستقيم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مستطيل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شكل بيضاوي 23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68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3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1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286001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633"/>
            <a:ext cx="2286000" cy="381000"/>
          </a:xfrm>
        </p:spPr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12/27/2022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9009"/>
            <a:ext cx="3657600" cy="384048"/>
          </a:xfrm>
        </p:spPr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1141321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رابط مستقيم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رابط مستقيم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رابط مستقيم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مستطيل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شكل بيضاوي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شكل بيضاوي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 bwMode="auto">
          <a:xfrm>
            <a:off x="1091081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شكل بيضاوي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شكل بيضاوي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رابط مستقيم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1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0843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15956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17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345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71850" y="3200404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8" name="رابط مستقيم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مستطيل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رابط مستقيم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21" name="عنصر نائب للتاريخ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3" name="عنصر نائب للتذييل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0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شكل بيضاوي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3350133" y="3200404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ar-SA" dirty="0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10" name="رابط مستقيم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مستطيل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رابط مستقيم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رابط مستقيم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رابط مستقيم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عنصر نائب للتاريخ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عنصر نائب للتذييل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712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5041"/>
            <a:ext cx="1676400" cy="5851525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50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612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1" y="2130451"/>
            <a:ext cx="7772400" cy="147002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51868"/>
      </p:ext>
    </p:extLst>
  </p:cSld>
  <p:clrMapOvr>
    <a:masterClrMapping/>
  </p:clrMapOvr>
  <p:transition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99181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4" y="4406909"/>
            <a:ext cx="7772400" cy="1362076"/>
          </a:xfrm>
        </p:spPr>
        <p:txBody>
          <a:bodyPr anchor="t"/>
          <a:lstStyle>
            <a:lvl1pPr algn="r">
              <a:defRPr sz="43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8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92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6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69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1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53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45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38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87347"/>
      </p:ext>
    </p:extLst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70608"/>
      </p:ext>
    </p:extLst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4" y="1535115"/>
            <a:ext cx="4040187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4" y="2174880"/>
            <a:ext cx="4040187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041775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80"/>
            <a:ext cx="4041775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41893"/>
      </p:ext>
    </p:extLst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48814"/>
      </p:ext>
    </p:extLst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83528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6" y="273058"/>
            <a:ext cx="3008314" cy="1162050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6" y="1435125"/>
            <a:ext cx="300831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75271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9" y="612773"/>
            <a:ext cx="54864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492277" indent="0">
              <a:buNone/>
              <a:defRPr sz="3100"/>
            </a:lvl2pPr>
            <a:lvl3pPr marL="984555" indent="0">
              <a:buNone/>
              <a:defRPr sz="2500"/>
            </a:lvl3pPr>
            <a:lvl4pPr marL="1476832" indent="0">
              <a:buNone/>
              <a:defRPr sz="2100"/>
            </a:lvl4pPr>
            <a:lvl5pPr marL="1969109" indent="0">
              <a:buNone/>
              <a:defRPr sz="2100"/>
            </a:lvl5pPr>
            <a:lvl6pPr marL="2461387" indent="0">
              <a:buNone/>
              <a:defRPr sz="2100"/>
            </a:lvl6pPr>
            <a:lvl7pPr marL="2953664" indent="0">
              <a:buNone/>
              <a:defRPr sz="2100"/>
            </a:lvl7pPr>
            <a:lvl8pPr marL="3445942" indent="0">
              <a:buNone/>
              <a:defRPr sz="2100"/>
            </a:lvl8pPr>
            <a:lvl9pPr marL="3938219" indent="0">
              <a:buNone/>
              <a:defRPr sz="21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9" y="5367361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07069"/>
      </p:ext>
    </p:extLst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04336"/>
      </p:ext>
    </p:extLst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6" y="274665"/>
            <a:ext cx="2057399" cy="585152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5" y="274665"/>
            <a:ext cx="6019800" cy="5851523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37932"/>
      </p:ext>
    </p:extLst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67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57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68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81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45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6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7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62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91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69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90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1" y="2130507"/>
            <a:ext cx="7772400" cy="147002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5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08906"/>
      </p:ext>
    </p:extLst>
  </p:cSld>
  <p:clrMapOvr>
    <a:masterClrMapping/>
  </p:clrMapOvr>
  <p:transition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65417"/>
      </p:ext>
    </p:extLst>
  </p:cSld>
  <p:clrMapOvr>
    <a:masterClrMapping/>
  </p:clrMapOvr>
  <p:transition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4" y="4406909"/>
            <a:ext cx="7772400" cy="1362076"/>
          </a:xfrm>
        </p:spPr>
        <p:txBody>
          <a:bodyPr anchor="t"/>
          <a:lstStyle>
            <a:lvl1pPr algn="r">
              <a:defRPr sz="43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8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922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4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6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69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13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53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45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38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80178"/>
      </p:ext>
    </p:extLst>
  </p:cSld>
  <p:clrMapOvr>
    <a:masterClrMapping/>
  </p:clrMapOvr>
  <p:transition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17039"/>
      </p:ext>
    </p:extLst>
  </p:cSld>
  <p:clrMapOvr>
    <a:masterClrMapping/>
  </p:clrMapOvr>
  <p:transition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4" y="1535115"/>
            <a:ext cx="4040187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4" y="2174880"/>
            <a:ext cx="4040187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041775" cy="63976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2277" indent="0">
              <a:buNone/>
              <a:defRPr sz="2100" b="1"/>
            </a:lvl2pPr>
            <a:lvl3pPr marL="984555" indent="0">
              <a:buNone/>
              <a:defRPr sz="1900" b="1"/>
            </a:lvl3pPr>
            <a:lvl4pPr marL="1476832" indent="0">
              <a:buNone/>
              <a:defRPr sz="1700" b="1"/>
            </a:lvl4pPr>
            <a:lvl5pPr marL="1969109" indent="0">
              <a:buNone/>
              <a:defRPr sz="1700" b="1"/>
            </a:lvl5pPr>
            <a:lvl6pPr marL="2461387" indent="0">
              <a:buNone/>
              <a:defRPr sz="1700" b="1"/>
            </a:lvl6pPr>
            <a:lvl7pPr marL="2953664" indent="0">
              <a:buNone/>
              <a:defRPr sz="1700" b="1"/>
            </a:lvl7pPr>
            <a:lvl8pPr marL="3445942" indent="0">
              <a:buNone/>
              <a:defRPr sz="1700" b="1"/>
            </a:lvl8pPr>
            <a:lvl9pPr marL="3938219" indent="0">
              <a:buNone/>
              <a:defRPr sz="17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80"/>
            <a:ext cx="4041775" cy="395128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11426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5349"/>
      </p:ext>
    </p:extLst>
  </p:cSld>
  <p:clrMapOvr>
    <a:masterClrMapping/>
  </p:clrMapOvr>
  <p:transition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90076"/>
      </p:ext>
    </p:extLst>
  </p:cSld>
  <p:clrMapOvr>
    <a:masterClrMapping/>
  </p:clrMapOvr>
  <p:transition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6" y="273058"/>
            <a:ext cx="3008314" cy="1162050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6" y="1435181"/>
            <a:ext cx="300831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86891"/>
      </p:ext>
    </p:extLst>
  </p:cSld>
  <p:clrMapOvr>
    <a:masterClrMapping/>
  </p:clrMapOvr>
  <p:transition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r">
              <a:defRPr sz="21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9" y="612773"/>
            <a:ext cx="5486400" cy="4114800"/>
          </a:xfrm>
        </p:spPr>
        <p:txBody>
          <a:bodyPr/>
          <a:lstStyle>
            <a:lvl1pPr marL="0" indent="0">
              <a:buNone/>
              <a:defRPr sz="3500"/>
            </a:lvl1pPr>
            <a:lvl2pPr marL="492277" indent="0">
              <a:buNone/>
              <a:defRPr sz="3100"/>
            </a:lvl2pPr>
            <a:lvl3pPr marL="984555" indent="0">
              <a:buNone/>
              <a:defRPr sz="2500"/>
            </a:lvl3pPr>
            <a:lvl4pPr marL="1476832" indent="0">
              <a:buNone/>
              <a:defRPr sz="2100"/>
            </a:lvl4pPr>
            <a:lvl5pPr marL="1969109" indent="0">
              <a:buNone/>
              <a:defRPr sz="2100"/>
            </a:lvl5pPr>
            <a:lvl6pPr marL="2461387" indent="0">
              <a:buNone/>
              <a:defRPr sz="2100"/>
            </a:lvl6pPr>
            <a:lvl7pPr marL="2953664" indent="0">
              <a:buNone/>
              <a:defRPr sz="2100"/>
            </a:lvl7pPr>
            <a:lvl8pPr marL="3445942" indent="0">
              <a:buNone/>
              <a:defRPr sz="2100"/>
            </a:lvl8pPr>
            <a:lvl9pPr marL="3938219" indent="0">
              <a:buNone/>
              <a:defRPr sz="21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9" y="5367417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492277" indent="0">
              <a:buNone/>
              <a:defRPr sz="1400"/>
            </a:lvl2pPr>
            <a:lvl3pPr marL="984555" indent="0">
              <a:buNone/>
              <a:defRPr sz="1000"/>
            </a:lvl3pPr>
            <a:lvl4pPr marL="1476832" indent="0">
              <a:buNone/>
              <a:defRPr sz="1000"/>
            </a:lvl4pPr>
            <a:lvl5pPr marL="1969109" indent="0">
              <a:buNone/>
              <a:defRPr sz="1000"/>
            </a:lvl5pPr>
            <a:lvl6pPr marL="2461387" indent="0">
              <a:buNone/>
              <a:defRPr sz="1000"/>
            </a:lvl6pPr>
            <a:lvl7pPr marL="2953664" indent="0">
              <a:buNone/>
              <a:defRPr sz="1000"/>
            </a:lvl7pPr>
            <a:lvl8pPr marL="3445942" indent="0">
              <a:buNone/>
              <a:defRPr sz="1000"/>
            </a:lvl8pPr>
            <a:lvl9pPr marL="393821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49263"/>
      </p:ext>
    </p:extLst>
  </p:cSld>
  <p:clrMapOvr>
    <a:masterClrMapping/>
  </p:clrMapOvr>
  <p:transition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65948"/>
      </p:ext>
    </p:extLst>
  </p:cSld>
  <p:clrMapOvr>
    <a:masterClrMapping/>
  </p:clrMapOvr>
  <p:transition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6" y="274721"/>
            <a:ext cx="2057399" cy="5851523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5" y="274721"/>
            <a:ext cx="6019800" cy="5851523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19953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04/06/1444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2052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12/27/2022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رابط مستقيم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مستطيل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رابط مستقيم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rt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شكل بيضاوي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rtl="0"/>
            <a:fld id="{BBFC0A15-BC83-404E-8917-73E0CFB586D9}" type="slidenum">
              <a:rPr lang="en-GB" smtClean="0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05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2" y="274636"/>
            <a:ext cx="8229600" cy="1143000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6"/>
          </a:xfrm>
          <a:prstGeom prst="rect">
            <a:avLst/>
          </a:prstGeom>
        </p:spPr>
        <p:txBody>
          <a:bodyPr vert="horz" lIns="98457" tIns="49226" rIns="98457" bIns="49226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13" y="6356378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2" y="6356378"/>
            <a:ext cx="2895600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13" y="6356378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9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xStyles>
    <p:titleStyle>
      <a:lvl1pPr algn="ctr" defTabSz="984555" rtl="1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09" indent="-369209" algn="r" defTabSz="984555" rtl="1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9951" indent="-307674" algn="r" defTabSz="984555" rtl="1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69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22972" indent="-246140" algn="r" defTabSz="984555" rtl="1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249" indent="-246140" algn="r" defTabSz="984555" rtl="1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526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9980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081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84359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27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555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83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10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38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64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594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21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8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2" y="274636"/>
            <a:ext cx="8229600" cy="1143000"/>
          </a:xfrm>
          <a:prstGeom prst="rect">
            <a:avLst/>
          </a:prstGeom>
        </p:spPr>
        <p:txBody>
          <a:bodyPr vert="horz" lIns="98457" tIns="49226" rIns="98457" bIns="49226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6"/>
          </a:xfrm>
          <a:prstGeom prst="rect">
            <a:avLst/>
          </a:prstGeom>
        </p:spPr>
        <p:txBody>
          <a:bodyPr vert="horz" lIns="98457" tIns="49226" rIns="98457" bIns="49226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60" y="6356434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ABFFE80A-FE6C-4B13-87DA-E0D0DF4CFE27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04/06/1444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2" y="6356434"/>
            <a:ext cx="2895600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60" y="6356434"/>
            <a:ext cx="2133599" cy="365123"/>
          </a:xfrm>
          <a:prstGeom prst="rect">
            <a:avLst/>
          </a:prstGeom>
        </p:spPr>
        <p:txBody>
          <a:bodyPr vert="horz" lIns="98457" tIns="49226" rIns="98457" bIns="49226" rtlCol="1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555"/>
            <a:fld id="{FD222874-A0FE-4512-B7D4-DE3883E6297E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984555"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5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heel spokes="8"/>
  </p:transition>
  <p:txStyles>
    <p:titleStyle>
      <a:lvl1pPr algn="ctr" defTabSz="984555" rtl="1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09" indent="-369209" algn="r" defTabSz="984555" rtl="1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9951" indent="-307674" algn="r" defTabSz="984555" rtl="1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3069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22972" indent="-246140" algn="r" defTabSz="984555" rtl="1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15249" indent="-246140" algn="r" defTabSz="984555" rtl="1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7526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99804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081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84359" indent="-246140" algn="r" defTabSz="984555" rtl="1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27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555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83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10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1387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664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5942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8219" algn="r" defTabSz="984555" rtl="1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907704" y="3429000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Do you know where it is?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87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3835715" y="980728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Unit 6</a:t>
            </a:r>
            <a:endParaRPr lang="ar-SA" dirty="0">
              <a:solidFill>
                <a:srgbClr val="9C007F">
                  <a:lumMod val="50000"/>
                </a:srgb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860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Convers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41266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/>
          <a:stretch/>
        </p:blipFill>
        <p:spPr bwMode="auto">
          <a:xfrm>
            <a:off x="5796135" y="908720"/>
            <a:ext cx="3318836" cy="579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1770" y="987965"/>
            <a:ext cx="577436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>
                <a:solidFill>
                  <a:srgbClr val="000000"/>
                </a:solidFill>
                <a:latin typeface="MyriadPro-Semibold"/>
              </a:rPr>
              <a:t>Faris</a:t>
            </a:r>
            <a:r>
              <a:rPr lang="en-US" dirty="0">
                <a:solidFill>
                  <a:srgbClr val="000000"/>
                </a:solidFill>
                <a:latin typeface="MyriadPro-Semi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So how long have you lived out here in the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 suburbs?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Semibold"/>
              </a:rPr>
              <a:t>Adel: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Since I left home, about two years ago. I wanted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 to have a place of my own. The apartment was</a:t>
            </a:r>
          </a:p>
          <a:p>
            <a:pPr algn="l"/>
            <a:r>
              <a:rPr lang="en-US" dirty="0">
                <a:solidFill>
                  <a:srgbClr val="0068AD"/>
                </a:solidFill>
                <a:latin typeface="MyriadPro-Light"/>
              </a:rPr>
              <a:t>          a bit run down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, so I had to renovate it.</a:t>
            </a:r>
          </a:p>
          <a:p>
            <a:pPr algn="l"/>
            <a:r>
              <a:rPr lang="en-US" dirty="0" err="1">
                <a:solidFill>
                  <a:srgbClr val="000000"/>
                </a:solidFill>
                <a:latin typeface="MyriadPro-Semibold"/>
              </a:rPr>
              <a:t>Faris</a:t>
            </a:r>
            <a:r>
              <a:rPr lang="en-US" dirty="0">
                <a:solidFill>
                  <a:srgbClr val="000000"/>
                </a:solidFill>
                <a:latin typeface="MyriadPro-Semi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Well, you did a good job. It’s really nice and cozy.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Semibold"/>
              </a:rPr>
              <a:t>Adel: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I’m glad I moved into this neighborhood. It’s quiet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and safe, and I have really nice neighbors.</a:t>
            </a:r>
          </a:p>
          <a:p>
            <a:pPr algn="l"/>
            <a:r>
              <a:rPr lang="en-US" dirty="0" err="1">
                <a:solidFill>
                  <a:srgbClr val="000000"/>
                </a:solidFill>
                <a:latin typeface="MyriadPro-Semibold"/>
              </a:rPr>
              <a:t>Faris</a:t>
            </a:r>
            <a:r>
              <a:rPr lang="en-US" dirty="0">
                <a:solidFill>
                  <a:srgbClr val="000000"/>
                </a:solidFill>
                <a:latin typeface="MyriadPro-Semi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Are there a lot of stores and green areas in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the neighborhood?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Semibold"/>
              </a:rPr>
              <a:t>Adel: </a:t>
            </a:r>
            <a:r>
              <a:rPr lang="en-US" dirty="0">
                <a:solidFill>
                  <a:srgbClr val="0068AD"/>
                </a:solidFill>
                <a:latin typeface="MyriadPro-Light"/>
              </a:rPr>
              <a:t>Definitely!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There are parks and supermarkets and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a mall. </a:t>
            </a:r>
            <a:r>
              <a:rPr lang="en-US" dirty="0">
                <a:solidFill>
                  <a:srgbClr val="0068AD"/>
                </a:solidFill>
                <a:latin typeface="MyriadPro-Light"/>
              </a:rPr>
              <a:t>The only thing is that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I spend a lot of time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commuting to work. But </a:t>
            </a:r>
            <a:r>
              <a:rPr lang="en-US" dirty="0">
                <a:solidFill>
                  <a:srgbClr val="0068AD"/>
                </a:solidFill>
                <a:latin typeface="MyriadPro-Light"/>
              </a:rPr>
              <a:t>you can’t have it all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What’s your place like?</a:t>
            </a:r>
          </a:p>
          <a:p>
            <a:pPr algn="l"/>
            <a:r>
              <a:rPr lang="en-US" dirty="0" err="1">
                <a:solidFill>
                  <a:srgbClr val="000000"/>
                </a:solidFill>
                <a:latin typeface="MyriadPro-Semibold"/>
              </a:rPr>
              <a:t>Faris</a:t>
            </a:r>
            <a:r>
              <a:rPr lang="en-US" dirty="0">
                <a:solidFill>
                  <a:srgbClr val="000000"/>
                </a:solidFill>
                <a:latin typeface="MyriadPro-Semibold"/>
              </a:rPr>
              <a:t>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Do you know where the Rangers’ stadium is? I   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live about two blocks away. I often can’t find a 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place to park, and there’s sometimes a lot of  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Light"/>
              </a:rPr>
              <a:t>         noise because of the games.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MyriadPro-Semibold"/>
              </a:rPr>
              <a:t>Adel: </a:t>
            </a:r>
            <a:r>
              <a:rPr lang="en-US" dirty="0">
                <a:solidFill>
                  <a:srgbClr val="000000"/>
                </a:solidFill>
                <a:latin typeface="MyriadPro-Light"/>
              </a:rPr>
              <a:t>Why don’t you find another place and move out?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231506" y="122900"/>
            <a:ext cx="49685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400" b="1" dirty="0">
                <a:solidFill>
                  <a:srgbClr val="0068AD"/>
                </a:solidFill>
                <a:latin typeface="FolioStd-Bold"/>
              </a:rPr>
              <a:t>8 </a:t>
            </a:r>
            <a:r>
              <a:rPr lang="en-US" sz="3400" b="1" dirty="0">
                <a:solidFill>
                  <a:srgbClr val="000000"/>
                </a:solidFill>
                <a:latin typeface="FolioStd-Bold"/>
              </a:rPr>
              <a:t>Conversation</a:t>
            </a:r>
            <a:endParaRPr lang="ar-SA" sz="3400" dirty="0"/>
          </a:p>
        </p:txBody>
      </p:sp>
    </p:spTree>
    <p:extLst>
      <p:ext uri="{BB962C8B-B14F-4D97-AF65-F5344CB8AC3E}">
        <p14:creationId xmlns:p14="http://schemas.microsoft.com/office/powerpoint/2010/main" val="21079461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lllllllllllllllllllllllll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7" name="عنوان فرعي 2"/>
          <p:cNvSpPr txBox="1">
            <a:spLocks/>
          </p:cNvSpPr>
          <p:nvPr/>
        </p:nvSpPr>
        <p:spPr>
          <a:xfrm>
            <a:off x="296053" y="620688"/>
            <a:ext cx="8568951" cy="4968552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rtl="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b="1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How many people are talking?</a:t>
            </a:r>
          </a:p>
          <a:p>
            <a:pPr rtl="0"/>
            <a:endParaRPr lang="en-US" sz="1100" b="1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rtl="0">
              <a:lnSpc>
                <a:spcPct val="150000"/>
              </a:lnSpc>
            </a:pPr>
            <a:r>
              <a:rPr lang="en-US" b="1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 What do you think they are talking about?</a:t>
            </a:r>
          </a:p>
          <a:p>
            <a:pPr rtl="0">
              <a:lnSpc>
                <a:spcPct val="150000"/>
              </a:lnSpc>
            </a:pPr>
            <a:endParaRPr lang="en-US" sz="1100" b="1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i="1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3.What are the advantages /disadvantages </a:t>
            </a:r>
          </a:p>
          <a:p>
            <a:r>
              <a:rPr lang="en-US" b="1" i="1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of living in the suburbs/</a:t>
            </a:r>
          </a:p>
          <a:p>
            <a:r>
              <a:rPr lang="en-US" b="1" i="1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City?</a:t>
            </a:r>
            <a:endParaRPr lang="en-US" b="1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51433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55576" y="332656"/>
            <a:ext cx="7416824" cy="513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solidFill>
                  <a:srgbClr val="0068AD"/>
                </a:solidFill>
                <a:latin typeface="+mj-lt"/>
              </a:rPr>
              <a:t>About the Conversation</a:t>
            </a:r>
          </a:p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</a:rPr>
              <a:t>1. Is Adel’s neighborhood dangerous?</a:t>
            </a:r>
          </a:p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</a:rPr>
              <a:t>2. What did he do to his apartment?</a:t>
            </a:r>
          </a:p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</a:rPr>
              <a:t>3. What doesn’t he like about the suburbs?</a:t>
            </a:r>
          </a:p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</a:rPr>
              <a:t>4. Where does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Faris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live?</a:t>
            </a:r>
          </a:p>
          <a:p>
            <a:pPr algn="l">
              <a:lnSpc>
                <a:spcPct val="20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</a:rPr>
              <a:t>5. What doesn’t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Faris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like about his place?</a:t>
            </a:r>
            <a:endParaRPr lang="ar-SA" sz="2800" dirty="0">
              <a:latin typeface="+mj-lt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20" y="5622826"/>
            <a:ext cx="1187624" cy="1154782"/>
          </a:xfrm>
          <a:prstGeom prst="rect">
            <a:avLst/>
          </a:prstGeom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6804248" y="0"/>
            <a:ext cx="2339752" cy="54868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0">
              <a:defRPr/>
            </a:pPr>
            <a:r>
              <a:rPr lang="en-US" sz="2400" b="1" dirty="0">
                <a:ln w="18000">
                  <a:solidFill>
                    <a:srgbClr val="8064A2">
                      <a:lumMod val="5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/>
                <a:cs typeface="Times New Roman"/>
              </a:rPr>
              <a:t>P.B.P. 63 </a:t>
            </a:r>
            <a:endParaRPr lang="ar-SA" sz="2400" b="1" dirty="0">
              <a:ln w="18000">
                <a:solidFill>
                  <a:srgbClr val="8064A2">
                    <a:lumMod val="5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032276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306421" y="180171"/>
            <a:ext cx="6545839" cy="93610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>
              <a:defRPr/>
            </a:pPr>
            <a:r>
              <a:rPr lang="en-US" sz="3600" b="1" dirty="0">
                <a:ln w="18000">
                  <a:solidFill>
                    <a:srgbClr val="8064A2">
                      <a:lumMod val="5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/>
                <a:cs typeface="Times New Roman"/>
              </a:rPr>
              <a:t>P.B.P. 63. Conversation</a:t>
            </a:r>
            <a:endParaRPr lang="ar-SA" sz="3600" b="1" dirty="0">
              <a:ln w="18000">
                <a:solidFill>
                  <a:srgbClr val="8064A2">
                    <a:lumMod val="5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834852"/>
            <a:ext cx="8015092" cy="1124198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empus Sans ITC" pitchFamily="82" charset="0"/>
              </a:rPr>
              <a:t>1. </a:t>
            </a:r>
            <a:r>
              <a:rPr lang="en-US" sz="4000" dirty="0"/>
              <a:t>No, it isn’t. It’s safe.</a:t>
            </a:r>
            <a:endParaRPr lang="en-US" sz="4000" b="1" dirty="0">
              <a:ln w="1905">
                <a:solidFill>
                  <a:srgbClr val="1F497D"/>
                </a:solidFill>
              </a:ln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empus Sans ITC" pitchFamily="82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7421" y="1700808"/>
            <a:ext cx="8015092" cy="1124198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empus Sans ITC" pitchFamily="82" charset="0"/>
              </a:rPr>
              <a:t>2. </a:t>
            </a:r>
            <a:r>
              <a:rPr lang="en-US" sz="4000" dirty="0"/>
              <a:t>Adel renovated his apartment.</a:t>
            </a:r>
            <a:endParaRPr lang="en-US" sz="4000" b="1" dirty="0">
              <a:ln w="1905">
                <a:solidFill>
                  <a:srgbClr val="1F497D"/>
                </a:solidFill>
              </a:ln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empus Sans ITC" pitchFamily="8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1070" y="2825006"/>
            <a:ext cx="7966977" cy="1124198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empus Sans ITC" pitchFamily="82" charset="0"/>
              </a:rPr>
              <a:t>3. </a:t>
            </a:r>
            <a:r>
              <a:rPr lang="en-US" sz="4000" dirty="0"/>
              <a:t>He spends a lot of time commuting to work.</a:t>
            </a:r>
            <a:endParaRPr lang="en-US" sz="4000" b="1" dirty="0">
              <a:ln w="1905">
                <a:solidFill>
                  <a:srgbClr val="1F497D"/>
                </a:solidFill>
              </a:ln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empus Sans ITC" pitchFamily="82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79820" y="3861048"/>
            <a:ext cx="8401043" cy="864096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empus Sans ITC" pitchFamily="82" charset="0"/>
              </a:rPr>
              <a:t>4. </a:t>
            </a:r>
            <a:r>
              <a:rPr lang="en-US" sz="4000" dirty="0" err="1"/>
              <a:t>Faris</a:t>
            </a:r>
            <a:r>
              <a:rPr lang="en-US" sz="4000" dirty="0"/>
              <a:t> lives near Rangers Stadium.</a:t>
            </a:r>
            <a:endParaRPr lang="en-US" sz="4000" b="1" dirty="0">
              <a:ln w="1905">
                <a:solidFill>
                  <a:srgbClr val="1F497D"/>
                </a:solidFill>
              </a:ln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empus Sans ITC" pitchFamily="82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70406" y="5085184"/>
            <a:ext cx="8350065" cy="1224136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5. </a:t>
            </a:r>
            <a:r>
              <a:rPr lang="en-US" sz="3200" dirty="0">
                <a:latin typeface="Comic Sans MS" pitchFamily="66" charset="0"/>
              </a:rPr>
              <a:t>He often can’t find a place to park, and sometimes</a:t>
            </a:r>
          </a:p>
          <a:p>
            <a:r>
              <a:rPr lang="en-US" sz="3200" dirty="0">
                <a:latin typeface="Comic Sans MS" pitchFamily="66" charset="0"/>
              </a:rPr>
              <a:t>there is a lot of noise</a:t>
            </a:r>
            <a:r>
              <a:rPr lang="en-US" sz="32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7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554461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04932"/>
      </p:ext>
    </p:extLst>
  </p:cSld>
  <p:clrMapOvr>
    <a:masterClrMapping/>
  </p:clrMapOvr>
  <p:transition spd="slow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446008" y="332656"/>
            <a:ext cx="7094209" cy="792088"/>
          </a:xfrm>
        </p:spPr>
        <p:txBody>
          <a:bodyPr>
            <a:noAutofit/>
          </a:bodyPr>
          <a:lstStyle/>
          <a:p>
            <a:pPr algn="ctr"/>
            <a:r>
              <a:rPr lang="en-GB" sz="44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4.Language in context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875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1907704" y="2542418"/>
            <a:ext cx="6632513" cy="1576741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rgbClr val="E400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Form comparative sentences. 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3200" i="1" kern="0" dirty="0">
                <a:ln w="18415" cmpd="sng">
                  <a:solidFill>
                    <a:srgbClr val="E40059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Answer a listening exercise.</a:t>
            </a:r>
            <a:endParaRPr lang="ar-SA" sz="3200" kern="0" dirty="0">
              <a:ln w="18415" cmpd="sng">
                <a:solidFill>
                  <a:srgbClr val="E400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l" defTabSz="984555" rtl="0">
              <a:defRPr/>
            </a:pPr>
            <a:endParaRPr lang="en-US" sz="3200" i="1" kern="0" dirty="0">
              <a:ln w="18415" cmpd="sng">
                <a:solidFill>
                  <a:srgbClr val="E40059">
                    <a:lumMod val="40000"/>
                    <a:lumOff val="6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58546" y="1484787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25497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46596" y="2816932"/>
            <a:ext cx="8461448" cy="1800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  <a:buClr>
                <a:srgbClr val="4F81BD"/>
              </a:buClr>
            </a:pP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empus Sans ITC" pitchFamily="82" charset="0"/>
              </a:rPr>
              <a:t>Read the ads in your books page 62. in your opinion What is the best place for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empus Sans ITC" pitchFamily="82" charset="0"/>
              </a:rPr>
              <a:t>Yousef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empus Sans ITC" pitchFamily="82" charset="0"/>
              </a:rPr>
              <a:t> to live.</a:t>
            </a:r>
          </a:p>
          <a:p>
            <a:pPr algn="ctr">
              <a:lnSpc>
                <a:spcPct val="170000"/>
              </a:lnSpc>
              <a:buClr>
                <a:srgbClr val="4F81BD"/>
              </a:buClr>
              <a:defRPr/>
            </a:pPr>
            <a:endParaRPr lang="en-GB" sz="4800" b="1" dirty="0">
              <a:solidFill>
                <a:srgbClr val="F79646">
                  <a:lumMod val="50000"/>
                </a:srgbClr>
              </a:solidFill>
              <a:latin typeface="Tempus Sans ITC" pitchFamily="8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589" y="659678"/>
            <a:ext cx="8419292" cy="203209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latin typeface="Comic Sans MS" pitchFamily="66" charset="0"/>
              </a:rPr>
              <a:t>Yousef</a:t>
            </a: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</a:rPr>
              <a:t>is looking for a place to live. He wants a small, quiet place in a good neighborhood. He doesn’t have a car, but he has a motorcycle. </a:t>
            </a:r>
            <a:r>
              <a:rPr lang="en-US" sz="2800" dirty="0" err="1">
                <a:latin typeface="Comic Sans MS" pitchFamily="66" charset="0"/>
              </a:rPr>
              <a:t>Yousef</a:t>
            </a:r>
            <a:r>
              <a:rPr lang="en-US" sz="2800" dirty="0">
                <a:latin typeface="Comic Sans MS" pitchFamily="66" charset="0"/>
              </a:rPr>
              <a:t> is a student, and he has a part-time job. He earns about $1,500 a month.</a:t>
            </a:r>
            <a:endParaRPr lang="en-GB" sz="2800" dirty="0">
              <a:solidFill>
                <a:srgbClr val="4BACC6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798887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295232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37112"/>
            <a:ext cx="3059832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81112" y="311022"/>
            <a:ext cx="83817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10160">
                  <a:solidFill>
                    <a:srgbClr val="72A37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Which place is the most / least expensive?</a:t>
            </a:r>
            <a:endParaRPr kumimoji="0" lang="ar-SA" sz="4400" b="0" i="0" u="none" strike="noStrike" kern="0" cap="none" spc="0" normalizeH="0" baseline="0" noProof="0" dirty="0">
              <a:ln w="10160">
                <a:solidFill>
                  <a:srgbClr val="72A376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81112" y="1735719"/>
            <a:ext cx="83817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 the house more expensive than the apartment?</a:t>
            </a:r>
            <a:endParaRPr kumimoji="0" lang="ar-SA" sz="44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-4507" y="3395365"/>
            <a:ext cx="9027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4000" i="1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Which place is the most convenient</a:t>
            </a:r>
          </a:p>
          <a:p>
            <a:pPr algn="ctr" rtl="0"/>
            <a:r>
              <a:rPr lang="en-US" sz="4000" i="1" dirty="0">
                <a:ln w="18415" cmpd="sng">
                  <a:solidFill>
                    <a:schemeClr val="bg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transportation?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0" y="5079087"/>
            <a:ext cx="90277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Which neighborhood is the best? Why?</a:t>
            </a:r>
            <a:endParaRPr kumimoji="0" lang="ar-SA" sz="40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896166" y="5807577"/>
            <a:ext cx="11945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4293" b="1" kern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7m</a:t>
            </a:r>
            <a:r>
              <a:rPr lang="en-US" sz="4400" b="1" kern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ar-SA" sz="4400" b="1" kern="0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5372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werpoint background\gre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131841" y="1487437"/>
            <a:ext cx="280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1. T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1567316" y="426995"/>
            <a:ext cx="5255818" cy="93610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60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P.B.P. 62. Listening</a:t>
            </a:r>
            <a:endParaRPr lang="ar-SA" sz="360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120274" y="2348880"/>
            <a:ext cx="2430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2. f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120273" y="3139227"/>
            <a:ext cx="2430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3. f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098369" y="4149080"/>
            <a:ext cx="2193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4. T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098369" y="5229200"/>
            <a:ext cx="2452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5. T</a:t>
            </a:r>
          </a:p>
        </p:txBody>
      </p:sp>
      <p:pic>
        <p:nvPicPr>
          <p:cNvPr id="2" name="Unit 6 L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516" y="87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8210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6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werpoint background\gre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/>
          <p:cNvSpPr txBox="1">
            <a:spLocks/>
          </p:cNvSpPr>
          <p:nvPr/>
        </p:nvSpPr>
        <p:spPr>
          <a:xfrm>
            <a:off x="1567316" y="426995"/>
            <a:ext cx="5255818" cy="93610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1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3600" dirty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Pronunciation</a:t>
            </a:r>
            <a:endParaRPr lang="ar-SA" sz="360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323528" y="1556792"/>
            <a:ext cx="7193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Notice that the indirect question has rising intonation.</a:t>
            </a: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916186" y="2905780"/>
            <a:ext cx="6999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pc="50" dirty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 you know where the bus stop is?</a:t>
            </a:r>
          </a:p>
        </p:txBody>
      </p:sp>
      <p:pic>
        <p:nvPicPr>
          <p:cNvPr id="3" name="Unit 6 Prounu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756699"/>
            <a:ext cx="609600" cy="60960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948460" y="3586196"/>
            <a:ext cx="7193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The information question with Where has falling intonation. Then practice.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C8B6F29E-BE4A-45C9-9E6F-65EC311A59D6}"/>
              </a:ext>
            </a:extLst>
          </p:cNvPr>
          <p:cNvSpPr txBox="1"/>
          <p:nvPr/>
        </p:nvSpPr>
        <p:spPr>
          <a:xfrm>
            <a:off x="1981075" y="4690308"/>
            <a:ext cx="4869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spc="50" dirty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Where is the museum?</a:t>
            </a:r>
          </a:p>
        </p:txBody>
      </p:sp>
    </p:spTree>
    <p:extLst>
      <p:ext uri="{BB962C8B-B14F-4D97-AF65-F5344CB8AC3E}">
        <p14:creationId xmlns:p14="http://schemas.microsoft.com/office/powerpoint/2010/main" val="8145149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13" y="4797151"/>
            <a:ext cx="3733386" cy="207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350200" y="208077"/>
            <a:ext cx="6443600" cy="9361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>
              <a:defRPr/>
            </a:pPr>
            <a:r>
              <a:rPr lang="en-US" sz="3600" dirty="0">
                <a:solidFill>
                  <a:srgbClr val="EEECE1">
                    <a:lumMod val="25000"/>
                  </a:srgbClr>
                </a:solidFill>
                <a:ea typeface="Adobe Fan Heiti Std B" pitchFamily="34" charset="-128"/>
              </a:rPr>
              <a:t>About You &amp; Conversation</a:t>
            </a:r>
            <a:endParaRPr lang="ar-SA" sz="3600" dirty="0">
              <a:solidFill>
                <a:srgbClr val="EEECE1">
                  <a:lumMod val="25000"/>
                </a:srgbClr>
              </a:solidFill>
              <a:ea typeface="Adobe Fan Heiti Std B" pitchFamily="34" charset="-128"/>
            </a:endParaRPr>
          </a:p>
        </p:txBody>
      </p:sp>
      <p:sp>
        <p:nvSpPr>
          <p:cNvPr id="4" name="عنوان فرعي 2"/>
          <p:cNvSpPr txBox="1">
            <a:spLocks/>
          </p:cNvSpPr>
          <p:nvPr/>
        </p:nvSpPr>
        <p:spPr>
          <a:xfrm>
            <a:off x="89756" y="1412776"/>
            <a:ext cx="8964488" cy="2328664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Objectives: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Talk about Jeddah. 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Scan the conversation for information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Answer some questions.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EEECE1">
                    <a:lumMod val="25000"/>
                  </a:srgbClr>
                </a:solidFill>
              </a:rPr>
              <a:t>Give the meaning of words.</a:t>
            </a:r>
            <a:endParaRPr lang="ar-SA" dirty="0">
              <a:solidFill>
                <a:srgbClr val="EEECE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480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896295"/>
            <a:ext cx="8770688" cy="9361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rgbClr val="4F81BD"/>
              </a:buClr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1. Describe three things in your town that have changed in the last year or two.</a:t>
            </a:r>
            <a:endParaRPr lang="en-GB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13678" y="0"/>
            <a:ext cx="6909522" cy="1124198"/>
          </a:xfrm>
          <a:prstGeom prst="rect">
            <a:avLst/>
          </a:prstGeom>
          <a:effectLst>
            <a:outerShdw dist="35921" dir="18900000" algn="ctr" rotWithShape="0">
              <a:schemeClr val="hlink"/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">
                  <a:solidFill>
                    <a:srgbClr val="1F497D"/>
                  </a:solidFill>
                </a:ln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empus Sans ITC" pitchFamily="82" charset="0"/>
              </a:rPr>
              <a:t>About You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048" y="2276872"/>
            <a:ext cx="8398205" cy="9361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rgbClr val="4F81BD"/>
              </a:buClr>
            </a:pPr>
            <a:r>
              <a:rPr lang="en-US" sz="28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2. Talk about something that has become cheaper or more expensive recently.</a:t>
            </a:r>
            <a:endParaRPr lang="en-GB" sz="280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6674" y="3454333"/>
            <a:ext cx="8770688" cy="9361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rgbClr val="4F81BD"/>
              </a:buClr>
            </a:pPr>
            <a:r>
              <a:rPr lang="en-US" sz="28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3. Compare things that are/aren’t as good in two neighborhoods in your town.</a:t>
            </a:r>
            <a:endParaRPr lang="en-GB" sz="28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4797152"/>
            <a:ext cx="8770688" cy="93610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rgbClr val="4F81BD"/>
              </a:buClr>
            </a:pPr>
            <a:r>
              <a:rPr lang="en-US" sz="2800" dirty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4. What are the best restaurants, stores, and hangout places in your town? Does the class agree?</a:t>
            </a:r>
            <a:endParaRPr lang="en-GB" sz="2800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710594" y="6031550"/>
            <a:ext cx="14334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>
              <a:defRPr/>
            </a:pPr>
            <a:r>
              <a:rPr lang="en-US" sz="4293" b="1" kern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5 m</a:t>
            </a:r>
            <a:r>
              <a:rPr lang="en-US" sz="4400" b="1" kern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ar-SA" sz="4400" b="1" kern="0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6 Conversation.Choosing a home_ Advantages of Urban vs. Suburban Liv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384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463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شرب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مخصص 2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مخصص 2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659</Words>
  <Application>Microsoft Office PowerPoint</Application>
  <PresentationFormat>On-screen Show (4:3)</PresentationFormat>
  <Paragraphs>78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Calibri</vt:lpstr>
      <vt:lpstr>Century Schoolbook</vt:lpstr>
      <vt:lpstr>Comic Sans MS</vt:lpstr>
      <vt:lpstr>FolioStd-Bold</vt:lpstr>
      <vt:lpstr>MV Boli</vt:lpstr>
      <vt:lpstr>MyriadPro-Light</vt:lpstr>
      <vt:lpstr>MyriadPro-Semibold</vt:lpstr>
      <vt:lpstr>Tempus Sans ITC</vt:lpstr>
      <vt:lpstr>Wingdings</vt:lpstr>
      <vt:lpstr>Wingdings 2</vt:lpstr>
      <vt:lpstr>سمة Office</vt:lpstr>
      <vt:lpstr>مشربية</vt:lpstr>
      <vt:lpstr>10_سمة Office</vt:lpstr>
      <vt:lpstr>1_سمة Office</vt:lpstr>
      <vt:lpstr>4_سمة Office</vt:lpstr>
      <vt:lpstr>Do you know where it is?</vt:lpstr>
      <vt:lpstr>4.Language in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you know where it is?</dc:title>
  <dc:creator>Duna</dc:creator>
  <cp:lastModifiedBy>Ohoud Zbermawi</cp:lastModifiedBy>
  <cp:revision>13</cp:revision>
  <dcterms:created xsi:type="dcterms:W3CDTF">2020-11-22T17:35:56Z</dcterms:created>
  <dcterms:modified xsi:type="dcterms:W3CDTF">2022-12-27T07:24:36Z</dcterms:modified>
</cp:coreProperties>
</file>