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8.png"/><Relationship Id="rId5" Type="http://schemas.openxmlformats.org/officeDocument/2006/relationships/slide" Target="slide7.xml"/><Relationship Id="rId6" Type="http://schemas.openxmlformats.org/officeDocument/2006/relationships/slide" Target="slide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slide" Target="slide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0.xml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3" Type="http://schemas.openxmlformats.org/officeDocument/2006/relationships/slide" Target="slide1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image" Target="../media/image1.jpeg"/><Relationship Id="rId7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0.xml"/><Relationship Id="rId4" Type="http://schemas.openxmlformats.org/officeDocument/2006/relationships/image" Target="../media/image13.png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0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" Target="slide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0.xml"/><Relationship Id="rId4" Type="http://schemas.openxmlformats.org/officeDocument/2006/relationships/slide" Target="slide1.xml"/><Relationship Id="rId5" Type="http://schemas.openxmlformats.org/officeDocument/2006/relationships/image" Target="../media/image16.png"/><Relationship Id="rId6" Type="http://schemas.openxmlformats.org/officeDocument/2006/relationships/slide" Target="slide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0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0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0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٦٢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٦٢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سادس : الكسور الاعتيادية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850391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2418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السادس : الكسور الاعتيادية</a:t>
            </a:r>
          </a:p>
        </p:txBody>
      </p:sp>
      <p:sp>
        <p:nvSpPr>
          <p:cNvPr id="230" name="٦-٣ خطة حل المسألة باستعمال التمثيل بأشكال فن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713231" rtl="0">
              <a:lnSpc>
                <a:spcPct val="90000"/>
              </a:lnSpc>
              <a:spcBef>
                <a:spcPts val="700"/>
              </a:spcBef>
              <a:defRPr sz="1637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٦-٣</a:t>
            </a:r>
            <a:r>
              <a:t> خطة حل المسألة باستعمال التمثيل بأشكال فن</a:t>
            </a:r>
          </a:p>
        </p:txBody>
      </p:sp>
      <p:sp>
        <p:nvSpPr>
          <p:cNvPr id="231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232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530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531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532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8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533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37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534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5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536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٦٣</a:t>
                </a:r>
              </a:p>
            </p:txBody>
          </p:sp>
        </p:grpSp>
      </p:grpSp>
      <p:sp>
        <p:nvSpPr>
          <p:cNvPr id="539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546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542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540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1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45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543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544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553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551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549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547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8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0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552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4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55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56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2"/>
      <p:bldP build="whole" bldLvl="1" animBg="1" rev="0" advAuto="0" spid="529" grpId="3"/>
      <p:bldP build="whole" bldLvl="1" animBg="1" rev="0" advAuto="0" spid="5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39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7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0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0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8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1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2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49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1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3" name="IMG_5647.png" descr="IMG_5647.png"/>
          <p:cNvPicPr>
            <a:picLocks noChangeAspect="1"/>
          </p:cNvPicPr>
          <p:nvPr/>
        </p:nvPicPr>
        <p:blipFill>
          <a:blip r:embed="rId4">
            <a:extLst/>
          </a:blip>
          <a:srcRect l="2636" t="59575" r="27699" b="9342"/>
          <a:stretch>
            <a:fillRect/>
          </a:stretch>
        </p:blipFill>
        <p:spPr>
          <a:xfrm>
            <a:off x="1860384" y="1300533"/>
            <a:ext cx="4475462" cy="52497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7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8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whole" bldLvl="1" animBg="1" rev="0" advAuto="0" spid="235" grpId="5"/>
      <p:bldP build="whole" bldLvl="1" animBg="1" rev="0" advAuto="0" spid="254" grpId="3"/>
      <p:bldP build="whole" bldLvl="1" animBg="1" rev="0" advAuto="0" spid="253" grpId="4"/>
      <p:bldP build="whole" bldLvl="1" animBg="1" rev="0" advAuto="0" spid="2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1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grpSp>
        <p:nvGrpSpPr>
          <p:cNvPr id="278" name="تجميع"/>
          <p:cNvGrpSpPr/>
          <p:nvPr/>
        </p:nvGrpSpPr>
        <p:grpSpPr>
          <a:xfrm>
            <a:off x="6744934" y="653641"/>
            <a:ext cx="2147103" cy="849913"/>
            <a:chOff x="0" y="0"/>
            <a:chExt cx="2147102" cy="849912"/>
          </a:xfrm>
        </p:grpSpPr>
        <p:grpSp>
          <p:nvGrpSpPr>
            <p:cNvPr id="276" name="تجميع"/>
            <p:cNvGrpSpPr/>
            <p:nvPr/>
          </p:nvGrpSpPr>
          <p:grpSpPr>
            <a:xfrm>
              <a:off x="0" y="-1"/>
              <a:ext cx="2147103" cy="849914"/>
              <a:chOff x="0" y="0"/>
              <a:chExt cx="2147102" cy="849912"/>
            </a:xfrm>
          </p:grpSpPr>
          <p:grpSp>
            <p:nvGrpSpPr>
              <p:cNvPr id="264" name="تجميع"/>
              <p:cNvGrpSpPr/>
              <p:nvPr/>
            </p:nvGrpSpPr>
            <p:grpSpPr>
              <a:xfrm>
                <a:off x="0" y="269584"/>
                <a:ext cx="1596440" cy="528147"/>
                <a:chOff x="0" y="0"/>
                <a:chExt cx="1596439" cy="528145"/>
              </a:xfrm>
            </p:grpSpPr>
            <p:sp>
              <p:nvSpPr>
                <p:cNvPr id="262" name="Google Shape;208;p10"/>
                <p:cNvSpPr/>
                <p:nvPr/>
              </p:nvSpPr>
              <p:spPr>
                <a:xfrm>
                  <a:off x="0" y="0"/>
                  <a:ext cx="1596440" cy="5281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3" name="Google Shape;209;p10"/>
                <p:cNvSpPr/>
                <p:nvPr/>
              </p:nvSpPr>
              <p:spPr>
                <a:xfrm>
                  <a:off x="6082" y="26733"/>
                  <a:ext cx="1584276" cy="474680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75" name="Google Shape;253;p10"/>
              <p:cNvGrpSpPr/>
              <p:nvPr/>
            </p:nvGrpSpPr>
            <p:grpSpPr>
              <a:xfrm>
                <a:off x="1386156" y="-1"/>
                <a:ext cx="760947" cy="849914"/>
                <a:chOff x="0" y="0"/>
                <a:chExt cx="760945" cy="849912"/>
              </a:xfrm>
            </p:grpSpPr>
            <p:sp>
              <p:nvSpPr>
                <p:cNvPr id="265" name="Google Shape;254;p10"/>
                <p:cNvSpPr/>
                <p:nvPr/>
              </p:nvSpPr>
              <p:spPr>
                <a:xfrm flipH="1" rot="12754542">
                  <a:off x="161980" y="60266"/>
                  <a:ext cx="436986" cy="729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3" name="Google Shape;255;p10"/>
                <p:cNvGrpSpPr/>
                <p:nvPr/>
              </p:nvGrpSpPr>
              <p:grpSpPr>
                <a:xfrm>
                  <a:off x="60734" y="56440"/>
                  <a:ext cx="641617" cy="733555"/>
                  <a:chOff x="0" y="0"/>
                  <a:chExt cx="641615" cy="733553"/>
                </a:xfrm>
              </p:grpSpPr>
              <p:sp>
                <p:nvSpPr>
                  <p:cNvPr id="266" name="Google Shape;256;p10"/>
                  <p:cNvSpPr/>
                  <p:nvPr/>
                </p:nvSpPr>
                <p:spPr>
                  <a:xfrm flipH="1" rot="12762355">
                    <a:off x="50216" y="375240"/>
                    <a:ext cx="346408" cy="287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257;p10"/>
                  <p:cNvSpPr/>
                  <p:nvPr/>
                </p:nvSpPr>
                <p:spPr>
                  <a:xfrm flipH="1" rot="12762355">
                    <a:off x="68748" y="333831"/>
                    <a:ext cx="170179" cy="28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258;p10"/>
                  <p:cNvSpPr/>
                  <p:nvPr/>
                </p:nvSpPr>
                <p:spPr>
                  <a:xfrm flipH="1" rot="1962354">
                    <a:off x="180546" y="55787"/>
                    <a:ext cx="342848" cy="527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259;p10"/>
                  <p:cNvSpPr/>
                  <p:nvPr/>
                </p:nvSpPr>
                <p:spPr>
                  <a:xfrm flipH="1" rot="1962354">
                    <a:off x="237388" y="54359"/>
                    <a:ext cx="224853" cy="5307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260;p10"/>
                  <p:cNvSpPr/>
                  <p:nvPr/>
                </p:nvSpPr>
                <p:spPr>
                  <a:xfrm flipH="1" rot="1962354">
                    <a:off x="292436" y="82791"/>
                    <a:ext cx="342847" cy="1240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261;p10"/>
                  <p:cNvSpPr/>
                  <p:nvPr/>
                </p:nvSpPr>
                <p:spPr>
                  <a:xfrm flipH="1" rot="1962354">
                    <a:off x="103164" y="589287"/>
                    <a:ext cx="110747" cy="55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262;p10"/>
                  <p:cNvSpPr/>
                  <p:nvPr/>
                </p:nvSpPr>
                <p:spPr>
                  <a:xfrm flipH="1" rot="1957588">
                    <a:off x="235328" y="180749"/>
                    <a:ext cx="355172" cy="8362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4" name="Google Shape;263;p10"/>
                <p:cNvSpPr/>
                <p:nvPr/>
              </p:nvSpPr>
              <p:spPr>
                <a:xfrm flipH="1" rot="12759500">
                  <a:off x="174043" y="84566"/>
                  <a:ext cx="413673" cy="688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7" name="تعزيز مهارة"/>
            <p:cNvSpPr/>
            <p:nvPr/>
          </p:nvSpPr>
          <p:spPr>
            <a:xfrm>
              <a:off x="210503" y="281640"/>
              <a:ext cx="1176202" cy="448602"/>
            </a:xfrm>
            <a:prstGeom prst="roundRect">
              <a:avLst>
                <a:gd name="adj" fmla="val 20521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17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528517" y="840752"/>
            <a:ext cx="6165618" cy="536878"/>
            <a:chOff x="0" y="0"/>
            <a:chExt cx="6165616" cy="536877"/>
          </a:xfrm>
        </p:grpSpPr>
        <p:sp>
          <p:nvSpPr>
            <p:cNvPr id="279" name="Google Shape;209;p10"/>
            <p:cNvSpPr/>
            <p:nvPr/>
          </p:nvSpPr>
          <p:spPr>
            <a:xfrm>
              <a:off x="756617" y="113223"/>
              <a:ext cx="5409000" cy="423655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0" name="المهارة ٤: تفسير التمثيل بالأعمدة"/>
            <p:cNvSpPr/>
            <p:nvPr/>
          </p:nvSpPr>
          <p:spPr>
            <a:xfrm>
              <a:off x="0" y="0"/>
              <a:ext cx="608075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846455" algn="ctr" defTabSz="457200" rtl="0">
                <a:lnSpc>
                  <a:spcPct val="107916"/>
                </a:lnSpc>
                <a:defRPr b="1" sz="24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٤: 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تفسير التمثيل بالأعمدة</a:t>
              </a:r>
            </a:p>
          </p:txBody>
        </p:sp>
      </p:grpSp>
      <p:sp>
        <p:nvSpPr>
          <p:cNvPr id="282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83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284" name="من خلال التمثيل بالأعمدة أدناه"/>
          <p:cNvSpPr txBox="1"/>
          <p:nvPr/>
        </p:nvSpPr>
        <p:spPr>
          <a:xfrm>
            <a:off x="5579520" y="1405493"/>
            <a:ext cx="3143394" cy="5615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b="1" sz="2100">
                <a:solidFill>
                  <a:srgbClr val="0056D6"/>
                </a:solidFill>
                <a:uFill>
                  <a:solidFill>
                    <a:srgbClr val="000000"/>
                  </a:solidFill>
                </a:u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 b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b="1">
                <a:solidFill>
                  <a:srgbClr val="0056D6"/>
                </a:solidFill>
                <a:uFill>
                  <a:solidFill>
                    <a:srgbClr val="000000"/>
                  </a:solidFill>
                </a:uFill>
                <a:latin typeface="Al-QuranAlKareem"/>
                <a:ea typeface="Al-QuranAlKareem"/>
                <a:cs typeface="Al-QuranAlKareem"/>
                <a:sym typeface="Al-QuranAlKareem"/>
              </a:rPr>
              <a:t>من خلال التمثيل بالأعمدة أدناه</a:t>
            </a:r>
          </a:p>
        </p:txBody>
      </p:sp>
      <p:grpSp>
        <p:nvGrpSpPr>
          <p:cNvPr id="287" name="IMG_5658.jpeg"/>
          <p:cNvGrpSpPr/>
          <p:nvPr/>
        </p:nvGrpSpPr>
        <p:grpSpPr>
          <a:xfrm>
            <a:off x="5170480" y="1967029"/>
            <a:ext cx="3611369" cy="2167881"/>
            <a:chOff x="0" y="0"/>
            <a:chExt cx="3611367" cy="2167879"/>
          </a:xfrm>
        </p:grpSpPr>
        <p:pic>
          <p:nvPicPr>
            <p:cNvPr id="286" name="IMG_5658.jpeg" descr="IMG_5658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62" t="3229" r="1962" b="3229"/>
            <a:stretch>
              <a:fillRect/>
            </a:stretch>
          </p:blipFill>
          <p:spPr>
            <a:xfrm>
              <a:off x="38100" y="38100"/>
              <a:ext cx="3535168" cy="20916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IMG_5658.jpeg" descr="IMG_5658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3611369" cy="2167880"/>
            </a:xfrm>
            <a:prstGeom prst="rect">
              <a:avLst/>
            </a:prstGeom>
            <a:effectLst/>
          </p:spPr>
        </p:pic>
      </p:grpSp>
      <p:sp>
        <p:nvSpPr>
          <p:cNvPr id="288" name="بكم يزيد عدد علب المثلجات التي بيعت خلال اليوم بنكهة الفراولة عن عدد علب المثلجات بنكهة التوت ؟"/>
          <p:cNvSpPr txBox="1"/>
          <p:nvPr/>
        </p:nvSpPr>
        <p:spPr>
          <a:xfrm>
            <a:off x="436050" y="2317485"/>
            <a:ext cx="4587393" cy="1056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 rtl="0">
              <a:defRPr b="1" sz="2100">
                <a:solidFill>
                  <a:srgbClr val="0056D6"/>
                </a:solidFill>
                <a:uFill>
                  <a:solidFill>
                    <a:srgbClr val="000000"/>
                  </a:solidFill>
                </a:u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/>
            <a:r>
              <a:t>بكم يزيد عدد علب المثلجات التي بيعت خلال اليوم بنكهة الفراولة عن عدد علب المثلجات بنكهة التوت 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30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9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9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9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9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09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07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05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6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08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325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10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3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16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11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19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17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2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20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1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4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28" name="IMG_5648.png" descr="IMG_5648.png"/>
          <p:cNvPicPr>
            <a:picLocks noChangeAspect="1"/>
          </p:cNvPicPr>
          <p:nvPr/>
        </p:nvPicPr>
        <p:blipFill>
          <a:blip r:embed="rId4">
            <a:extLst/>
          </a:blip>
          <a:srcRect l="0" t="4167" r="13909" b="0"/>
          <a:stretch>
            <a:fillRect/>
          </a:stretch>
        </p:blipFill>
        <p:spPr>
          <a:xfrm>
            <a:off x="2334568" y="1184170"/>
            <a:ext cx="4771278" cy="271119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30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331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  <p:bldP build="whole" bldLvl="1" animBg="1" rev="0" advAuto="0" spid="30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37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35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3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6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4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3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3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0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51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52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53" name="Google Shape;145;p11"/>
          <p:cNvSpPr txBox="1"/>
          <p:nvPr/>
        </p:nvSpPr>
        <p:spPr>
          <a:xfrm>
            <a:off x="78140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17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6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66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5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5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6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5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6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67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6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72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6703062" y="2846684"/>
            <a:ext cx="998419" cy="403065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يريد أفراد عائلة حنان أن يختاروا المكونات الإضافية للفطيرة…"/>
          <p:cNvSpPr txBox="1"/>
          <p:nvPr/>
        </p:nvSpPr>
        <p:spPr>
          <a:xfrm>
            <a:off x="1721739" y="1500641"/>
            <a:ext cx="5198895" cy="1338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marL="200526" indent="-200526" algn="r" rtl="0">
              <a:buSzPct val="60000"/>
              <a:buBlip>
                <a:blip r:embed="rId6"/>
              </a:buBlip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يريد أفراد عائلة حنان أن يختاروا المكونات الإضافية للفطيرة </a:t>
            </a:r>
          </a:p>
          <a:p>
            <a:pPr marL="200526" indent="-200526" algn="r" rtl="0">
              <a:buSzPct val="60000"/>
              <a:buBlip>
                <a:blip r:embed="rId6"/>
              </a:buBlip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خمسة أشخاص يحبون إضافة الخضار . </a:t>
            </a:r>
          </a:p>
          <a:p>
            <a:pPr marL="200526" indent="-200526" algn="r" rtl="0">
              <a:buSzPct val="60000"/>
              <a:buBlip>
                <a:blip r:embed="rId6"/>
              </a:buBlip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ستة أشخاص يحبون إضافة اللحم</a:t>
            </a:r>
          </a:p>
          <a:p>
            <a:pPr marL="200526" indent="-200526" algn="r" rtl="0">
              <a:buSzPct val="60000"/>
              <a:buBlip>
                <a:blip r:embed="rId6"/>
              </a:buBlip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 ٣ أشخاص يحبون كلتيهما ( أي اللحم و الخضار )</a:t>
            </a:r>
          </a:p>
        </p:txBody>
      </p:sp>
      <p:sp>
        <p:nvSpPr>
          <p:cNvPr id="375" name="كم شخصا يحبون إضافة الخضار فقط ؟"/>
          <p:cNvSpPr txBox="1"/>
          <p:nvPr/>
        </p:nvSpPr>
        <p:spPr>
          <a:xfrm>
            <a:off x="2836378" y="2906056"/>
            <a:ext cx="3724651" cy="386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 كم شخصا يحبون إضافة الخضار فقط ؟</a:t>
            </a:r>
          </a:p>
        </p:txBody>
      </p:sp>
      <p:sp>
        <p:nvSpPr>
          <p:cNvPr id="376" name="نستخدم خطة الاستدلال المنطقي و نستعين في ذلك بأشكال فن نرسم"/>
          <p:cNvSpPr txBox="1"/>
          <p:nvPr/>
        </p:nvSpPr>
        <p:spPr>
          <a:xfrm>
            <a:off x="1828102" y="4036556"/>
            <a:ext cx="5946526" cy="386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نستخدم خطة الاستدلال المنطقي و نستعين في ذلك بأشكال فن نرسم</a:t>
            </a:r>
          </a:p>
        </p:txBody>
      </p:sp>
      <p:sp>
        <p:nvSpPr>
          <p:cNvPr id="377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2"/>
      <p:bldP build="whole" bldLvl="1" animBg="1" rev="0" advAuto="0" spid="368" grpId="5"/>
      <p:bldP build="whole" bldLvl="1" animBg="1" rev="0" advAuto="0" spid="350" grpId="1"/>
      <p:bldP build="whole" bldLvl="1" animBg="1" rev="0" advAuto="0" spid="353" grpId="4"/>
      <p:bldP build="whole" bldLvl="1" animBg="1" rev="0" advAuto="0" spid="35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8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8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7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82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9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8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8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96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7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98" name="مستطيل"/>
          <p:cNvSpPr/>
          <p:nvPr/>
        </p:nvSpPr>
        <p:spPr>
          <a:xfrm>
            <a:off x="7862084" y="3734514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9" name="Google Shape;145;p11"/>
          <p:cNvSpPr txBox="1"/>
          <p:nvPr/>
        </p:nvSpPr>
        <p:spPr>
          <a:xfrm>
            <a:off x="7835096" y="3755041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0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03" name="نرسم دائرتين متداخلتين لتمثيل الإضافتين ، و بما أن ٣ أشخاص يحبون الإضافتين فنكتب ٣ في منطقة التداخل ثم نطرح ٣ من العددين لنعرف العددين في المنطقتين الأخريين ."/>
          <p:cNvSpPr txBox="1"/>
          <p:nvPr/>
        </p:nvSpPr>
        <p:spPr>
          <a:xfrm>
            <a:off x="857512" y="1027533"/>
            <a:ext cx="6852528" cy="1021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0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نرسم دائرتين متداخلتين لتمثيل الإضافتين ، و بما أن ٣ أشخاص يحبون الإضافتين فنكتب ٣ في منطقة التداخل ثم نطرح ٣ من العددين لنعرف العددين في المنطقتين الأخريين .</a:t>
            </a:r>
          </a:p>
        </p:txBody>
      </p:sp>
      <p:sp>
        <p:nvSpPr>
          <p:cNvPr id="404" name="بمراجعة الحل مع المعطيات في كل منطقة والتأكد من تمثيل العدد الصحيح من الطلاب نجد أن الإجابة صحيحة و متفقة ."/>
          <p:cNvSpPr txBox="1"/>
          <p:nvPr/>
        </p:nvSpPr>
        <p:spPr>
          <a:xfrm>
            <a:off x="1721739" y="4012722"/>
            <a:ext cx="5988301" cy="627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8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 بمراجعة الحل مع المعطيات في كل منطقة والتأكد من تمثيل العدد الصحيح من الطلاب نجد أن الإجابة صحيحة و متفقة .</a:t>
            </a:r>
          </a:p>
        </p:txBody>
      </p:sp>
      <p:pic>
        <p:nvPicPr>
          <p:cNvPr id="405" name="IMG_5653.png" descr="IMG_5653.png"/>
          <p:cNvPicPr>
            <a:picLocks noChangeAspect="1"/>
          </p:cNvPicPr>
          <p:nvPr/>
        </p:nvPicPr>
        <p:blipFill>
          <a:blip r:embed="rId5">
            <a:extLst/>
          </a:blip>
          <a:srcRect l="16512" t="0" r="6096" b="0"/>
          <a:stretch>
            <a:fillRect/>
          </a:stretch>
        </p:blipFill>
        <p:spPr>
          <a:xfrm>
            <a:off x="586061" y="1727759"/>
            <a:ext cx="2746841" cy="196091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عدد الأشخاص الذين يحبون إضافة الخضار فقط = شخصين…"/>
          <p:cNvSpPr txBox="1"/>
          <p:nvPr/>
        </p:nvSpPr>
        <p:spPr>
          <a:xfrm>
            <a:off x="3223608" y="2963025"/>
            <a:ext cx="4563358" cy="6781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defRPr sz="19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عدد الأشخاص الذين يحبون إضافة الخضار فقط = شخصين </a:t>
            </a:r>
          </a:p>
          <a:p>
            <a:pPr algn="r" rtl="0">
              <a:defRPr sz="1900">
                <a:solidFill>
                  <a:srgbClr val="0056D6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و عدد الأشخاص الذين يحبون إضافة اللحم فقط = ٣ أشخاص</a:t>
            </a:r>
          </a:p>
        </p:txBody>
      </p:sp>
      <p:sp>
        <p:nvSpPr>
          <p:cNvPr id="407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4"/>
      <p:bldP build="whole" bldLvl="1" animBg="1" rev="0" advAuto="0" spid="396" grpId="1"/>
      <p:bldP build="whole" bldLvl="1" animBg="1" rev="0" advAuto="0" spid="397" grpId="2"/>
      <p:bldP build="whole" bldLvl="1" animBg="1" rev="0" advAuto="0" spid="39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11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09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0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2" name="٧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429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14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27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20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15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6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8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9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23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21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2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26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24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5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8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4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3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3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3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3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4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4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4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4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4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448" name="IMG_5650.png" descr="IMG_5650.png"/>
          <p:cNvPicPr>
            <a:picLocks noChangeAspect="1"/>
          </p:cNvPicPr>
          <p:nvPr/>
        </p:nvPicPr>
        <p:blipFill>
          <a:blip r:embed="rId5">
            <a:extLst/>
          </a:blip>
          <a:srcRect l="0" t="0" r="12250" b="33144"/>
          <a:stretch>
            <a:fillRect/>
          </a:stretch>
        </p:blipFill>
        <p:spPr>
          <a:xfrm>
            <a:off x="3867930" y="793181"/>
            <a:ext cx="4064800" cy="2784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G_5650.png" descr="IMG_5650.png"/>
          <p:cNvPicPr>
            <a:picLocks noChangeAspect="1"/>
          </p:cNvPicPr>
          <p:nvPr/>
        </p:nvPicPr>
        <p:blipFill>
          <a:blip r:embed="rId5">
            <a:extLst/>
          </a:blip>
          <a:srcRect l="2819" t="65871" r="14099" b="0"/>
          <a:stretch>
            <a:fillRect/>
          </a:stretch>
        </p:blipFill>
        <p:spPr>
          <a:xfrm>
            <a:off x="1192845" y="3049615"/>
            <a:ext cx="3675848" cy="135784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1"/>
      <p:bldP build="whole" bldLvl="1" animBg="1" rev="0" advAuto="0" spid="44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5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5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5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55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6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5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5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6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70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71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72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8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8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7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7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8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7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8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8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8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8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1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492" name="IMG_4194.png" descr="IMG_4194.png"/>
          <p:cNvPicPr>
            <a:picLocks noChangeAspect="1"/>
          </p:cNvPicPr>
          <p:nvPr/>
        </p:nvPicPr>
        <p:blipFill>
          <a:blip r:embed="rId6">
            <a:extLst/>
          </a:blip>
          <a:srcRect l="76006" t="0" r="0" b="82571"/>
          <a:stretch>
            <a:fillRect/>
          </a:stretch>
        </p:blipFill>
        <p:spPr>
          <a:xfrm>
            <a:off x="6847451" y="1345539"/>
            <a:ext cx="1061404" cy="45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G_4194.png" descr="IMG_4194.png"/>
          <p:cNvPicPr>
            <a:picLocks noChangeAspect="1"/>
          </p:cNvPicPr>
          <p:nvPr/>
        </p:nvPicPr>
        <p:blipFill>
          <a:blip r:embed="rId6">
            <a:extLst/>
          </a:blip>
          <a:srcRect l="78492" t="69146" r="1977" b="17544"/>
          <a:stretch>
            <a:fillRect/>
          </a:stretch>
        </p:blipFill>
        <p:spPr>
          <a:xfrm>
            <a:off x="6914201" y="2943846"/>
            <a:ext cx="927757" cy="374539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جدول معطى يبيّن نتائج المسح الذي أجراه الأستاذ عبدالحميد…"/>
          <p:cNvSpPr txBox="1"/>
          <p:nvPr/>
        </p:nvSpPr>
        <p:spPr>
          <a:xfrm>
            <a:off x="1721739" y="1502093"/>
            <a:ext cx="5192463" cy="1287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90500" indent="-190500" algn="r" rtl="0">
              <a:buSzPct val="62000"/>
              <a:buBlip>
                <a:blip r:embed="rId7"/>
              </a:buBlip>
              <a:defRPr sz="19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جدول معطى يبيّن نتائج المسح الذي أجراه الأستاذ عبدالحميد</a:t>
            </a:r>
          </a:p>
          <a:p>
            <a:pPr marL="190500" indent="-190500" algn="r" rtl="0">
              <a:buSzPct val="62000"/>
              <a:buBlip>
                <a:blip r:embed="rId7"/>
              </a:buBlip>
              <a:defRPr sz="19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 شمل المسح ٢٠ طالبا حول نكهة الايسكريم التي يفضلونها الطلاب </a:t>
            </a:r>
          </a:p>
          <a:p>
            <a:pPr marL="190500" indent="-190500" algn="r" rtl="0">
              <a:buSzPct val="62000"/>
              <a:buBlip>
                <a:blip r:embed="rId7"/>
              </a:buBlip>
              <a:defRPr sz="19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قال جميع الطلاب الذين شملهم المسح أنهم يحبون نكهة واحدة على الأقل</a:t>
            </a:r>
          </a:p>
        </p:txBody>
      </p:sp>
      <p:sp>
        <p:nvSpPr>
          <p:cNvPr id="495" name="كم طالبا يحب النكهتين ؟"/>
          <p:cNvSpPr txBox="1"/>
          <p:nvPr/>
        </p:nvSpPr>
        <p:spPr>
          <a:xfrm>
            <a:off x="4139956" y="3030263"/>
            <a:ext cx="2682561" cy="386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0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كم طالبا يحب النكهتين ؟</a:t>
            </a:r>
          </a:p>
        </p:txBody>
      </p:sp>
      <p:sp>
        <p:nvSpPr>
          <p:cNvPr id="496" name="نستخدم خطة الاستدلال المنطقي و نستعين في ذلك بأشكال فن نرسم"/>
          <p:cNvSpPr txBox="1"/>
          <p:nvPr/>
        </p:nvSpPr>
        <p:spPr>
          <a:xfrm>
            <a:off x="1895571" y="3885996"/>
            <a:ext cx="5946525" cy="386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0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نستخدم خطة الاستدلال المنطقي و نستعين في ذلك بأشكال فن نرسم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4"/>
      <p:bldP build="whole" bldLvl="1" animBg="1" rev="0" advAuto="0" spid="487" grpId="5"/>
      <p:bldP build="whole" bldLvl="1" animBg="1" rev="0" advAuto="0" spid="470" grpId="2"/>
      <p:bldP build="whole" bldLvl="1" animBg="1" rev="0" advAuto="0" spid="469" grpId="1"/>
      <p:bldP build="whole" bldLvl="1" animBg="1" rev="0" advAuto="0" spid="471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0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0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9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1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1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0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1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0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15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16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17" name="مستطيل"/>
          <p:cNvSpPr/>
          <p:nvPr/>
        </p:nvSpPr>
        <p:spPr>
          <a:xfrm>
            <a:off x="7997218" y="380664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18" name="Google Shape;145;p11"/>
          <p:cNvSpPr txBox="1"/>
          <p:nvPr/>
        </p:nvSpPr>
        <p:spPr>
          <a:xfrm>
            <a:off x="7954698" y="3874436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68957">
              <a:lnSpc>
                <a:spcPct val="115000"/>
              </a:lnSpc>
              <a:spcBef>
                <a:spcPts val="1500"/>
              </a:spcBef>
              <a:defRPr sz="205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1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2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22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23" name="نرسم دائرتين متداخلتين لتمثيل النكهتين ،…"/>
          <p:cNvSpPr txBox="1"/>
          <p:nvPr/>
        </p:nvSpPr>
        <p:spPr>
          <a:xfrm>
            <a:off x="3225762" y="1384260"/>
            <a:ext cx="4728937" cy="1338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sz="20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نرسم دائرتين متداخلتين لتمثيل النكهتين ، </a:t>
            </a:r>
          </a:p>
          <a:p>
            <a:pPr algn="r" rtl="0">
              <a:defRPr sz="20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و بما أن عدد الطلاب جميعا ٢٠ فيجب أن يكون مجموع الطلاب في الدائرتين ٢٠ إذن نضع في منطقة التداخل ٤ حتى يكتمل العدد</a:t>
            </a:r>
          </a:p>
        </p:txBody>
      </p:sp>
      <p:pic>
        <p:nvPicPr>
          <p:cNvPr id="524" name="IMG_5657.png" descr="IMG_565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1790" y="1504346"/>
            <a:ext cx="3122656" cy="2132189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إذن عدد الطلاب الذين يحبون النكهتين = ٤ طلاب"/>
          <p:cNvSpPr txBox="1"/>
          <p:nvPr/>
        </p:nvSpPr>
        <p:spPr>
          <a:xfrm>
            <a:off x="4038042" y="2857538"/>
            <a:ext cx="3886196" cy="386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0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إذن عدد الطلاب الذين يحبون النكهتين = ٤ طلاب</a:t>
            </a:r>
          </a:p>
        </p:txBody>
      </p:sp>
      <p:sp>
        <p:nvSpPr>
          <p:cNvPr id="526" name="بمراجعة الحل مع المعطيات في كل منطقة والتأكد من تمثيل العدد الصحيح من الطلاب نجد أن الإجابة صحيحة و متفقة ."/>
          <p:cNvSpPr txBox="1"/>
          <p:nvPr/>
        </p:nvSpPr>
        <p:spPr>
          <a:xfrm>
            <a:off x="1966399" y="3761219"/>
            <a:ext cx="5988300" cy="627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 بمراجعة الحل مع المعطيات في كل منطقة والتأكد من تمثيل العدد الصحيح من الطلاب نجد أن الإجابة صحيحة و متفقة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2"/>
      <p:bldP build="whole" bldLvl="1" animBg="1" rev="0" advAuto="0" spid="517" grpId="3"/>
      <p:bldP build="whole" bldLvl="1" animBg="1" rev="0" advAuto="0" spid="518" grpId="4"/>
      <p:bldP build="whole" bldLvl="1" animBg="1" rev="0" advAuto="0" spid="51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