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8" r:id="rId3"/>
    <p:sldId id="264" r:id="rId4"/>
    <p:sldId id="257" r:id="rId5"/>
    <p:sldId id="284" r:id="rId6"/>
    <p:sldId id="285" r:id="rId7"/>
    <p:sldId id="265" r:id="rId8"/>
    <p:sldId id="259" r:id="rId9"/>
    <p:sldId id="273" r:id="rId10"/>
    <p:sldId id="286" r:id="rId11"/>
    <p:sldId id="266" r:id="rId12"/>
    <p:sldId id="287" r:id="rId13"/>
    <p:sldId id="288" r:id="rId14"/>
    <p:sldId id="260" r:id="rId15"/>
    <p:sldId id="275" r:id="rId16"/>
    <p:sldId id="274" r:id="rId17"/>
    <p:sldId id="268" r:id="rId18"/>
    <p:sldId id="269" r:id="rId19"/>
    <p:sldId id="262" r:id="rId20"/>
    <p:sldId id="270" r:id="rId21"/>
    <p:sldId id="272" r:id="rId22"/>
    <p:sldId id="281" r:id="rId23"/>
    <p:sldId id="263" r:id="rId24"/>
  </p:sldIdLst>
  <p:sldSz cx="9144000" cy="5143500" type="screen16x9"/>
  <p:notesSz cx="6858000" cy="9144000"/>
  <p:embeddedFontLst>
    <p:embeddedFont>
      <p:font typeface="AGA Aladdin Regular" pitchFamily="2" charset="-78"/>
      <p:regular r:id="rId26"/>
    </p:embeddedFont>
    <p:embeddedFont>
      <p:font typeface="Andalus" panose="02020603050405020304" pitchFamily="18" charset="-78"/>
      <p:regular r:id="rId27"/>
    </p:embeddedFont>
    <p:embeddedFont>
      <p:font typeface="Quicksand" panose="020B0604020202020204" charset="0"/>
      <p:regular r:id="rId28"/>
      <p:bold r:id="rId29"/>
    </p:embeddedFont>
    <p:embeddedFont>
      <p:font typeface="Amatic SC" panose="020B0604020202020204" charset="-79"/>
      <p:regular r:id="rId30"/>
      <p:bold r:id="rId31"/>
    </p:embeddedFont>
    <p:embeddedFont>
      <p:font typeface="Short Stack" panose="020B0604020202020204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03CB37-95F9-485E-A174-E9CAC466BC3E}">
  <a:tblStyle styleId="{2B03CB37-95F9-485E-A174-E9CAC466BC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FD57D16-7341-47D1-A7A5-6802A93928F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7763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6960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3456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8500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46494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4072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75042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70166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89176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2929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79712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631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85746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876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8769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9818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4736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0387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5577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7290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85500" y="-168653"/>
            <a:ext cx="9290344" cy="5426904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6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07" name="Google Shape;307;p6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27" name="Google Shape;327;p6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28" name="Google Shape;328;p6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32" name="Google Shape;332;p6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33" name="Google Shape;333;p6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34" name="Google Shape;334;p6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5" name="Google Shape;335;p6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55" name="Google Shape;355;p6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356" name="Google Shape;356;p6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58" name="Google Shape;358;p6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60" name="Google Shape;360;p6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361" name="Google Shape;361;p6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64" name="Google Shape;364;p6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66" name="Google Shape;366;p6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6"/>
          <p:cNvSpPr txBox="1">
            <a:spLocks noGrp="1"/>
          </p:cNvSpPr>
          <p:nvPr>
            <p:ph type="body" idx="1"/>
          </p:nvPr>
        </p:nvSpPr>
        <p:spPr>
          <a:xfrm>
            <a:off x="1028375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368" name="Google Shape;368;p6"/>
          <p:cNvSpPr txBox="1">
            <a:spLocks noGrp="1"/>
          </p:cNvSpPr>
          <p:nvPr>
            <p:ph type="body" idx="2"/>
          </p:nvPr>
        </p:nvSpPr>
        <p:spPr>
          <a:xfrm>
            <a:off x="4675573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369" name="Google Shape;369;p6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ig pattern">
  <p:cSld name="BLANK_1_1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8" name="Google Shape;628;p12"/>
          <p:cNvSpPr/>
          <p:nvPr/>
        </p:nvSpPr>
        <p:spPr>
          <a:xfrm>
            <a:off x="3877329" y="86931"/>
            <a:ext cx="499650" cy="704779"/>
          </a:xfrm>
          <a:custGeom>
            <a:avLst/>
            <a:gdLst/>
            <a:ahLst/>
            <a:cxnLst/>
            <a:rect l="l" t="t" r="r" b="b"/>
            <a:pathLst>
              <a:path w="580988" h="819510" extrusionOk="0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73851" y="4335362"/>
            <a:ext cx="601266" cy="549535"/>
          </a:xfrm>
          <a:custGeom>
            <a:avLst/>
            <a:gdLst/>
            <a:ahLst/>
            <a:cxnLst/>
            <a:rect l="l" t="t" r="r" b="b"/>
            <a:pathLst>
              <a:path w="699146" h="638994" extrusionOk="0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36143" y="2216866"/>
            <a:ext cx="321474" cy="709766"/>
          </a:xfrm>
          <a:custGeom>
            <a:avLst/>
            <a:gdLst/>
            <a:ahLst/>
            <a:cxnLst/>
            <a:rect l="l" t="t" r="r" b="b"/>
            <a:pathLst>
              <a:path w="374196" h="826169" extrusionOk="0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073775" y="4082872"/>
            <a:ext cx="252371" cy="554298"/>
          </a:xfrm>
          <a:custGeom>
            <a:avLst/>
            <a:gdLst/>
            <a:ahLst/>
            <a:cxnLst/>
            <a:rect l="l" t="t" r="r" b="b"/>
            <a:pathLst>
              <a:path w="293264" h="644114" extrusionOk="0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4101001" y="4649180"/>
            <a:ext cx="376856" cy="254902"/>
          </a:xfrm>
          <a:custGeom>
            <a:avLst/>
            <a:gdLst/>
            <a:ahLst/>
            <a:cxnLst/>
            <a:rect l="l" t="t" r="r" b="b"/>
            <a:pathLst>
              <a:path w="575352" h="389164" extrusionOk="0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8577162" y="951325"/>
            <a:ext cx="485245" cy="329049"/>
          </a:xfrm>
          <a:custGeom>
            <a:avLst/>
            <a:gdLst/>
            <a:ahLst/>
            <a:cxnLst/>
            <a:rect l="l" t="t" r="r" b="b"/>
            <a:pathLst>
              <a:path w="620122" h="420510" extrusionOk="0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3138581" y="4622816"/>
            <a:ext cx="362909" cy="668479"/>
          </a:xfrm>
          <a:custGeom>
            <a:avLst/>
            <a:gdLst/>
            <a:ahLst/>
            <a:cxnLst/>
            <a:rect l="l" t="t" r="r" b="b"/>
            <a:pathLst>
              <a:path w="421613" h="776612" extrusionOk="0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8529405" y="4231764"/>
            <a:ext cx="623152" cy="166730"/>
          </a:xfrm>
          <a:custGeom>
            <a:avLst/>
            <a:gdLst/>
            <a:ahLst/>
            <a:cxnLst/>
            <a:rect l="l" t="t" r="r" b="b"/>
            <a:pathLst>
              <a:path w="724776" h="193920" extrusionOk="0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3176487" y="433603"/>
            <a:ext cx="199800" cy="513948"/>
          </a:xfrm>
          <a:custGeom>
            <a:avLst/>
            <a:gdLst/>
            <a:ahLst/>
            <a:cxnLst/>
            <a:rect l="l" t="t" r="r" b="b"/>
            <a:pathLst>
              <a:path w="232561" h="598221" extrusionOk="0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6620200" y="37360"/>
            <a:ext cx="248001" cy="649145"/>
          </a:xfrm>
          <a:custGeom>
            <a:avLst/>
            <a:gdLst/>
            <a:ahLst/>
            <a:cxnLst/>
            <a:rect l="l" t="t" r="r" b="b"/>
            <a:pathLst>
              <a:path w="288538" h="755251" extrusionOk="0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5498424" y="4613124"/>
            <a:ext cx="338915" cy="323847"/>
          </a:xfrm>
          <a:custGeom>
            <a:avLst/>
            <a:gdLst/>
            <a:ahLst/>
            <a:cxnLst/>
            <a:rect l="l" t="t" r="r" b="b"/>
            <a:pathLst>
              <a:path w="393594" h="376095" extrusionOk="0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397765" y="122092"/>
            <a:ext cx="557022" cy="619824"/>
          </a:xfrm>
          <a:custGeom>
            <a:avLst/>
            <a:gdLst/>
            <a:ahLst/>
            <a:cxnLst/>
            <a:rect l="l" t="t" r="r" b="b"/>
            <a:pathLst>
              <a:path w="647700" h="720725" extrusionOk="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1635736" y="4515631"/>
            <a:ext cx="556337" cy="631409"/>
          </a:xfrm>
          <a:custGeom>
            <a:avLst/>
            <a:gdLst/>
            <a:ahLst/>
            <a:cxnLst/>
            <a:rect l="l" t="t" r="r" b="b"/>
            <a:pathLst>
              <a:path w="646904" h="734197" extrusionOk="0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7867083" y="4603094"/>
            <a:ext cx="701993" cy="567693"/>
          </a:xfrm>
          <a:custGeom>
            <a:avLst/>
            <a:gdLst/>
            <a:ahLst/>
            <a:cxnLst/>
            <a:rect l="l" t="t" r="r" b="b"/>
            <a:pathLst>
              <a:path w="816364" h="660184" extrusionOk="0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4798350" y="4216901"/>
            <a:ext cx="616477" cy="671778"/>
          </a:xfrm>
          <a:custGeom>
            <a:avLst/>
            <a:gdLst/>
            <a:ahLst/>
            <a:cxnLst/>
            <a:rect l="l" t="t" r="r" b="b"/>
            <a:pathLst>
              <a:path w="718509" h="782962" extrusionOk="0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954787" y="598452"/>
            <a:ext cx="579203" cy="652168"/>
          </a:xfrm>
          <a:custGeom>
            <a:avLst/>
            <a:gdLst/>
            <a:ahLst/>
            <a:cxnLst/>
            <a:rect l="l" t="t" r="r" b="b"/>
            <a:pathLst>
              <a:path w="673492" h="758335" extrusionOk="0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7934146" y="3052342"/>
            <a:ext cx="716315" cy="573888"/>
          </a:xfrm>
          <a:custGeom>
            <a:avLst/>
            <a:gdLst/>
            <a:ahLst/>
            <a:cxnLst/>
            <a:rect l="l" t="t" r="r" b="b"/>
            <a:pathLst>
              <a:path w="832925" h="667312" extrusionOk="0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8750637" y="1716146"/>
            <a:ext cx="454206" cy="406096"/>
          </a:xfrm>
          <a:custGeom>
            <a:avLst/>
            <a:gdLst/>
            <a:ahLst/>
            <a:cxnLst/>
            <a:rect l="l" t="t" r="r" b="b"/>
            <a:pathLst>
              <a:path w="528147" h="472205" extrusionOk="0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052510" y="-106317"/>
            <a:ext cx="373867" cy="493313"/>
          </a:xfrm>
          <a:custGeom>
            <a:avLst/>
            <a:gdLst/>
            <a:ahLst/>
            <a:cxnLst/>
            <a:rect l="l" t="t" r="r" b="b"/>
            <a:pathLst>
              <a:path w="434661" h="573530" extrusionOk="0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6114462" y="4565394"/>
            <a:ext cx="712864" cy="419317"/>
          </a:xfrm>
          <a:custGeom>
            <a:avLst/>
            <a:gdLst/>
            <a:ahLst/>
            <a:cxnLst/>
            <a:rect l="l" t="t" r="r" b="b"/>
            <a:pathLst>
              <a:path w="828912" h="487578" extrusionOk="0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692341" y="1703380"/>
            <a:ext cx="657775" cy="386116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avLst/>
              <a:gdLst/>
              <a:ahLst/>
              <a:cxnLst/>
              <a:rect l="l" t="t" r="r" b="b"/>
              <a:pathLst>
                <a:path w="764848" h="448968" extrusionOk="0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avLst/>
              <a:gdLst/>
              <a:ahLst/>
              <a:cxnLst/>
              <a:rect l="l" t="t" r="r" b="b"/>
              <a:pathLst>
                <a:path w="358267" h="170426" extrusionOk="0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7912035" y="1565241"/>
            <a:ext cx="760522" cy="200454"/>
          </a:xfrm>
          <a:custGeom>
            <a:avLst/>
            <a:gdLst/>
            <a:ahLst/>
            <a:cxnLst/>
            <a:rect l="l" t="t" r="r" b="b"/>
            <a:pathLst>
              <a:path w="884171" h="233045" extrusionOk="0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573535" y="2390406"/>
            <a:ext cx="665135" cy="522113"/>
          </a:xfrm>
          <a:custGeom>
            <a:avLst/>
            <a:gdLst/>
            <a:ahLst/>
            <a:cxnLst/>
            <a:rect l="l" t="t" r="r" b="b"/>
            <a:pathLst>
              <a:path w="773413" h="607108" extrusionOk="0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243202" y="3418115"/>
            <a:ext cx="376916" cy="455685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avLst/>
              <a:gdLst/>
              <a:ahLst/>
              <a:cxnLst/>
              <a:rect l="l" t="t" r="r" b="b"/>
              <a:pathLst>
                <a:path w="438274" h="529866" extrusionOk="0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avLst/>
              <a:gdLst/>
              <a:ahLst/>
              <a:cxnLst/>
              <a:rect l="l" t="t" r="r" b="b"/>
              <a:pathLst>
                <a:path w="40701" h="79674" extrusionOk="0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7931505" y="3919346"/>
            <a:ext cx="396713" cy="402269"/>
          </a:xfrm>
          <a:custGeom>
            <a:avLst/>
            <a:gdLst/>
            <a:ahLst/>
            <a:cxnLst/>
            <a:rect l="l" t="t" r="r" b="b"/>
            <a:pathLst>
              <a:path w="461644" h="468109" extrusionOk="0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6730123" y="371344"/>
            <a:ext cx="453103" cy="511439"/>
          </a:xfrm>
          <a:custGeom>
            <a:avLst/>
            <a:gdLst/>
            <a:ahLst/>
            <a:cxnLst/>
            <a:rect l="l" t="t" r="r" b="b"/>
            <a:pathLst>
              <a:path w="526864" h="594697" extrusionOk="0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7269683" y="4556613"/>
            <a:ext cx="351219" cy="440001"/>
          </a:xfrm>
          <a:custGeom>
            <a:avLst/>
            <a:gdLst/>
            <a:ahLst/>
            <a:cxnLst/>
            <a:rect l="l" t="t" r="r" b="b"/>
            <a:pathLst>
              <a:path w="408305" h="511517" extrusionOk="0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8073205" y="696414"/>
            <a:ext cx="289739" cy="456235"/>
          </a:xfrm>
          <a:custGeom>
            <a:avLst/>
            <a:gdLst/>
            <a:ahLst/>
            <a:cxnLst/>
            <a:rect l="l" t="t" r="r" b="b"/>
            <a:pathLst>
              <a:path w="336906" h="530506" extrusionOk="0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7347687" y="-80809"/>
            <a:ext cx="602898" cy="641121"/>
          </a:xfrm>
          <a:custGeom>
            <a:avLst/>
            <a:gdLst/>
            <a:ahLst/>
            <a:cxnLst/>
            <a:rect l="l" t="t" r="r" b="b"/>
            <a:pathLst>
              <a:path w="701044" h="745490" extrusionOk="0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4940628" y="97286"/>
            <a:ext cx="738779" cy="460515"/>
          </a:xfrm>
          <a:custGeom>
            <a:avLst/>
            <a:gdLst/>
            <a:ahLst/>
            <a:cxnLst/>
            <a:rect l="l" t="t" r="r" b="b"/>
            <a:pathLst>
              <a:path w="859045" h="535482" extrusionOk="0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8307364" y="2023367"/>
            <a:ext cx="363919" cy="537176"/>
          </a:xfrm>
          <a:custGeom>
            <a:avLst/>
            <a:gdLst/>
            <a:ahLst/>
            <a:cxnLst/>
            <a:rect l="l" t="t" r="r" b="b"/>
            <a:pathLst>
              <a:path w="422747" h="624012" extrusionOk="0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40849" y="1398976"/>
            <a:ext cx="410163" cy="515682"/>
          </a:xfrm>
          <a:custGeom>
            <a:avLst/>
            <a:gdLst/>
            <a:ahLst/>
            <a:cxnLst/>
            <a:rect l="l" t="t" r="r" b="b"/>
            <a:pathLst>
              <a:path w="556153" h="699230" extrusionOk="0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2529725" y="4393751"/>
            <a:ext cx="455682" cy="432729"/>
          </a:xfrm>
          <a:custGeom>
            <a:avLst/>
            <a:gdLst/>
            <a:ahLst/>
            <a:cxnLst/>
            <a:rect l="l" t="t" r="r" b="b"/>
            <a:pathLst>
              <a:path w="529863" h="503173" extrusionOk="0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774575" y="1343138"/>
            <a:ext cx="175646" cy="373020"/>
          </a:xfrm>
          <a:custGeom>
            <a:avLst/>
            <a:gdLst/>
            <a:ahLst/>
            <a:cxnLst/>
            <a:rect l="l" t="t" r="r" b="b"/>
            <a:pathLst>
              <a:path w="342723" h="727844" extrusionOk="0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8496852" y="3855727"/>
            <a:ext cx="240787" cy="20305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8204357" y="240186"/>
            <a:ext cx="175884" cy="174728"/>
          </a:xfrm>
          <a:custGeom>
            <a:avLst/>
            <a:gdLst/>
            <a:ahLst/>
            <a:cxnLst/>
            <a:rect l="l" t="t" r="r" b="b"/>
            <a:pathLst>
              <a:path w="204516" h="203172" extrusionOk="0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8748502" y="3358539"/>
            <a:ext cx="236138" cy="229907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3675875" y="4374275"/>
            <a:ext cx="219185" cy="471718"/>
          </a:xfrm>
          <a:custGeom>
            <a:avLst/>
            <a:gdLst/>
            <a:ahLst/>
            <a:cxnLst/>
            <a:rect l="l" t="t" r="r" b="b"/>
            <a:pathLst>
              <a:path w="254831" h="548433" extrusionOk="0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3033704" y="205770"/>
            <a:ext cx="238646" cy="243555"/>
          </a:xfrm>
          <a:custGeom>
            <a:avLst/>
            <a:gdLst/>
            <a:ahLst/>
            <a:cxnLst/>
            <a:rect l="l" t="t" r="r" b="b"/>
            <a:pathLst>
              <a:path w="277495" h="283204" extrusionOk="0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8737650" y="439219"/>
            <a:ext cx="257856" cy="284838"/>
          </a:xfrm>
          <a:custGeom>
            <a:avLst/>
            <a:gdLst/>
            <a:ahLst/>
            <a:cxnLst/>
            <a:rect l="l" t="t" r="r" b="b"/>
            <a:pathLst>
              <a:path w="299833" h="331207" extrusionOk="0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334256" y="146271"/>
            <a:ext cx="223503" cy="240600"/>
          </a:xfrm>
          <a:custGeom>
            <a:avLst/>
            <a:gdLst/>
            <a:ahLst/>
            <a:cxnLst/>
            <a:rect l="l" t="t" r="r" b="b"/>
            <a:pathLst>
              <a:path w="259887" h="279767" extrusionOk="0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7558457" y="3981014"/>
            <a:ext cx="204383" cy="278916"/>
          </a:xfrm>
          <a:custGeom>
            <a:avLst/>
            <a:gdLst/>
            <a:ahLst/>
            <a:cxnLst/>
            <a:rect l="l" t="t" r="r" b="b"/>
            <a:pathLst>
              <a:path w="237655" h="324321" extrusionOk="0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527433" y="3050947"/>
            <a:ext cx="154433" cy="272786"/>
          </a:xfrm>
          <a:custGeom>
            <a:avLst/>
            <a:gdLst/>
            <a:ahLst/>
            <a:cxnLst/>
            <a:rect l="l" t="t" r="r" b="b"/>
            <a:pathLst>
              <a:path w="179573" h="317193" extrusionOk="0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8754662" y="2772177"/>
            <a:ext cx="223822" cy="307981"/>
          </a:xfrm>
          <a:custGeom>
            <a:avLst/>
            <a:gdLst/>
            <a:ahLst/>
            <a:cxnLst/>
            <a:rect l="l" t="t" r="r" b="b"/>
            <a:pathLst>
              <a:path w="283319" h="389850" extrusionOk="0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40852" y="836409"/>
            <a:ext cx="224053" cy="290283"/>
          </a:xfrm>
          <a:custGeom>
            <a:avLst/>
            <a:gdLst/>
            <a:ahLst/>
            <a:cxnLst/>
            <a:rect l="l" t="t" r="r" b="b"/>
            <a:pathLst>
              <a:path w="260527" h="337538" extrusionOk="0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6967170" y="4176956"/>
            <a:ext cx="216066" cy="276377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avLst/>
              <a:gdLst/>
              <a:ahLst/>
              <a:cxnLst/>
              <a:rect l="l" t="t" r="r" b="b"/>
              <a:pathLst>
                <a:path w="294019" h="376045" extrusionOk="0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avLst/>
              <a:gdLst/>
              <a:ahLst/>
              <a:cxnLst/>
              <a:rect l="l" t="t" r="r" b="b"/>
              <a:pathLst>
                <a:path w="78676" h="163519" extrusionOk="0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2318449" y="613815"/>
            <a:ext cx="332332" cy="336908"/>
          </a:xfrm>
          <a:custGeom>
            <a:avLst/>
            <a:gdLst/>
            <a:ahLst/>
            <a:cxnLst/>
            <a:rect l="l" t="t" r="r" b="b"/>
            <a:pathLst>
              <a:path w="386433" h="391754" extrusionOk="0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6021196" y="137179"/>
            <a:ext cx="265484" cy="205157"/>
          </a:xfrm>
          <a:custGeom>
            <a:avLst/>
            <a:gdLst/>
            <a:ahLst/>
            <a:cxnLst/>
            <a:rect l="l" t="t" r="r" b="b"/>
            <a:pathLst>
              <a:path w="308702" h="238555" extrusionOk="0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791252" y="4630083"/>
            <a:ext cx="229693" cy="293080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avLst/>
              <a:gdLst/>
              <a:ahLst/>
              <a:cxnLst/>
              <a:rect l="l" t="t" r="r" b="b"/>
              <a:pathLst>
                <a:path w="312563" h="398772" extrusionOk="0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avLst/>
              <a:gdLst/>
              <a:ahLst/>
              <a:cxnLst/>
              <a:rect l="l" t="t" r="r" b="b"/>
              <a:pathLst>
                <a:path w="150053" h="104597" extrusionOk="0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avLst/>
              <a:gdLst/>
              <a:ahLst/>
              <a:cxnLst/>
              <a:rect l="l" t="t" r="r" b="b"/>
              <a:pathLst>
                <a:path w="130983" h="88093" extrusionOk="0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4708237" y="588128"/>
            <a:ext cx="377232" cy="204888"/>
          </a:xfrm>
          <a:custGeom>
            <a:avLst/>
            <a:gdLst/>
            <a:ahLst/>
            <a:cxnLst/>
            <a:rect l="l" t="t" r="r" b="b"/>
            <a:pathLst>
              <a:path w="550703" h="299106" extrusionOk="0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38492" y="151543"/>
            <a:ext cx="236276" cy="230041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4569091" y="-94554"/>
            <a:ext cx="235935" cy="229710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830946" y="3628653"/>
            <a:ext cx="206347" cy="200902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refaheducation.com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3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400" dirty="0" smtClean="0">
                <a:cs typeface="AGA Aladdin Regular" pitchFamily="2" charset="-78"/>
              </a:rPr>
              <a:t>المعادلات التربيعية : س</a:t>
            </a:r>
            <a:r>
              <a:rPr lang="ar-SA" sz="5400" baseline="30000" dirty="0" smtClean="0">
                <a:cs typeface="AGA Aladdin Regular" pitchFamily="2" charset="-78"/>
              </a:rPr>
              <a:t>2</a:t>
            </a:r>
            <a:r>
              <a:rPr lang="ar-SA" sz="5400" dirty="0" smtClean="0">
                <a:cs typeface="AGA Aladdin Regular" pitchFamily="2" charset="-78"/>
              </a:rPr>
              <a:t> + ب س + جـ = 0 </a:t>
            </a:r>
            <a:endParaRPr sz="5400" dirty="0">
              <a:cs typeface="AGA Aladdin Regul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4293"/>
            <a:ext cx="627904" cy="605808"/>
          </a:xfrm>
          <a:prstGeom prst="rect">
            <a:avLst/>
          </a:prstGeom>
        </p:spPr>
      </p:pic>
      <p:sp>
        <p:nvSpPr>
          <p:cNvPr id="22" name="مستطيل مستدير الزوايا 21"/>
          <p:cNvSpPr/>
          <p:nvPr/>
        </p:nvSpPr>
        <p:spPr>
          <a:xfrm>
            <a:off x="4535205" y="1797598"/>
            <a:ext cx="3182093" cy="2431501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5912427" y="1120915"/>
            <a:ext cx="1804871" cy="44122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997527" y="1797597"/>
            <a:ext cx="3198920" cy="2431501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4603952" y="2184926"/>
            <a:ext cx="304459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1085029" y="2184925"/>
            <a:ext cx="304459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3967" y="1167864"/>
            <a:ext cx="2479970" cy="36935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12427" y="1830060"/>
            <a:ext cx="1627108" cy="47426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6391" y="1830060"/>
            <a:ext cx="1743851" cy="51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7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1330036" y="1205346"/>
            <a:ext cx="5631873" cy="328352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564582" y="1392382"/>
            <a:ext cx="810491" cy="581891"/>
          </a:xfrm>
          <a:prstGeom prst="round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7548076" y="1433946"/>
            <a:ext cx="8435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مثال 3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624638" y="576696"/>
            <a:ext cx="3569682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800" b="1" dirty="0">
                <a:cs typeface="AGA Aladdin Regular" pitchFamily="2" charset="-78"/>
              </a:rPr>
              <a:t>تحليل س</a:t>
            </a:r>
            <a:r>
              <a:rPr lang="ar-SA" sz="1800" b="1" baseline="30000" dirty="0">
                <a:cs typeface="AGA Aladdin Regular" pitchFamily="2" charset="-78"/>
              </a:rPr>
              <a:t>2</a:t>
            </a:r>
            <a:r>
              <a:rPr lang="ar-SA" sz="1800" b="1" dirty="0">
                <a:cs typeface="AGA Aladdin Regular" pitchFamily="2" charset="-78"/>
              </a:rPr>
              <a:t> + ب س + جـ عندما </a:t>
            </a:r>
            <a:r>
              <a:rPr lang="ar-SA" sz="1800" b="1" dirty="0" smtClean="0">
                <a:cs typeface="AGA Aladdin Regular" pitchFamily="2" charset="-78"/>
              </a:rPr>
              <a:t>تكون جـ سالبة</a:t>
            </a:r>
            <a:endParaRPr lang="ar-SA" sz="1800" b="1" dirty="0">
              <a:cs typeface="AGA Aladdin Regular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5406" y="1318311"/>
            <a:ext cx="4771257" cy="3128999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30375" y="2128616"/>
            <a:ext cx="1878901" cy="175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9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1672935" y="1205345"/>
            <a:ext cx="5421129" cy="3428999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564582" y="1392382"/>
            <a:ext cx="810491" cy="581891"/>
          </a:xfrm>
          <a:prstGeom prst="round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7548076" y="1433946"/>
            <a:ext cx="8435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مثال 3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624638" y="576696"/>
            <a:ext cx="3569682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800" b="1" dirty="0">
                <a:cs typeface="AGA Aladdin Regular" pitchFamily="2" charset="-78"/>
              </a:rPr>
              <a:t>تحليل س</a:t>
            </a:r>
            <a:r>
              <a:rPr lang="ar-SA" sz="1800" b="1" baseline="30000" dirty="0">
                <a:cs typeface="AGA Aladdin Regular" pitchFamily="2" charset="-78"/>
              </a:rPr>
              <a:t>2</a:t>
            </a:r>
            <a:r>
              <a:rPr lang="ar-SA" sz="1800" b="1" dirty="0">
                <a:cs typeface="AGA Aladdin Regular" pitchFamily="2" charset="-78"/>
              </a:rPr>
              <a:t> + ب س + جـ عندما </a:t>
            </a:r>
            <a:r>
              <a:rPr lang="ar-SA" sz="1800" b="1" dirty="0" smtClean="0">
                <a:cs typeface="AGA Aladdin Regular" pitchFamily="2" charset="-78"/>
              </a:rPr>
              <a:t>تكون جـ سالبة</a:t>
            </a:r>
            <a:endParaRPr lang="ar-SA" sz="1800" b="1" dirty="0">
              <a:cs typeface="AGA Aladdin Regular" pitchFamily="2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7564" y="1284481"/>
            <a:ext cx="4083780" cy="3304480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1939" y="2128616"/>
            <a:ext cx="1878901" cy="175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81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4293"/>
            <a:ext cx="627904" cy="605808"/>
          </a:xfrm>
          <a:prstGeom prst="rect">
            <a:avLst/>
          </a:prstGeom>
        </p:spPr>
      </p:pic>
      <p:sp>
        <p:nvSpPr>
          <p:cNvPr id="22" name="مستطيل مستدير الزوايا 21"/>
          <p:cNvSpPr/>
          <p:nvPr/>
        </p:nvSpPr>
        <p:spPr>
          <a:xfrm>
            <a:off x="4535205" y="1797598"/>
            <a:ext cx="3182093" cy="2431501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5912427" y="1120915"/>
            <a:ext cx="1804871" cy="44122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997527" y="1797597"/>
            <a:ext cx="3198920" cy="2431501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4603952" y="2184926"/>
            <a:ext cx="304459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1085029" y="2184925"/>
            <a:ext cx="304459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3967" y="1167864"/>
            <a:ext cx="2479970" cy="36935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9725" y="1804101"/>
            <a:ext cx="1959838" cy="47096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90512" y="1787809"/>
            <a:ext cx="1671180" cy="43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9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24820" y="1797626"/>
            <a:ext cx="7432043" cy="188075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3263" y="2233905"/>
            <a:ext cx="7097423" cy="10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6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1485900" y="1433946"/>
            <a:ext cx="5493865" cy="286789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242463" y="1662548"/>
            <a:ext cx="810491" cy="581891"/>
          </a:xfrm>
          <a:prstGeom prst="round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2973939" y="606191"/>
            <a:ext cx="2860685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حل المعادلة بالتحليل</a:t>
            </a:r>
            <a:endParaRPr lang="ar-SA" sz="2400" b="1" dirty="0">
              <a:cs typeface="AGA Aladdin Regular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236348" y="1704110"/>
            <a:ext cx="8435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مثال 4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514" y="1610596"/>
            <a:ext cx="4874635" cy="244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6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4293"/>
            <a:ext cx="627904" cy="605808"/>
          </a:xfrm>
          <a:prstGeom prst="rect">
            <a:avLst/>
          </a:prstGeom>
        </p:spPr>
      </p:pic>
      <p:sp>
        <p:nvSpPr>
          <p:cNvPr id="22" name="مستطيل مستدير الزوايا 21"/>
          <p:cNvSpPr/>
          <p:nvPr/>
        </p:nvSpPr>
        <p:spPr>
          <a:xfrm>
            <a:off x="4535205" y="1797598"/>
            <a:ext cx="3182093" cy="2431501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5705475" y="735742"/>
            <a:ext cx="1804871" cy="44122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997527" y="1797597"/>
            <a:ext cx="3198920" cy="2431501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4603952" y="2184926"/>
            <a:ext cx="304459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1085029" y="2184925"/>
            <a:ext cx="304459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8772" y="1260959"/>
            <a:ext cx="3959777" cy="407437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0472" y="1853056"/>
            <a:ext cx="1649873" cy="40456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0690" y="1862553"/>
            <a:ext cx="1952771" cy="39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4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4401535" y="1551253"/>
            <a:ext cx="4539570" cy="2511592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6766466" y="449766"/>
            <a:ext cx="1738012" cy="996598"/>
          </a:xfrm>
          <a:prstGeom prst="round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2680855" y="594278"/>
            <a:ext cx="2137109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حل المسألة بالتحليل</a:t>
            </a:r>
            <a:endParaRPr lang="ar-SA" sz="2400" b="1" dirty="0">
              <a:cs typeface="AGA Aladdin Regular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766465" y="449765"/>
            <a:ext cx="172996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مثال 5 </a:t>
            </a:r>
          </a:p>
          <a:p>
            <a:pPr algn="ctr"/>
            <a:r>
              <a:rPr lang="ar-SA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من واقع الحياة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2193" y="1820712"/>
            <a:ext cx="3901200" cy="1945300"/>
          </a:xfrm>
          <a:prstGeom prst="rect">
            <a:avLst/>
          </a:prstGeom>
        </p:spPr>
      </p:pic>
      <p:sp>
        <p:nvSpPr>
          <p:cNvPr id="14" name="مستطيل مستدير الزوايا 13"/>
          <p:cNvSpPr/>
          <p:nvPr/>
        </p:nvSpPr>
        <p:spPr>
          <a:xfrm>
            <a:off x="200826" y="1551253"/>
            <a:ext cx="4101011" cy="2511592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888" y="1893449"/>
            <a:ext cx="3982669" cy="1830743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38225" y="1753578"/>
            <a:ext cx="1099838" cy="138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2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4293"/>
            <a:ext cx="627904" cy="605808"/>
          </a:xfrm>
          <a:prstGeom prst="rect">
            <a:avLst/>
          </a:prstGeom>
        </p:spPr>
      </p:pic>
      <p:sp>
        <p:nvSpPr>
          <p:cNvPr id="14" name="مستطيل مستدير الزوايا 13"/>
          <p:cNvSpPr/>
          <p:nvPr/>
        </p:nvSpPr>
        <p:spPr>
          <a:xfrm>
            <a:off x="5912427" y="1120915"/>
            <a:ext cx="1804871" cy="44122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1714500" y="1724891"/>
            <a:ext cx="5579918" cy="223404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15"/>
          <p:cNvSpPr txBox="1"/>
          <p:nvPr/>
        </p:nvSpPr>
        <p:spPr>
          <a:xfrm>
            <a:off x="1714500" y="2213264"/>
            <a:ext cx="550718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7220" y="1890999"/>
            <a:ext cx="5387451" cy="31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7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6" name="شكل بيضاوي 5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3782291" y="986534"/>
            <a:ext cx="706556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تأكد</a:t>
            </a:r>
            <a:endParaRPr lang="ar-SA" sz="2400" b="1" dirty="0">
              <a:cs typeface="AGA Aladdin Regular" pitchFamily="2" charset="-78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5824367" y="2098964"/>
            <a:ext cx="2151233" cy="2150918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496358" y="2098964"/>
            <a:ext cx="2151233" cy="2150918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1089576" y="2102428"/>
            <a:ext cx="2151233" cy="2150918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/>
          <p:cNvSpPr txBox="1"/>
          <p:nvPr/>
        </p:nvSpPr>
        <p:spPr>
          <a:xfrm>
            <a:off x="5896577" y="2573468"/>
            <a:ext cx="207902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3533534" y="2570075"/>
            <a:ext cx="207902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1137324" y="2575585"/>
            <a:ext cx="207902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2770" y="1520695"/>
            <a:ext cx="4083194" cy="50036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84784" y="2205614"/>
            <a:ext cx="1902608" cy="364461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5051" y="2175859"/>
            <a:ext cx="1791416" cy="370638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36615" y="2189046"/>
            <a:ext cx="1599920" cy="37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9" name="شكل بيضاوي 8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5845611" y="1297259"/>
            <a:ext cx="1607127" cy="55418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6005178" y="1280521"/>
            <a:ext cx="12602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فيما سبق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1580748" y="1106226"/>
            <a:ext cx="3881680" cy="880829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2400" b="1" dirty="0" smtClean="0"/>
              <a:t>درست ضرب ثنائيات الحد باستعمال طريقة التوزيع بالترتيب .</a:t>
            </a:r>
            <a:endParaRPr lang="ar-SA" sz="2400" b="1" dirty="0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5885404" y="2428298"/>
            <a:ext cx="1607127" cy="55418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 12"/>
          <p:cNvSpPr/>
          <p:nvPr/>
        </p:nvSpPr>
        <p:spPr>
          <a:xfrm>
            <a:off x="6349542" y="2411560"/>
            <a:ext cx="6511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الآن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831273" y="2327564"/>
            <a:ext cx="4677956" cy="818097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1800" b="1" dirty="0" smtClean="0"/>
              <a:t>1 ) أحلل ثلاثية حدود على الصورة س</a:t>
            </a:r>
            <a:r>
              <a:rPr lang="ar-SA" sz="1800" b="1" baseline="30000" dirty="0" smtClean="0"/>
              <a:t>2</a:t>
            </a:r>
            <a:r>
              <a:rPr lang="ar-SA" sz="1800" b="1" dirty="0" smtClean="0"/>
              <a:t> + ب س + جـ .</a:t>
            </a:r>
          </a:p>
          <a:p>
            <a:pPr algn="r"/>
            <a:r>
              <a:rPr lang="ar-SA" sz="1800" b="1" dirty="0" smtClean="0"/>
              <a:t>2 ) أحل المعادلات على الصورة س</a:t>
            </a:r>
            <a:r>
              <a:rPr lang="ar-SA" sz="1800" b="1" baseline="30000" dirty="0" smtClean="0"/>
              <a:t>2</a:t>
            </a:r>
            <a:r>
              <a:rPr lang="ar-SA" sz="1800" b="1" dirty="0" smtClean="0"/>
              <a:t> + ب س + جـ = 0</a:t>
            </a:r>
            <a:endParaRPr lang="ar-SA" sz="1800" b="1" dirty="0"/>
          </a:p>
        </p:txBody>
      </p:sp>
      <p:sp>
        <p:nvSpPr>
          <p:cNvPr id="15" name="سهم إلى اليمين 14"/>
          <p:cNvSpPr/>
          <p:nvPr/>
        </p:nvSpPr>
        <p:spPr>
          <a:xfrm rot="10800000">
            <a:off x="5505911" y="1459655"/>
            <a:ext cx="332552" cy="229390"/>
          </a:xfrm>
          <a:prstGeom prst="rightArrow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سهم إلى اليمين 15"/>
          <p:cNvSpPr/>
          <p:nvPr/>
        </p:nvSpPr>
        <p:spPr>
          <a:xfrm rot="10800000">
            <a:off x="5545704" y="2590694"/>
            <a:ext cx="332552" cy="229390"/>
          </a:xfrm>
          <a:prstGeom prst="rightArrow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5878256" y="3532466"/>
            <a:ext cx="1607127" cy="55418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2899064" y="3391032"/>
            <a:ext cx="2603015" cy="95236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800" b="1" dirty="0" smtClean="0"/>
              <a:t>المعادلة التربيعية</a:t>
            </a:r>
            <a:endParaRPr lang="ar-SA" sz="1800" b="1" dirty="0"/>
          </a:p>
        </p:txBody>
      </p:sp>
      <p:sp>
        <p:nvSpPr>
          <p:cNvPr id="19" name="سهم إلى اليمين 18"/>
          <p:cNvSpPr/>
          <p:nvPr/>
        </p:nvSpPr>
        <p:spPr>
          <a:xfrm rot="10800000">
            <a:off x="5538556" y="3694862"/>
            <a:ext cx="332552" cy="229390"/>
          </a:xfrm>
          <a:prstGeom prst="rightArrow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/>
          <p:cNvSpPr/>
          <p:nvPr/>
        </p:nvSpPr>
        <p:spPr>
          <a:xfrm>
            <a:off x="6086880" y="3514755"/>
            <a:ext cx="12041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المفردات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6" name="شكل بيضاوي 5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3782291" y="986534"/>
            <a:ext cx="706556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تأكد</a:t>
            </a:r>
            <a:endParaRPr lang="ar-SA" sz="2400" b="1" dirty="0">
              <a:cs typeface="AGA Aladdin Regular" pitchFamily="2" charset="-78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5824367" y="2098964"/>
            <a:ext cx="2151233" cy="2150918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496358" y="2098964"/>
            <a:ext cx="2151233" cy="2150918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1089576" y="2102428"/>
            <a:ext cx="2151233" cy="2150918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/>
          <p:cNvSpPr txBox="1"/>
          <p:nvPr/>
        </p:nvSpPr>
        <p:spPr>
          <a:xfrm>
            <a:off x="5896577" y="2573468"/>
            <a:ext cx="207902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3533534" y="2570075"/>
            <a:ext cx="207902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1137324" y="2575585"/>
            <a:ext cx="207902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3534" y="1528724"/>
            <a:ext cx="4497934" cy="430837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6758" y="2210061"/>
            <a:ext cx="1918659" cy="344669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95699" y="2192933"/>
            <a:ext cx="1585479" cy="333180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3096" y="2223619"/>
            <a:ext cx="1884192" cy="34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3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4293"/>
            <a:ext cx="627904" cy="605808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1132609" y="1497858"/>
            <a:ext cx="6639791" cy="2587337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15"/>
          <p:cNvSpPr txBox="1"/>
          <p:nvPr/>
        </p:nvSpPr>
        <p:spPr>
          <a:xfrm>
            <a:off x="1678131" y="2609539"/>
            <a:ext cx="550718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9" name="مستطيل 8"/>
          <p:cNvSpPr/>
          <p:nvPr/>
        </p:nvSpPr>
        <p:spPr>
          <a:xfrm>
            <a:off x="3865419" y="800101"/>
            <a:ext cx="706556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تأكد</a:t>
            </a:r>
            <a:endParaRPr lang="ar-SA" sz="2400" b="1" dirty="0">
              <a:cs typeface="AGA Aladdin Regular" pitchFamily="2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2421" y="1627311"/>
            <a:ext cx="6579979" cy="95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4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4293"/>
            <a:ext cx="627904" cy="605808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1246909" y="1725191"/>
            <a:ext cx="6639791" cy="2234046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3102001" y="800101"/>
            <a:ext cx="2318511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مهارات التفكير العليا</a:t>
            </a:r>
            <a:endParaRPr lang="ar-SA" sz="2400" b="1" dirty="0">
              <a:cs typeface="AGA Aladdin Regular" pitchFamily="2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1220" y="2068696"/>
            <a:ext cx="6701759" cy="138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1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5784278" y="822215"/>
            <a:ext cx="1704094" cy="1049482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257793" y="902933"/>
            <a:ext cx="27432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الواجب </a:t>
            </a:r>
          </a:p>
          <a:p>
            <a:pPr algn="ctr"/>
            <a:r>
              <a:rPr lang="ar-SA" sz="2400" b="1" dirty="0" smtClean="0">
                <a:cs typeface="AGA Aladdin Regular" pitchFamily="2" charset="-78"/>
              </a:rPr>
              <a:t>بمنصة مدرستي</a:t>
            </a:r>
            <a:endParaRPr lang="ar-SA" sz="2400" b="1" dirty="0">
              <a:cs typeface="AGA Aladdin Regular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938155" y="1925787"/>
            <a:ext cx="2116285" cy="1348555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733050" y="1943644"/>
            <a:ext cx="254231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تصميم </a:t>
            </a:r>
          </a:p>
          <a:p>
            <a:pPr algn="ctr"/>
            <a:r>
              <a:rPr lang="ar-SA" sz="2400" b="1" dirty="0" smtClean="0">
                <a:cs typeface="AGA Aladdin Regular" pitchFamily="2" charset="-78"/>
              </a:rPr>
              <a:t>أ. عثمان الربيعي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1803803" y="3283152"/>
            <a:ext cx="2386434" cy="1241813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564816" y="3297006"/>
            <a:ext cx="27432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موقع رفعة التعليمية</a:t>
            </a:r>
          </a:p>
          <a:p>
            <a:pPr algn="ctr"/>
            <a:endParaRPr lang="ar-SA" sz="2400" b="1" dirty="0" smtClean="0">
              <a:cs typeface="AGA Aladdin Regular" pitchFamily="2" charset="-78"/>
            </a:endParaRPr>
          </a:p>
        </p:txBody>
      </p:sp>
      <p:pic>
        <p:nvPicPr>
          <p:cNvPr id="11" name="صورة 10">
            <a:hlinkClick r:id="rId3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3065" y="3688582"/>
            <a:ext cx="836383" cy="836383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4502732" y="2843290"/>
            <a:ext cx="198121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@</a:t>
            </a:r>
            <a:r>
              <a:rPr lang="en-US" b="1" dirty="0" smtClean="0">
                <a:solidFill>
                  <a:srgbClr val="0000CC"/>
                </a:solidFill>
              </a:rPr>
              <a:t>uthman20191</a:t>
            </a:r>
            <a:endParaRPr lang="ar-SA" sz="1100" b="1" dirty="0"/>
          </a:p>
        </p:txBody>
      </p:sp>
      <p:pic>
        <p:nvPicPr>
          <p:cNvPr id="13" name="Picture 2" descr="تويتر - ويكيبيديا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520" y="2852100"/>
            <a:ext cx="426536" cy="34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شكل بيضاوي 13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4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9" name="شكل بيضاوي 8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graphicFrame>
        <p:nvGraphicFramePr>
          <p:cNvPr id="24" name="جدول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574765"/>
              </p:ext>
            </p:extLst>
          </p:nvPr>
        </p:nvGraphicFramePr>
        <p:xfrm>
          <a:off x="1162626" y="1552395"/>
          <a:ext cx="6500091" cy="2229896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166697">
                  <a:extLst>
                    <a:ext uri="{9D8B030D-6E8A-4147-A177-3AD203B41FA5}">
                      <a16:colId xmlns:a16="http://schemas.microsoft.com/office/drawing/2014/main" val="136121209"/>
                    </a:ext>
                  </a:extLst>
                </a:gridCol>
                <a:gridCol w="2166697">
                  <a:extLst>
                    <a:ext uri="{9D8B030D-6E8A-4147-A177-3AD203B41FA5}">
                      <a16:colId xmlns:a16="http://schemas.microsoft.com/office/drawing/2014/main" val="3132459569"/>
                    </a:ext>
                  </a:extLst>
                </a:gridCol>
                <a:gridCol w="2166697">
                  <a:extLst>
                    <a:ext uri="{9D8B030D-6E8A-4147-A177-3AD203B41FA5}">
                      <a16:colId xmlns:a16="http://schemas.microsoft.com/office/drawing/2014/main" val="2167761956"/>
                    </a:ext>
                  </a:extLst>
                </a:gridCol>
              </a:tblGrid>
              <a:tr h="371649"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 smtClean="0">
                          <a:solidFill>
                            <a:schemeClr val="bg1"/>
                          </a:solidFill>
                        </a:rPr>
                        <a:t>ماذا أعرف ؟</a:t>
                      </a:r>
                      <a:endParaRPr lang="ar-S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 smtClean="0">
                          <a:solidFill>
                            <a:schemeClr val="bg1"/>
                          </a:solidFill>
                        </a:rPr>
                        <a:t>ماذا أريد أن أعرف ؟</a:t>
                      </a:r>
                      <a:endParaRPr lang="ar-S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 smtClean="0">
                          <a:solidFill>
                            <a:schemeClr val="bg1"/>
                          </a:solidFill>
                        </a:rPr>
                        <a:t>ماذا تعلمت ؟ </a:t>
                      </a:r>
                      <a:endParaRPr lang="ar-S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67958"/>
                  </a:ext>
                </a:extLst>
              </a:tr>
              <a:tr h="185824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0760285"/>
                  </a:ext>
                </a:extLst>
              </a:tr>
            </a:tbl>
          </a:graphicData>
        </a:graphic>
      </p:graphicFrame>
      <p:sp>
        <p:nvSpPr>
          <p:cNvPr id="2" name="مستطيل 1"/>
          <p:cNvSpPr/>
          <p:nvPr/>
        </p:nvSpPr>
        <p:spPr>
          <a:xfrm>
            <a:off x="3054927" y="935182"/>
            <a:ext cx="2576946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جدول التعلم</a:t>
            </a:r>
            <a:endParaRPr lang="ar-SA" sz="2400" b="1" dirty="0"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87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1350817" y="800101"/>
            <a:ext cx="5660121" cy="3792681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367155" y="1319645"/>
            <a:ext cx="810491" cy="581891"/>
          </a:xfrm>
          <a:prstGeom prst="round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/>
          <p:cNvSpPr/>
          <p:nvPr/>
        </p:nvSpPr>
        <p:spPr>
          <a:xfrm>
            <a:off x="7419579" y="1348980"/>
            <a:ext cx="7056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لماذا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92219" y="1442063"/>
            <a:ext cx="5577315" cy="2508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1350817" y="800101"/>
            <a:ext cx="5660121" cy="3792681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367155" y="1319645"/>
            <a:ext cx="810491" cy="581891"/>
          </a:xfrm>
          <a:prstGeom prst="round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/>
          <p:cNvSpPr/>
          <p:nvPr/>
        </p:nvSpPr>
        <p:spPr>
          <a:xfrm>
            <a:off x="7419579" y="1348980"/>
            <a:ext cx="7056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لماذا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8246" y="887344"/>
            <a:ext cx="5080721" cy="361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3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1465119" y="1122218"/>
            <a:ext cx="5964382" cy="340069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1495" y="1607216"/>
            <a:ext cx="5813975" cy="251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6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1590793" y="1405973"/>
            <a:ext cx="5413664" cy="291984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388920" y="1364410"/>
            <a:ext cx="810491" cy="581891"/>
          </a:xfrm>
          <a:prstGeom prst="round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2624638" y="576696"/>
            <a:ext cx="3569682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cs typeface="AGA Aladdin Regular" pitchFamily="2" charset="-78"/>
              </a:rPr>
              <a:t>تحليل س</a:t>
            </a:r>
            <a:r>
              <a:rPr lang="ar-SA" sz="1600" b="1" baseline="30000" dirty="0" smtClean="0">
                <a:cs typeface="AGA Aladdin Regular" pitchFamily="2" charset="-78"/>
              </a:rPr>
              <a:t>2</a:t>
            </a:r>
            <a:r>
              <a:rPr lang="ar-SA" sz="1600" b="1" dirty="0" smtClean="0">
                <a:cs typeface="AGA Aladdin Regular" pitchFamily="2" charset="-78"/>
              </a:rPr>
              <a:t> + ب س + جـ عندما يكون ب ، جـ موجبين</a:t>
            </a:r>
            <a:endParaRPr lang="ar-SA" sz="1600" b="1" dirty="0">
              <a:cs typeface="AGA Aladdin Regular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410887" y="1405974"/>
            <a:ext cx="7665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مثال 1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2087" y="1465427"/>
            <a:ext cx="4791075" cy="280093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1791" y="2133339"/>
            <a:ext cx="1742827" cy="19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3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4293"/>
            <a:ext cx="627904" cy="605808"/>
          </a:xfrm>
          <a:prstGeom prst="rect">
            <a:avLst/>
          </a:prstGeom>
        </p:spPr>
      </p:pic>
      <p:sp>
        <p:nvSpPr>
          <p:cNvPr id="22" name="مستطيل مستدير الزوايا 21"/>
          <p:cNvSpPr/>
          <p:nvPr/>
        </p:nvSpPr>
        <p:spPr>
          <a:xfrm>
            <a:off x="4535205" y="1797598"/>
            <a:ext cx="3182093" cy="2431501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5912427" y="1120915"/>
            <a:ext cx="1804871" cy="44122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997527" y="1797597"/>
            <a:ext cx="3198920" cy="2431501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4603952" y="2184926"/>
            <a:ext cx="304459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1085029" y="2184925"/>
            <a:ext cx="304459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3967" y="1167864"/>
            <a:ext cx="2479970" cy="36935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9641" y="1844780"/>
            <a:ext cx="2008909" cy="44483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4695" y="1808070"/>
            <a:ext cx="1937039" cy="53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9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1532465" y="1405973"/>
            <a:ext cx="5471992" cy="3186809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388920" y="1364410"/>
            <a:ext cx="810491" cy="581891"/>
          </a:xfrm>
          <a:prstGeom prst="round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2624638" y="576696"/>
            <a:ext cx="3569682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cs typeface="AGA Aladdin Regular" pitchFamily="2" charset="-78"/>
              </a:rPr>
              <a:t>تحليل س</a:t>
            </a:r>
            <a:r>
              <a:rPr lang="ar-SA" b="1" baseline="30000" dirty="0">
                <a:cs typeface="AGA Aladdin Regular" pitchFamily="2" charset="-78"/>
              </a:rPr>
              <a:t>2</a:t>
            </a:r>
            <a:r>
              <a:rPr lang="ar-SA" b="1" dirty="0">
                <a:cs typeface="AGA Aladdin Regular" pitchFamily="2" charset="-78"/>
              </a:rPr>
              <a:t> + ب س + جـ عندما </a:t>
            </a:r>
            <a:r>
              <a:rPr lang="ar-SA" b="1" dirty="0" smtClean="0">
                <a:cs typeface="AGA Aladdin Regular" pitchFamily="2" charset="-78"/>
              </a:rPr>
              <a:t>تكون </a:t>
            </a:r>
            <a:r>
              <a:rPr lang="ar-SA" b="1" dirty="0">
                <a:cs typeface="AGA Aladdin Regular" pitchFamily="2" charset="-78"/>
              </a:rPr>
              <a:t>ب </a:t>
            </a:r>
            <a:r>
              <a:rPr lang="ar-SA" b="1" dirty="0" smtClean="0">
                <a:cs typeface="AGA Aladdin Regular" pitchFamily="2" charset="-78"/>
              </a:rPr>
              <a:t>سالبة ، </a:t>
            </a:r>
            <a:r>
              <a:rPr lang="ar-SA" b="1" dirty="0">
                <a:cs typeface="AGA Aladdin Regular" pitchFamily="2" charset="-78"/>
              </a:rPr>
              <a:t>جـ </a:t>
            </a:r>
            <a:r>
              <a:rPr lang="ar-SA" b="1" dirty="0" smtClean="0">
                <a:cs typeface="AGA Aladdin Regular" pitchFamily="2" charset="-78"/>
              </a:rPr>
              <a:t>موجبة</a:t>
            </a:r>
            <a:endParaRPr lang="ar-SA" b="1" dirty="0">
              <a:cs typeface="AGA Aladdin Regular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372414" y="1405974"/>
            <a:ext cx="8435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مثال 2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3323" y="1504002"/>
            <a:ext cx="4412311" cy="2990749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2612" y="2064570"/>
            <a:ext cx="1482581" cy="221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5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8858</TotalTime>
  <Words>211</Words>
  <Application>Microsoft Office PowerPoint</Application>
  <PresentationFormat>عرض على الشاشة (16:9)</PresentationFormat>
  <Paragraphs>80</Paragraphs>
  <Slides>23</Slides>
  <Notes>23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30" baseType="lpstr">
      <vt:lpstr>AGA Aladdin Regular</vt:lpstr>
      <vt:lpstr>Andalus</vt:lpstr>
      <vt:lpstr>Quicksand</vt:lpstr>
      <vt:lpstr>Amatic SC</vt:lpstr>
      <vt:lpstr>Short Stack</vt:lpstr>
      <vt:lpstr>Arial</vt:lpstr>
      <vt:lpstr>Knight template</vt:lpstr>
      <vt:lpstr>المعادلات التربيعية : س2 + ب س + جـ = 0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تهيئة الفصل السابع</dc:title>
  <dc:creator>HP</dc:creator>
  <cp:lastModifiedBy>Maher</cp:lastModifiedBy>
  <cp:revision>32</cp:revision>
  <dcterms:modified xsi:type="dcterms:W3CDTF">2023-11-05T17:36:29Z</dcterms:modified>
</cp:coreProperties>
</file>