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57" r:id="rId3"/>
    <p:sldId id="260" r:id="rId4"/>
    <p:sldId id="259" r:id="rId5"/>
    <p:sldId id="264" r:id="rId6"/>
    <p:sldId id="275" r:id="rId7"/>
    <p:sldId id="280" r:id="rId8"/>
    <p:sldId id="274" r:id="rId9"/>
    <p:sldId id="263" r:id="rId10"/>
    <p:sldId id="272" r:id="rId11"/>
    <p:sldId id="284" r:id="rId12"/>
    <p:sldId id="286" r:id="rId13"/>
    <p:sldId id="287" r:id="rId14"/>
    <p:sldId id="285" r:id="rId15"/>
    <p:sldId id="261" r:id="rId16"/>
    <p:sldId id="268" r:id="rId17"/>
    <p:sldId id="276" r:id="rId18"/>
    <p:sldId id="288" r:id="rId19"/>
    <p:sldId id="289" r:id="rId20"/>
    <p:sldId id="290" r:id="rId21"/>
    <p:sldId id="292" r:id="rId22"/>
    <p:sldId id="299" r:id="rId23"/>
    <p:sldId id="293" r:id="rId24"/>
    <p:sldId id="294" r:id="rId25"/>
    <p:sldId id="295" r:id="rId26"/>
    <p:sldId id="296" r:id="rId27"/>
    <p:sldId id="297" r:id="rId28"/>
    <p:sldId id="300" r:id="rId29"/>
    <p:sldId id="262" r:id="rId30"/>
    <p:sldId id="267" r:id="rId31"/>
    <p:sldId id="291" r:id="rId32"/>
    <p:sldId id="302" r:id="rId33"/>
    <p:sldId id="301" r:id="rId34"/>
    <p:sldId id="279" r:id="rId35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37"/>
      <p:bold r:id="rId38"/>
      <p:italic r:id="rId39"/>
      <p:boldItalic r:id="rId40"/>
    </p:embeddedFont>
    <p:embeddedFont>
      <p:font typeface="Berlin Sans FB Demi" panose="020E0802020502020306" pitchFamily="34" charset="0"/>
      <p:bold r:id="rId41"/>
    </p:embeddedFont>
    <p:embeddedFont>
      <p:font typeface="Bookman Old Style" panose="02050604050505020204" pitchFamily="18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</p:embeddedFont>
    <p:embeddedFont>
      <p:font typeface="Coming Soon"/>
      <p:regular r:id="rId48"/>
    </p:embeddedFont>
    <p:embeddedFont>
      <p:font typeface="Footlight MT Light" panose="0204060206030A020304" pitchFamily="18" charset="0"/>
      <p:regular r:id="rId49"/>
    </p:embeddedFont>
    <p:embeddedFont>
      <p:font typeface="Lato Black" panose="020F0502020204030203" pitchFamily="34" charset="0"/>
      <p:bold r:id="rId50"/>
      <p:boldItalic r:id="rId51"/>
    </p:embeddedFont>
    <p:embeddedFont>
      <p:font typeface="Lato Hairline" panose="020B0604020202020204" charset="0"/>
      <p:regular r:id="rId52"/>
      <p:bold r:id="rId53"/>
      <p:italic r:id="rId54"/>
      <p:boldItalic r:id="rId55"/>
    </p:embeddedFont>
    <p:embeddedFont>
      <p:font typeface="Lato Light" panose="020F0502020204030203" pitchFamily="34" charset="0"/>
      <p:regular r:id="rId56"/>
      <p:bold r:id="rId57"/>
      <p:italic r:id="rId58"/>
      <p:boldItalic r:id="rId59"/>
    </p:embeddedFont>
    <p:embeddedFont>
      <p:font typeface="Maiandra GD" panose="020E0502030308020204" pitchFamily="34" charset="0"/>
      <p:regular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CC00CC"/>
    <a:srgbClr val="D60093"/>
    <a:srgbClr val="FF5050"/>
    <a:srgbClr val="FF8F8F"/>
    <a:srgbClr val="FF33CC"/>
    <a:srgbClr val="EAB200"/>
    <a:srgbClr val="339933"/>
    <a:srgbClr val="00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D79581C-8F26-4A97-AEB8-0BF84286E9FC}">
  <a:tblStyle styleId="{0D79581C-8F26-4A97-AEB8-0BF84286E9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568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024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0802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9915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0849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0241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4723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11774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47788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18793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0500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74521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2198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50367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4743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23719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95500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50298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paint_transparent1.png"/>
          <p:cNvPicPr preferRelativeResize="0"/>
          <p:nvPr/>
        </p:nvPicPr>
        <p:blipFill rotWithShape="1">
          <a:blip r:embed="rId3">
            <a:alphaModFix/>
          </a:blip>
          <a:srcRect l="55211"/>
          <a:stretch/>
        </p:blipFill>
        <p:spPr>
          <a:xfrm>
            <a:off x="1" y="0"/>
            <a:ext cx="40956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208125" y="3287225"/>
            <a:ext cx="5250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" name="Google Shape;55;p12" descr="paint_transparent1.png"/>
          <p:cNvPicPr preferRelativeResize="0"/>
          <p:nvPr/>
        </p:nvPicPr>
        <p:blipFill rotWithShape="1">
          <a:blip r:embed="rId3">
            <a:alphaModFix/>
          </a:blip>
          <a:srcRect l="27161"/>
          <a:stretch/>
        </p:blipFill>
        <p:spPr>
          <a:xfrm>
            <a:off x="0" y="0"/>
            <a:ext cx="66605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 descr="paint_transparent4.png"/>
          <p:cNvPicPr preferRelativeResize="0"/>
          <p:nvPr/>
        </p:nvPicPr>
        <p:blipFill rotWithShape="1">
          <a:blip r:embed="rId3">
            <a:alphaModFix/>
          </a:blip>
          <a:srcRect r="49954"/>
          <a:stretch/>
        </p:blipFill>
        <p:spPr>
          <a:xfrm>
            <a:off x="4567925" y="0"/>
            <a:ext cx="4576075" cy="51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/>
          <p:nvPr/>
        </p:nvSpPr>
        <p:spPr>
          <a:xfrm>
            <a:off x="0" y="-150"/>
            <a:ext cx="5300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3914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685800" y="4135454"/>
            <a:ext cx="3914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2483350" y="836125"/>
            <a:ext cx="4177200" cy="34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 i="1">
                <a:solidFill>
                  <a:srgbClr val="FFFFFF"/>
                </a:solidFill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 i="1">
                <a:solidFill>
                  <a:srgbClr val="FFFFFF"/>
                </a:solidFill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2400" i="1">
                <a:solidFill>
                  <a:srgbClr val="FFFFFF"/>
                </a:solidFill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 i="1">
                <a:solidFill>
                  <a:srgbClr val="FFFFFF"/>
                </a:solidFill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×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57200" y="2211825"/>
            <a:ext cx="2675100" cy="2637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×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3293406" y="2211825"/>
            <a:ext cx="2675100" cy="2637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×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7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489775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2415136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3"/>
          </p:nvPr>
        </p:nvSpPr>
        <p:spPr>
          <a:xfrm>
            <a:off x="4340497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9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ircle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0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CCCCC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●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ctrTitle"/>
          </p:nvPr>
        </p:nvSpPr>
        <p:spPr>
          <a:xfrm>
            <a:off x="2733040" y="1808945"/>
            <a:ext cx="5885405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Unit4</a:t>
            </a:r>
            <a:br>
              <a:rPr lang="en" dirty="0"/>
            </a:br>
            <a:r>
              <a:rPr lang="en" sz="6000" b="1" dirty="0">
                <a:latin typeface="Berlin Sans FB Demi" panose="020E0802020502020306" pitchFamily="34" charset="0"/>
              </a:rPr>
              <a:t>The World of TV</a:t>
            </a:r>
            <a:br>
              <a:rPr lang="en" dirty="0"/>
            </a:br>
            <a:r>
              <a:rPr lang="en" sz="20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Form, Meaning &amp; Function</a:t>
            </a:r>
            <a:endParaRPr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82E49957-8761-4232-BCB0-236360CD5051}"/>
              </a:ext>
            </a:extLst>
          </p:cNvPr>
          <p:cNvSpPr txBox="1"/>
          <p:nvPr/>
        </p:nvSpPr>
        <p:spPr>
          <a:xfrm>
            <a:off x="4282440" y="3926622"/>
            <a:ext cx="3406140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Done by: </a:t>
            </a:r>
            <a:r>
              <a:rPr lang="en-US" sz="2000" dirty="0" err="1">
                <a:solidFill>
                  <a:schemeClr val="accent3"/>
                </a:solidFill>
                <a:latin typeface="Footlight MT Light" panose="0204060206030A020304" pitchFamily="18" charset="0"/>
              </a:rPr>
              <a:t>Entisar</a:t>
            </a:r>
            <a:r>
              <a:rPr lang="en-US" sz="2000" dirty="0">
                <a:solidFill>
                  <a:schemeClr val="accent3"/>
                </a:solidFill>
                <a:latin typeface="Footlight MT Light" panose="0204060206030A020304" pitchFamily="18" charset="0"/>
              </a:rPr>
              <a:t> Al-</a:t>
            </a:r>
            <a:r>
              <a:rPr lang="en-US" sz="2000" dirty="0" err="1">
                <a:solidFill>
                  <a:schemeClr val="accent3"/>
                </a:solidFill>
                <a:latin typeface="Footlight MT Light" panose="0204060206030A020304" pitchFamily="18" charset="0"/>
              </a:rPr>
              <a:t>Obaidallah</a:t>
            </a:r>
            <a:endParaRPr lang="en-US" dirty="0">
              <a:solidFill>
                <a:schemeClr val="accent3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2" name="Google Shape;131;p24">
            <a:extLst>
              <a:ext uri="{FF2B5EF4-FFF2-40B4-BE49-F238E27FC236}">
                <a16:creationId xmlns:a16="http://schemas.microsoft.com/office/drawing/2014/main" id="{71A3977A-570C-866F-E6C3-BCAB1C86F54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318902" cy="614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None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None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None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None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None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None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None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None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None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spcAft>
                <a:spcPts val="2100"/>
              </a:spcAft>
            </a:pPr>
            <a:r>
              <a:rPr lang="en-US" sz="2400" dirty="0"/>
              <a:t>Mega Goal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sz="2400" b="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.</a:t>
            </a:r>
            <a:r>
              <a:rPr lang="en-US" sz="2400" dirty="0">
                <a:solidFill>
                  <a:schemeClr val="accent1"/>
                </a:solidFill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1E0DEEE-59E8-4B87-BC02-E99E68CEF4FF}"/>
              </a:ext>
            </a:extLst>
          </p:cNvPr>
          <p:cNvSpPr txBox="1"/>
          <p:nvPr/>
        </p:nvSpPr>
        <p:spPr>
          <a:xfrm>
            <a:off x="259080" y="158532"/>
            <a:ext cx="176784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/>
              <a:t>Rules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8110CA9-DB10-4A4A-BE2B-AE9479B934B0}"/>
              </a:ext>
            </a:extLst>
          </p:cNvPr>
          <p:cNvSpPr txBox="1"/>
          <p:nvPr/>
        </p:nvSpPr>
        <p:spPr>
          <a:xfrm>
            <a:off x="68580" y="865108"/>
            <a:ext cx="70104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1-</a:t>
            </a:r>
            <a:r>
              <a:rPr lang="en-US" dirty="0"/>
              <a:t> </a:t>
            </a:r>
            <a:r>
              <a:rPr lang="en-US" sz="1600" dirty="0"/>
              <a:t>When we compare using </a:t>
            </a:r>
            <a:r>
              <a:rPr lang="en-US" sz="1600" b="1" u="sng" dirty="0"/>
              <a:t>short adjectives </a:t>
            </a:r>
            <a:r>
              <a:rPr lang="en-US" sz="1600" dirty="0"/>
              <a:t>(one or two syllables), we add </a:t>
            </a:r>
            <a:r>
              <a:rPr lang="en-US" sz="1800" b="1" dirty="0"/>
              <a:t>–er + than  </a:t>
            </a:r>
            <a:r>
              <a:rPr lang="en-US" sz="1600" dirty="0"/>
              <a:t>at the end of the adjective.</a:t>
            </a:r>
            <a:endParaRPr lang="en-US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BF9CE67-5178-42D3-B3A7-6D4DACE1E715}"/>
              </a:ext>
            </a:extLst>
          </p:cNvPr>
          <p:cNvSpPr txBox="1"/>
          <p:nvPr/>
        </p:nvSpPr>
        <p:spPr>
          <a:xfrm>
            <a:off x="320040" y="1602462"/>
            <a:ext cx="1706880" cy="400110"/>
          </a:xfrm>
          <a:prstGeom prst="rect">
            <a:avLst/>
          </a:prstGeom>
          <a:solidFill>
            <a:srgbClr val="66CCFF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81988FF-9FCD-4813-81BC-FB370BB1EAA6}"/>
              </a:ext>
            </a:extLst>
          </p:cNvPr>
          <p:cNvSpPr txBox="1"/>
          <p:nvPr/>
        </p:nvSpPr>
        <p:spPr>
          <a:xfrm>
            <a:off x="211895" y="228786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Sami is </a:t>
            </a:r>
            <a:r>
              <a:rPr lang="en-US" sz="1800" b="1" u="sng" dirty="0">
                <a:solidFill>
                  <a:schemeClr val="accent4">
                    <a:lumMod val="75000"/>
                  </a:schemeClr>
                </a:solidFill>
              </a:rPr>
              <a:t>taller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than</a:t>
            </a:r>
            <a:r>
              <a:rPr lang="en-US" sz="1800" dirty="0"/>
              <a:t> Maher.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5526387-EFB2-4B22-9814-2378A3266794}"/>
              </a:ext>
            </a:extLst>
          </p:cNvPr>
          <p:cNvSpPr txBox="1"/>
          <p:nvPr/>
        </p:nvSpPr>
        <p:spPr>
          <a:xfrm>
            <a:off x="68579" y="3400008"/>
            <a:ext cx="4928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blond man is </a:t>
            </a:r>
            <a:r>
              <a:rPr lang="en-US" sz="1800" b="1" u="sng" dirty="0">
                <a:solidFill>
                  <a:schemeClr val="accent4">
                    <a:lumMod val="75000"/>
                  </a:schemeClr>
                </a:solidFill>
              </a:rPr>
              <a:t>stronger</a:t>
            </a:r>
            <a:r>
              <a:rPr lang="en-US" sz="1800" dirty="0"/>
              <a:t> </a:t>
            </a:r>
            <a:r>
              <a:rPr lang="en-US" sz="1800" b="1" u="sng" dirty="0"/>
              <a:t>than</a:t>
            </a:r>
            <a:r>
              <a:rPr lang="en-US" sz="1800" dirty="0"/>
              <a:t> the thin man.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A47ED75-32B9-46AC-AAE5-3ED4212B6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241" y="1571579"/>
            <a:ext cx="1767308" cy="173751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0FF9D4A-B0B1-40B9-B0D1-4770CB1CD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820" y="3769340"/>
            <a:ext cx="2089684" cy="1297911"/>
          </a:xfrm>
          <a:prstGeom prst="rect">
            <a:avLst/>
          </a:prstGeom>
        </p:spPr>
      </p:pic>
      <p:sp>
        <p:nvSpPr>
          <p:cNvPr id="21" name="مخطط انسيابي: محطة طرفية 14">
            <a:extLst>
              <a:ext uri="{FF2B5EF4-FFF2-40B4-BE49-F238E27FC236}">
                <a16:creationId xmlns:a16="http://schemas.microsoft.com/office/drawing/2014/main" id="{CA74CFC1-A567-41BC-8DC9-24E1F1428844}"/>
              </a:ext>
            </a:extLst>
          </p:cNvPr>
          <p:cNvSpPr/>
          <p:nvPr/>
        </p:nvSpPr>
        <p:spPr>
          <a:xfrm>
            <a:off x="214081" y="4278392"/>
            <a:ext cx="1471491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strong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مخطط انسيابي: محطة طرفية 14">
            <a:extLst>
              <a:ext uri="{FF2B5EF4-FFF2-40B4-BE49-F238E27FC236}">
                <a16:creationId xmlns:a16="http://schemas.microsoft.com/office/drawing/2014/main" id="{852A066A-6C39-4E39-A29B-936EDF0563B3}"/>
              </a:ext>
            </a:extLst>
          </p:cNvPr>
          <p:cNvSpPr/>
          <p:nvPr/>
        </p:nvSpPr>
        <p:spPr>
          <a:xfrm>
            <a:off x="211895" y="2691844"/>
            <a:ext cx="127254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tall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مخطط انسيابي: محطة طرفية 14">
            <a:extLst>
              <a:ext uri="{FF2B5EF4-FFF2-40B4-BE49-F238E27FC236}">
                <a16:creationId xmlns:a16="http://schemas.microsoft.com/office/drawing/2014/main" id="{56EF8CAB-E8D6-4DC5-9BA0-2A8C3808F749}"/>
              </a:ext>
            </a:extLst>
          </p:cNvPr>
          <p:cNvSpPr/>
          <p:nvPr/>
        </p:nvSpPr>
        <p:spPr>
          <a:xfrm>
            <a:off x="2549260" y="2657033"/>
            <a:ext cx="127254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taller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مخطط انسيابي: محطة طرفية 14">
            <a:extLst>
              <a:ext uri="{FF2B5EF4-FFF2-40B4-BE49-F238E27FC236}">
                <a16:creationId xmlns:a16="http://schemas.microsoft.com/office/drawing/2014/main" id="{9306D259-A6FA-4D0C-8DB3-BFC040DD30E4}"/>
              </a:ext>
            </a:extLst>
          </p:cNvPr>
          <p:cNvSpPr/>
          <p:nvPr/>
        </p:nvSpPr>
        <p:spPr>
          <a:xfrm>
            <a:off x="2735607" y="4248402"/>
            <a:ext cx="1566133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stronger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Arrow: Right 7">
            <a:extLst>
              <a:ext uri="{FF2B5EF4-FFF2-40B4-BE49-F238E27FC236}">
                <a16:creationId xmlns:a16="http://schemas.microsoft.com/office/drawing/2014/main" id="{D5960999-ED65-400F-A165-562087E70B74}"/>
              </a:ext>
            </a:extLst>
          </p:cNvPr>
          <p:cNvSpPr/>
          <p:nvPr/>
        </p:nvSpPr>
        <p:spPr>
          <a:xfrm>
            <a:off x="1641317" y="2724017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Arrow: Right 7">
            <a:extLst>
              <a:ext uri="{FF2B5EF4-FFF2-40B4-BE49-F238E27FC236}">
                <a16:creationId xmlns:a16="http://schemas.microsoft.com/office/drawing/2014/main" id="{1BA64B47-3730-4070-BB9F-96AEF054C6EF}"/>
              </a:ext>
            </a:extLst>
          </p:cNvPr>
          <p:cNvSpPr/>
          <p:nvPr/>
        </p:nvSpPr>
        <p:spPr>
          <a:xfrm>
            <a:off x="1795839" y="4322811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4" grpId="0" animBg="1"/>
      <p:bldP spid="16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54E9E0E-0307-4993-B3FC-430FE3AF87A8}"/>
              </a:ext>
            </a:extLst>
          </p:cNvPr>
          <p:cNvSpPr txBox="1"/>
          <p:nvPr/>
        </p:nvSpPr>
        <p:spPr>
          <a:xfrm>
            <a:off x="175260" y="291525"/>
            <a:ext cx="75666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2- </a:t>
            </a:r>
            <a:r>
              <a:rPr lang="en-US" sz="1800" dirty="0"/>
              <a:t>If an adjective ends in </a:t>
            </a:r>
            <a:r>
              <a:rPr lang="en-US" sz="1800" b="1" u="sng" dirty="0"/>
              <a:t>one vowel + consonant</a:t>
            </a:r>
            <a:br>
              <a:rPr lang="en-US" sz="1800" dirty="0"/>
            </a:br>
            <a:r>
              <a:rPr lang="en-US" sz="1800" dirty="0"/>
              <a:t>                                         </a:t>
            </a:r>
            <a:r>
              <a:rPr lang="en-US" sz="1800" b="1" dirty="0">
                <a:solidFill>
                  <a:srgbClr val="FF3300"/>
                </a:solidFill>
              </a:rPr>
              <a:t>(</a:t>
            </a:r>
            <a:r>
              <a:rPr lang="en-US" sz="1800" b="1" dirty="0" err="1">
                <a:solidFill>
                  <a:srgbClr val="FF3300"/>
                </a:solidFill>
              </a:rPr>
              <a:t>a,e,i,o,u</a:t>
            </a:r>
            <a:r>
              <a:rPr lang="en-US" sz="1800" b="1" dirty="0">
                <a:solidFill>
                  <a:srgbClr val="FF3300"/>
                </a:solidFill>
              </a:rPr>
              <a:t>)</a:t>
            </a:r>
            <a:r>
              <a:rPr lang="en-US" sz="1800" b="1" dirty="0">
                <a:solidFill>
                  <a:srgbClr val="FF9933"/>
                </a:solidFill>
              </a:rPr>
              <a:t> </a:t>
            </a:r>
            <a:r>
              <a:rPr lang="en-US" sz="1800" dirty="0"/>
              <a:t>     </a:t>
            </a:r>
            <a:r>
              <a:rPr lang="en-US" sz="1800" b="1" dirty="0">
                <a:solidFill>
                  <a:srgbClr val="FF8F8F"/>
                </a:solidFill>
              </a:rPr>
              <a:t>(</a:t>
            </a:r>
            <a:r>
              <a:rPr lang="en-US" sz="1800" b="1" dirty="0" err="1">
                <a:solidFill>
                  <a:srgbClr val="FF8F8F"/>
                </a:solidFill>
              </a:rPr>
              <a:t>b,c,d,f,g,h,j,k,l,m</a:t>
            </a:r>
            <a:r>
              <a:rPr lang="en-US" sz="1800" b="1" dirty="0">
                <a:solidFill>
                  <a:srgbClr val="FF8F8F"/>
                </a:solidFill>
              </a:rPr>
              <a:t>....)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</a:t>
            </a:r>
            <a:r>
              <a:rPr lang="en-US" sz="1800" dirty="0"/>
              <a:t>we </a:t>
            </a:r>
            <a:r>
              <a:rPr lang="en-US" sz="1800" b="1" u="sng" dirty="0">
                <a:solidFill>
                  <a:srgbClr val="FF0066"/>
                </a:solidFill>
              </a:rPr>
              <a:t>double the consonant </a:t>
            </a:r>
            <a:r>
              <a:rPr lang="en-US" sz="1800" dirty="0"/>
              <a:t>and add </a:t>
            </a:r>
            <a:r>
              <a:rPr lang="en-US" sz="1800" b="1" u="sng" dirty="0"/>
              <a:t>-er</a:t>
            </a:r>
            <a:br>
              <a:rPr lang="en-US" sz="1800" dirty="0"/>
            </a:br>
            <a:endParaRPr lang="ar-SA" sz="18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2D7C047-7399-48B2-8513-14572D404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826" y="3378598"/>
            <a:ext cx="2933708" cy="1627742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8D5D7606-AC96-4B24-8969-AC18627CB205}"/>
              </a:ext>
            </a:extLst>
          </p:cNvPr>
          <p:cNvSpPr txBox="1"/>
          <p:nvPr/>
        </p:nvSpPr>
        <p:spPr>
          <a:xfrm>
            <a:off x="228600" y="22024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Salem is </a:t>
            </a:r>
            <a:r>
              <a:rPr lang="en-US" sz="1800" b="1" u="sng" dirty="0">
                <a:solidFill>
                  <a:srgbClr val="FF0066"/>
                </a:solidFill>
              </a:rPr>
              <a:t>fatter</a:t>
            </a:r>
            <a:r>
              <a:rPr lang="en-US" sz="1800" dirty="0"/>
              <a:t> </a:t>
            </a:r>
            <a:r>
              <a:rPr lang="en-US" sz="1800" b="1" u="sng" dirty="0"/>
              <a:t>than</a:t>
            </a:r>
            <a:r>
              <a:rPr lang="en-US" sz="1800" dirty="0"/>
              <a:t> Saad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0BF9777-1C11-43E7-97E6-E4B047E668AD}"/>
              </a:ext>
            </a:extLst>
          </p:cNvPr>
          <p:cNvSpPr txBox="1"/>
          <p:nvPr/>
        </p:nvSpPr>
        <p:spPr>
          <a:xfrm>
            <a:off x="320040" y="1617702"/>
            <a:ext cx="1706880" cy="400110"/>
          </a:xfrm>
          <a:prstGeom prst="rect">
            <a:avLst/>
          </a:prstGeom>
          <a:solidFill>
            <a:srgbClr val="FF5050"/>
          </a:solidFill>
          <a:ln w="38100"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0" name="مخطط انسيابي: محطة طرفية 14">
            <a:extLst>
              <a:ext uri="{FF2B5EF4-FFF2-40B4-BE49-F238E27FC236}">
                <a16:creationId xmlns:a16="http://schemas.microsoft.com/office/drawing/2014/main" id="{243D8E9B-9332-4ECE-A89E-54678A27CE97}"/>
              </a:ext>
            </a:extLst>
          </p:cNvPr>
          <p:cNvSpPr/>
          <p:nvPr/>
        </p:nvSpPr>
        <p:spPr>
          <a:xfrm>
            <a:off x="350520" y="2657033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fat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مخطط انسيابي: محطة طرفية 14">
            <a:extLst>
              <a:ext uri="{FF2B5EF4-FFF2-40B4-BE49-F238E27FC236}">
                <a16:creationId xmlns:a16="http://schemas.microsoft.com/office/drawing/2014/main" id="{60178DEF-D8C7-48E3-8ED4-0DAE4051E16A}"/>
              </a:ext>
            </a:extLst>
          </p:cNvPr>
          <p:cNvSpPr/>
          <p:nvPr/>
        </p:nvSpPr>
        <p:spPr>
          <a:xfrm>
            <a:off x="3211834" y="2626013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fatter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Arrow: Right 7">
            <a:extLst>
              <a:ext uri="{FF2B5EF4-FFF2-40B4-BE49-F238E27FC236}">
                <a16:creationId xmlns:a16="http://schemas.microsoft.com/office/drawing/2014/main" id="{D0546ACC-1001-498D-861A-425688E63BB2}"/>
              </a:ext>
            </a:extLst>
          </p:cNvPr>
          <p:cNvSpPr/>
          <p:nvPr/>
        </p:nvSpPr>
        <p:spPr>
          <a:xfrm>
            <a:off x="2210878" y="2739259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9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10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4970D89-6872-4D8A-81FF-0161AB19F648}"/>
              </a:ext>
            </a:extLst>
          </p:cNvPr>
          <p:cNvSpPr txBox="1"/>
          <p:nvPr/>
        </p:nvSpPr>
        <p:spPr>
          <a:xfrm>
            <a:off x="137160" y="351133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blue whale is </a:t>
            </a:r>
            <a:r>
              <a:rPr lang="en-US" sz="1800" b="1" u="sng" dirty="0">
                <a:solidFill>
                  <a:srgbClr val="0088EE"/>
                </a:solidFill>
              </a:rPr>
              <a:t>heavier</a:t>
            </a:r>
            <a:r>
              <a:rPr lang="en-US" sz="1800" dirty="0"/>
              <a:t> </a:t>
            </a:r>
            <a:r>
              <a:rPr lang="en-US" sz="1800" b="1" u="sng" dirty="0">
                <a:solidFill>
                  <a:srgbClr val="0088EE"/>
                </a:solidFill>
              </a:rPr>
              <a:t>than</a:t>
            </a:r>
            <a:r>
              <a:rPr lang="en-US" sz="1800" dirty="0"/>
              <a:t> shark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B0DAE2F-D2A4-4AA8-84FA-B9CB82588006}"/>
              </a:ext>
            </a:extLst>
          </p:cNvPr>
          <p:cNvSpPr txBox="1"/>
          <p:nvPr/>
        </p:nvSpPr>
        <p:spPr>
          <a:xfrm>
            <a:off x="350520" y="302270"/>
            <a:ext cx="6766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3- </a:t>
            </a:r>
            <a:r>
              <a:rPr lang="en-US" sz="1800" dirty="0"/>
              <a:t>If and adjective ends with </a:t>
            </a:r>
            <a:r>
              <a:rPr lang="en-US" sz="1800" b="1" dirty="0">
                <a:solidFill>
                  <a:srgbClr val="0088EE"/>
                </a:solidFill>
              </a:rPr>
              <a:t> –y,</a:t>
            </a:r>
            <a:r>
              <a:rPr lang="en-US" sz="1800" dirty="0"/>
              <a:t> we change it to </a:t>
            </a:r>
            <a:r>
              <a:rPr lang="en-US" sz="1800" dirty="0">
                <a:solidFill>
                  <a:srgbClr val="0088EE"/>
                </a:solidFill>
              </a:rPr>
              <a:t>–</a:t>
            </a:r>
            <a:r>
              <a:rPr lang="en-US" sz="1800" b="1" dirty="0" err="1">
                <a:solidFill>
                  <a:srgbClr val="0088EE"/>
                </a:solidFill>
              </a:rPr>
              <a:t>i</a:t>
            </a:r>
            <a:r>
              <a:rPr lang="en-US" sz="1800" dirty="0">
                <a:solidFill>
                  <a:srgbClr val="0088EE"/>
                </a:solidFill>
              </a:rPr>
              <a:t> </a:t>
            </a:r>
            <a:r>
              <a:rPr lang="en-US" sz="1800" dirty="0"/>
              <a:t>and add </a:t>
            </a:r>
            <a:r>
              <a:rPr lang="en-US" sz="1800" dirty="0">
                <a:solidFill>
                  <a:srgbClr val="0088EE"/>
                </a:solidFill>
              </a:rPr>
              <a:t>–</a:t>
            </a:r>
            <a:r>
              <a:rPr lang="en-US" sz="1800" b="1" dirty="0">
                <a:solidFill>
                  <a:srgbClr val="0088EE"/>
                </a:solidFill>
              </a:rPr>
              <a:t>er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59AF8F3-4B95-40DB-A09B-71DB17262B68}"/>
              </a:ext>
            </a:extLst>
          </p:cNvPr>
          <p:cNvSpPr txBox="1"/>
          <p:nvPr/>
        </p:nvSpPr>
        <p:spPr>
          <a:xfrm>
            <a:off x="350520" y="894694"/>
            <a:ext cx="1706880" cy="400110"/>
          </a:xfrm>
          <a:prstGeom prst="rect">
            <a:avLst/>
          </a:prstGeom>
          <a:solidFill>
            <a:srgbClr val="66CCFF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914B06B-1A16-4890-AEC1-AA26334C9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1517896"/>
            <a:ext cx="3403236" cy="187452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CAB6A2E-8509-4809-BF81-C78483574A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41" r="7472"/>
          <a:stretch/>
        </p:blipFill>
        <p:spPr>
          <a:xfrm>
            <a:off x="3810000" y="1950734"/>
            <a:ext cx="2247900" cy="1112506"/>
          </a:xfrm>
          <a:prstGeom prst="rect">
            <a:avLst/>
          </a:prstGeom>
        </p:spPr>
      </p:pic>
      <p:sp>
        <p:nvSpPr>
          <p:cNvPr id="11" name="مخطط انسيابي: محطة طرفية 14">
            <a:extLst>
              <a:ext uri="{FF2B5EF4-FFF2-40B4-BE49-F238E27FC236}">
                <a16:creationId xmlns:a16="http://schemas.microsoft.com/office/drawing/2014/main" id="{EB376E74-A219-452F-AE92-2D57FC6E73AF}"/>
              </a:ext>
            </a:extLst>
          </p:cNvPr>
          <p:cNvSpPr/>
          <p:nvPr/>
        </p:nvSpPr>
        <p:spPr>
          <a:xfrm>
            <a:off x="381000" y="4078118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heavy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Arrow: Right 7">
            <a:extLst>
              <a:ext uri="{FF2B5EF4-FFF2-40B4-BE49-F238E27FC236}">
                <a16:creationId xmlns:a16="http://schemas.microsoft.com/office/drawing/2014/main" id="{56F92836-15F7-411D-BACF-99E7DBD30C99}"/>
              </a:ext>
            </a:extLst>
          </p:cNvPr>
          <p:cNvSpPr/>
          <p:nvPr/>
        </p:nvSpPr>
        <p:spPr>
          <a:xfrm>
            <a:off x="2233738" y="4212088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خطط انسيابي: محطة طرفية 14">
            <a:extLst>
              <a:ext uri="{FF2B5EF4-FFF2-40B4-BE49-F238E27FC236}">
                <a16:creationId xmlns:a16="http://schemas.microsoft.com/office/drawing/2014/main" id="{4CBB5080-AB37-49F9-9290-2EF44E9F71DC}"/>
              </a:ext>
            </a:extLst>
          </p:cNvPr>
          <p:cNvSpPr/>
          <p:nvPr/>
        </p:nvSpPr>
        <p:spPr>
          <a:xfrm>
            <a:off x="3239578" y="4091734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heav</a:t>
            </a:r>
            <a:r>
              <a:rPr lang="en-US" sz="2400" b="1" u="sng" dirty="0">
                <a:solidFill>
                  <a:srgbClr val="0088EE"/>
                </a:solidFill>
                <a:latin typeface="Arial Narrow" panose="020B0606020202030204" pitchFamily="34" charset="0"/>
              </a:rPr>
              <a:t>ier</a:t>
            </a:r>
            <a:endParaRPr lang="en-US" sz="3000" b="1" u="sng" dirty="0">
              <a:solidFill>
                <a:srgbClr val="0088E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42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4970D89-6872-4D8A-81FF-0161AB19F648}"/>
              </a:ext>
            </a:extLst>
          </p:cNvPr>
          <p:cNvSpPr txBox="1"/>
          <p:nvPr/>
        </p:nvSpPr>
        <p:spPr>
          <a:xfrm>
            <a:off x="381000" y="36015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Batman is </a:t>
            </a:r>
            <a:r>
              <a:rPr lang="en-US" sz="1800" b="1" u="sng" dirty="0">
                <a:solidFill>
                  <a:srgbClr val="0088EE"/>
                </a:solidFill>
              </a:rPr>
              <a:t>brave</a:t>
            </a:r>
            <a:r>
              <a:rPr lang="en-US" sz="1800" b="1" u="sng" dirty="0">
                <a:solidFill>
                  <a:srgbClr val="FF33CC"/>
                </a:solidFill>
              </a:rPr>
              <a:t>r</a:t>
            </a:r>
            <a:r>
              <a:rPr lang="en-US" sz="1800" dirty="0"/>
              <a:t> </a:t>
            </a:r>
            <a:r>
              <a:rPr lang="en-US" sz="1800" b="1" u="sng" dirty="0">
                <a:solidFill>
                  <a:srgbClr val="0088EE"/>
                </a:solidFill>
              </a:rPr>
              <a:t>than</a:t>
            </a:r>
            <a:r>
              <a:rPr lang="en-US" sz="1800" dirty="0"/>
              <a:t> iron man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B0DAE2F-D2A4-4AA8-84FA-B9CB82588006}"/>
              </a:ext>
            </a:extLst>
          </p:cNvPr>
          <p:cNvSpPr txBox="1"/>
          <p:nvPr/>
        </p:nvSpPr>
        <p:spPr>
          <a:xfrm>
            <a:off x="350520" y="302270"/>
            <a:ext cx="6766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3- </a:t>
            </a:r>
            <a:r>
              <a:rPr lang="en-US" sz="1800" dirty="0"/>
              <a:t>If and adjective ends with </a:t>
            </a:r>
            <a:r>
              <a:rPr lang="en-US" sz="1800" b="1" dirty="0">
                <a:solidFill>
                  <a:srgbClr val="0088EE"/>
                </a:solidFill>
              </a:rPr>
              <a:t>e,</a:t>
            </a:r>
            <a:r>
              <a:rPr lang="en-US" sz="1800" dirty="0"/>
              <a:t> we add </a:t>
            </a:r>
            <a:r>
              <a:rPr lang="en-US" sz="1800" dirty="0">
                <a:solidFill>
                  <a:srgbClr val="0088EE"/>
                </a:solidFill>
              </a:rPr>
              <a:t>–</a:t>
            </a:r>
            <a:r>
              <a:rPr lang="en-US" sz="1800" b="1" dirty="0">
                <a:solidFill>
                  <a:srgbClr val="0088EE"/>
                </a:solidFill>
              </a:rPr>
              <a:t>r</a:t>
            </a:r>
            <a:r>
              <a:rPr lang="en-US" sz="1800" dirty="0">
                <a:solidFill>
                  <a:srgbClr val="0088EE"/>
                </a:solidFill>
              </a:rPr>
              <a:t> </a:t>
            </a:r>
            <a:r>
              <a:rPr lang="en-US" sz="1800" dirty="0"/>
              <a:t>only</a:t>
            </a:r>
            <a:endParaRPr lang="en-US" sz="1800" b="1" dirty="0">
              <a:solidFill>
                <a:srgbClr val="0088EE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59AF8F3-4B95-40DB-A09B-71DB17262B68}"/>
              </a:ext>
            </a:extLst>
          </p:cNvPr>
          <p:cNvSpPr txBox="1"/>
          <p:nvPr/>
        </p:nvSpPr>
        <p:spPr>
          <a:xfrm>
            <a:off x="350520" y="894694"/>
            <a:ext cx="1706880" cy="400110"/>
          </a:xfrm>
          <a:prstGeom prst="rect">
            <a:avLst/>
          </a:prstGeom>
          <a:solidFill>
            <a:srgbClr val="66CCFF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1" name="مخطط انسيابي: محطة طرفية 14">
            <a:extLst>
              <a:ext uri="{FF2B5EF4-FFF2-40B4-BE49-F238E27FC236}">
                <a16:creationId xmlns:a16="http://schemas.microsoft.com/office/drawing/2014/main" id="{EB376E74-A219-452F-AE92-2D57FC6E73AF}"/>
              </a:ext>
            </a:extLst>
          </p:cNvPr>
          <p:cNvSpPr/>
          <p:nvPr/>
        </p:nvSpPr>
        <p:spPr>
          <a:xfrm>
            <a:off x="381000" y="4078118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brave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Arrow: Right 7">
            <a:extLst>
              <a:ext uri="{FF2B5EF4-FFF2-40B4-BE49-F238E27FC236}">
                <a16:creationId xmlns:a16="http://schemas.microsoft.com/office/drawing/2014/main" id="{56F92836-15F7-411D-BACF-99E7DBD30C99}"/>
              </a:ext>
            </a:extLst>
          </p:cNvPr>
          <p:cNvSpPr/>
          <p:nvPr/>
        </p:nvSpPr>
        <p:spPr>
          <a:xfrm>
            <a:off x="2233738" y="4212088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خطط انسيابي: محطة طرفية 14">
            <a:extLst>
              <a:ext uri="{FF2B5EF4-FFF2-40B4-BE49-F238E27FC236}">
                <a16:creationId xmlns:a16="http://schemas.microsoft.com/office/drawing/2014/main" id="{4CBB5080-AB37-49F9-9290-2EF44E9F71DC}"/>
              </a:ext>
            </a:extLst>
          </p:cNvPr>
          <p:cNvSpPr/>
          <p:nvPr/>
        </p:nvSpPr>
        <p:spPr>
          <a:xfrm>
            <a:off x="3239578" y="4091734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brave</a:t>
            </a:r>
            <a:r>
              <a:rPr lang="en-US" sz="2400" b="1" u="sng" dirty="0">
                <a:solidFill>
                  <a:srgbClr val="0088EE"/>
                </a:solidFill>
                <a:latin typeface="Arial Narrow" panose="020B0606020202030204" pitchFamily="34" charset="0"/>
              </a:rPr>
              <a:t>r</a:t>
            </a:r>
            <a:endParaRPr lang="en-US" sz="3000" b="1" u="sng" dirty="0">
              <a:solidFill>
                <a:srgbClr val="0088EE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43986CB-0A27-4663-933A-ACD4490E9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608" y="1492258"/>
            <a:ext cx="3579940" cy="191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2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7894F8C-12ED-4D1C-A326-8C6046EDE2AF}"/>
              </a:ext>
            </a:extLst>
          </p:cNvPr>
          <p:cNvSpPr txBox="1"/>
          <p:nvPr/>
        </p:nvSpPr>
        <p:spPr>
          <a:xfrm>
            <a:off x="266700" y="326172"/>
            <a:ext cx="7261860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4 – </a:t>
            </a:r>
            <a:r>
              <a:rPr lang="en-US" sz="1800" dirty="0"/>
              <a:t>When we compare 2 things or people using </a:t>
            </a:r>
            <a:r>
              <a:rPr lang="en-US" sz="1800" b="1" u="sng" dirty="0">
                <a:solidFill>
                  <a:srgbClr val="D6A300"/>
                </a:solidFill>
              </a:rPr>
              <a:t>long adjectives </a:t>
            </a:r>
          </a:p>
          <a:p>
            <a:r>
              <a:rPr lang="en-US" sz="1800" dirty="0"/>
              <a:t>(three or more syllables), we add: </a:t>
            </a:r>
          </a:p>
          <a:p>
            <a:br>
              <a:rPr lang="en-US" sz="900" dirty="0"/>
            </a:br>
            <a:r>
              <a:rPr lang="en-US" sz="1800" dirty="0"/>
              <a:t>                             </a:t>
            </a:r>
            <a:r>
              <a:rPr lang="en-US" sz="2000" b="1" dirty="0"/>
              <a:t>more + adjective + than</a:t>
            </a:r>
            <a:endParaRPr lang="en-US" sz="1800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93B14E5-7C3D-44E0-A08A-6B3A09DC520B}"/>
              </a:ext>
            </a:extLst>
          </p:cNvPr>
          <p:cNvSpPr txBox="1"/>
          <p:nvPr/>
        </p:nvSpPr>
        <p:spPr>
          <a:xfrm>
            <a:off x="350520" y="1542394"/>
            <a:ext cx="1706880" cy="400110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E269247-2902-4E95-BE87-007C9FE95B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52" r="26842"/>
          <a:stretch/>
        </p:blipFill>
        <p:spPr>
          <a:xfrm>
            <a:off x="1432560" y="2035342"/>
            <a:ext cx="1805940" cy="1352968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F328C925-8144-480B-B821-BDDF02423AE1}"/>
              </a:ext>
            </a:extLst>
          </p:cNvPr>
          <p:cNvSpPr txBox="1"/>
          <p:nvPr/>
        </p:nvSpPr>
        <p:spPr>
          <a:xfrm>
            <a:off x="266700" y="33553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Gold is </a:t>
            </a:r>
            <a:r>
              <a:rPr lang="en-US" sz="1800" b="1" u="sng" dirty="0">
                <a:solidFill>
                  <a:srgbClr val="FFC000"/>
                </a:solidFill>
              </a:rPr>
              <a:t>more </a:t>
            </a:r>
            <a:r>
              <a:rPr lang="en-US" sz="1800" b="1" u="sng" dirty="0">
                <a:solidFill>
                  <a:schemeClr val="tx1"/>
                </a:solidFill>
              </a:rPr>
              <a:t>expensive</a:t>
            </a:r>
            <a:r>
              <a:rPr lang="en-US" sz="1800" dirty="0"/>
              <a:t> </a:t>
            </a:r>
            <a:r>
              <a:rPr lang="en-US" sz="1800" b="1" u="sng" dirty="0">
                <a:solidFill>
                  <a:srgbClr val="FFC000"/>
                </a:solidFill>
              </a:rPr>
              <a:t>than</a:t>
            </a:r>
            <a:r>
              <a:rPr lang="en-US" sz="1800" dirty="0"/>
              <a:t> silver</a:t>
            </a:r>
          </a:p>
        </p:txBody>
      </p:sp>
      <p:sp>
        <p:nvSpPr>
          <p:cNvPr id="9" name="مخطط انسيابي: محطة طرفية 14">
            <a:extLst>
              <a:ext uri="{FF2B5EF4-FFF2-40B4-BE49-F238E27FC236}">
                <a16:creationId xmlns:a16="http://schemas.microsoft.com/office/drawing/2014/main" id="{DEC0C75A-6C64-47A1-914B-DF84C25D5057}"/>
              </a:ext>
            </a:extLst>
          </p:cNvPr>
          <p:cNvSpPr/>
          <p:nvPr/>
        </p:nvSpPr>
        <p:spPr>
          <a:xfrm>
            <a:off x="381000" y="4078118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expensive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مخطط انسيابي: محطة طرفية 14">
            <a:extLst>
              <a:ext uri="{FF2B5EF4-FFF2-40B4-BE49-F238E27FC236}">
                <a16:creationId xmlns:a16="http://schemas.microsoft.com/office/drawing/2014/main" id="{A6823298-291D-4E1F-9F67-8D78BB93D5D0}"/>
              </a:ext>
            </a:extLst>
          </p:cNvPr>
          <p:cNvSpPr/>
          <p:nvPr/>
        </p:nvSpPr>
        <p:spPr>
          <a:xfrm>
            <a:off x="3238500" y="4062700"/>
            <a:ext cx="235458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More expensive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Arrow: Right 7">
            <a:extLst>
              <a:ext uri="{FF2B5EF4-FFF2-40B4-BE49-F238E27FC236}">
                <a16:creationId xmlns:a16="http://schemas.microsoft.com/office/drawing/2014/main" id="{5D84FFE6-9050-41C9-A8BC-102CDDB11CC2}"/>
              </a:ext>
            </a:extLst>
          </p:cNvPr>
          <p:cNvSpPr/>
          <p:nvPr/>
        </p:nvSpPr>
        <p:spPr>
          <a:xfrm>
            <a:off x="2233199" y="4145102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6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B25CB75-BB87-425E-9C49-E1E30AC262EE}"/>
              </a:ext>
            </a:extLst>
          </p:cNvPr>
          <p:cNvSpPr txBox="1"/>
          <p:nvPr/>
        </p:nvSpPr>
        <p:spPr>
          <a:xfrm>
            <a:off x="388620" y="18139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5- </a:t>
            </a:r>
            <a:r>
              <a:rPr lang="en-US" sz="2000" dirty="0"/>
              <a:t>There are a few </a:t>
            </a:r>
            <a:r>
              <a:rPr lang="en-US" sz="2000" b="1" dirty="0"/>
              <a:t>exceptions:</a:t>
            </a:r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0168DA6-29F8-4092-8B6E-39E07A16CD34}"/>
              </a:ext>
            </a:extLst>
          </p:cNvPr>
          <p:cNvSpPr txBox="1"/>
          <p:nvPr/>
        </p:nvSpPr>
        <p:spPr>
          <a:xfrm>
            <a:off x="458736" y="1009223"/>
            <a:ext cx="1758684" cy="815608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Good</a:t>
            </a:r>
          </a:p>
          <a:p>
            <a:pPr algn="ctr"/>
            <a:endParaRPr lang="en-US" sz="1100" b="1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DA6F7ED-AD2D-42A3-8998-6D7631C17731}"/>
              </a:ext>
            </a:extLst>
          </p:cNvPr>
          <p:cNvSpPr txBox="1"/>
          <p:nvPr/>
        </p:nvSpPr>
        <p:spPr>
          <a:xfrm>
            <a:off x="458736" y="2163946"/>
            <a:ext cx="1758684" cy="815608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bad</a:t>
            </a:r>
          </a:p>
          <a:p>
            <a:pPr algn="ctr"/>
            <a:endParaRPr lang="en-US" sz="1100" b="1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6AF68F9-972C-4B2E-87A0-8B8DBAF4523F}"/>
              </a:ext>
            </a:extLst>
          </p:cNvPr>
          <p:cNvSpPr txBox="1"/>
          <p:nvPr/>
        </p:nvSpPr>
        <p:spPr>
          <a:xfrm>
            <a:off x="458736" y="3282194"/>
            <a:ext cx="1758684" cy="815608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far</a:t>
            </a:r>
          </a:p>
          <a:p>
            <a:pPr algn="ctr"/>
            <a:endParaRPr lang="en-US" sz="1100" b="1" dirty="0"/>
          </a:p>
        </p:txBody>
      </p:sp>
      <p:sp>
        <p:nvSpPr>
          <p:cNvPr id="15" name="Arrow: Right 7">
            <a:extLst>
              <a:ext uri="{FF2B5EF4-FFF2-40B4-BE49-F238E27FC236}">
                <a16:creationId xmlns:a16="http://schemas.microsoft.com/office/drawing/2014/main" id="{9BCD6D16-B09A-4E02-A137-F5A872BCE481}"/>
              </a:ext>
            </a:extLst>
          </p:cNvPr>
          <p:cNvSpPr/>
          <p:nvPr/>
        </p:nvSpPr>
        <p:spPr>
          <a:xfrm>
            <a:off x="2522759" y="3506345"/>
            <a:ext cx="829502" cy="367305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7">
            <a:extLst>
              <a:ext uri="{FF2B5EF4-FFF2-40B4-BE49-F238E27FC236}">
                <a16:creationId xmlns:a16="http://schemas.microsoft.com/office/drawing/2014/main" id="{DCFD3793-A743-49E1-80EA-54FEEE10CA9F}"/>
              </a:ext>
            </a:extLst>
          </p:cNvPr>
          <p:cNvSpPr/>
          <p:nvPr/>
        </p:nvSpPr>
        <p:spPr>
          <a:xfrm>
            <a:off x="2522759" y="2299781"/>
            <a:ext cx="829502" cy="367305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7">
            <a:extLst>
              <a:ext uri="{FF2B5EF4-FFF2-40B4-BE49-F238E27FC236}">
                <a16:creationId xmlns:a16="http://schemas.microsoft.com/office/drawing/2014/main" id="{F2F8DFF0-8BE5-4688-AA31-6916D2DD6797}"/>
              </a:ext>
            </a:extLst>
          </p:cNvPr>
          <p:cNvSpPr/>
          <p:nvPr/>
        </p:nvSpPr>
        <p:spPr>
          <a:xfrm>
            <a:off x="2454179" y="1189071"/>
            <a:ext cx="829502" cy="367305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3D209A9-2EE5-4AD4-90BA-5DD7FDC1728B}"/>
              </a:ext>
            </a:extLst>
          </p:cNvPr>
          <p:cNvSpPr txBox="1"/>
          <p:nvPr/>
        </p:nvSpPr>
        <p:spPr>
          <a:xfrm>
            <a:off x="3520440" y="964920"/>
            <a:ext cx="2263140" cy="8002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Better than</a:t>
            </a:r>
          </a:p>
          <a:p>
            <a:pPr algn="ctr"/>
            <a:endParaRPr lang="en-US" sz="1100" b="1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DC0A37A-C5C3-481A-AB57-3F43F6D3D49C}"/>
              </a:ext>
            </a:extLst>
          </p:cNvPr>
          <p:cNvSpPr txBox="1"/>
          <p:nvPr/>
        </p:nvSpPr>
        <p:spPr>
          <a:xfrm>
            <a:off x="3520440" y="2016480"/>
            <a:ext cx="2263140" cy="8002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Worse than</a:t>
            </a:r>
          </a:p>
          <a:p>
            <a:pPr algn="ctr"/>
            <a:endParaRPr lang="en-US" sz="1100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9924C12-4756-4C26-86C5-F361E72041FB}"/>
              </a:ext>
            </a:extLst>
          </p:cNvPr>
          <p:cNvSpPr txBox="1"/>
          <p:nvPr/>
        </p:nvSpPr>
        <p:spPr>
          <a:xfrm>
            <a:off x="3528601" y="3297583"/>
            <a:ext cx="2263140" cy="8002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Farther than</a:t>
            </a:r>
          </a:p>
          <a:p>
            <a:pPr algn="ctr"/>
            <a:endParaRPr lang="en-US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CCA1FAE-B31C-4FCC-99DB-B56D3D100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731" y="928895"/>
            <a:ext cx="3375660" cy="1897131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F5BC6104-C9F6-45B8-B510-E91855ED5E91}"/>
              </a:ext>
            </a:extLst>
          </p:cNvPr>
          <p:cNvSpPr txBox="1"/>
          <p:nvPr/>
        </p:nvSpPr>
        <p:spPr>
          <a:xfrm>
            <a:off x="464820" y="330814"/>
            <a:ext cx="1927860" cy="461665"/>
          </a:xfrm>
          <a:prstGeom prst="rect">
            <a:avLst/>
          </a:prstGeom>
          <a:solidFill>
            <a:srgbClr val="FF33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CE5F3CE-47DE-4B61-AB82-4294C5BC6F6F}"/>
              </a:ext>
            </a:extLst>
          </p:cNvPr>
          <p:cNvSpPr txBox="1"/>
          <p:nvPr/>
        </p:nvSpPr>
        <p:spPr>
          <a:xfrm>
            <a:off x="975360" y="296244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Coca Cola is </a:t>
            </a:r>
            <a:r>
              <a:rPr lang="en-US" sz="1800" b="1" u="sng" dirty="0">
                <a:solidFill>
                  <a:srgbClr val="FF33CC"/>
                </a:solidFill>
              </a:rPr>
              <a:t>better than </a:t>
            </a:r>
            <a:r>
              <a:rPr lang="en-US" sz="1800" dirty="0"/>
              <a:t>Pepsi.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AAA8D25-84A8-480B-8E2B-36AF0D7DEA21}"/>
              </a:ext>
            </a:extLst>
          </p:cNvPr>
          <p:cNvSpPr txBox="1"/>
          <p:nvPr/>
        </p:nvSpPr>
        <p:spPr>
          <a:xfrm>
            <a:off x="549408" y="3858043"/>
            <a:ext cx="1758684" cy="815608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Good</a:t>
            </a:r>
          </a:p>
          <a:p>
            <a:pPr algn="ctr"/>
            <a:endParaRPr lang="en-US" sz="1100" b="1" dirty="0"/>
          </a:p>
        </p:txBody>
      </p:sp>
      <p:sp>
        <p:nvSpPr>
          <p:cNvPr id="12" name="Arrow: Right 7">
            <a:extLst>
              <a:ext uri="{FF2B5EF4-FFF2-40B4-BE49-F238E27FC236}">
                <a16:creationId xmlns:a16="http://schemas.microsoft.com/office/drawing/2014/main" id="{456A8821-4DE2-4C27-A443-C96776DA564F}"/>
              </a:ext>
            </a:extLst>
          </p:cNvPr>
          <p:cNvSpPr/>
          <p:nvPr/>
        </p:nvSpPr>
        <p:spPr>
          <a:xfrm>
            <a:off x="2637059" y="4082194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EBB4EC5-48DC-4116-B1C2-0FA78C2F56AE}"/>
              </a:ext>
            </a:extLst>
          </p:cNvPr>
          <p:cNvSpPr txBox="1"/>
          <p:nvPr/>
        </p:nvSpPr>
        <p:spPr>
          <a:xfrm>
            <a:off x="3642360" y="3858043"/>
            <a:ext cx="2263140" cy="800219"/>
          </a:xfrm>
          <a:prstGeom prst="rect">
            <a:avLst/>
          </a:prstGeom>
          <a:solidFill>
            <a:srgbClr val="FF8F8F"/>
          </a:solidFill>
          <a:ln>
            <a:solidFill>
              <a:srgbClr val="FF5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Better than</a:t>
            </a:r>
          </a:p>
          <a:p>
            <a:pPr algn="ctr"/>
            <a:endParaRPr lang="en-US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043736C-2677-47BE-B55B-AD6051EE150E}"/>
              </a:ext>
            </a:extLst>
          </p:cNvPr>
          <p:cNvSpPr txBox="1"/>
          <p:nvPr/>
        </p:nvSpPr>
        <p:spPr>
          <a:xfrm>
            <a:off x="327660" y="444300"/>
            <a:ext cx="2598420" cy="523220"/>
          </a:xfrm>
          <a:prstGeom prst="rect">
            <a:avLst/>
          </a:prstGeom>
          <a:solidFill>
            <a:srgbClr val="00CC00"/>
          </a:solidFill>
          <a:ln>
            <a:solidFill>
              <a:srgbClr val="339933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Remember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EA2BC5E-7B2C-4C1B-9ADA-7D3D172933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815"/>
          <a:stretch/>
        </p:blipFill>
        <p:spPr>
          <a:xfrm>
            <a:off x="327660" y="1088789"/>
            <a:ext cx="3108960" cy="1482961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690F3AD0-5014-4127-8F00-38FBDB3FBF40}"/>
              </a:ext>
            </a:extLst>
          </p:cNvPr>
          <p:cNvSpPr txBox="1"/>
          <p:nvPr/>
        </p:nvSpPr>
        <p:spPr>
          <a:xfrm>
            <a:off x="114300" y="2915938"/>
            <a:ext cx="4572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when using a comparative you must always follow it with the word </a:t>
            </a:r>
            <a:r>
              <a:rPr lang="en-US" sz="2800" b="1" u="sng" dirty="0"/>
              <a:t>“than”. </a:t>
            </a:r>
            <a:endParaRPr lang="ar-SA" sz="20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1E0DEEE-59E8-4B87-BC02-E99E68CEF4FF}"/>
              </a:ext>
            </a:extLst>
          </p:cNvPr>
          <p:cNvSpPr txBox="1"/>
          <p:nvPr/>
        </p:nvSpPr>
        <p:spPr>
          <a:xfrm>
            <a:off x="259080" y="158532"/>
            <a:ext cx="20955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/>
              <a:t>Rule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8110CA9-DB10-4A4A-BE2B-AE9479B934B0}"/>
              </a:ext>
            </a:extLst>
          </p:cNvPr>
          <p:cNvSpPr txBox="1"/>
          <p:nvPr/>
        </p:nvSpPr>
        <p:spPr>
          <a:xfrm>
            <a:off x="68580" y="865108"/>
            <a:ext cx="744474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1-</a:t>
            </a:r>
            <a:r>
              <a:rPr lang="en-US" dirty="0"/>
              <a:t> </a:t>
            </a:r>
            <a:r>
              <a:rPr lang="en-US" sz="1600" dirty="0"/>
              <a:t>Use  </a:t>
            </a:r>
            <a:r>
              <a:rPr lang="en-US" sz="2000" b="1" u="sng" dirty="0"/>
              <a:t>as + adjective + as </a:t>
            </a:r>
            <a:r>
              <a:rPr lang="en-US" sz="1600" dirty="0"/>
              <a:t>to compare things that are </a:t>
            </a:r>
            <a:r>
              <a:rPr lang="en-US" sz="1600" b="1" u="sng" dirty="0"/>
              <a:t>equal or similar </a:t>
            </a:r>
          </a:p>
          <a:p>
            <a:endParaRPr lang="en-US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BF9CE67-5178-42D3-B3A7-6D4DACE1E715}"/>
              </a:ext>
            </a:extLst>
          </p:cNvPr>
          <p:cNvSpPr txBox="1"/>
          <p:nvPr/>
        </p:nvSpPr>
        <p:spPr>
          <a:xfrm>
            <a:off x="358140" y="1416665"/>
            <a:ext cx="1706880" cy="400110"/>
          </a:xfrm>
          <a:prstGeom prst="rect">
            <a:avLst/>
          </a:prstGeom>
          <a:solidFill>
            <a:srgbClr val="66CCFF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81988FF-9FCD-4813-81BC-FB370BB1EAA6}"/>
              </a:ext>
            </a:extLst>
          </p:cNvPr>
          <p:cNvSpPr txBox="1"/>
          <p:nvPr/>
        </p:nvSpPr>
        <p:spPr>
          <a:xfrm>
            <a:off x="358140" y="195649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Red building is </a:t>
            </a:r>
            <a:r>
              <a:rPr lang="en-US" sz="1800" b="1" u="sng" dirty="0">
                <a:solidFill>
                  <a:schemeClr val="accent4">
                    <a:lumMod val="75000"/>
                  </a:schemeClr>
                </a:solidFill>
              </a:rPr>
              <a:t>as 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tall </a:t>
            </a:r>
            <a:r>
              <a:rPr lang="en-US" sz="1800" b="1" u="sng" dirty="0">
                <a:solidFill>
                  <a:schemeClr val="accent4">
                    <a:lumMod val="75000"/>
                  </a:schemeClr>
                </a:solidFill>
              </a:rPr>
              <a:t>as</a:t>
            </a:r>
            <a:r>
              <a:rPr lang="en-US" sz="1800" u="sng" dirty="0"/>
              <a:t> </a:t>
            </a:r>
            <a:r>
              <a:rPr lang="en-US" sz="1800" dirty="0"/>
              <a:t>Yellow one</a:t>
            </a:r>
          </a:p>
        </p:txBody>
      </p:sp>
      <p:sp>
        <p:nvSpPr>
          <p:cNvPr id="21" name="مخطط انسيابي: محطة طرفية 14">
            <a:extLst>
              <a:ext uri="{FF2B5EF4-FFF2-40B4-BE49-F238E27FC236}">
                <a16:creationId xmlns:a16="http://schemas.microsoft.com/office/drawing/2014/main" id="{CA74CFC1-A567-41BC-8DC9-24E1F1428844}"/>
              </a:ext>
            </a:extLst>
          </p:cNvPr>
          <p:cNvSpPr/>
          <p:nvPr/>
        </p:nvSpPr>
        <p:spPr>
          <a:xfrm>
            <a:off x="214081" y="4278392"/>
            <a:ext cx="1471491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as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مخطط انسيابي: محطة طرفية 14">
            <a:extLst>
              <a:ext uri="{FF2B5EF4-FFF2-40B4-BE49-F238E27FC236}">
                <a16:creationId xmlns:a16="http://schemas.microsoft.com/office/drawing/2014/main" id="{9306D259-A6FA-4D0C-8DB3-BFC040DD30E4}"/>
              </a:ext>
            </a:extLst>
          </p:cNvPr>
          <p:cNvSpPr/>
          <p:nvPr/>
        </p:nvSpPr>
        <p:spPr>
          <a:xfrm>
            <a:off x="4442487" y="4199569"/>
            <a:ext cx="1566133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as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D8D4502-A396-47AA-A98D-52DAD31D3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7" y="2508768"/>
            <a:ext cx="3235826" cy="1513791"/>
          </a:xfrm>
          <a:prstGeom prst="rect">
            <a:avLst/>
          </a:prstGeom>
        </p:spPr>
      </p:pic>
      <p:sp>
        <p:nvSpPr>
          <p:cNvPr id="19" name="مخطط انسيابي: محطة طرفية 14">
            <a:extLst>
              <a:ext uri="{FF2B5EF4-FFF2-40B4-BE49-F238E27FC236}">
                <a16:creationId xmlns:a16="http://schemas.microsoft.com/office/drawing/2014/main" id="{50C81BAE-0984-4E81-A5C5-FFF59BAD26FE}"/>
              </a:ext>
            </a:extLst>
          </p:cNvPr>
          <p:cNvSpPr/>
          <p:nvPr/>
        </p:nvSpPr>
        <p:spPr>
          <a:xfrm>
            <a:off x="2277153" y="4278392"/>
            <a:ext cx="1566133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adjective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علامة الجمع 19">
            <a:extLst>
              <a:ext uri="{FF2B5EF4-FFF2-40B4-BE49-F238E27FC236}">
                <a16:creationId xmlns:a16="http://schemas.microsoft.com/office/drawing/2014/main" id="{7F45F6A5-C440-41DA-A881-B2A52A7C95D1}"/>
              </a:ext>
            </a:extLst>
          </p:cNvPr>
          <p:cNvSpPr/>
          <p:nvPr/>
        </p:nvSpPr>
        <p:spPr>
          <a:xfrm>
            <a:off x="1736729" y="4276650"/>
            <a:ext cx="489267" cy="503017"/>
          </a:xfrm>
          <a:prstGeom prst="mathPlus">
            <a:avLst>
              <a:gd name="adj1" fmla="val 2049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علامة الجمع 26">
            <a:extLst>
              <a:ext uri="{FF2B5EF4-FFF2-40B4-BE49-F238E27FC236}">
                <a16:creationId xmlns:a16="http://schemas.microsoft.com/office/drawing/2014/main" id="{1697E5A7-8E04-4DA6-AB63-599836317334}"/>
              </a:ext>
            </a:extLst>
          </p:cNvPr>
          <p:cNvSpPr/>
          <p:nvPr/>
        </p:nvSpPr>
        <p:spPr>
          <a:xfrm>
            <a:off x="3894443" y="4197827"/>
            <a:ext cx="489267" cy="503017"/>
          </a:xfrm>
          <a:prstGeom prst="mathPlus">
            <a:avLst>
              <a:gd name="adj1" fmla="val 2049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98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4" grpId="0" animBg="1"/>
      <p:bldP spid="16" grpId="0"/>
      <p:bldP spid="21" grpId="0" animBg="1"/>
      <p:bldP spid="24" grpId="0" animBg="1"/>
      <p:bldP spid="19" grpId="0" animBg="1"/>
      <p:bldP spid="20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1E0DEEE-59E8-4B87-BC02-E99E68CEF4FF}"/>
              </a:ext>
            </a:extLst>
          </p:cNvPr>
          <p:cNvSpPr txBox="1"/>
          <p:nvPr/>
        </p:nvSpPr>
        <p:spPr>
          <a:xfrm>
            <a:off x="259080" y="158532"/>
            <a:ext cx="20955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/>
              <a:t>Rule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8110CA9-DB10-4A4A-BE2B-AE9479B934B0}"/>
              </a:ext>
            </a:extLst>
          </p:cNvPr>
          <p:cNvSpPr txBox="1"/>
          <p:nvPr/>
        </p:nvSpPr>
        <p:spPr>
          <a:xfrm>
            <a:off x="68580" y="865108"/>
            <a:ext cx="736092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2-</a:t>
            </a:r>
            <a:r>
              <a:rPr lang="en-US" dirty="0"/>
              <a:t> </a:t>
            </a:r>
            <a:r>
              <a:rPr lang="en-US" sz="1600" dirty="0"/>
              <a:t>Use  </a:t>
            </a:r>
            <a:r>
              <a:rPr lang="en-US" sz="2000" b="1" u="sng" dirty="0"/>
              <a:t>not</a:t>
            </a:r>
            <a:r>
              <a:rPr lang="en-US" sz="1600" dirty="0"/>
              <a:t> </a:t>
            </a:r>
            <a:r>
              <a:rPr lang="en-US" sz="2000" b="1" u="sng" dirty="0"/>
              <a:t>as + adjective + as</a:t>
            </a:r>
            <a:r>
              <a:rPr lang="en-US" sz="2000" b="1" dirty="0"/>
              <a:t>  </a:t>
            </a:r>
            <a:r>
              <a:rPr lang="en-US" sz="1600" dirty="0"/>
              <a:t>to compare things that are </a:t>
            </a:r>
            <a:r>
              <a:rPr lang="en-US" sz="1800" b="1" u="sng" dirty="0"/>
              <a:t>different</a:t>
            </a:r>
            <a:endParaRPr lang="en-US" sz="1600" b="1" u="sng" dirty="0"/>
          </a:p>
          <a:p>
            <a:endParaRPr lang="en-US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BF9CE67-5178-42D3-B3A7-6D4DACE1E715}"/>
              </a:ext>
            </a:extLst>
          </p:cNvPr>
          <p:cNvSpPr txBox="1"/>
          <p:nvPr/>
        </p:nvSpPr>
        <p:spPr>
          <a:xfrm>
            <a:off x="358140" y="1416665"/>
            <a:ext cx="1706880" cy="400110"/>
          </a:xfrm>
          <a:prstGeom prst="rect">
            <a:avLst/>
          </a:prstGeom>
          <a:solidFill>
            <a:srgbClr val="66CCFF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81988FF-9FCD-4813-81BC-FB370BB1EAA6}"/>
              </a:ext>
            </a:extLst>
          </p:cNvPr>
          <p:cNvSpPr txBox="1"/>
          <p:nvPr/>
        </p:nvSpPr>
        <p:spPr>
          <a:xfrm>
            <a:off x="0" y="1861293"/>
            <a:ext cx="78708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Finding Nemo &amp; Toy Story are good films but</a:t>
            </a:r>
            <a:r>
              <a:rPr lang="en-US" sz="1600" dirty="0"/>
              <a:t> </a:t>
            </a:r>
            <a:r>
              <a:rPr lang="en-US" sz="1500" b="1" u="sng" dirty="0">
                <a:solidFill>
                  <a:schemeClr val="accent4">
                    <a:lumMod val="75000"/>
                  </a:schemeClr>
                </a:solidFill>
              </a:rPr>
              <a:t>not as  </a:t>
            </a:r>
            <a:r>
              <a:rPr lang="en-US" sz="1500" b="1" dirty="0">
                <a:solidFill>
                  <a:schemeClr val="accent4">
                    <a:lumMod val="75000"/>
                  </a:schemeClr>
                </a:solidFill>
              </a:rPr>
              <a:t>good </a:t>
            </a:r>
            <a:r>
              <a:rPr lang="en-US" sz="1500" b="1" u="sng" dirty="0">
                <a:solidFill>
                  <a:schemeClr val="accent4">
                    <a:lumMod val="75000"/>
                  </a:schemeClr>
                </a:solidFill>
              </a:rPr>
              <a:t>as</a:t>
            </a:r>
            <a:r>
              <a:rPr lang="en-US" sz="1500" u="sng" dirty="0"/>
              <a:t> </a:t>
            </a:r>
            <a:r>
              <a:rPr lang="en-US" dirty="0"/>
              <a:t>The Lion King</a:t>
            </a:r>
            <a:endParaRPr lang="en-US" sz="1800" dirty="0"/>
          </a:p>
        </p:txBody>
      </p:sp>
      <p:sp>
        <p:nvSpPr>
          <p:cNvPr id="21" name="مخطط انسيابي: محطة طرفية 14">
            <a:extLst>
              <a:ext uri="{FF2B5EF4-FFF2-40B4-BE49-F238E27FC236}">
                <a16:creationId xmlns:a16="http://schemas.microsoft.com/office/drawing/2014/main" id="{CA74CFC1-A567-41BC-8DC9-24E1F1428844}"/>
              </a:ext>
            </a:extLst>
          </p:cNvPr>
          <p:cNvSpPr/>
          <p:nvPr/>
        </p:nvSpPr>
        <p:spPr>
          <a:xfrm>
            <a:off x="214081" y="4278392"/>
            <a:ext cx="1471491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Not as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مخطط انسيابي: محطة طرفية 14">
            <a:extLst>
              <a:ext uri="{FF2B5EF4-FFF2-40B4-BE49-F238E27FC236}">
                <a16:creationId xmlns:a16="http://schemas.microsoft.com/office/drawing/2014/main" id="{9306D259-A6FA-4D0C-8DB3-BFC040DD30E4}"/>
              </a:ext>
            </a:extLst>
          </p:cNvPr>
          <p:cNvSpPr/>
          <p:nvPr/>
        </p:nvSpPr>
        <p:spPr>
          <a:xfrm>
            <a:off x="4442487" y="4199569"/>
            <a:ext cx="1566133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as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مخطط انسيابي: محطة طرفية 14">
            <a:extLst>
              <a:ext uri="{FF2B5EF4-FFF2-40B4-BE49-F238E27FC236}">
                <a16:creationId xmlns:a16="http://schemas.microsoft.com/office/drawing/2014/main" id="{50C81BAE-0984-4E81-A5C5-FFF59BAD26FE}"/>
              </a:ext>
            </a:extLst>
          </p:cNvPr>
          <p:cNvSpPr/>
          <p:nvPr/>
        </p:nvSpPr>
        <p:spPr>
          <a:xfrm>
            <a:off x="2277153" y="4278392"/>
            <a:ext cx="1566133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adjective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علامة الجمع 19">
            <a:extLst>
              <a:ext uri="{FF2B5EF4-FFF2-40B4-BE49-F238E27FC236}">
                <a16:creationId xmlns:a16="http://schemas.microsoft.com/office/drawing/2014/main" id="{7F45F6A5-C440-41DA-A881-B2A52A7C95D1}"/>
              </a:ext>
            </a:extLst>
          </p:cNvPr>
          <p:cNvSpPr/>
          <p:nvPr/>
        </p:nvSpPr>
        <p:spPr>
          <a:xfrm>
            <a:off x="1736729" y="4276650"/>
            <a:ext cx="489267" cy="503017"/>
          </a:xfrm>
          <a:prstGeom prst="mathPlus">
            <a:avLst>
              <a:gd name="adj1" fmla="val 2049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علامة الجمع 26">
            <a:extLst>
              <a:ext uri="{FF2B5EF4-FFF2-40B4-BE49-F238E27FC236}">
                <a16:creationId xmlns:a16="http://schemas.microsoft.com/office/drawing/2014/main" id="{1697E5A7-8E04-4DA6-AB63-599836317334}"/>
              </a:ext>
            </a:extLst>
          </p:cNvPr>
          <p:cNvSpPr/>
          <p:nvPr/>
        </p:nvSpPr>
        <p:spPr>
          <a:xfrm>
            <a:off x="3894443" y="4197827"/>
            <a:ext cx="489267" cy="503017"/>
          </a:xfrm>
          <a:prstGeom prst="mathPlus">
            <a:avLst>
              <a:gd name="adj1" fmla="val 2049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8E523DB-7757-4CA7-8729-7971F9C21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7" y="2318273"/>
            <a:ext cx="2275485" cy="156022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E3B9334-5056-4B9A-9CD4-9CFF2233DF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40"/>
          <a:stretch/>
        </p:blipFill>
        <p:spPr>
          <a:xfrm>
            <a:off x="2225996" y="2427913"/>
            <a:ext cx="2275485" cy="137248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FBF6AC7-7172-43EE-B88D-D4C512560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710" y="2265312"/>
            <a:ext cx="2266819" cy="154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9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4" grpId="0" animBg="1"/>
      <p:bldP spid="16" grpId="0"/>
      <p:bldP spid="21" grpId="0" animBg="1"/>
      <p:bldP spid="24" grpId="0" animBg="1"/>
      <p:bldP spid="19" grpId="0" animBg="1"/>
      <p:bldP spid="20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65760" y="356032"/>
            <a:ext cx="5511300" cy="857400"/>
          </a:xfrm>
          <a:prstGeom prst="rect">
            <a:avLst/>
          </a:prstGeom>
          <a:solidFill>
            <a:srgbClr val="FFCC66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aiandra GD" panose="020E0502030308020204" pitchFamily="34" charset="0"/>
              </a:rPr>
              <a:t>Lesson Objectives</a:t>
            </a:r>
            <a:endParaRPr b="1" dirty="0">
              <a:latin typeface="Maiandra GD" panose="020E0502030308020204" pitchFamily="34" charset="0"/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D9757C9-2BAD-4843-B912-9E3FC4B2188E}"/>
              </a:ext>
            </a:extLst>
          </p:cNvPr>
          <p:cNvSpPr txBox="1"/>
          <p:nvPr/>
        </p:nvSpPr>
        <p:spPr>
          <a:xfrm>
            <a:off x="266700" y="1423244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1. Differentiate </a:t>
            </a:r>
            <a:r>
              <a:rPr lang="en-US" dirty="0"/>
              <a:t>between comparative and superlative forms.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DB8E09D-4376-41CB-B679-1D5CF377B1DD}"/>
              </a:ext>
            </a:extLst>
          </p:cNvPr>
          <p:cNvSpPr txBox="1"/>
          <p:nvPr/>
        </p:nvSpPr>
        <p:spPr>
          <a:xfrm>
            <a:off x="266700" y="1846750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2. Compare </a:t>
            </a:r>
            <a:r>
              <a:rPr lang="en-US" dirty="0"/>
              <a:t> between people or things using comparative  forms.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CE98FBF-D0E9-44D9-AC19-7AAAADDC89A9}"/>
              </a:ext>
            </a:extLst>
          </p:cNvPr>
          <p:cNvSpPr txBox="1"/>
          <p:nvPr/>
        </p:nvSpPr>
        <p:spPr>
          <a:xfrm>
            <a:off x="266700" y="2284705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3. Form </a:t>
            </a:r>
            <a:r>
              <a:rPr lang="en-US" dirty="0"/>
              <a:t> meaningful sentences using superlative forms.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707FAA4-84E2-4FF1-9405-4197A9C4C119}"/>
              </a:ext>
            </a:extLst>
          </p:cNvPr>
          <p:cNvSpPr txBox="1"/>
          <p:nvPr/>
        </p:nvSpPr>
        <p:spPr>
          <a:xfrm>
            <a:off x="266700" y="2708390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4. Use </a:t>
            </a:r>
            <a:r>
              <a:rPr lang="en-US" dirty="0"/>
              <a:t> as + adj + as to compare things.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3A8B0AA-5020-4F2B-958D-134D6298978A}"/>
              </a:ext>
            </a:extLst>
          </p:cNvPr>
          <p:cNvSpPr txBox="1"/>
          <p:nvPr/>
        </p:nvSpPr>
        <p:spPr>
          <a:xfrm>
            <a:off x="266700" y="3077722"/>
            <a:ext cx="6469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5. Practice </a:t>
            </a:r>
            <a:r>
              <a:rPr lang="en-US" dirty="0"/>
              <a:t>using words connected with Space and the Planetary System.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9E9ED64-1A6E-4D4D-94F0-621948A0B6A5}"/>
              </a:ext>
            </a:extLst>
          </p:cNvPr>
          <p:cNvSpPr txBox="1"/>
          <p:nvPr/>
        </p:nvSpPr>
        <p:spPr>
          <a:xfrm>
            <a:off x="266700" y="3615392"/>
            <a:ext cx="6469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6. Distinguish </a:t>
            </a:r>
            <a:r>
              <a:rPr lang="en-US" dirty="0"/>
              <a:t>between irregular comparative and superlative adjectives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54E9E0E-0307-4993-B3FC-430FE3AF87A8}"/>
              </a:ext>
            </a:extLst>
          </p:cNvPr>
          <p:cNvSpPr txBox="1"/>
          <p:nvPr/>
        </p:nvSpPr>
        <p:spPr>
          <a:xfrm>
            <a:off x="175260" y="291525"/>
            <a:ext cx="75666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3- </a:t>
            </a:r>
            <a:r>
              <a:rPr lang="en-US" sz="1800" dirty="0"/>
              <a:t>Use </a:t>
            </a:r>
            <a:r>
              <a:rPr lang="en-US" sz="1600" b="1" u="sng" dirty="0"/>
              <a:t>the + comparative , the + comparative </a:t>
            </a:r>
            <a:r>
              <a:rPr lang="en-US" sz="1800" dirty="0"/>
              <a:t>to describe two actions</a:t>
            </a:r>
          </a:p>
          <a:p>
            <a:endParaRPr lang="ar-SA" sz="1800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D5D7606-AC96-4B24-8969-AC18627CB205}"/>
              </a:ext>
            </a:extLst>
          </p:cNvPr>
          <p:cNvSpPr txBox="1"/>
          <p:nvPr/>
        </p:nvSpPr>
        <p:spPr>
          <a:xfrm>
            <a:off x="114716" y="3473322"/>
            <a:ext cx="742908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1" u="sng" dirty="0">
                <a:solidFill>
                  <a:srgbClr val="FF33CC"/>
                </a:solidFill>
              </a:rPr>
              <a:t>The more</a:t>
            </a:r>
            <a:r>
              <a:rPr lang="en-US" sz="1700" dirty="0"/>
              <a:t> I hear about the Giza Pyramids , </a:t>
            </a:r>
            <a:r>
              <a:rPr lang="en-US" sz="1700" b="1" dirty="0">
                <a:solidFill>
                  <a:srgbClr val="FF33CC"/>
                </a:solidFill>
              </a:rPr>
              <a:t>the more </a:t>
            </a:r>
            <a:r>
              <a:rPr lang="en-US" sz="1700" dirty="0"/>
              <a:t>I want to know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0BF9777-1C11-43E7-97E6-E4B047E668AD}"/>
              </a:ext>
            </a:extLst>
          </p:cNvPr>
          <p:cNvSpPr txBox="1"/>
          <p:nvPr/>
        </p:nvSpPr>
        <p:spPr>
          <a:xfrm>
            <a:off x="320040" y="847946"/>
            <a:ext cx="1706880" cy="400110"/>
          </a:xfrm>
          <a:prstGeom prst="rect">
            <a:avLst/>
          </a:prstGeom>
          <a:solidFill>
            <a:srgbClr val="FF5050"/>
          </a:solidFill>
          <a:ln w="38100"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0" name="مخطط انسيابي: محطة طرفية 14">
            <a:extLst>
              <a:ext uri="{FF2B5EF4-FFF2-40B4-BE49-F238E27FC236}">
                <a16:creationId xmlns:a16="http://schemas.microsoft.com/office/drawing/2014/main" id="{243D8E9B-9332-4ECE-A89E-54678A27CE97}"/>
              </a:ext>
            </a:extLst>
          </p:cNvPr>
          <p:cNvSpPr/>
          <p:nvPr/>
        </p:nvSpPr>
        <p:spPr>
          <a:xfrm>
            <a:off x="114717" y="4172375"/>
            <a:ext cx="1081624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the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مخطط انسيابي: محطة طرفية 14">
            <a:extLst>
              <a:ext uri="{FF2B5EF4-FFF2-40B4-BE49-F238E27FC236}">
                <a16:creationId xmlns:a16="http://schemas.microsoft.com/office/drawing/2014/main" id="{60178DEF-D8C7-48E3-8ED4-0DAE4051E16A}"/>
              </a:ext>
            </a:extLst>
          </p:cNvPr>
          <p:cNvSpPr/>
          <p:nvPr/>
        </p:nvSpPr>
        <p:spPr>
          <a:xfrm>
            <a:off x="1881744" y="4153604"/>
            <a:ext cx="1890236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comparative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F7CD987-30F1-4BFB-8085-F7898B296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080" y="1426222"/>
            <a:ext cx="3092434" cy="1812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علامة الجمع 10">
            <a:extLst>
              <a:ext uri="{FF2B5EF4-FFF2-40B4-BE49-F238E27FC236}">
                <a16:creationId xmlns:a16="http://schemas.microsoft.com/office/drawing/2014/main" id="{A97E181C-DC68-4316-97A8-CF48721B80FD}"/>
              </a:ext>
            </a:extLst>
          </p:cNvPr>
          <p:cNvSpPr/>
          <p:nvPr/>
        </p:nvSpPr>
        <p:spPr>
          <a:xfrm>
            <a:off x="1281983" y="4172375"/>
            <a:ext cx="489267" cy="503017"/>
          </a:xfrm>
          <a:prstGeom prst="mathPlus">
            <a:avLst>
              <a:gd name="adj1" fmla="val 2049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علامة الجمع 11">
            <a:extLst>
              <a:ext uri="{FF2B5EF4-FFF2-40B4-BE49-F238E27FC236}">
                <a16:creationId xmlns:a16="http://schemas.microsoft.com/office/drawing/2014/main" id="{B6834594-9E8D-4B8D-9FD4-F5B05375948E}"/>
              </a:ext>
            </a:extLst>
          </p:cNvPr>
          <p:cNvSpPr/>
          <p:nvPr/>
        </p:nvSpPr>
        <p:spPr>
          <a:xfrm>
            <a:off x="5412066" y="4130224"/>
            <a:ext cx="489267" cy="503017"/>
          </a:xfrm>
          <a:prstGeom prst="mathPlus">
            <a:avLst>
              <a:gd name="adj1" fmla="val 2049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علامة الجمع 14">
            <a:extLst>
              <a:ext uri="{FF2B5EF4-FFF2-40B4-BE49-F238E27FC236}">
                <a16:creationId xmlns:a16="http://schemas.microsoft.com/office/drawing/2014/main" id="{55D2F4D1-35AD-46A3-B584-D91C7BBEE9DA}"/>
              </a:ext>
            </a:extLst>
          </p:cNvPr>
          <p:cNvSpPr/>
          <p:nvPr/>
        </p:nvSpPr>
        <p:spPr>
          <a:xfrm>
            <a:off x="3889926" y="4115925"/>
            <a:ext cx="489267" cy="503017"/>
          </a:xfrm>
          <a:prstGeom prst="mathPlus">
            <a:avLst>
              <a:gd name="adj1" fmla="val 2049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خطط انسيابي: محطة طرفية 14">
            <a:extLst>
              <a:ext uri="{FF2B5EF4-FFF2-40B4-BE49-F238E27FC236}">
                <a16:creationId xmlns:a16="http://schemas.microsoft.com/office/drawing/2014/main" id="{C1FB4181-49B1-48CD-B4DC-56374C6CD036}"/>
              </a:ext>
            </a:extLst>
          </p:cNvPr>
          <p:cNvSpPr/>
          <p:nvPr/>
        </p:nvSpPr>
        <p:spPr>
          <a:xfrm>
            <a:off x="4419237" y="4153604"/>
            <a:ext cx="952785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the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مخطط انسيابي: محطة طرفية 14">
            <a:extLst>
              <a:ext uri="{FF2B5EF4-FFF2-40B4-BE49-F238E27FC236}">
                <a16:creationId xmlns:a16="http://schemas.microsoft.com/office/drawing/2014/main" id="{6516234F-7497-4F33-B9DD-8A66502D391A}"/>
              </a:ext>
            </a:extLst>
          </p:cNvPr>
          <p:cNvSpPr/>
          <p:nvPr/>
        </p:nvSpPr>
        <p:spPr>
          <a:xfrm>
            <a:off x="5941377" y="4115925"/>
            <a:ext cx="1890236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comparative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71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10" grpId="0" animBg="1"/>
      <p:bldP spid="13" grpId="0" animBg="1"/>
      <p:bldP spid="11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7894F8C-12ED-4D1C-A326-8C6046EDE2AF}"/>
              </a:ext>
            </a:extLst>
          </p:cNvPr>
          <p:cNvSpPr txBox="1"/>
          <p:nvPr/>
        </p:nvSpPr>
        <p:spPr>
          <a:xfrm>
            <a:off x="266700" y="326172"/>
            <a:ext cx="726186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4 – </a:t>
            </a:r>
            <a:r>
              <a:rPr lang="en-US" sz="1800" dirty="0"/>
              <a:t>We can use the expression </a:t>
            </a:r>
            <a:r>
              <a:rPr lang="en-US" sz="2000" b="1" u="sng" dirty="0">
                <a:solidFill>
                  <a:srgbClr val="EAB200"/>
                </a:solidFill>
              </a:rPr>
              <a:t>by far  </a:t>
            </a:r>
            <a:r>
              <a:rPr lang="en-US" sz="1800" dirty="0"/>
              <a:t>to add emphasis </a:t>
            </a:r>
            <a:br>
              <a:rPr lang="en-US" sz="900" dirty="0"/>
            </a:br>
            <a:r>
              <a:rPr lang="en-US" sz="1800" dirty="0"/>
              <a:t>                             </a:t>
            </a:r>
            <a:endParaRPr lang="en-US" sz="1800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93B14E5-7C3D-44E0-A08A-6B3A09DC520B}"/>
              </a:ext>
            </a:extLst>
          </p:cNvPr>
          <p:cNvSpPr txBox="1"/>
          <p:nvPr/>
        </p:nvSpPr>
        <p:spPr>
          <a:xfrm>
            <a:off x="383088" y="840983"/>
            <a:ext cx="1706880" cy="400110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328C925-8144-480B-B821-BDDF02423AE1}"/>
              </a:ext>
            </a:extLst>
          </p:cNvPr>
          <p:cNvSpPr txBox="1"/>
          <p:nvPr/>
        </p:nvSpPr>
        <p:spPr>
          <a:xfrm>
            <a:off x="383088" y="4105029"/>
            <a:ext cx="6191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lion King is </a:t>
            </a:r>
            <a:r>
              <a:rPr lang="en-US" sz="1800" b="1" u="sng" dirty="0">
                <a:solidFill>
                  <a:srgbClr val="FFC000"/>
                </a:solidFill>
              </a:rPr>
              <a:t>by far </a:t>
            </a:r>
            <a:r>
              <a:rPr lang="en-US" sz="1800" b="1" u="sng" dirty="0">
                <a:solidFill>
                  <a:schemeClr val="tx1"/>
                </a:solidFill>
              </a:rPr>
              <a:t>The best TV film of all</a:t>
            </a:r>
          </a:p>
          <a:p>
            <a:endParaRPr lang="en-US" sz="18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E8DE190-2487-4FCB-8F52-F27F07440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788" y="1541960"/>
            <a:ext cx="3858216" cy="263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8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900D8A5E-53E8-2F7A-25B7-FB75CA253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0" t="25630" r="20250" b="43407"/>
          <a:stretch/>
        </p:blipFill>
        <p:spPr>
          <a:xfrm>
            <a:off x="256867" y="1268048"/>
            <a:ext cx="8732451" cy="2119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0" name="Google Shape;260;p37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8630ECE-B99D-013C-776E-F8DA73E0B9B4}"/>
              </a:ext>
            </a:extLst>
          </p:cNvPr>
          <p:cNvSpPr txBox="1"/>
          <p:nvPr/>
        </p:nvSpPr>
        <p:spPr>
          <a:xfrm>
            <a:off x="535379" y="1438703"/>
            <a:ext cx="1422962" cy="29865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FC5890A-EDF7-17D8-86A0-63ED277D4E45}"/>
              </a:ext>
            </a:extLst>
          </p:cNvPr>
          <p:cNvSpPr/>
          <p:nvPr/>
        </p:nvSpPr>
        <p:spPr>
          <a:xfrm>
            <a:off x="584335" y="1859135"/>
            <a:ext cx="6456545" cy="183025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481B0C3-94C8-E06C-9478-7A6D7D9E2623}"/>
              </a:ext>
            </a:extLst>
          </p:cNvPr>
          <p:cNvSpPr/>
          <p:nvPr/>
        </p:nvSpPr>
        <p:spPr>
          <a:xfrm>
            <a:off x="515755" y="2667000"/>
            <a:ext cx="4437245" cy="266700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3914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1E0DEEE-59E8-4B87-BC02-E99E68CEF4FF}"/>
              </a:ext>
            </a:extLst>
          </p:cNvPr>
          <p:cNvSpPr txBox="1"/>
          <p:nvPr/>
        </p:nvSpPr>
        <p:spPr>
          <a:xfrm>
            <a:off x="259080" y="158532"/>
            <a:ext cx="176784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/>
              <a:t>Rules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8110CA9-DB10-4A4A-BE2B-AE9479B934B0}"/>
              </a:ext>
            </a:extLst>
          </p:cNvPr>
          <p:cNvSpPr txBox="1"/>
          <p:nvPr/>
        </p:nvSpPr>
        <p:spPr>
          <a:xfrm>
            <a:off x="68580" y="865108"/>
            <a:ext cx="70104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1-</a:t>
            </a:r>
            <a:r>
              <a:rPr lang="en-US" dirty="0"/>
              <a:t> </a:t>
            </a:r>
            <a:r>
              <a:rPr lang="en-US" sz="1600" dirty="0"/>
              <a:t>When we compare using </a:t>
            </a:r>
            <a:r>
              <a:rPr lang="en-US" sz="1600" b="1" u="sng" dirty="0"/>
              <a:t>short adjectives </a:t>
            </a:r>
            <a:r>
              <a:rPr lang="en-US" sz="1600" dirty="0"/>
              <a:t>(one or two syllables), we add </a:t>
            </a:r>
            <a:r>
              <a:rPr lang="en-US" sz="1600" b="1" dirty="0"/>
              <a:t>the + adjective + </a:t>
            </a:r>
            <a:r>
              <a:rPr lang="en-US" sz="1800" b="1" dirty="0"/>
              <a:t>–</a:t>
            </a:r>
            <a:r>
              <a:rPr lang="en-US" sz="1800" b="1" dirty="0" err="1"/>
              <a:t>est</a:t>
            </a:r>
            <a:endParaRPr lang="en-US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BF9CE67-5178-42D3-B3A7-6D4DACE1E715}"/>
              </a:ext>
            </a:extLst>
          </p:cNvPr>
          <p:cNvSpPr txBox="1"/>
          <p:nvPr/>
        </p:nvSpPr>
        <p:spPr>
          <a:xfrm>
            <a:off x="320040" y="1602462"/>
            <a:ext cx="1706880" cy="400110"/>
          </a:xfrm>
          <a:prstGeom prst="rect">
            <a:avLst/>
          </a:prstGeom>
          <a:solidFill>
            <a:srgbClr val="66CCFF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81988FF-9FCD-4813-81BC-FB370BB1EAA6}"/>
              </a:ext>
            </a:extLst>
          </p:cNvPr>
          <p:cNvSpPr txBox="1"/>
          <p:nvPr/>
        </p:nvSpPr>
        <p:spPr>
          <a:xfrm>
            <a:off x="180083" y="217622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Sara is </a:t>
            </a:r>
            <a:r>
              <a:rPr lang="en-US" sz="1800" b="1" u="sng" dirty="0">
                <a:solidFill>
                  <a:schemeClr val="accent4">
                    <a:lumMod val="75000"/>
                  </a:schemeClr>
                </a:solidFill>
              </a:rPr>
              <a:t>the shortest</a:t>
            </a:r>
            <a:endParaRPr lang="en-US" sz="1800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5526387-EFB2-4B22-9814-2378A3266794}"/>
              </a:ext>
            </a:extLst>
          </p:cNvPr>
          <p:cNvSpPr txBox="1"/>
          <p:nvPr/>
        </p:nvSpPr>
        <p:spPr>
          <a:xfrm>
            <a:off x="214081" y="3440835"/>
            <a:ext cx="4928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She is </a:t>
            </a:r>
            <a:r>
              <a:rPr lang="en-US" sz="1800" b="1" u="sng" dirty="0">
                <a:solidFill>
                  <a:schemeClr val="accent4">
                    <a:lumMod val="75000"/>
                  </a:schemeClr>
                </a:solidFill>
              </a:rPr>
              <a:t>the oldest</a:t>
            </a:r>
            <a:endParaRPr lang="en-US" sz="1800" dirty="0"/>
          </a:p>
        </p:txBody>
      </p:sp>
      <p:sp>
        <p:nvSpPr>
          <p:cNvPr id="21" name="مخطط انسيابي: محطة طرفية 14">
            <a:extLst>
              <a:ext uri="{FF2B5EF4-FFF2-40B4-BE49-F238E27FC236}">
                <a16:creationId xmlns:a16="http://schemas.microsoft.com/office/drawing/2014/main" id="{CA74CFC1-A567-41BC-8DC9-24E1F1428844}"/>
              </a:ext>
            </a:extLst>
          </p:cNvPr>
          <p:cNvSpPr/>
          <p:nvPr/>
        </p:nvSpPr>
        <p:spPr>
          <a:xfrm>
            <a:off x="214081" y="4278392"/>
            <a:ext cx="1471491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old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مخطط انسيابي: محطة طرفية 14">
            <a:extLst>
              <a:ext uri="{FF2B5EF4-FFF2-40B4-BE49-F238E27FC236}">
                <a16:creationId xmlns:a16="http://schemas.microsoft.com/office/drawing/2014/main" id="{852A066A-6C39-4E39-A29B-936EDF0563B3}"/>
              </a:ext>
            </a:extLst>
          </p:cNvPr>
          <p:cNvSpPr/>
          <p:nvPr/>
        </p:nvSpPr>
        <p:spPr>
          <a:xfrm>
            <a:off x="180083" y="2670308"/>
            <a:ext cx="127254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short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مخطط انسيابي: محطة طرفية 14">
            <a:extLst>
              <a:ext uri="{FF2B5EF4-FFF2-40B4-BE49-F238E27FC236}">
                <a16:creationId xmlns:a16="http://schemas.microsoft.com/office/drawing/2014/main" id="{56EF8CAB-E8D6-4DC5-9BA0-2A8C3808F749}"/>
              </a:ext>
            </a:extLst>
          </p:cNvPr>
          <p:cNvSpPr/>
          <p:nvPr/>
        </p:nvSpPr>
        <p:spPr>
          <a:xfrm>
            <a:off x="2470144" y="2664252"/>
            <a:ext cx="186272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The shortest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مخطط انسيابي: محطة طرفية 14">
            <a:extLst>
              <a:ext uri="{FF2B5EF4-FFF2-40B4-BE49-F238E27FC236}">
                <a16:creationId xmlns:a16="http://schemas.microsoft.com/office/drawing/2014/main" id="{9306D259-A6FA-4D0C-8DB3-BFC040DD30E4}"/>
              </a:ext>
            </a:extLst>
          </p:cNvPr>
          <p:cNvSpPr/>
          <p:nvPr/>
        </p:nvSpPr>
        <p:spPr>
          <a:xfrm>
            <a:off x="2735607" y="4248402"/>
            <a:ext cx="1566133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oldest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Arrow: Right 7">
            <a:extLst>
              <a:ext uri="{FF2B5EF4-FFF2-40B4-BE49-F238E27FC236}">
                <a16:creationId xmlns:a16="http://schemas.microsoft.com/office/drawing/2014/main" id="{D5960999-ED65-400F-A165-562087E70B74}"/>
              </a:ext>
            </a:extLst>
          </p:cNvPr>
          <p:cNvSpPr/>
          <p:nvPr/>
        </p:nvSpPr>
        <p:spPr>
          <a:xfrm>
            <a:off x="1586190" y="2724017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Arrow: Right 7">
            <a:extLst>
              <a:ext uri="{FF2B5EF4-FFF2-40B4-BE49-F238E27FC236}">
                <a16:creationId xmlns:a16="http://schemas.microsoft.com/office/drawing/2014/main" id="{1BA64B47-3730-4070-BB9F-96AEF054C6EF}"/>
              </a:ext>
            </a:extLst>
          </p:cNvPr>
          <p:cNvSpPr/>
          <p:nvPr/>
        </p:nvSpPr>
        <p:spPr>
          <a:xfrm>
            <a:off x="1795839" y="4322811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8E30A3A-0028-4B99-9327-61EC11BB7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316" y="1394694"/>
            <a:ext cx="2366715" cy="145184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996A33C-B6E3-43DA-BC30-C24EEB3CB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887" y="3769340"/>
            <a:ext cx="2852335" cy="12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1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4" grpId="0" animBg="1"/>
      <p:bldP spid="16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54E9E0E-0307-4993-B3FC-430FE3AF87A8}"/>
              </a:ext>
            </a:extLst>
          </p:cNvPr>
          <p:cNvSpPr txBox="1"/>
          <p:nvPr/>
        </p:nvSpPr>
        <p:spPr>
          <a:xfrm>
            <a:off x="175260" y="291525"/>
            <a:ext cx="75666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2- </a:t>
            </a:r>
            <a:r>
              <a:rPr lang="en-US" sz="1800" dirty="0"/>
              <a:t>If an adjective ends in </a:t>
            </a:r>
            <a:r>
              <a:rPr lang="en-US" sz="1800" b="1" u="sng" dirty="0"/>
              <a:t>one vowel + consonant</a:t>
            </a:r>
            <a:br>
              <a:rPr lang="en-US" sz="1800" dirty="0"/>
            </a:br>
            <a:r>
              <a:rPr lang="en-US" sz="1800" dirty="0"/>
              <a:t>                                         </a:t>
            </a:r>
            <a:r>
              <a:rPr lang="en-US" sz="1800" b="1" dirty="0">
                <a:solidFill>
                  <a:srgbClr val="FF3300"/>
                </a:solidFill>
              </a:rPr>
              <a:t>(</a:t>
            </a:r>
            <a:r>
              <a:rPr lang="en-US" sz="1800" b="1" dirty="0" err="1">
                <a:solidFill>
                  <a:srgbClr val="FF3300"/>
                </a:solidFill>
              </a:rPr>
              <a:t>a,e,i,o,u</a:t>
            </a:r>
            <a:r>
              <a:rPr lang="en-US" sz="1800" b="1" dirty="0">
                <a:solidFill>
                  <a:srgbClr val="FF3300"/>
                </a:solidFill>
              </a:rPr>
              <a:t>)</a:t>
            </a:r>
            <a:r>
              <a:rPr lang="en-US" sz="1800" b="1" dirty="0">
                <a:solidFill>
                  <a:srgbClr val="FF9933"/>
                </a:solidFill>
              </a:rPr>
              <a:t> </a:t>
            </a:r>
            <a:r>
              <a:rPr lang="en-US" sz="1800" dirty="0"/>
              <a:t>     </a:t>
            </a:r>
            <a:r>
              <a:rPr lang="en-US" sz="1800" b="1" dirty="0">
                <a:solidFill>
                  <a:srgbClr val="FF8F8F"/>
                </a:solidFill>
              </a:rPr>
              <a:t>(</a:t>
            </a:r>
            <a:r>
              <a:rPr lang="en-US" sz="1800" b="1" dirty="0" err="1">
                <a:solidFill>
                  <a:srgbClr val="FF8F8F"/>
                </a:solidFill>
              </a:rPr>
              <a:t>b,c,d,f,g,h,j,k,l,m</a:t>
            </a:r>
            <a:r>
              <a:rPr lang="en-US" sz="1800" b="1" dirty="0">
                <a:solidFill>
                  <a:srgbClr val="FF8F8F"/>
                </a:solidFill>
              </a:rPr>
              <a:t>....)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</a:t>
            </a:r>
            <a:r>
              <a:rPr lang="en-US" sz="1800" dirty="0"/>
              <a:t>we </a:t>
            </a:r>
            <a:r>
              <a:rPr lang="en-US" sz="1800" b="1" u="sng" dirty="0">
                <a:solidFill>
                  <a:srgbClr val="FF0066"/>
                </a:solidFill>
              </a:rPr>
              <a:t>double the consonant </a:t>
            </a:r>
            <a:r>
              <a:rPr lang="en-US" sz="1800" dirty="0"/>
              <a:t>and add </a:t>
            </a:r>
            <a:r>
              <a:rPr lang="en-US" sz="1800" b="1" u="sng" dirty="0"/>
              <a:t>-</a:t>
            </a:r>
            <a:r>
              <a:rPr lang="en-US" sz="1800" b="1" u="sng" dirty="0" err="1"/>
              <a:t>est</a:t>
            </a:r>
            <a:br>
              <a:rPr lang="en-US" sz="1800" dirty="0"/>
            </a:br>
            <a:endParaRPr lang="ar-SA" sz="1800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D5D7606-AC96-4B24-8969-AC18627CB205}"/>
              </a:ext>
            </a:extLst>
          </p:cNvPr>
          <p:cNvSpPr txBox="1"/>
          <p:nvPr/>
        </p:nvSpPr>
        <p:spPr>
          <a:xfrm>
            <a:off x="228600" y="22024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red fish is </a:t>
            </a:r>
            <a:r>
              <a:rPr lang="en-US" sz="1800" b="1" u="sng" dirty="0">
                <a:solidFill>
                  <a:srgbClr val="FF0066"/>
                </a:solidFill>
              </a:rPr>
              <a:t>the biggest</a:t>
            </a:r>
            <a:r>
              <a:rPr lang="en-US" sz="1800" dirty="0"/>
              <a:t>  of all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0BF9777-1C11-43E7-97E6-E4B047E668AD}"/>
              </a:ext>
            </a:extLst>
          </p:cNvPr>
          <p:cNvSpPr txBox="1"/>
          <p:nvPr/>
        </p:nvSpPr>
        <p:spPr>
          <a:xfrm>
            <a:off x="320040" y="1617702"/>
            <a:ext cx="1706880" cy="400110"/>
          </a:xfrm>
          <a:prstGeom prst="rect">
            <a:avLst/>
          </a:prstGeom>
          <a:solidFill>
            <a:srgbClr val="FF5050"/>
          </a:solidFill>
          <a:ln w="38100"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0" name="مخطط انسيابي: محطة طرفية 14">
            <a:extLst>
              <a:ext uri="{FF2B5EF4-FFF2-40B4-BE49-F238E27FC236}">
                <a16:creationId xmlns:a16="http://schemas.microsoft.com/office/drawing/2014/main" id="{243D8E9B-9332-4ECE-A89E-54678A27CE97}"/>
              </a:ext>
            </a:extLst>
          </p:cNvPr>
          <p:cNvSpPr/>
          <p:nvPr/>
        </p:nvSpPr>
        <p:spPr>
          <a:xfrm>
            <a:off x="350520" y="2657033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big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مخطط انسيابي: محطة طرفية 14">
            <a:extLst>
              <a:ext uri="{FF2B5EF4-FFF2-40B4-BE49-F238E27FC236}">
                <a16:creationId xmlns:a16="http://schemas.microsoft.com/office/drawing/2014/main" id="{60178DEF-D8C7-48E3-8ED4-0DAE4051E16A}"/>
              </a:ext>
            </a:extLst>
          </p:cNvPr>
          <p:cNvSpPr/>
          <p:nvPr/>
        </p:nvSpPr>
        <p:spPr>
          <a:xfrm>
            <a:off x="3211834" y="2626013"/>
            <a:ext cx="2152646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The biggest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Arrow: Right 7">
            <a:extLst>
              <a:ext uri="{FF2B5EF4-FFF2-40B4-BE49-F238E27FC236}">
                <a16:creationId xmlns:a16="http://schemas.microsoft.com/office/drawing/2014/main" id="{D0546ACC-1001-498D-861A-425688E63BB2}"/>
              </a:ext>
            </a:extLst>
          </p:cNvPr>
          <p:cNvSpPr/>
          <p:nvPr/>
        </p:nvSpPr>
        <p:spPr>
          <a:xfrm>
            <a:off x="2210878" y="2739259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7E1F692-FF24-4636-975C-BEAC2165D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481" y="3274073"/>
            <a:ext cx="4351020" cy="173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3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10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4970D89-6872-4D8A-81FF-0161AB19F648}"/>
              </a:ext>
            </a:extLst>
          </p:cNvPr>
          <p:cNvSpPr txBox="1"/>
          <p:nvPr/>
        </p:nvSpPr>
        <p:spPr>
          <a:xfrm>
            <a:off x="236220" y="3485056"/>
            <a:ext cx="5654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clown with red hat is </a:t>
            </a:r>
            <a:r>
              <a:rPr lang="en-US" sz="1800" b="1" u="sng" dirty="0">
                <a:solidFill>
                  <a:srgbClr val="0088EE"/>
                </a:solidFill>
              </a:rPr>
              <a:t>the funniest </a:t>
            </a:r>
            <a:r>
              <a:rPr lang="en-US" sz="1800" dirty="0"/>
              <a:t>of all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B0DAE2F-D2A4-4AA8-84FA-B9CB82588006}"/>
              </a:ext>
            </a:extLst>
          </p:cNvPr>
          <p:cNvSpPr txBox="1"/>
          <p:nvPr/>
        </p:nvSpPr>
        <p:spPr>
          <a:xfrm>
            <a:off x="53340" y="302270"/>
            <a:ext cx="7063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3- </a:t>
            </a:r>
            <a:r>
              <a:rPr lang="en-US" sz="1800" dirty="0"/>
              <a:t>If and adjective ends with </a:t>
            </a:r>
            <a:r>
              <a:rPr lang="en-US" sz="1800" b="1" dirty="0">
                <a:solidFill>
                  <a:srgbClr val="0088EE"/>
                </a:solidFill>
              </a:rPr>
              <a:t>a –y,</a:t>
            </a:r>
            <a:r>
              <a:rPr lang="en-US" sz="1800" dirty="0"/>
              <a:t> we change it to </a:t>
            </a:r>
            <a:r>
              <a:rPr lang="en-US" sz="1800" dirty="0">
                <a:solidFill>
                  <a:srgbClr val="0088EE"/>
                </a:solidFill>
              </a:rPr>
              <a:t>–</a:t>
            </a:r>
            <a:r>
              <a:rPr lang="en-US" sz="1800" b="1" dirty="0" err="1">
                <a:solidFill>
                  <a:srgbClr val="0088EE"/>
                </a:solidFill>
              </a:rPr>
              <a:t>i</a:t>
            </a:r>
            <a:r>
              <a:rPr lang="en-US" sz="1800" dirty="0">
                <a:solidFill>
                  <a:srgbClr val="0088EE"/>
                </a:solidFill>
              </a:rPr>
              <a:t> </a:t>
            </a:r>
            <a:r>
              <a:rPr lang="en-US" sz="1800" dirty="0"/>
              <a:t>and add </a:t>
            </a:r>
            <a:r>
              <a:rPr lang="en-US" sz="1800" dirty="0">
                <a:solidFill>
                  <a:srgbClr val="0088EE"/>
                </a:solidFill>
              </a:rPr>
              <a:t>–</a:t>
            </a:r>
            <a:r>
              <a:rPr lang="en-US" sz="1800" b="1" dirty="0" err="1">
                <a:solidFill>
                  <a:srgbClr val="0088EE"/>
                </a:solidFill>
              </a:rPr>
              <a:t>est</a:t>
            </a:r>
            <a:endParaRPr lang="en-US" sz="1800" b="1" dirty="0">
              <a:solidFill>
                <a:srgbClr val="0088EE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59AF8F3-4B95-40DB-A09B-71DB17262B68}"/>
              </a:ext>
            </a:extLst>
          </p:cNvPr>
          <p:cNvSpPr txBox="1"/>
          <p:nvPr/>
        </p:nvSpPr>
        <p:spPr>
          <a:xfrm>
            <a:off x="350520" y="894694"/>
            <a:ext cx="1706880" cy="400110"/>
          </a:xfrm>
          <a:prstGeom prst="rect">
            <a:avLst/>
          </a:prstGeom>
          <a:solidFill>
            <a:srgbClr val="66CCFF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1" name="مخطط انسيابي: محطة طرفية 14">
            <a:extLst>
              <a:ext uri="{FF2B5EF4-FFF2-40B4-BE49-F238E27FC236}">
                <a16:creationId xmlns:a16="http://schemas.microsoft.com/office/drawing/2014/main" id="{EB376E74-A219-452F-AE92-2D57FC6E73AF}"/>
              </a:ext>
            </a:extLst>
          </p:cNvPr>
          <p:cNvSpPr/>
          <p:nvPr/>
        </p:nvSpPr>
        <p:spPr>
          <a:xfrm>
            <a:off x="381000" y="4078118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funny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Arrow: Right 7">
            <a:extLst>
              <a:ext uri="{FF2B5EF4-FFF2-40B4-BE49-F238E27FC236}">
                <a16:creationId xmlns:a16="http://schemas.microsoft.com/office/drawing/2014/main" id="{56F92836-15F7-411D-BACF-99E7DBD30C99}"/>
              </a:ext>
            </a:extLst>
          </p:cNvPr>
          <p:cNvSpPr/>
          <p:nvPr/>
        </p:nvSpPr>
        <p:spPr>
          <a:xfrm>
            <a:off x="2233738" y="4212088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خطط انسيابي: محطة طرفية 14">
            <a:extLst>
              <a:ext uri="{FF2B5EF4-FFF2-40B4-BE49-F238E27FC236}">
                <a16:creationId xmlns:a16="http://schemas.microsoft.com/office/drawing/2014/main" id="{4CBB5080-AB37-49F9-9290-2EF44E9F71DC}"/>
              </a:ext>
            </a:extLst>
          </p:cNvPr>
          <p:cNvSpPr/>
          <p:nvPr/>
        </p:nvSpPr>
        <p:spPr>
          <a:xfrm>
            <a:off x="3239578" y="4091734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funn</a:t>
            </a:r>
            <a:r>
              <a:rPr lang="en-US" sz="2400" b="1" u="sng" dirty="0">
                <a:solidFill>
                  <a:srgbClr val="0088EE"/>
                </a:solidFill>
                <a:latin typeface="Arial Narrow" panose="020B0606020202030204" pitchFamily="34" charset="0"/>
              </a:rPr>
              <a:t>iest</a:t>
            </a:r>
            <a:endParaRPr lang="en-US" sz="3000" b="1" u="sng" dirty="0">
              <a:solidFill>
                <a:srgbClr val="0088EE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133056A-B37F-4A33-AD5D-7FC7C9517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307" y="1431730"/>
            <a:ext cx="4029805" cy="207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5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7894F8C-12ED-4D1C-A326-8C6046EDE2AF}"/>
              </a:ext>
            </a:extLst>
          </p:cNvPr>
          <p:cNvSpPr txBox="1"/>
          <p:nvPr/>
        </p:nvSpPr>
        <p:spPr>
          <a:xfrm>
            <a:off x="266700" y="326172"/>
            <a:ext cx="72618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4 – </a:t>
            </a:r>
            <a:r>
              <a:rPr lang="en-US" sz="1800" dirty="0"/>
              <a:t>When we compare using long adjectives ( three or more syllables) we add </a:t>
            </a:r>
            <a:r>
              <a:rPr lang="en-US" sz="2400" b="1" u="sng" dirty="0"/>
              <a:t>the most + adjective</a:t>
            </a:r>
            <a:endParaRPr lang="en-US" sz="1800" b="1" u="sng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93B14E5-7C3D-44E0-A08A-6B3A09DC520B}"/>
              </a:ext>
            </a:extLst>
          </p:cNvPr>
          <p:cNvSpPr txBox="1"/>
          <p:nvPr/>
        </p:nvSpPr>
        <p:spPr>
          <a:xfrm>
            <a:off x="350520" y="1262131"/>
            <a:ext cx="1706880" cy="400110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E269247-2902-4E95-BE87-007C9FE95B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52" r="26842"/>
          <a:stretch/>
        </p:blipFill>
        <p:spPr>
          <a:xfrm>
            <a:off x="1386840" y="1954753"/>
            <a:ext cx="1805940" cy="1352968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F328C925-8144-480B-B821-BDDF02423AE1}"/>
              </a:ext>
            </a:extLst>
          </p:cNvPr>
          <p:cNvSpPr txBox="1"/>
          <p:nvPr/>
        </p:nvSpPr>
        <p:spPr>
          <a:xfrm>
            <a:off x="266700" y="33553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Dimond is </a:t>
            </a:r>
            <a:r>
              <a:rPr lang="en-US" sz="1800" b="1" u="sng" dirty="0">
                <a:solidFill>
                  <a:srgbClr val="FFC000"/>
                </a:solidFill>
              </a:rPr>
              <a:t>the most </a:t>
            </a:r>
            <a:r>
              <a:rPr lang="en-US" sz="1800" b="1" u="sng" dirty="0">
                <a:solidFill>
                  <a:schemeClr val="tx1"/>
                </a:solidFill>
              </a:rPr>
              <a:t>expensive</a:t>
            </a:r>
            <a:r>
              <a:rPr lang="en-US" sz="1800" dirty="0"/>
              <a:t>  of all</a:t>
            </a:r>
          </a:p>
        </p:txBody>
      </p:sp>
      <p:sp>
        <p:nvSpPr>
          <p:cNvPr id="9" name="مخطط انسيابي: محطة طرفية 14">
            <a:extLst>
              <a:ext uri="{FF2B5EF4-FFF2-40B4-BE49-F238E27FC236}">
                <a16:creationId xmlns:a16="http://schemas.microsoft.com/office/drawing/2014/main" id="{DEC0C75A-6C64-47A1-914B-DF84C25D5057}"/>
              </a:ext>
            </a:extLst>
          </p:cNvPr>
          <p:cNvSpPr/>
          <p:nvPr/>
        </p:nvSpPr>
        <p:spPr>
          <a:xfrm>
            <a:off x="381000" y="4078118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expensive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مخطط انسيابي: محطة طرفية 14">
            <a:extLst>
              <a:ext uri="{FF2B5EF4-FFF2-40B4-BE49-F238E27FC236}">
                <a16:creationId xmlns:a16="http://schemas.microsoft.com/office/drawing/2014/main" id="{A6823298-291D-4E1F-9F67-8D78BB93D5D0}"/>
              </a:ext>
            </a:extLst>
          </p:cNvPr>
          <p:cNvSpPr/>
          <p:nvPr/>
        </p:nvSpPr>
        <p:spPr>
          <a:xfrm>
            <a:off x="3238500" y="4062700"/>
            <a:ext cx="30099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 Narrow" panose="020B0606020202030204" pitchFamily="34" charset="0"/>
              </a:rPr>
              <a:t>The most expensive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Arrow: Right 7">
            <a:extLst>
              <a:ext uri="{FF2B5EF4-FFF2-40B4-BE49-F238E27FC236}">
                <a16:creationId xmlns:a16="http://schemas.microsoft.com/office/drawing/2014/main" id="{5D84FFE6-9050-41C9-A8BC-102CDDB11CC2}"/>
              </a:ext>
            </a:extLst>
          </p:cNvPr>
          <p:cNvSpPr/>
          <p:nvPr/>
        </p:nvSpPr>
        <p:spPr>
          <a:xfrm>
            <a:off x="2233199" y="4145102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AB38677-89C1-4501-AFB0-E080DC58E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214" y="1928566"/>
            <a:ext cx="134123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3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B25CB75-BB87-425E-9C49-E1E30AC262EE}"/>
              </a:ext>
            </a:extLst>
          </p:cNvPr>
          <p:cNvSpPr txBox="1"/>
          <p:nvPr/>
        </p:nvSpPr>
        <p:spPr>
          <a:xfrm>
            <a:off x="388620" y="18139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5- </a:t>
            </a:r>
            <a:r>
              <a:rPr lang="en-US" sz="1800" dirty="0"/>
              <a:t>There are a few </a:t>
            </a:r>
            <a:r>
              <a:rPr lang="en-US" sz="1800" b="1" dirty="0"/>
              <a:t>exceptions:</a:t>
            </a:r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0168DA6-29F8-4092-8B6E-39E07A16CD34}"/>
              </a:ext>
            </a:extLst>
          </p:cNvPr>
          <p:cNvSpPr txBox="1"/>
          <p:nvPr/>
        </p:nvSpPr>
        <p:spPr>
          <a:xfrm>
            <a:off x="458736" y="1009223"/>
            <a:ext cx="1758684" cy="815608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Good</a:t>
            </a:r>
          </a:p>
          <a:p>
            <a:pPr algn="ctr"/>
            <a:endParaRPr lang="en-US" sz="1100" b="1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DA6F7ED-AD2D-42A3-8998-6D7631C17731}"/>
              </a:ext>
            </a:extLst>
          </p:cNvPr>
          <p:cNvSpPr txBox="1"/>
          <p:nvPr/>
        </p:nvSpPr>
        <p:spPr>
          <a:xfrm>
            <a:off x="458736" y="2163946"/>
            <a:ext cx="1758684" cy="815608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bad</a:t>
            </a:r>
          </a:p>
          <a:p>
            <a:pPr algn="ctr"/>
            <a:endParaRPr lang="en-US" sz="1100" b="1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6AF68F9-972C-4B2E-87A0-8B8DBAF4523F}"/>
              </a:ext>
            </a:extLst>
          </p:cNvPr>
          <p:cNvSpPr txBox="1"/>
          <p:nvPr/>
        </p:nvSpPr>
        <p:spPr>
          <a:xfrm>
            <a:off x="458736" y="3282194"/>
            <a:ext cx="1758684" cy="815608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far</a:t>
            </a:r>
          </a:p>
          <a:p>
            <a:pPr algn="ctr"/>
            <a:endParaRPr lang="en-US" sz="1100" b="1" dirty="0"/>
          </a:p>
        </p:txBody>
      </p:sp>
      <p:sp>
        <p:nvSpPr>
          <p:cNvPr id="15" name="Arrow: Right 7">
            <a:extLst>
              <a:ext uri="{FF2B5EF4-FFF2-40B4-BE49-F238E27FC236}">
                <a16:creationId xmlns:a16="http://schemas.microsoft.com/office/drawing/2014/main" id="{9BCD6D16-B09A-4E02-A137-F5A872BCE481}"/>
              </a:ext>
            </a:extLst>
          </p:cNvPr>
          <p:cNvSpPr/>
          <p:nvPr/>
        </p:nvSpPr>
        <p:spPr>
          <a:xfrm>
            <a:off x="2522759" y="3506345"/>
            <a:ext cx="829502" cy="367305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7">
            <a:extLst>
              <a:ext uri="{FF2B5EF4-FFF2-40B4-BE49-F238E27FC236}">
                <a16:creationId xmlns:a16="http://schemas.microsoft.com/office/drawing/2014/main" id="{DCFD3793-A743-49E1-80EA-54FEEE10CA9F}"/>
              </a:ext>
            </a:extLst>
          </p:cNvPr>
          <p:cNvSpPr/>
          <p:nvPr/>
        </p:nvSpPr>
        <p:spPr>
          <a:xfrm>
            <a:off x="2522759" y="2299781"/>
            <a:ext cx="829502" cy="367305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7">
            <a:extLst>
              <a:ext uri="{FF2B5EF4-FFF2-40B4-BE49-F238E27FC236}">
                <a16:creationId xmlns:a16="http://schemas.microsoft.com/office/drawing/2014/main" id="{F2F8DFF0-8BE5-4688-AA31-6916D2DD6797}"/>
              </a:ext>
            </a:extLst>
          </p:cNvPr>
          <p:cNvSpPr/>
          <p:nvPr/>
        </p:nvSpPr>
        <p:spPr>
          <a:xfrm>
            <a:off x="2454179" y="1189071"/>
            <a:ext cx="829502" cy="367305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3D209A9-2EE5-4AD4-90BA-5DD7FDC1728B}"/>
              </a:ext>
            </a:extLst>
          </p:cNvPr>
          <p:cNvSpPr txBox="1"/>
          <p:nvPr/>
        </p:nvSpPr>
        <p:spPr>
          <a:xfrm>
            <a:off x="3520440" y="964920"/>
            <a:ext cx="2263140" cy="8002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The best</a:t>
            </a:r>
          </a:p>
          <a:p>
            <a:pPr algn="ctr"/>
            <a:endParaRPr lang="en-US" sz="1100" b="1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DC0A37A-C5C3-481A-AB57-3F43F6D3D49C}"/>
              </a:ext>
            </a:extLst>
          </p:cNvPr>
          <p:cNvSpPr txBox="1"/>
          <p:nvPr/>
        </p:nvSpPr>
        <p:spPr>
          <a:xfrm>
            <a:off x="3520440" y="2016480"/>
            <a:ext cx="2263140" cy="8002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The worst</a:t>
            </a:r>
          </a:p>
          <a:p>
            <a:pPr algn="ctr"/>
            <a:endParaRPr lang="en-US" sz="1100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9924C12-4756-4C26-86C5-F361E72041FB}"/>
              </a:ext>
            </a:extLst>
          </p:cNvPr>
          <p:cNvSpPr txBox="1"/>
          <p:nvPr/>
        </p:nvSpPr>
        <p:spPr>
          <a:xfrm>
            <a:off x="3528601" y="3297583"/>
            <a:ext cx="2263140" cy="8002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The farthest</a:t>
            </a:r>
          </a:p>
          <a:p>
            <a:pPr algn="ctr"/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41560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>
            <a:spLocks noGrp="1"/>
          </p:cNvSpPr>
          <p:nvPr>
            <p:ph type="body" idx="4294967295"/>
          </p:nvPr>
        </p:nvSpPr>
        <p:spPr>
          <a:xfrm>
            <a:off x="5889250" y="444300"/>
            <a:ext cx="2738700" cy="42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Lato Hairline"/>
                <a:ea typeface="Lato Hairline"/>
                <a:cs typeface="Lato Hairline"/>
                <a:sym typeface="Lato Hairline"/>
              </a:rPr>
              <a:t>  </a:t>
            </a:r>
            <a:r>
              <a:rPr lang="en-US" sz="7200" b="1" dirty="0">
                <a:solidFill>
                  <a:srgbClr val="FFFFFF"/>
                </a:solidFill>
                <a:latin typeface="Lato Hairline"/>
                <a:ea typeface="Lato Hairline"/>
                <a:cs typeface="Lato Hairline"/>
                <a:sym typeface="Lato Hairline"/>
              </a:rPr>
              <a:t>Open</a:t>
            </a:r>
            <a:endParaRPr sz="5400" b="1" dirty="0">
              <a:solidFill>
                <a:srgbClr val="FFFFFF"/>
              </a:solidFill>
              <a:latin typeface="Lato Hairline"/>
              <a:ea typeface="Lato Hairline"/>
              <a:cs typeface="Lato Hairline"/>
              <a:sym typeface="Lato Hairline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</a:rPr>
              <a:t>Y</a:t>
            </a:r>
            <a:r>
              <a:rPr lang="en" sz="2000" b="1" dirty="0">
                <a:solidFill>
                  <a:srgbClr val="FFFFFF"/>
                </a:solidFill>
              </a:rPr>
              <a:t>our student’s book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FFFF"/>
                </a:solidFill>
              </a:rPr>
              <a:t> p. </a:t>
            </a:r>
            <a:r>
              <a:rPr lang="en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(65)</a:t>
            </a:r>
            <a:endParaRPr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1" name="Google Shape;221;p32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E23FDC4-085E-7C39-90C9-4939FE7B04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49" t="5821" r="7207" b="8279"/>
          <a:stretch/>
        </p:blipFill>
        <p:spPr>
          <a:xfrm>
            <a:off x="564872" y="472883"/>
            <a:ext cx="3575866" cy="4391946"/>
          </a:xfrm>
          <a:prstGeom prst="roundRect">
            <a:avLst>
              <a:gd name="adj" fmla="val 16667"/>
            </a:avLst>
          </a:prstGeom>
          <a:ln w="762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82867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ctrTitle" idx="4294967295"/>
          </p:nvPr>
        </p:nvSpPr>
        <p:spPr>
          <a:xfrm>
            <a:off x="1211580" y="2598420"/>
            <a:ext cx="6911340" cy="9372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</a:rPr>
              <a:t>Words Connected with </a:t>
            </a:r>
            <a:br>
              <a:rPr lang="en-US" sz="2200" b="1" dirty="0">
                <a:solidFill>
                  <a:srgbClr val="FFFFFF"/>
                </a:solidFill>
              </a:rPr>
            </a:br>
            <a:r>
              <a:rPr lang="en-US" sz="2800" b="1" dirty="0">
                <a:solidFill>
                  <a:srgbClr val="FFFFFF"/>
                </a:solidFill>
              </a:rPr>
              <a:t>Space and the Planetary System</a:t>
            </a:r>
            <a:endParaRPr lang="en-US" sz="2200" b="1" dirty="0">
              <a:solidFill>
                <a:srgbClr val="FFFFFF"/>
              </a:solidFill>
            </a:endParaRPr>
          </a:p>
        </p:txBody>
      </p:sp>
      <p:sp>
        <p:nvSpPr>
          <p:cNvPr id="103" name="Google Shape;103;p19"/>
          <p:cNvSpPr/>
          <p:nvPr/>
        </p:nvSpPr>
        <p:spPr>
          <a:xfrm>
            <a:off x="4752245" y="839202"/>
            <a:ext cx="1343513" cy="1361401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4" name="Google Shape;104;p19"/>
          <p:cNvSpPr/>
          <p:nvPr/>
        </p:nvSpPr>
        <p:spPr>
          <a:xfrm rot="1472949">
            <a:off x="3530682" y="1518930"/>
            <a:ext cx="785493" cy="765157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5" name="Google Shape;105;p19"/>
          <p:cNvSpPr/>
          <p:nvPr/>
        </p:nvSpPr>
        <p:spPr>
          <a:xfrm>
            <a:off x="4492396" y="709100"/>
            <a:ext cx="343890" cy="334173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6" name="Google Shape;106;p19"/>
          <p:cNvSpPr/>
          <p:nvPr/>
        </p:nvSpPr>
        <p:spPr>
          <a:xfrm rot="2487341">
            <a:off x="4271227" y="2225434"/>
            <a:ext cx="244676" cy="23776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3" name="Google Shape;105;p19">
            <a:extLst>
              <a:ext uri="{FF2B5EF4-FFF2-40B4-BE49-F238E27FC236}">
                <a16:creationId xmlns:a16="http://schemas.microsoft.com/office/drawing/2014/main" id="{BA636BDF-8C4B-7279-D87E-EAB5896E55A9}"/>
              </a:ext>
            </a:extLst>
          </p:cNvPr>
          <p:cNvSpPr/>
          <p:nvPr/>
        </p:nvSpPr>
        <p:spPr>
          <a:xfrm>
            <a:off x="7349896" y="2751260"/>
            <a:ext cx="343890" cy="334173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4" name="Google Shape;105;p19">
            <a:extLst>
              <a:ext uri="{FF2B5EF4-FFF2-40B4-BE49-F238E27FC236}">
                <a16:creationId xmlns:a16="http://schemas.microsoft.com/office/drawing/2014/main" id="{940338B5-DF86-45D4-7819-83B5DF136D54}"/>
              </a:ext>
            </a:extLst>
          </p:cNvPr>
          <p:cNvSpPr/>
          <p:nvPr/>
        </p:nvSpPr>
        <p:spPr>
          <a:xfrm>
            <a:off x="1573936" y="2888420"/>
            <a:ext cx="343890" cy="334173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5" name="Google Shape;105;p19">
            <a:extLst>
              <a:ext uri="{FF2B5EF4-FFF2-40B4-BE49-F238E27FC236}">
                <a16:creationId xmlns:a16="http://schemas.microsoft.com/office/drawing/2014/main" id="{CC70973A-D9B6-E2E2-DBE9-D44724F9F741}"/>
              </a:ext>
            </a:extLst>
          </p:cNvPr>
          <p:cNvSpPr/>
          <p:nvPr/>
        </p:nvSpPr>
        <p:spPr>
          <a:xfrm>
            <a:off x="3532276" y="3772340"/>
            <a:ext cx="343890" cy="334173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6" name="Google Shape;106;p19">
            <a:extLst>
              <a:ext uri="{FF2B5EF4-FFF2-40B4-BE49-F238E27FC236}">
                <a16:creationId xmlns:a16="http://schemas.microsoft.com/office/drawing/2014/main" id="{5FDAC28D-F061-CE3D-5810-0948EC2E1886}"/>
              </a:ext>
            </a:extLst>
          </p:cNvPr>
          <p:cNvSpPr/>
          <p:nvPr/>
        </p:nvSpPr>
        <p:spPr>
          <a:xfrm rot="2487341">
            <a:off x="5284686" y="3871354"/>
            <a:ext cx="244676" cy="23776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" name="Google Shape;103;p19">
            <a:extLst>
              <a:ext uri="{FF2B5EF4-FFF2-40B4-BE49-F238E27FC236}">
                <a16:creationId xmlns:a16="http://schemas.microsoft.com/office/drawing/2014/main" id="{5C624D33-E73A-34EF-725A-45CD62F90839}"/>
              </a:ext>
            </a:extLst>
          </p:cNvPr>
          <p:cNvSpPr/>
          <p:nvPr/>
        </p:nvSpPr>
        <p:spPr>
          <a:xfrm rot="4059140">
            <a:off x="4237275" y="3863301"/>
            <a:ext cx="834215" cy="845323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2544310" y="241765"/>
            <a:ext cx="4177200" cy="34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6600" b="1" i="0" dirty="0"/>
              <a:t>Warm UP</a:t>
            </a:r>
            <a:endParaRPr sz="6600" b="1" i="0" dirty="0"/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ECCCD88-AC12-427E-910A-88D75883A9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8" t="4035" r="4522" b="6566"/>
          <a:stretch/>
        </p:blipFill>
        <p:spPr>
          <a:xfrm>
            <a:off x="525780" y="731519"/>
            <a:ext cx="6972300" cy="38557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65261FB-C8C8-466C-B4E9-46E7BB76A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25" y="442553"/>
            <a:ext cx="7279255" cy="4535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952E350E-66F1-4DD8-8B32-DD4CA8C763A6}"/>
              </a:ext>
            </a:extLst>
          </p:cNvPr>
          <p:cNvCxnSpPr/>
          <p:nvPr/>
        </p:nvCxnSpPr>
        <p:spPr>
          <a:xfrm>
            <a:off x="1424940" y="121158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A73B5AB5-2E2D-4508-8C65-772B75C0185D}"/>
              </a:ext>
            </a:extLst>
          </p:cNvPr>
          <p:cNvCxnSpPr/>
          <p:nvPr/>
        </p:nvCxnSpPr>
        <p:spPr>
          <a:xfrm>
            <a:off x="3855720" y="121158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98E768FC-5B03-413E-A913-BA822CDA24E5}"/>
              </a:ext>
            </a:extLst>
          </p:cNvPr>
          <p:cNvCxnSpPr/>
          <p:nvPr/>
        </p:nvCxnSpPr>
        <p:spPr>
          <a:xfrm>
            <a:off x="2270760" y="139446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893E7FEA-1243-41D7-800B-799018C7C39F}"/>
              </a:ext>
            </a:extLst>
          </p:cNvPr>
          <p:cNvCxnSpPr/>
          <p:nvPr/>
        </p:nvCxnSpPr>
        <p:spPr>
          <a:xfrm>
            <a:off x="2941320" y="158496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54853353-F952-4AB5-9EB3-F093573627FC}"/>
              </a:ext>
            </a:extLst>
          </p:cNvPr>
          <p:cNvCxnSpPr/>
          <p:nvPr/>
        </p:nvCxnSpPr>
        <p:spPr>
          <a:xfrm>
            <a:off x="2087880" y="350520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1E365621-31A7-42E5-B602-21450CFED7E7}"/>
              </a:ext>
            </a:extLst>
          </p:cNvPr>
          <p:cNvCxnSpPr/>
          <p:nvPr/>
        </p:nvCxnSpPr>
        <p:spPr>
          <a:xfrm>
            <a:off x="4617720" y="183642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ED7DC312-9DB6-4A2C-A696-ED3B30774E26}"/>
              </a:ext>
            </a:extLst>
          </p:cNvPr>
          <p:cNvCxnSpPr>
            <a:cxnSpLocks/>
          </p:cNvCxnSpPr>
          <p:nvPr/>
        </p:nvCxnSpPr>
        <p:spPr>
          <a:xfrm>
            <a:off x="1264920" y="2461260"/>
            <a:ext cx="73914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07B4D7E8-8AAD-426D-8EA5-F7FA2A51691C}"/>
              </a:ext>
            </a:extLst>
          </p:cNvPr>
          <p:cNvCxnSpPr/>
          <p:nvPr/>
        </p:nvCxnSpPr>
        <p:spPr>
          <a:xfrm>
            <a:off x="2270760" y="263652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8272940E-C1D0-45B8-9889-EC556369F72D}"/>
              </a:ext>
            </a:extLst>
          </p:cNvPr>
          <p:cNvCxnSpPr/>
          <p:nvPr/>
        </p:nvCxnSpPr>
        <p:spPr>
          <a:xfrm>
            <a:off x="3093720" y="283464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8F6029BE-8EEC-4BDD-B050-AD08D97A8D51}"/>
              </a:ext>
            </a:extLst>
          </p:cNvPr>
          <p:cNvCxnSpPr/>
          <p:nvPr/>
        </p:nvCxnSpPr>
        <p:spPr>
          <a:xfrm>
            <a:off x="3299460" y="320802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B5E7BC86-0B38-41D9-946F-32DA2FBD5A9D}"/>
              </a:ext>
            </a:extLst>
          </p:cNvPr>
          <p:cNvCxnSpPr/>
          <p:nvPr/>
        </p:nvCxnSpPr>
        <p:spPr>
          <a:xfrm>
            <a:off x="3009900" y="303276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9BDED141-9D13-4ED7-A8F7-96EBECA527FE}"/>
              </a:ext>
            </a:extLst>
          </p:cNvPr>
          <p:cNvCxnSpPr/>
          <p:nvPr/>
        </p:nvCxnSpPr>
        <p:spPr>
          <a:xfrm>
            <a:off x="5516880" y="284988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id="{212DFABF-9F50-496E-AA66-330F05168C0A}"/>
              </a:ext>
            </a:extLst>
          </p:cNvPr>
          <p:cNvCxnSpPr>
            <a:cxnSpLocks/>
          </p:cNvCxnSpPr>
          <p:nvPr/>
        </p:nvCxnSpPr>
        <p:spPr>
          <a:xfrm>
            <a:off x="2087880" y="3695700"/>
            <a:ext cx="34290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20CAE6F1-C719-4341-A7D8-3B982BF7B86E}"/>
              </a:ext>
            </a:extLst>
          </p:cNvPr>
          <p:cNvCxnSpPr/>
          <p:nvPr/>
        </p:nvCxnSpPr>
        <p:spPr>
          <a:xfrm>
            <a:off x="5646420" y="368808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B2C3168B-35F4-4167-B66E-3A7ACA12B84C}"/>
              </a:ext>
            </a:extLst>
          </p:cNvPr>
          <p:cNvCxnSpPr>
            <a:cxnSpLocks/>
          </p:cNvCxnSpPr>
          <p:nvPr/>
        </p:nvCxnSpPr>
        <p:spPr>
          <a:xfrm>
            <a:off x="3360420" y="3695700"/>
            <a:ext cx="36576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1A980D1A-3D03-4778-BB39-C035A7B9D3B2}"/>
              </a:ext>
            </a:extLst>
          </p:cNvPr>
          <p:cNvCxnSpPr/>
          <p:nvPr/>
        </p:nvCxnSpPr>
        <p:spPr>
          <a:xfrm>
            <a:off x="2148840" y="387096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B7924A69-5C7E-465D-9010-113FB4BC7E2D}"/>
              </a:ext>
            </a:extLst>
          </p:cNvPr>
          <p:cNvCxnSpPr/>
          <p:nvPr/>
        </p:nvCxnSpPr>
        <p:spPr>
          <a:xfrm>
            <a:off x="3124200" y="426720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مستقيم 33">
            <a:extLst>
              <a:ext uri="{FF2B5EF4-FFF2-40B4-BE49-F238E27FC236}">
                <a16:creationId xmlns:a16="http://schemas.microsoft.com/office/drawing/2014/main" id="{B68695C0-132D-4329-96E9-B17CC50B7FFA}"/>
              </a:ext>
            </a:extLst>
          </p:cNvPr>
          <p:cNvCxnSpPr/>
          <p:nvPr/>
        </p:nvCxnSpPr>
        <p:spPr>
          <a:xfrm>
            <a:off x="3604260" y="449580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رابط مستقيم 35">
            <a:extLst>
              <a:ext uri="{FF2B5EF4-FFF2-40B4-BE49-F238E27FC236}">
                <a16:creationId xmlns:a16="http://schemas.microsoft.com/office/drawing/2014/main" id="{D0CAD994-CE7B-4DC6-91E6-60C4B26E2D71}"/>
              </a:ext>
            </a:extLst>
          </p:cNvPr>
          <p:cNvCxnSpPr/>
          <p:nvPr/>
        </p:nvCxnSpPr>
        <p:spPr>
          <a:xfrm>
            <a:off x="3025140" y="407670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رابط مستقيم 36">
            <a:extLst>
              <a:ext uri="{FF2B5EF4-FFF2-40B4-BE49-F238E27FC236}">
                <a16:creationId xmlns:a16="http://schemas.microsoft.com/office/drawing/2014/main" id="{C299AE30-9E9C-4D07-A076-8C14EBDC0447}"/>
              </a:ext>
            </a:extLst>
          </p:cNvPr>
          <p:cNvCxnSpPr/>
          <p:nvPr/>
        </p:nvCxnSpPr>
        <p:spPr>
          <a:xfrm>
            <a:off x="5265420" y="140208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72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grpSp>
        <p:nvGrpSpPr>
          <p:cNvPr id="2" name="Google Shape;923;p52">
            <a:extLst>
              <a:ext uri="{FF2B5EF4-FFF2-40B4-BE49-F238E27FC236}">
                <a16:creationId xmlns:a16="http://schemas.microsoft.com/office/drawing/2014/main" id="{F5183812-AD9F-01D7-243A-589F8DF3F7F4}"/>
              </a:ext>
            </a:extLst>
          </p:cNvPr>
          <p:cNvGrpSpPr/>
          <p:nvPr/>
        </p:nvGrpSpPr>
        <p:grpSpPr>
          <a:xfrm>
            <a:off x="601980" y="670560"/>
            <a:ext cx="5417820" cy="4076700"/>
            <a:chOff x="2488125" y="1780425"/>
            <a:chExt cx="2913100" cy="2385250"/>
          </a:xfrm>
        </p:grpSpPr>
        <p:sp>
          <p:nvSpPr>
            <p:cNvPr id="3" name="Google Shape;924;p52">
              <a:extLst>
                <a:ext uri="{FF2B5EF4-FFF2-40B4-BE49-F238E27FC236}">
                  <a16:creationId xmlns:a16="http://schemas.microsoft.com/office/drawing/2014/main" id="{99865410-3F82-EF34-86B2-A80921745F65}"/>
                </a:ext>
              </a:extLst>
            </p:cNvPr>
            <p:cNvSpPr/>
            <p:nvPr/>
          </p:nvSpPr>
          <p:spPr>
            <a:xfrm>
              <a:off x="3571750" y="3636125"/>
              <a:ext cx="745850" cy="435400"/>
            </a:xfrm>
            <a:custGeom>
              <a:avLst/>
              <a:gdLst/>
              <a:ahLst/>
              <a:cxnLst/>
              <a:rect l="l" t="t" r="r" b="b"/>
              <a:pathLst>
                <a:path w="29834" h="17416" extrusionOk="0">
                  <a:moveTo>
                    <a:pt x="2511" y="0"/>
                  </a:moveTo>
                  <a:lnTo>
                    <a:pt x="0" y="17416"/>
                  </a:lnTo>
                  <a:lnTo>
                    <a:pt x="29833" y="17416"/>
                  </a:lnTo>
                  <a:lnTo>
                    <a:pt x="27003" y="0"/>
                  </a:lnTo>
                  <a:close/>
                </a:path>
              </a:pathLst>
            </a:custGeom>
            <a:solidFill>
              <a:srgbClr val="D24C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25;p52">
              <a:extLst>
                <a:ext uri="{FF2B5EF4-FFF2-40B4-BE49-F238E27FC236}">
                  <a16:creationId xmlns:a16="http://schemas.microsoft.com/office/drawing/2014/main" id="{21660228-0342-2376-C496-138FA63E7153}"/>
                </a:ext>
              </a:extLst>
            </p:cNvPr>
            <p:cNvSpPr/>
            <p:nvPr/>
          </p:nvSpPr>
          <p:spPr>
            <a:xfrm>
              <a:off x="3312675" y="4134275"/>
              <a:ext cx="1263400" cy="31400"/>
            </a:xfrm>
            <a:custGeom>
              <a:avLst/>
              <a:gdLst/>
              <a:ahLst/>
              <a:cxnLst/>
              <a:rect l="l" t="t" r="r" b="b"/>
              <a:pathLst>
                <a:path w="50536" h="1256" extrusionOk="0">
                  <a:moveTo>
                    <a:pt x="1" y="1"/>
                  </a:moveTo>
                  <a:lnTo>
                    <a:pt x="1" y="1256"/>
                  </a:lnTo>
                  <a:lnTo>
                    <a:pt x="50536" y="1256"/>
                  </a:lnTo>
                  <a:lnTo>
                    <a:pt x="50536" y="1"/>
                  </a:lnTo>
                  <a:close/>
                </a:path>
              </a:pathLst>
            </a:custGeom>
            <a:solidFill>
              <a:srgbClr val="D24C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26;p52">
              <a:extLst>
                <a:ext uri="{FF2B5EF4-FFF2-40B4-BE49-F238E27FC236}">
                  <a16:creationId xmlns:a16="http://schemas.microsoft.com/office/drawing/2014/main" id="{22E2A14E-FB78-2902-0D8B-B26C926F53A7}"/>
                </a:ext>
              </a:extLst>
            </p:cNvPr>
            <p:cNvSpPr/>
            <p:nvPr/>
          </p:nvSpPr>
          <p:spPr>
            <a:xfrm>
              <a:off x="3312675" y="4071500"/>
              <a:ext cx="1263400" cy="62800"/>
            </a:xfrm>
            <a:custGeom>
              <a:avLst/>
              <a:gdLst/>
              <a:ahLst/>
              <a:cxnLst/>
              <a:rect l="l" t="t" r="r" b="b"/>
              <a:pathLst>
                <a:path w="50536" h="2512" extrusionOk="0">
                  <a:moveTo>
                    <a:pt x="10363" y="1"/>
                  </a:moveTo>
                  <a:lnTo>
                    <a:pt x="1" y="2512"/>
                  </a:lnTo>
                  <a:lnTo>
                    <a:pt x="50536" y="2512"/>
                  </a:lnTo>
                  <a:lnTo>
                    <a:pt x="401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27;p52">
              <a:extLst>
                <a:ext uri="{FF2B5EF4-FFF2-40B4-BE49-F238E27FC236}">
                  <a16:creationId xmlns:a16="http://schemas.microsoft.com/office/drawing/2014/main" id="{74342E36-6FDA-CED9-6CC1-459DD2863639}"/>
                </a:ext>
              </a:extLst>
            </p:cNvPr>
            <p:cNvSpPr/>
            <p:nvPr/>
          </p:nvSpPr>
          <p:spPr>
            <a:xfrm>
              <a:off x="2488125" y="3411850"/>
              <a:ext cx="2913100" cy="279075"/>
            </a:xfrm>
            <a:custGeom>
              <a:avLst/>
              <a:gdLst/>
              <a:ahLst/>
              <a:cxnLst/>
              <a:rect l="l" t="t" r="r" b="b"/>
              <a:pathLst>
                <a:path w="116524" h="11163" extrusionOk="0">
                  <a:moveTo>
                    <a:pt x="0" y="1"/>
                  </a:moveTo>
                  <a:lnTo>
                    <a:pt x="0" y="6369"/>
                  </a:lnTo>
                  <a:cubicBezTo>
                    <a:pt x="0" y="9017"/>
                    <a:pt x="2169" y="11162"/>
                    <a:pt x="4816" y="11162"/>
                  </a:cubicBezTo>
                  <a:lnTo>
                    <a:pt x="111707" y="11162"/>
                  </a:lnTo>
                  <a:cubicBezTo>
                    <a:pt x="114355" y="11162"/>
                    <a:pt x="116523" y="9017"/>
                    <a:pt x="116523" y="6369"/>
                  </a:cubicBezTo>
                  <a:lnTo>
                    <a:pt x="116523" y="1"/>
                  </a:lnTo>
                  <a:close/>
                </a:path>
              </a:pathLst>
            </a:custGeom>
            <a:solidFill>
              <a:srgbClr val="FF8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28;p52">
              <a:extLst>
                <a:ext uri="{FF2B5EF4-FFF2-40B4-BE49-F238E27FC236}">
                  <a16:creationId xmlns:a16="http://schemas.microsoft.com/office/drawing/2014/main" id="{97E62348-6A69-C15B-331A-32A1DCCE607E}"/>
                </a:ext>
              </a:extLst>
            </p:cNvPr>
            <p:cNvSpPr/>
            <p:nvPr/>
          </p:nvSpPr>
          <p:spPr>
            <a:xfrm>
              <a:off x="2488125" y="1780425"/>
              <a:ext cx="2913100" cy="1631450"/>
            </a:xfrm>
            <a:custGeom>
              <a:avLst/>
              <a:gdLst/>
              <a:ahLst/>
              <a:cxnLst/>
              <a:rect l="l" t="t" r="r" b="b"/>
              <a:pathLst>
                <a:path w="116524" h="65258" extrusionOk="0">
                  <a:moveTo>
                    <a:pt x="112209" y="3766"/>
                  </a:moveTo>
                  <a:lnTo>
                    <a:pt x="112209" y="61218"/>
                  </a:lnTo>
                  <a:lnTo>
                    <a:pt x="4314" y="61218"/>
                  </a:lnTo>
                  <a:lnTo>
                    <a:pt x="4314" y="3766"/>
                  </a:lnTo>
                  <a:close/>
                  <a:moveTo>
                    <a:pt x="4839" y="0"/>
                  </a:moveTo>
                  <a:cubicBezTo>
                    <a:pt x="2169" y="0"/>
                    <a:pt x="0" y="2169"/>
                    <a:pt x="0" y="4839"/>
                  </a:cubicBezTo>
                  <a:lnTo>
                    <a:pt x="0" y="65258"/>
                  </a:lnTo>
                  <a:lnTo>
                    <a:pt x="116523" y="65258"/>
                  </a:lnTo>
                  <a:lnTo>
                    <a:pt x="116523" y="4839"/>
                  </a:lnTo>
                  <a:cubicBezTo>
                    <a:pt x="116523" y="2169"/>
                    <a:pt x="114355" y="0"/>
                    <a:pt x="111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29;p52">
              <a:extLst>
                <a:ext uri="{FF2B5EF4-FFF2-40B4-BE49-F238E27FC236}">
                  <a16:creationId xmlns:a16="http://schemas.microsoft.com/office/drawing/2014/main" id="{4843379B-8C2F-FE74-8CF9-AC6986A26342}"/>
                </a:ext>
              </a:extLst>
            </p:cNvPr>
            <p:cNvSpPr/>
            <p:nvPr/>
          </p:nvSpPr>
          <p:spPr>
            <a:xfrm>
              <a:off x="3887875" y="3483175"/>
              <a:ext cx="113575" cy="114150"/>
            </a:xfrm>
            <a:custGeom>
              <a:avLst/>
              <a:gdLst/>
              <a:ahLst/>
              <a:cxnLst/>
              <a:rect l="l" t="t" r="r" b="b"/>
              <a:pathLst>
                <a:path w="4543" h="4566" extrusionOk="0">
                  <a:moveTo>
                    <a:pt x="2260" y="1"/>
                  </a:moveTo>
                  <a:cubicBezTo>
                    <a:pt x="1005" y="1"/>
                    <a:pt x="1" y="1028"/>
                    <a:pt x="1" y="2283"/>
                  </a:cubicBezTo>
                  <a:cubicBezTo>
                    <a:pt x="1" y="3539"/>
                    <a:pt x="1005" y="4566"/>
                    <a:pt x="2260" y="4566"/>
                  </a:cubicBezTo>
                  <a:cubicBezTo>
                    <a:pt x="3516" y="4566"/>
                    <a:pt x="4543" y="3539"/>
                    <a:pt x="4543" y="2283"/>
                  </a:cubicBezTo>
                  <a:cubicBezTo>
                    <a:pt x="4543" y="1028"/>
                    <a:pt x="3516" y="1"/>
                    <a:pt x="2260" y="1"/>
                  </a:cubicBezTo>
                  <a:close/>
                </a:path>
              </a:pathLst>
            </a:custGeom>
            <a:solidFill>
              <a:srgbClr val="D24C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Our responsibility to mankind – Muslim Parents In Training">
            <a:extLst>
              <a:ext uri="{FF2B5EF4-FFF2-40B4-BE49-F238E27FC236}">
                <a16:creationId xmlns:a16="http://schemas.microsoft.com/office/drawing/2014/main" id="{49AB1A71-11A7-D299-9BD0-467D75C65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8" b="39526"/>
          <a:stretch/>
        </p:blipFill>
        <p:spPr bwMode="auto">
          <a:xfrm>
            <a:off x="735330" y="861059"/>
            <a:ext cx="5143500" cy="2646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EE7CAF4C-1679-84DD-47C2-234D39835F03}"/>
              </a:ext>
            </a:extLst>
          </p:cNvPr>
          <p:cNvSpPr txBox="1"/>
          <p:nvPr/>
        </p:nvSpPr>
        <p:spPr>
          <a:xfrm>
            <a:off x="1967939" y="2292143"/>
            <a:ext cx="767642" cy="24531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1F9BBE6-F978-49C5-E10F-CAC905606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5181600" y="687757"/>
            <a:ext cx="3321614" cy="3992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Google Shape;74;p15">
            <a:extLst>
              <a:ext uri="{FF2B5EF4-FFF2-40B4-BE49-F238E27FC236}">
                <a16:creationId xmlns:a16="http://schemas.microsoft.com/office/drawing/2014/main" id="{AAFCD1E1-D6C0-20A4-4A17-49CDFB458833}"/>
              </a:ext>
            </a:extLst>
          </p:cNvPr>
          <p:cNvSpPr txBox="1">
            <a:spLocks/>
          </p:cNvSpPr>
          <p:nvPr/>
        </p:nvSpPr>
        <p:spPr>
          <a:xfrm>
            <a:off x="170250" y="1164145"/>
            <a:ext cx="446271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pPr algn="ctr"/>
            <a:r>
              <a:rPr lang="en-US" sz="6600" b="1" dirty="0">
                <a:solidFill>
                  <a:schemeClr val="accent2"/>
                </a:solidFill>
              </a:rPr>
              <a:t>Homework</a:t>
            </a:r>
          </a:p>
        </p:txBody>
      </p:sp>
      <p:sp>
        <p:nvSpPr>
          <p:cNvPr id="9" name="Google Shape;820;p47">
            <a:extLst>
              <a:ext uri="{FF2B5EF4-FFF2-40B4-BE49-F238E27FC236}">
                <a16:creationId xmlns:a16="http://schemas.microsoft.com/office/drawing/2014/main" id="{6431BB17-13AA-48D6-B06E-6285730D4F6E}"/>
              </a:ext>
            </a:extLst>
          </p:cNvPr>
          <p:cNvSpPr txBox="1">
            <a:spLocks/>
          </p:cNvSpPr>
          <p:nvPr/>
        </p:nvSpPr>
        <p:spPr>
          <a:xfrm>
            <a:off x="640754" y="2366271"/>
            <a:ext cx="3730428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×"/>
              <a:defRPr sz="16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×"/>
              <a:defRPr sz="16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×"/>
              <a:defRPr sz="16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×"/>
              <a:defRPr sz="16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○"/>
              <a:defRPr sz="16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■"/>
              <a:defRPr sz="16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●"/>
              <a:defRPr sz="16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○"/>
              <a:defRPr sz="16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■"/>
              <a:defRPr sz="16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indent="0" algn="ctr">
              <a:spcBef>
                <a:spcPts val="0"/>
              </a:spcBef>
              <a:buFont typeface="Lato Light"/>
              <a:buNone/>
            </a:pPr>
            <a:r>
              <a:rPr lang="en-US" sz="2000" dirty="0">
                <a:solidFill>
                  <a:schemeClr val="tx1"/>
                </a:solidFill>
              </a:rPr>
              <a:t>Workbook p</a:t>
            </a:r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.(252)</a:t>
            </a:r>
            <a:r>
              <a:rPr lang="en-US" sz="2000" dirty="0"/>
              <a:t> , </a:t>
            </a:r>
          </a:p>
          <a:p>
            <a:pPr marL="0" indent="0" algn="ctr">
              <a:spcBef>
                <a:spcPts val="0"/>
              </a:spcBef>
              <a:buFont typeface="Lato Light"/>
              <a:buNone/>
            </a:pPr>
            <a:r>
              <a:rPr lang="en-US" sz="2000" dirty="0">
                <a:solidFill>
                  <a:schemeClr val="tx1"/>
                </a:solidFill>
              </a:rPr>
              <a:t>exercise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FFC000"/>
                </a:solidFill>
              </a:rPr>
              <a:t>( D)</a:t>
            </a:r>
          </a:p>
        </p:txBody>
      </p:sp>
    </p:spTree>
    <p:extLst>
      <p:ext uri="{BB962C8B-B14F-4D97-AF65-F5344CB8AC3E}">
        <p14:creationId xmlns:p14="http://schemas.microsoft.com/office/powerpoint/2010/main" val="39139919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ve a nice day written in lightbox with spring flowers from above Stock  Photo | Adobe Stock">
            <a:extLst>
              <a:ext uri="{FF2B5EF4-FFF2-40B4-BE49-F238E27FC236}">
                <a16:creationId xmlns:a16="http://schemas.microsoft.com/office/drawing/2014/main" id="{5B15F6F9-6EBB-902F-C93E-99FF6743A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51" y="1089531"/>
            <a:ext cx="5258778" cy="3513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0" name="Google Shape;250;p36"/>
          <p:cNvSpPr txBox="1">
            <a:spLocks noGrp="1"/>
          </p:cNvSpPr>
          <p:nvPr>
            <p:ph type="ctrTitle" idx="4294967295"/>
          </p:nvPr>
        </p:nvSpPr>
        <p:spPr>
          <a:xfrm>
            <a:off x="5148780" y="2114935"/>
            <a:ext cx="3682800" cy="986405"/>
          </a:xfrm>
          <a:prstGeom prst="rect">
            <a:avLst/>
          </a:prstGeom>
          <a:solidFill>
            <a:srgbClr val="CC0099"/>
          </a:solidFill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chemeClr val="bg1"/>
                </a:solidFill>
              </a:rPr>
              <a:t>Thanks!</a:t>
            </a:r>
            <a:endParaRPr sz="6000" b="1" dirty="0">
              <a:solidFill>
                <a:schemeClr val="bg1"/>
              </a:solidFill>
            </a:endParaRPr>
          </a:p>
        </p:txBody>
      </p:sp>
      <p:sp>
        <p:nvSpPr>
          <p:cNvPr id="253" name="Google Shape;253;p36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sldNum" idx="4294967295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168600B-B1B0-4E9E-8341-2DDFD88F8B94}"/>
              </a:ext>
            </a:extLst>
          </p:cNvPr>
          <p:cNvSpPr txBox="1"/>
          <p:nvPr/>
        </p:nvSpPr>
        <p:spPr>
          <a:xfrm>
            <a:off x="548640" y="149870"/>
            <a:ext cx="7223760" cy="738664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Maiandra GD" panose="020E0502030308020204" pitchFamily="34" charset="0"/>
              </a:rPr>
              <a:t>In the following picture  two men are discussing the genres of film they like . </a:t>
            </a:r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Maiandra GD" panose="020E0502030308020204" pitchFamily="34" charset="0"/>
              </a:rPr>
              <a:t>What did they say about it??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ED7310EF-5D1F-4429-9672-BB4D4419C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823" y="1219138"/>
            <a:ext cx="6177534" cy="363359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A6D8FD6-3009-4B62-959A-77D536731F81}"/>
              </a:ext>
            </a:extLst>
          </p:cNvPr>
          <p:cNvSpPr/>
          <p:nvPr/>
        </p:nvSpPr>
        <p:spPr>
          <a:xfrm>
            <a:off x="3593382" y="388867"/>
            <a:ext cx="2058972" cy="4001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 rtl="1">
              <a:buClrTx/>
              <a:buFontTx/>
              <a:buNone/>
            </a:pPr>
            <a:r>
              <a:rPr lang="en-US" sz="2000" b="1" kern="1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+mn-ea"/>
                <a:cs typeface="+mn-cs"/>
              </a:rPr>
              <a:t>The</a:t>
            </a:r>
            <a:r>
              <a:rPr lang="en-US" sz="2000" b="1" kern="12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+mn-ea"/>
                <a:cs typeface="+mn-cs"/>
              </a:rPr>
              <a:t>greatest</a:t>
            </a:r>
            <a:r>
              <a:rPr lang="en-US" sz="2000" b="1" kern="12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endParaRPr lang="ar-SA" sz="2000" b="1" kern="120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7739CE66-41D3-460A-91A7-5D7EA924EB65}"/>
              </a:ext>
            </a:extLst>
          </p:cNvPr>
          <p:cNvSpPr/>
          <p:nvPr/>
        </p:nvSpPr>
        <p:spPr>
          <a:xfrm>
            <a:off x="4031575" y="1996952"/>
            <a:ext cx="1673855" cy="400110"/>
          </a:xfrm>
          <a:prstGeom prst="rect">
            <a:avLst/>
          </a:prstGeom>
          <a:solidFill>
            <a:srgbClr val="FF9933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As good as 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FB27239-54B0-4B07-A945-A9483AFD9A8F}"/>
              </a:ext>
            </a:extLst>
          </p:cNvPr>
          <p:cNvSpPr/>
          <p:nvPr/>
        </p:nvSpPr>
        <p:spPr>
          <a:xfrm>
            <a:off x="1335036" y="1277525"/>
            <a:ext cx="2979420" cy="400110"/>
          </a:xfrm>
          <a:prstGeom prst="rect">
            <a:avLst/>
          </a:prstGeom>
          <a:solidFill>
            <a:srgbClr val="FF33C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The least interesting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5FFCC1AB-BDC2-4F16-BF9A-219540BE84ED}"/>
              </a:ext>
            </a:extLst>
          </p:cNvPr>
          <p:cNvSpPr/>
          <p:nvPr/>
        </p:nvSpPr>
        <p:spPr>
          <a:xfrm>
            <a:off x="3004936" y="2885610"/>
            <a:ext cx="2209800" cy="400110"/>
          </a:xfrm>
          <a:prstGeom prst="rect">
            <a:avLst/>
          </a:prstGeom>
          <a:solidFill>
            <a:srgbClr val="7030A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More boring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DC4F98C8-1A81-45AE-82AE-3C89D06866E3}"/>
              </a:ext>
            </a:extLst>
          </p:cNvPr>
          <p:cNvSpPr/>
          <p:nvPr/>
        </p:nvSpPr>
        <p:spPr>
          <a:xfrm>
            <a:off x="1063328" y="481201"/>
            <a:ext cx="992579" cy="400110"/>
          </a:xfrm>
          <a:prstGeom prst="rect">
            <a:avLst/>
          </a:prstGeom>
          <a:solidFill>
            <a:srgbClr val="FF5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better</a:t>
            </a:r>
            <a:endParaRPr lang="ar-SA" sz="32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0DC6A759-4B62-4595-AAC6-620556011E1E}"/>
              </a:ext>
            </a:extLst>
          </p:cNvPr>
          <p:cNvSpPr/>
          <p:nvPr/>
        </p:nvSpPr>
        <p:spPr>
          <a:xfrm>
            <a:off x="866959" y="2316480"/>
            <a:ext cx="1464761" cy="400110"/>
          </a:xfrm>
          <a:prstGeom prst="rect">
            <a:avLst/>
          </a:prstGeom>
          <a:solidFill>
            <a:srgbClr val="FF8F8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awesome</a:t>
            </a:r>
            <a:endParaRPr lang="ar-SA" sz="20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995E2251-5344-447B-9AC3-7EB45F4BF41E}"/>
              </a:ext>
            </a:extLst>
          </p:cNvPr>
          <p:cNvSpPr txBox="1"/>
          <p:nvPr/>
        </p:nvSpPr>
        <p:spPr>
          <a:xfrm>
            <a:off x="161556" y="3554303"/>
            <a:ext cx="2796124" cy="707886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b="1" dirty="0"/>
              <a:t>adjectives</a:t>
            </a:r>
          </a:p>
        </p:txBody>
      </p:sp>
      <p:sp>
        <p:nvSpPr>
          <p:cNvPr id="27" name="سهم: لليمين 26">
            <a:extLst>
              <a:ext uri="{FF2B5EF4-FFF2-40B4-BE49-F238E27FC236}">
                <a16:creationId xmlns:a16="http://schemas.microsoft.com/office/drawing/2014/main" id="{5B2F1D8A-044C-48C7-9D9B-830E1F3C83C9}"/>
              </a:ext>
            </a:extLst>
          </p:cNvPr>
          <p:cNvSpPr/>
          <p:nvPr/>
        </p:nvSpPr>
        <p:spPr>
          <a:xfrm>
            <a:off x="3140976" y="3461970"/>
            <a:ext cx="1481892" cy="892553"/>
          </a:xfrm>
          <a:prstGeom prst="rightArrow">
            <a:avLst/>
          </a:prstGeom>
          <a:solidFill>
            <a:srgbClr val="FF66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46B8ACC-7DDD-4EDA-9D88-C7D52AB3EB10}"/>
              </a:ext>
            </a:extLst>
          </p:cNvPr>
          <p:cNvSpPr txBox="1"/>
          <p:nvPr/>
        </p:nvSpPr>
        <p:spPr>
          <a:xfrm>
            <a:off x="4762236" y="3533378"/>
            <a:ext cx="3250128" cy="707886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b="1" dirty="0"/>
              <a:t>Comparison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>
            <a:spLocks noGrp="1"/>
          </p:cNvSpPr>
          <p:nvPr>
            <p:ph type="body" idx="4294967295"/>
          </p:nvPr>
        </p:nvSpPr>
        <p:spPr>
          <a:xfrm>
            <a:off x="5889250" y="444300"/>
            <a:ext cx="2738700" cy="42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Lato Hairline"/>
                <a:ea typeface="Lato Hairline"/>
                <a:cs typeface="Lato Hairline"/>
                <a:sym typeface="Lato Hairline"/>
              </a:rPr>
              <a:t>  </a:t>
            </a:r>
            <a:r>
              <a:rPr lang="en-US" sz="7200" b="1" dirty="0">
                <a:solidFill>
                  <a:srgbClr val="FFFFFF"/>
                </a:solidFill>
                <a:latin typeface="Lato Hairline"/>
                <a:ea typeface="Lato Hairline"/>
                <a:cs typeface="Lato Hairline"/>
                <a:sym typeface="Lato Hairline"/>
              </a:rPr>
              <a:t>Open</a:t>
            </a:r>
            <a:endParaRPr sz="5400" b="1" dirty="0">
              <a:solidFill>
                <a:srgbClr val="FFFFFF"/>
              </a:solidFill>
              <a:latin typeface="Lato Hairline"/>
              <a:ea typeface="Lato Hairline"/>
              <a:cs typeface="Lato Hairline"/>
              <a:sym typeface="Lato Hairline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</a:rPr>
              <a:t>Y</a:t>
            </a:r>
            <a:r>
              <a:rPr lang="en" sz="2000" b="1" dirty="0">
                <a:solidFill>
                  <a:srgbClr val="FFFFFF"/>
                </a:solidFill>
              </a:rPr>
              <a:t>our student’s book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FFFF"/>
                </a:solidFill>
              </a:rPr>
              <a:t> p. </a:t>
            </a:r>
            <a:r>
              <a:rPr lang="en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(64)</a:t>
            </a:r>
            <a:endParaRPr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1" name="Google Shape;221;p32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E23FDC4-085E-7C39-90C9-4939FE7B04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49" t="5821" r="7207" b="8279"/>
          <a:stretch/>
        </p:blipFill>
        <p:spPr>
          <a:xfrm>
            <a:off x="564872" y="472883"/>
            <a:ext cx="3575866" cy="4391946"/>
          </a:xfrm>
          <a:prstGeom prst="roundRect">
            <a:avLst>
              <a:gd name="adj" fmla="val 16667"/>
            </a:avLst>
          </a:prstGeom>
          <a:ln w="762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7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BAAFDA3-7B92-D6AB-80E0-D84F883FD2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00" t="22814" r="8917" b="7852"/>
          <a:stretch/>
        </p:blipFill>
        <p:spPr>
          <a:xfrm>
            <a:off x="376809" y="835152"/>
            <a:ext cx="8306562" cy="3922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B8630ECE-B99D-013C-776E-F8DA73E0B9B4}"/>
              </a:ext>
            </a:extLst>
          </p:cNvPr>
          <p:cNvSpPr txBox="1"/>
          <p:nvPr/>
        </p:nvSpPr>
        <p:spPr>
          <a:xfrm>
            <a:off x="550618" y="951023"/>
            <a:ext cx="4533741" cy="281529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FC5890A-EDF7-17D8-86A0-63ED277D4E45}"/>
              </a:ext>
            </a:extLst>
          </p:cNvPr>
          <p:cNvSpPr/>
          <p:nvPr/>
        </p:nvSpPr>
        <p:spPr>
          <a:xfrm>
            <a:off x="538615" y="1584815"/>
            <a:ext cx="4932545" cy="213505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481B0C3-94C8-E06C-9478-7A6D7D9E2623}"/>
              </a:ext>
            </a:extLst>
          </p:cNvPr>
          <p:cNvSpPr/>
          <p:nvPr/>
        </p:nvSpPr>
        <p:spPr>
          <a:xfrm>
            <a:off x="515755" y="2323955"/>
            <a:ext cx="8056745" cy="396385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17F9862-8176-A8EF-F64F-E4846912312E}"/>
              </a:ext>
            </a:extLst>
          </p:cNvPr>
          <p:cNvSpPr/>
          <p:nvPr/>
        </p:nvSpPr>
        <p:spPr>
          <a:xfrm>
            <a:off x="538615" y="2994515"/>
            <a:ext cx="4932545" cy="213505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C545B69-BE67-81F0-74FA-33BB6FE01367}"/>
              </a:ext>
            </a:extLst>
          </p:cNvPr>
          <p:cNvSpPr/>
          <p:nvPr/>
        </p:nvSpPr>
        <p:spPr>
          <a:xfrm>
            <a:off x="561475" y="3520295"/>
            <a:ext cx="4475345" cy="183025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9F82E2B-07CC-A051-154B-0927DF7AAF78}"/>
              </a:ext>
            </a:extLst>
          </p:cNvPr>
          <p:cNvSpPr/>
          <p:nvPr/>
        </p:nvSpPr>
        <p:spPr>
          <a:xfrm>
            <a:off x="553855" y="4023215"/>
            <a:ext cx="7950065" cy="213505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C793F59A-164C-4E5F-BA30-E32F039FF30E}"/>
              </a:ext>
            </a:extLst>
          </p:cNvPr>
          <p:cNvSpPr/>
          <p:nvPr/>
        </p:nvSpPr>
        <p:spPr>
          <a:xfrm>
            <a:off x="1958340" y="99537"/>
            <a:ext cx="3810000" cy="716280"/>
          </a:xfrm>
          <a:prstGeom prst="wedgeRoundRectCallout">
            <a:avLst>
              <a:gd name="adj1" fmla="val 68563"/>
              <a:gd name="adj2" fmla="val 104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Comparative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2F3FC87-466C-4D83-A3F6-C568BE997C21}"/>
              </a:ext>
            </a:extLst>
          </p:cNvPr>
          <p:cNvSpPr txBox="1"/>
          <p:nvPr/>
        </p:nvSpPr>
        <p:spPr>
          <a:xfrm>
            <a:off x="-308610" y="905594"/>
            <a:ext cx="76923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ym typeface="Wingdings" panose="05000000000000000000" pitchFamily="2" charset="2"/>
              </a:rPr>
              <a:t></a:t>
            </a:r>
            <a:r>
              <a:rPr lang="en-US" sz="1700" dirty="0"/>
              <a:t>Comparatives are used to show the difference between </a:t>
            </a:r>
            <a:r>
              <a:rPr lang="en-US" sz="2400" b="1" u="sng" dirty="0">
                <a:solidFill>
                  <a:srgbClr val="3399FF"/>
                </a:solidFill>
              </a:rPr>
              <a:t>two</a:t>
            </a:r>
            <a:r>
              <a:rPr lang="en-US" sz="1600" b="1" dirty="0"/>
              <a:t> </a:t>
            </a:r>
            <a:r>
              <a:rPr lang="en-US" sz="1700" dirty="0"/>
              <a:t>objects.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C92F1C3-6C36-48C2-98F1-7916479DE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805" y="1415836"/>
            <a:ext cx="2430780" cy="143716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63B7C53-5B89-4F0D-863E-C12321E05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790" y="1880307"/>
            <a:ext cx="1511939" cy="86720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2D316B7-69B1-4A58-B8EE-C8C3FF85CE5A}"/>
              </a:ext>
            </a:extLst>
          </p:cNvPr>
          <p:cNvSpPr txBox="1"/>
          <p:nvPr/>
        </p:nvSpPr>
        <p:spPr>
          <a:xfrm>
            <a:off x="895350" y="3000066"/>
            <a:ext cx="5025390" cy="400110"/>
          </a:xfrm>
          <a:prstGeom prst="rect">
            <a:avLst/>
          </a:prstGeom>
          <a:solidFill>
            <a:srgbClr val="0088EE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The ant is </a:t>
            </a:r>
            <a:r>
              <a:rPr lang="en-US" sz="2000" b="1" dirty="0">
                <a:solidFill>
                  <a:srgbClr val="FFFF00"/>
                </a:solidFill>
              </a:rPr>
              <a:t>small</a:t>
            </a:r>
            <a:r>
              <a:rPr lang="en-US" sz="2000" b="1" u="sng" dirty="0">
                <a:solidFill>
                  <a:schemeClr val="bg1"/>
                </a:solidFill>
              </a:rPr>
              <a:t>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u="sng" dirty="0">
                <a:solidFill>
                  <a:schemeClr val="bg1"/>
                </a:solidFill>
              </a:rPr>
              <a:t>than</a:t>
            </a:r>
            <a:r>
              <a:rPr lang="en-US" sz="2000" dirty="0">
                <a:solidFill>
                  <a:schemeClr val="bg1"/>
                </a:solidFill>
              </a:rPr>
              <a:t> the elephant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6DBFB26-8430-4DD1-832D-FB8DE463E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4146" y="3652735"/>
            <a:ext cx="1085149" cy="87000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9554843-1CEF-44D9-839C-8BA4FBDB7B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7184" y="3580368"/>
            <a:ext cx="1085150" cy="975502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C91E19D-6211-4BC2-B296-F55014D39B18}"/>
              </a:ext>
            </a:extLst>
          </p:cNvPr>
          <p:cNvSpPr txBox="1"/>
          <p:nvPr/>
        </p:nvSpPr>
        <p:spPr>
          <a:xfrm>
            <a:off x="859155" y="4588998"/>
            <a:ext cx="481012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/>
              <a:t>Butterfly is </a:t>
            </a:r>
            <a:r>
              <a:rPr lang="en-US" sz="2000" b="1" u="sng" dirty="0"/>
              <a:t>more</a:t>
            </a:r>
            <a:r>
              <a:rPr lang="en-US" sz="2000" dirty="0"/>
              <a:t> </a:t>
            </a:r>
            <a:r>
              <a:rPr lang="en-US" sz="2000" b="1" u="sng" dirty="0">
                <a:solidFill>
                  <a:srgbClr val="FFFF00"/>
                </a:solidFill>
              </a:rPr>
              <a:t>beautiful </a:t>
            </a:r>
            <a:r>
              <a:rPr lang="en-US" sz="2000" dirty="0"/>
              <a:t> </a:t>
            </a:r>
            <a:r>
              <a:rPr lang="en-US" sz="2000" b="1" u="sng" dirty="0"/>
              <a:t>than</a:t>
            </a:r>
            <a:r>
              <a:rPr lang="en-US" sz="2000" dirty="0"/>
              <a:t> frog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12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DE5277D2-ED71-45E0-AF60-1D061A12928A}"/>
              </a:ext>
            </a:extLst>
          </p:cNvPr>
          <p:cNvSpPr/>
          <p:nvPr/>
        </p:nvSpPr>
        <p:spPr>
          <a:xfrm>
            <a:off x="1767840" y="702408"/>
            <a:ext cx="3009900" cy="571143"/>
          </a:xfrm>
          <a:prstGeom prst="wedgeRoundRectCallout">
            <a:avLst>
              <a:gd name="adj1" fmla="val 68563"/>
              <a:gd name="adj2" fmla="val 1044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Adjectives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BA93A40B-B533-4A1F-A795-F1C48E5C4289}"/>
              </a:ext>
            </a:extLst>
          </p:cNvPr>
          <p:cNvCxnSpPr>
            <a:cxnSpLocks/>
          </p:cNvCxnSpPr>
          <p:nvPr/>
        </p:nvCxnSpPr>
        <p:spPr>
          <a:xfrm>
            <a:off x="3444240" y="1363980"/>
            <a:ext cx="0" cy="4110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D5C54ECB-905A-46A1-A17C-9652E5424979}"/>
              </a:ext>
            </a:extLst>
          </p:cNvPr>
          <p:cNvCxnSpPr>
            <a:cxnSpLocks/>
          </p:cNvCxnSpPr>
          <p:nvPr/>
        </p:nvCxnSpPr>
        <p:spPr>
          <a:xfrm>
            <a:off x="1295400" y="1759743"/>
            <a:ext cx="412623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47FB8E66-18E3-41E1-9EF1-10C33762586C}"/>
              </a:ext>
            </a:extLst>
          </p:cNvPr>
          <p:cNvCxnSpPr/>
          <p:nvPr/>
        </p:nvCxnSpPr>
        <p:spPr>
          <a:xfrm>
            <a:off x="1295400" y="1759743"/>
            <a:ext cx="0" cy="7162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3E170C68-AFD5-455D-9B96-9BC033C85A13}"/>
              </a:ext>
            </a:extLst>
          </p:cNvPr>
          <p:cNvCxnSpPr/>
          <p:nvPr/>
        </p:nvCxnSpPr>
        <p:spPr>
          <a:xfrm>
            <a:off x="5421630" y="1758732"/>
            <a:ext cx="0" cy="7162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57BED91-797D-4A3C-AFD3-565474829145}"/>
              </a:ext>
            </a:extLst>
          </p:cNvPr>
          <p:cNvSpPr txBox="1"/>
          <p:nvPr/>
        </p:nvSpPr>
        <p:spPr>
          <a:xfrm>
            <a:off x="419100" y="2513589"/>
            <a:ext cx="197358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Short adjectives</a:t>
            </a:r>
            <a:endParaRPr lang="ar-SA" sz="1800" b="1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D7C439C-2BAF-4AD7-B292-6732A3BC8C3C}"/>
              </a:ext>
            </a:extLst>
          </p:cNvPr>
          <p:cNvSpPr txBox="1"/>
          <p:nvPr/>
        </p:nvSpPr>
        <p:spPr>
          <a:xfrm>
            <a:off x="4328160" y="2513589"/>
            <a:ext cx="197358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Long adjectives</a:t>
            </a:r>
            <a:endParaRPr lang="ar-SA" sz="1800" b="1" dirty="0"/>
          </a:p>
        </p:txBody>
      </p: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C023AB62-F3AE-4D44-AA99-DC4E34DA4875}"/>
              </a:ext>
            </a:extLst>
          </p:cNvPr>
          <p:cNvCxnSpPr>
            <a:cxnSpLocks/>
          </p:cNvCxnSpPr>
          <p:nvPr/>
        </p:nvCxnSpPr>
        <p:spPr>
          <a:xfrm>
            <a:off x="1295400" y="2940843"/>
            <a:ext cx="0" cy="4480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5034584-D118-4587-BAA3-F12B497FD385}"/>
              </a:ext>
            </a:extLst>
          </p:cNvPr>
          <p:cNvSpPr txBox="1"/>
          <p:nvPr/>
        </p:nvSpPr>
        <p:spPr>
          <a:xfrm>
            <a:off x="419100" y="3429653"/>
            <a:ext cx="1973580" cy="646331"/>
          </a:xfrm>
          <a:prstGeom prst="rect">
            <a:avLst/>
          </a:prstGeom>
          <a:solidFill>
            <a:srgbClr val="FFCC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5 letters and fewer</a:t>
            </a:r>
            <a:endParaRPr lang="ar-SA" sz="1800" b="1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D79CF1B-9D77-4AE0-BC16-E8C5B60DDD82}"/>
              </a:ext>
            </a:extLst>
          </p:cNvPr>
          <p:cNvSpPr txBox="1"/>
          <p:nvPr/>
        </p:nvSpPr>
        <p:spPr>
          <a:xfrm>
            <a:off x="4518660" y="3388935"/>
            <a:ext cx="1973580" cy="646331"/>
          </a:xfrm>
          <a:prstGeom prst="rect">
            <a:avLst/>
          </a:prstGeom>
          <a:solidFill>
            <a:srgbClr val="FFCC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More than 5 letters</a:t>
            </a:r>
            <a:endParaRPr lang="ar-SA" sz="1800" b="1" dirty="0"/>
          </a:p>
        </p:txBody>
      </p: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8A5ADB46-FACE-496D-97D2-D17E160DB15C}"/>
              </a:ext>
            </a:extLst>
          </p:cNvPr>
          <p:cNvCxnSpPr>
            <a:cxnSpLocks/>
          </p:cNvCxnSpPr>
          <p:nvPr/>
        </p:nvCxnSpPr>
        <p:spPr>
          <a:xfrm>
            <a:off x="5421630" y="2940842"/>
            <a:ext cx="0" cy="4480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4C234BC4-1AFE-40E0-9F1A-3E5FCF7BE2AB}"/>
              </a:ext>
            </a:extLst>
          </p:cNvPr>
          <p:cNvCxnSpPr>
            <a:cxnSpLocks/>
          </p:cNvCxnSpPr>
          <p:nvPr/>
        </p:nvCxnSpPr>
        <p:spPr>
          <a:xfrm>
            <a:off x="1287780" y="4129563"/>
            <a:ext cx="0" cy="4480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رابط كسهم مستقيم 26">
            <a:extLst>
              <a:ext uri="{FF2B5EF4-FFF2-40B4-BE49-F238E27FC236}">
                <a16:creationId xmlns:a16="http://schemas.microsoft.com/office/drawing/2014/main" id="{2894DA57-506F-4FBB-998A-C194AC8F6E4E}"/>
              </a:ext>
            </a:extLst>
          </p:cNvPr>
          <p:cNvCxnSpPr>
            <a:cxnSpLocks/>
          </p:cNvCxnSpPr>
          <p:nvPr/>
        </p:nvCxnSpPr>
        <p:spPr>
          <a:xfrm>
            <a:off x="5505450" y="4075984"/>
            <a:ext cx="0" cy="4480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BCDA6F7-0ECF-41FF-BF0C-64317FBBDA17}"/>
              </a:ext>
            </a:extLst>
          </p:cNvPr>
          <p:cNvSpPr txBox="1"/>
          <p:nvPr/>
        </p:nvSpPr>
        <p:spPr>
          <a:xfrm>
            <a:off x="306705" y="4577656"/>
            <a:ext cx="2825113" cy="369332"/>
          </a:xfrm>
          <a:prstGeom prst="rect">
            <a:avLst/>
          </a:prstGeom>
          <a:solidFill>
            <a:srgbClr val="FF9933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Small – big – tall - easy</a:t>
            </a:r>
            <a:endParaRPr lang="ar-SA" sz="1800" b="1" dirty="0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D5F82E87-6A2F-47BA-B434-086C763EFE53}"/>
              </a:ext>
            </a:extLst>
          </p:cNvPr>
          <p:cNvSpPr txBox="1"/>
          <p:nvPr/>
        </p:nvSpPr>
        <p:spPr>
          <a:xfrm>
            <a:off x="3970024" y="4542654"/>
            <a:ext cx="2522216" cy="369332"/>
          </a:xfrm>
          <a:prstGeom prst="rect">
            <a:avLst/>
          </a:prstGeom>
          <a:solidFill>
            <a:srgbClr val="FF9933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Expensive- beautiful</a:t>
            </a:r>
            <a:endParaRPr lang="ar-SA" sz="1800" b="1" dirty="0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D9A0D7D-FB9C-4A07-8BC7-611C0517DBB6}"/>
              </a:ext>
            </a:extLst>
          </p:cNvPr>
          <p:cNvSpPr txBox="1"/>
          <p:nvPr/>
        </p:nvSpPr>
        <p:spPr>
          <a:xfrm>
            <a:off x="220977" y="179780"/>
            <a:ext cx="6873235" cy="400110"/>
          </a:xfrm>
          <a:prstGeom prst="rect">
            <a:avLst/>
          </a:prstGeom>
          <a:solidFill>
            <a:srgbClr val="F6C7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The adjectives are two kinds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6" grpId="0" animBg="1"/>
      <p:bldP spid="21" grpId="0" animBg="1"/>
      <p:bldP spid="22" grpId="0" animBg="1"/>
      <p:bldP spid="28" grpId="0" animBg="1"/>
      <p:bldP spid="29" grpId="0" animBg="1"/>
      <p:bldP spid="32" grpId="0" animBg="1"/>
    </p:bldLst>
  </p:timing>
</p:sld>
</file>

<file path=ppt/theme/theme1.xml><?xml version="1.0" encoding="utf-8"?>
<a:theme xmlns:a="http://schemas.openxmlformats.org/drawingml/2006/main" name="Eglamou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822</Words>
  <Application>Microsoft Office PowerPoint</Application>
  <PresentationFormat>عرض على الشاشة (16:9)</PresentationFormat>
  <Paragraphs>189</Paragraphs>
  <Slides>34</Slides>
  <Notes>34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46" baseType="lpstr">
      <vt:lpstr>Lato Light</vt:lpstr>
      <vt:lpstr>Arial Narrow</vt:lpstr>
      <vt:lpstr>Maiandra GD</vt:lpstr>
      <vt:lpstr>Arial</vt:lpstr>
      <vt:lpstr>Calibri</vt:lpstr>
      <vt:lpstr>Footlight MT Light</vt:lpstr>
      <vt:lpstr>Bookman Old Style</vt:lpstr>
      <vt:lpstr>Coming Soon</vt:lpstr>
      <vt:lpstr>Berlin Sans FB Demi</vt:lpstr>
      <vt:lpstr>Lato Hairline</vt:lpstr>
      <vt:lpstr>Lato Black</vt:lpstr>
      <vt:lpstr>Eglamour template</vt:lpstr>
      <vt:lpstr>Unit4 The World of TV Form, Meaning &amp; Function</vt:lpstr>
      <vt:lpstr>Lesson Objectives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Words Connected with  Space and the Planetary System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ام الوليد</dc:creator>
  <cp:lastModifiedBy>انتصار بنت العبيدالله</cp:lastModifiedBy>
  <cp:revision>57</cp:revision>
  <dcterms:modified xsi:type="dcterms:W3CDTF">2023-10-18T00:16:56Z</dcterms:modified>
</cp:coreProperties>
</file>