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8" r:id="rId2"/>
    <p:sldId id="257" r:id="rId3"/>
    <p:sldId id="347" r:id="rId4"/>
    <p:sldId id="348" r:id="rId5"/>
    <p:sldId id="385" r:id="rId6"/>
    <p:sldId id="349" r:id="rId7"/>
    <p:sldId id="332" r:id="rId8"/>
    <p:sldId id="357" r:id="rId9"/>
    <p:sldId id="350" r:id="rId10"/>
    <p:sldId id="351" r:id="rId11"/>
    <p:sldId id="333" r:id="rId12"/>
    <p:sldId id="352" r:id="rId13"/>
    <p:sldId id="353" r:id="rId14"/>
    <p:sldId id="358" r:id="rId15"/>
    <p:sldId id="359" r:id="rId16"/>
    <p:sldId id="360" r:id="rId17"/>
    <p:sldId id="340" r:id="rId18"/>
    <p:sldId id="361" r:id="rId19"/>
    <p:sldId id="371" r:id="rId20"/>
    <p:sldId id="366" r:id="rId21"/>
    <p:sldId id="362" r:id="rId22"/>
    <p:sldId id="363" r:id="rId23"/>
    <p:sldId id="364" r:id="rId24"/>
    <p:sldId id="365" r:id="rId25"/>
    <p:sldId id="367" r:id="rId26"/>
    <p:sldId id="386" r:id="rId27"/>
    <p:sldId id="387" r:id="rId28"/>
    <p:sldId id="370" r:id="rId29"/>
    <p:sldId id="369" r:id="rId30"/>
    <p:sldId id="382" r:id="rId31"/>
    <p:sldId id="372" r:id="rId32"/>
    <p:sldId id="339" r:id="rId33"/>
    <p:sldId id="381" r:id="rId34"/>
    <p:sldId id="377" r:id="rId35"/>
    <p:sldId id="378" r:id="rId36"/>
    <p:sldId id="373" r:id="rId37"/>
    <p:sldId id="374" r:id="rId38"/>
    <p:sldId id="375" r:id="rId39"/>
    <p:sldId id="379" r:id="rId40"/>
    <p:sldId id="380" r:id="rId41"/>
    <p:sldId id="317" r:id="rId42"/>
    <p:sldId id="318" r:id="rId43"/>
    <p:sldId id="320" r:id="rId44"/>
    <p:sldId id="321" r:id="rId45"/>
    <p:sldId id="319" r:id="rId46"/>
    <p:sldId id="316" r:id="rId47"/>
    <p:sldId id="384" r:id="rId48"/>
    <p:sldId id="281" r:id="rId49"/>
  </p:sldIdLst>
  <p:sldSz cx="12192000" cy="6858000"/>
  <p:notesSz cx="6858000" cy="9144000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C"/>
    <a:srgbClr val="FF6B52"/>
    <a:srgbClr val="AEDE42"/>
    <a:srgbClr val="864996"/>
    <a:srgbClr val="5FD0E1"/>
    <a:srgbClr val="0000FF"/>
    <a:srgbClr val="D26114"/>
    <a:srgbClr val="E6E6E4"/>
    <a:srgbClr val="D8D8D6"/>
    <a:srgbClr val="CCCC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74" autoAdjust="0"/>
    <p:restoredTop sz="82988" autoAdjust="0"/>
  </p:normalViewPr>
  <p:slideViewPr>
    <p:cSldViewPr snapToGrid="0" showGuides="1">
      <p:cViewPr varScale="1">
        <p:scale>
          <a:sx n="75" d="100"/>
          <a:sy n="75" d="100"/>
        </p:scale>
        <p:origin x="67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2146658A-390F-445F-854F-AE08DC3020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0971034-1A9F-48B2-BA76-74A2BC58B3B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1D317B0-9059-41CA-B8CA-DD71DCC851F8}" type="datetimeFigureOut">
              <a:rPr lang="ar-SA" smtClean="0"/>
              <a:t>25/02/42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8E6AD24-58F5-434F-9070-32BD99FD9C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0A71EFF-8EBE-45B4-9635-58B264A626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4A0609-8449-4DFC-BFE4-4549D289A17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928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ADE79E-98C8-42B4-B234-735AB6B6D16C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EB2C8-CB63-4063-ABAE-0558C61AFC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813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14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668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2537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815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400" dirty="0">
                <a:ln w="0"/>
              </a:rPr>
              <a:t>Points when summarizing:</a:t>
            </a:r>
          </a:p>
          <a:p>
            <a:pPr algn="ctr"/>
            <a:endParaRPr lang="ar-SA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 need to repeat everything you read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your own word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Use your own style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Just focus on  the main ideas </a:t>
            </a:r>
            <a:endParaRPr lang="en-US" sz="2400" dirty="0">
              <a:ln w="0"/>
            </a:endParaRPr>
          </a:p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Myriad Pro Light"/>
            </a:endParaRPr>
          </a:p>
          <a:p>
            <a:endParaRPr lang="en-US" sz="1800" b="0" i="0" u="none" strike="noStrike" baseline="0" dirty="0">
              <a:latin typeface="Myriad Pro Light"/>
            </a:endParaRPr>
          </a:p>
          <a:p>
            <a:endParaRPr lang="en-US" sz="1800" b="0" i="0" u="none" strike="noStrike" baseline="0" dirty="0">
              <a:latin typeface="Myriad Pro Light"/>
            </a:endParaRPr>
          </a:p>
          <a:p>
            <a:r>
              <a:rPr lang="en-US" sz="1800" b="0" i="0" u="none" strike="noStrike" baseline="0" dirty="0">
                <a:latin typeface="Myriad Pro Light"/>
              </a:rPr>
              <a:t>it’s about taking vacations in beautiful places </a:t>
            </a:r>
          </a:p>
          <a:p>
            <a:r>
              <a:rPr lang="en-US" sz="1800" b="0" i="0" u="none" strike="noStrike" baseline="0" dirty="0">
                <a:latin typeface="Myriad Pro Light"/>
              </a:rPr>
              <a:t>and helping the environment at the same time. </a:t>
            </a:r>
          </a:p>
          <a:p>
            <a:endParaRPr lang="en-US" sz="1800" b="0" i="0" u="none" strike="noStrike" baseline="0" dirty="0">
              <a:latin typeface="Myriad Pro Light"/>
            </a:endParaRPr>
          </a:p>
          <a:p>
            <a:r>
              <a:rPr lang="en-US" sz="1800" b="0" i="0" u="none" strike="noStrike" baseline="0" dirty="0">
                <a:latin typeface="Myriad Pro Light"/>
              </a:rPr>
              <a:t>This is called </a:t>
            </a:r>
            <a:r>
              <a:rPr lang="en-US" sz="1800" b="0" i="1" u="none" strike="noStrike" baseline="0" dirty="0">
                <a:latin typeface="Myriad Pro Light"/>
              </a:rPr>
              <a:t>ecotourism</a:t>
            </a:r>
            <a:r>
              <a:rPr lang="en-US" sz="1800" b="0" i="0" u="none" strike="noStrike" baseline="0" dirty="0">
                <a:latin typeface="Myriad Pro Light"/>
              </a:rPr>
              <a:t>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44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633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Ecotourism become a business having qualities such:</a:t>
            </a:r>
          </a:p>
          <a:p>
            <a:endParaRPr lang="en-US" dirty="0"/>
          </a:p>
          <a:p>
            <a:r>
              <a:rPr lang="en-US" dirty="0"/>
              <a:t>1- Travelling to natural places</a:t>
            </a:r>
          </a:p>
          <a:p>
            <a:r>
              <a:rPr lang="en-US" dirty="0"/>
              <a:t>2- geographically isolated; away</a:t>
            </a:r>
          </a:p>
          <a:p>
            <a:r>
              <a:rPr lang="en-US" dirty="0"/>
              <a:t>3- involve protecting the environment</a:t>
            </a:r>
          </a:p>
          <a:p>
            <a:r>
              <a:rPr lang="en-US" dirty="0"/>
              <a:t>4- using natural or local resources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104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changing (converting) of Costa Rica from the world’s top deforestation land into top ecotourism destination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260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LARGE number of tourists choose Costa Rica because of its high quality natural areas founded there.</a:t>
            </a:r>
          </a:p>
          <a:p>
            <a:endParaRPr lang="en-US" dirty="0"/>
          </a:p>
          <a:p>
            <a:r>
              <a:rPr lang="en-US" dirty="0"/>
              <a:t>Such as</a:t>
            </a:r>
          </a:p>
          <a:p>
            <a:endParaRPr lang="en-US" dirty="0"/>
          </a:p>
          <a:p>
            <a:r>
              <a:rPr lang="en-US" dirty="0"/>
              <a:t>Beautiful beach</a:t>
            </a:r>
          </a:p>
          <a:p>
            <a:r>
              <a:rPr lang="en-US" dirty="0"/>
              <a:t>Rain forest</a:t>
            </a:r>
          </a:p>
          <a:p>
            <a:r>
              <a:rPr lang="en-US" sz="1800" b="0" i="0" u="none" strike="noStrike" baseline="0" dirty="0"/>
              <a:t>Exotic wildlife </a:t>
            </a:r>
          </a:p>
          <a:p>
            <a:endParaRPr lang="en-US" sz="1800" b="0" i="0" u="none" strike="noStrike" baseline="0" dirty="0"/>
          </a:p>
          <a:p>
            <a:r>
              <a:rPr lang="en-US" sz="1800" b="0" i="0" u="none" strike="noStrike" baseline="0" dirty="0"/>
              <a:t> &amp;</a:t>
            </a:r>
          </a:p>
          <a:p>
            <a:endParaRPr lang="en-US" sz="1800" b="0" i="0" u="none" strike="noStrike" baseline="0" dirty="0"/>
          </a:p>
          <a:p>
            <a:r>
              <a:rPr lang="en-US" sz="1800" b="0" i="0" u="none" strike="noStrike" baseline="0" dirty="0"/>
              <a:t> doing some activities such as go hiking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899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 is used in environmentally careful ways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586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important part of ecotourism over the world.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Ecotourism in Costa Rica provide is special.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 lose in ecotourism.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Both, The visitors and the visited country win.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54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904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323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874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important part of ecotourism over the world.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Ecotourism in Costa Rica provide is special.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 lose in ecotourism.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Both, The visitors and the visited country win.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901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139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2704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3626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Myriad Pro Light"/>
            </a:endParaRPr>
          </a:p>
          <a:p>
            <a:r>
              <a:rPr lang="en-US" sz="1800" b="0" i="0" u="none" strike="noStrike" baseline="0" dirty="0">
                <a:latin typeface="Myriad Pro Light"/>
              </a:rPr>
              <a:t>It’s a beach in its natural state. </a:t>
            </a:r>
          </a:p>
          <a:p>
            <a:r>
              <a:rPr lang="en-US" sz="1800" b="0" i="0" u="none" strike="noStrike" baseline="0" dirty="0">
                <a:latin typeface="Myriad Pro Light"/>
              </a:rPr>
              <a:t>There aren’t a lot of hotels or restaurants.</a:t>
            </a:r>
          </a:p>
          <a:p>
            <a:r>
              <a:rPr lang="en-US" sz="1800" b="0" i="0" u="none" strike="noStrike" baseline="0" dirty="0">
                <a:latin typeface="Myriad Pro Light"/>
              </a:rPr>
              <a:t> It’s clean and without a lot of garbage.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9812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Myriad Pro Light"/>
            </a:endParaRPr>
          </a:p>
          <a:p>
            <a:r>
              <a:rPr lang="en-US" sz="1800" b="0" i="0" u="none" strike="noStrike" baseline="0" dirty="0">
                <a:latin typeface="Myriad Pro Light"/>
              </a:rPr>
              <a:t>protect the plants, animals, water and land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5825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latin typeface="Myriad Pro Light"/>
              </a:rPr>
              <a:t>features; </a:t>
            </a:r>
          </a:p>
          <a:p>
            <a:endParaRPr lang="en-US" sz="1800" b="0" i="0" u="none" strike="noStrike" baseline="0" dirty="0">
              <a:latin typeface="Myriad Pro Light"/>
            </a:endParaRPr>
          </a:p>
          <a:p>
            <a:r>
              <a:rPr lang="en-US" sz="1800" b="0" i="0" u="none" strike="noStrike" baseline="0" dirty="0">
                <a:latin typeface="Myriad Pro Light"/>
              </a:rPr>
              <a:t>things that are special about it)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745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Myriad Pro Light"/>
            </a:endParaRPr>
          </a:p>
          <a:p>
            <a:r>
              <a:rPr lang="en-US" sz="1800" b="0" i="0" u="none" strike="noStrike" baseline="0" dirty="0">
                <a:latin typeface="Myriad Pro Light"/>
              </a:rPr>
              <a:t>place that are far away and difficult to get to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9776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9051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Myriad Pro Light"/>
            </a:endParaRPr>
          </a:p>
          <a:p>
            <a:r>
              <a:rPr lang="en-US" sz="1800" b="0" i="0" u="none" strike="noStrike" baseline="0" dirty="0">
                <a:latin typeface="Myriad Pro Light"/>
              </a:rPr>
              <a:t>saving water; </a:t>
            </a:r>
          </a:p>
          <a:p>
            <a:endParaRPr lang="en-US" sz="1800" b="0" i="0" u="none" strike="noStrike" baseline="0" dirty="0">
              <a:latin typeface="Myriad Pro Light"/>
            </a:endParaRPr>
          </a:p>
          <a:p>
            <a:r>
              <a:rPr lang="en-US" sz="1800" b="0" i="0" u="none" strike="noStrike" baseline="0" dirty="0">
                <a:latin typeface="Myriad Pro Light"/>
              </a:rPr>
              <a:t>keeping it clean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78019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Myriad Pro Light"/>
            </a:endParaRPr>
          </a:p>
          <a:p>
            <a:r>
              <a:rPr lang="en-US" sz="1800" b="0" i="0" u="none" strike="noStrike" baseline="0" dirty="0">
                <a:latin typeface="Myriad Pro Light"/>
              </a:rPr>
              <a:t>possibility of earning money while doing something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0724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Myriad Pro Light"/>
            </a:endParaRPr>
          </a:p>
          <a:p>
            <a:r>
              <a:rPr lang="en-US" sz="1800" b="0" i="0" u="none" strike="noStrike" baseline="0" dirty="0">
                <a:latin typeface="Myriad Pro Light"/>
              </a:rPr>
              <a:t>cutting down trees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4239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Myriad Pro Light"/>
            </a:endParaRPr>
          </a:p>
          <a:p>
            <a:r>
              <a:rPr lang="en-US" sz="1800" b="0" i="0" u="none" strike="noStrike" baseline="0" dirty="0">
                <a:latin typeface="Myriad Pro Light"/>
              </a:rPr>
              <a:t>cutting down many fewer trees than in the past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83808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ar-SA" sz="1800" b="0" i="0" u="none" strike="noStrike" baseline="0" dirty="0">
              <a:solidFill>
                <a:srgbClr val="000000"/>
              </a:solidFill>
              <a:latin typeface="Myriad Pro Light"/>
            </a:endParaRPr>
          </a:p>
          <a:p>
            <a:r>
              <a:rPr lang="en-US" sz="1800" b="0" i="0" u="none" strike="noStrike" baseline="0" dirty="0">
                <a:latin typeface="Myriad Pro Light"/>
              </a:rPr>
              <a:t>forest full of green trees and many other plants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7741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3306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5670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https://www.blueabaya.com/2012/01/ten-amazing-places-to-visit-in-saudi.html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9858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952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744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712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7C920-FAF1-4735-A148-C9BEEFCD3BF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006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7881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092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DEB2C8-CB63-4063-ABAE-0558C61AFC7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83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186B66-14A3-4B11-8DA7-645A214688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C279FA3-BCDF-4C1B-8226-D342DEF1E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76FE40-0115-4FCC-A0A0-60A3D8BF4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F770CE-E2CB-4E65-BAB3-148834FB4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486E1D-9C58-4FDF-BB84-CB8FF9D60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6DFE2604-7CE5-4543-BEBC-3EE3083A3B45}"/>
              </a:ext>
            </a:extLst>
          </p:cNvPr>
          <p:cNvGrpSpPr/>
          <p:nvPr userDrawn="1"/>
        </p:nvGrpSpPr>
        <p:grpSpPr>
          <a:xfrm>
            <a:off x="-703521" y="-20320"/>
            <a:ext cx="13352004" cy="6908800"/>
            <a:chOff x="-703521" y="-20320"/>
            <a:chExt cx="13352004" cy="69088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3002732-0ABB-4122-A3AF-B5247A4DBD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703521" y="3642168"/>
              <a:ext cx="12194481" cy="3246312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FE482D2-461A-4F8C-982B-BEA4233C21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flipH="1" flipV="1">
              <a:off x="4998719" y="-20320"/>
              <a:ext cx="7649764" cy="2036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5755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BB79FB-654C-4753-8771-1F7763C7D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3918390-3EC2-4CE2-940E-EA9318598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01F9B5-A0DB-4201-9C30-7C07A4481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BC0D3A-073D-455B-BB2E-99DD4C531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85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533156-D888-47FB-BADA-A877AA322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8B17822-7F32-4585-B7A2-9645A7770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DC8B18-A35D-4F19-9AB9-C74146A1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713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D91822-BE5A-40F1-81CB-61FA2F4E1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4C0B1F-379D-4CBC-B289-E12496665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D8CAFE-F3C9-4741-B033-87B55E9C7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A835A0-8CE5-481D-8755-D989267EF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238702-F743-4A99-A9AB-2EC552F5A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3277A2-76A3-4C4E-B89E-F94F00D05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499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470C24-7028-4A70-BDA8-37BE0988A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0861D36-7CA3-470A-9B59-31608BD86E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EA643F1-C52C-46B3-A3CA-615FC79CC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EE7025-C942-4810-952F-0F00353B2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094E513-B93A-4098-AAF2-CE7B4274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88F7A4-0020-446E-ADAA-AED802858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694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E870B2-240A-49BE-AE51-2B012C6C4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A40FE22-2111-4CF0-900D-A641969EB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18599B-A3B3-4D19-AB8C-706B369D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D0B599-C4B4-4FA5-B1AB-92ECB9A8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B100F2-5FCC-42BC-9836-E827F8CBA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560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443669-2874-4FFF-9A34-A468D26702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B837DD-6CFE-45EB-97C3-B6B2E9417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165100-EA86-4945-8C02-7D3F40832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0E7FA4-9AEB-483F-8F7A-104D873E4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1B8FA7-5906-4270-A230-87300C95B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23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F35A47-5E88-4D20-80E8-7E0875AEE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EA53828-C793-4E99-AB6F-214D51B60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E330D0-B56D-4F18-9166-63D0E04C2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08D9D4-6CD5-42C3-BE1C-688336740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 flipV="1">
            <a:off x="4998719" y="-20320"/>
            <a:ext cx="7649764" cy="203645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34175-C93E-41E8-8A9B-EA7C067B3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76795" y="4821544"/>
            <a:ext cx="7649764" cy="2036456"/>
          </a:xfrm>
          <a:prstGeom prst="rect">
            <a:avLst/>
          </a:prstGeom>
        </p:spPr>
      </p:pic>
      <p:sp>
        <p:nvSpPr>
          <p:cNvPr id="9" name="文本框 16">
            <a:extLst>
              <a:ext uri="{FF2B5EF4-FFF2-40B4-BE49-F238E27FC236}">
                <a16:creationId xmlns:a16="http://schemas.microsoft.com/office/drawing/2014/main" id="{6E089DA8-B6EB-468A-A1EF-00483557D46F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</a:t>
            </a:r>
            <a:r>
              <a:rPr lang="en-US" altLang="zh-CN" sz="1050" b="1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 </a:t>
            </a: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95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4DBACB-2A7F-40B4-BE80-4B27CE6F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F1C17D4-C853-4823-ABA1-45F2FE8BA7F7}"/>
              </a:ext>
            </a:extLst>
          </p:cNvPr>
          <p:cNvGrpSpPr/>
          <p:nvPr userDrawn="1"/>
        </p:nvGrpSpPr>
        <p:grpSpPr>
          <a:xfrm flipH="1" flipV="1">
            <a:off x="-424121" y="-25400"/>
            <a:ext cx="13352004" cy="6908800"/>
            <a:chOff x="-703521" y="-20320"/>
            <a:chExt cx="13352004" cy="69088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073498E7-160F-4BED-849B-276B8B9C47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703521" y="3642168"/>
              <a:ext cx="12194481" cy="324631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6581B38-7664-46C3-955F-93B335C7E1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 flipH="1" flipV="1">
              <a:off x="4998719" y="-20320"/>
              <a:ext cx="7649764" cy="2036456"/>
            </a:xfrm>
            <a:prstGeom prst="rect">
              <a:avLst/>
            </a:prstGeom>
          </p:spPr>
        </p:pic>
      </p:grpSp>
      <p:sp>
        <p:nvSpPr>
          <p:cNvPr id="10" name="文本框 16">
            <a:extLst>
              <a:ext uri="{FF2B5EF4-FFF2-40B4-BE49-F238E27FC236}">
                <a16:creationId xmlns:a16="http://schemas.microsoft.com/office/drawing/2014/main" id="{A3938929-59FD-46AB-A1AC-54CFC6FAD138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 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66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10" y="-750616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0" y="2509641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0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1" y="3047622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5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6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41BEC46-E9AA-4E69-B6CB-5ADD7BB063A3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 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7" grpId="2"/>
      <p:bldP spid="17" grpId="3"/>
      <p:bldP spid="17" grpId="4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10" y="-750616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0" y="2509641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0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1" y="3047622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5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161">
            <a:extLst>
              <a:ext uri="{FF2B5EF4-FFF2-40B4-BE49-F238E27FC236}">
                <a16:creationId xmlns:a16="http://schemas.microsoft.com/office/drawing/2014/main" id="{0F104FE3-9CB1-4098-8A55-F006EA544F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651" y="250586"/>
            <a:ext cx="5396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02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Activity content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6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8" name="文本框 16">
            <a:extLst>
              <a:ext uri="{FF2B5EF4-FFF2-40B4-BE49-F238E27FC236}">
                <a16:creationId xmlns:a16="http://schemas.microsoft.com/office/drawing/2014/main" id="{42BD8AAC-0F9F-4739-BF81-BEC6F1500B71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Lesson 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66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10" y="-750616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0" y="2509641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0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1" y="3047622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5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161">
            <a:extLst>
              <a:ext uri="{FF2B5EF4-FFF2-40B4-BE49-F238E27FC236}">
                <a16:creationId xmlns:a16="http://schemas.microsoft.com/office/drawing/2014/main" id="{0F104FE3-9CB1-4098-8A55-F006EA544F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651" y="250586"/>
            <a:ext cx="5396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03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Pre-event preparation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6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8" name="文本框 16">
            <a:extLst>
              <a:ext uri="{FF2B5EF4-FFF2-40B4-BE49-F238E27FC236}">
                <a16:creationId xmlns:a16="http://schemas.microsoft.com/office/drawing/2014/main" id="{791197E7-80AE-4819-B77C-312D24AF79DB}"/>
              </a:ext>
            </a:extLst>
          </p:cNvPr>
          <p:cNvSpPr txBox="1"/>
          <p:nvPr userDrawn="1"/>
        </p:nvSpPr>
        <p:spPr>
          <a:xfrm>
            <a:off x="0" y="6885632"/>
            <a:ext cx="3101648" cy="269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Done by: Essa Al 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Hussaini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10" y="-750616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0" y="2509641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0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1" y="3047622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5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161">
            <a:extLst>
              <a:ext uri="{FF2B5EF4-FFF2-40B4-BE49-F238E27FC236}">
                <a16:creationId xmlns:a16="http://schemas.microsoft.com/office/drawing/2014/main" id="{0F104FE3-9CB1-4098-8A55-F006EA544F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651" y="250586"/>
            <a:ext cx="5396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04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Activity execution plan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6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09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17B11FC-F211-4031-BD61-3CAA42040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5CE61B-2A03-42B9-BA3D-D4F4DC89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FD1D2F-12D9-4F21-AED6-576DD1E1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C0A69C-0892-4BE2-B954-3A3021877C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122" b="32179"/>
          <a:stretch/>
        </p:blipFill>
        <p:spPr>
          <a:xfrm flipH="1" flipV="1">
            <a:off x="5240019" y="0"/>
            <a:ext cx="6951981" cy="13811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8A8BD31-574E-41BE-A8F4-B798BC25D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376" b="43296"/>
          <a:stretch/>
        </p:blipFill>
        <p:spPr>
          <a:xfrm>
            <a:off x="-1" y="5703247"/>
            <a:ext cx="6703069" cy="1154753"/>
          </a:xfrm>
          <a:prstGeom prst="rect">
            <a:avLst/>
          </a:prstGeom>
        </p:spPr>
      </p:pic>
      <p:sp>
        <p:nvSpPr>
          <p:cNvPr id="10" name="六边形 9">
            <a:extLst>
              <a:ext uri="{FF2B5EF4-FFF2-40B4-BE49-F238E27FC236}">
                <a16:creationId xmlns:a16="http://schemas.microsoft.com/office/drawing/2014/main" id="{6ECE1DC9-004D-4120-850F-C6B38111E312}"/>
              </a:ext>
            </a:extLst>
          </p:cNvPr>
          <p:cNvSpPr/>
          <p:nvPr userDrawn="1"/>
        </p:nvSpPr>
        <p:spPr>
          <a:xfrm>
            <a:off x="-676910" y="-750616"/>
            <a:ext cx="3030219" cy="2612257"/>
          </a:xfrm>
          <a:prstGeom prst="hexagon">
            <a:avLst/>
          </a:prstGeom>
          <a:solidFill>
            <a:srgbClr val="68499D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六边形 10">
            <a:extLst>
              <a:ext uri="{FF2B5EF4-FFF2-40B4-BE49-F238E27FC236}">
                <a16:creationId xmlns:a16="http://schemas.microsoft.com/office/drawing/2014/main" id="{0BB9919F-1BA3-4A49-B301-037CDE850738}"/>
              </a:ext>
            </a:extLst>
          </p:cNvPr>
          <p:cNvSpPr/>
          <p:nvPr userDrawn="1"/>
        </p:nvSpPr>
        <p:spPr>
          <a:xfrm>
            <a:off x="4263390" y="2509641"/>
            <a:ext cx="3030219" cy="2612257"/>
          </a:xfrm>
          <a:prstGeom prst="hexagon">
            <a:avLst/>
          </a:prstGeom>
          <a:solidFill>
            <a:srgbClr val="E362A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六边形 11">
            <a:extLst>
              <a:ext uri="{FF2B5EF4-FFF2-40B4-BE49-F238E27FC236}">
                <a16:creationId xmlns:a16="http://schemas.microsoft.com/office/drawing/2014/main" id="{E4E4FEA5-EA3C-4687-A0F2-F4A0C38E62C9}"/>
              </a:ext>
            </a:extLst>
          </p:cNvPr>
          <p:cNvSpPr/>
          <p:nvPr userDrawn="1"/>
        </p:nvSpPr>
        <p:spPr>
          <a:xfrm>
            <a:off x="6807200" y="3749274"/>
            <a:ext cx="2645409" cy="2280524"/>
          </a:xfrm>
          <a:prstGeom prst="hexagon">
            <a:avLst/>
          </a:prstGeom>
          <a:solidFill>
            <a:srgbClr val="FAA845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六边形 12">
            <a:extLst>
              <a:ext uri="{FF2B5EF4-FFF2-40B4-BE49-F238E27FC236}">
                <a16:creationId xmlns:a16="http://schemas.microsoft.com/office/drawing/2014/main" id="{058FBC69-A24C-4FCC-B5D8-E8F1BFE5F2FB}"/>
              </a:ext>
            </a:extLst>
          </p:cNvPr>
          <p:cNvSpPr/>
          <p:nvPr userDrawn="1"/>
        </p:nvSpPr>
        <p:spPr>
          <a:xfrm>
            <a:off x="8759191" y="3047622"/>
            <a:ext cx="2467610" cy="2127249"/>
          </a:xfrm>
          <a:prstGeom prst="hexagon">
            <a:avLst/>
          </a:prstGeom>
          <a:solidFill>
            <a:srgbClr val="81D0D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5AF5BAC1-C413-4A68-87DC-5CA993C4C1F6}"/>
              </a:ext>
            </a:extLst>
          </p:cNvPr>
          <p:cNvSpPr/>
          <p:nvPr userDrawn="1"/>
        </p:nvSpPr>
        <p:spPr>
          <a:xfrm>
            <a:off x="10506709" y="4990825"/>
            <a:ext cx="1795782" cy="1548087"/>
          </a:xfrm>
          <a:prstGeom prst="hexagon">
            <a:avLst/>
          </a:prstGeom>
          <a:solidFill>
            <a:srgbClr val="D2DE4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Rectangle 161">
            <a:extLst>
              <a:ext uri="{FF2B5EF4-FFF2-40B4-BE49-F238E27FC236}">
                <a16:creationId xmlns:a16="http://schemas.microsoft.com/office/drawing/2014/main" id="{0F104FE3-9CB1-4098-8A55-F006EA544F2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19651" y="250586"/>
            <a:ext cx="53969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05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 </a:t>
            </a:r>
            <a:r>
              <a:rPr lang="en-US" altLang="zh-C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Activity budget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50E276D5-3EDA-4E86-BFA3-DB3658ABDB63}"/>
              </a:ext>
            </a:extLst>
          </p:cNvPr>
          <p:cNvSpPr/>
          <p:nvPr userDrawn="1"/>
        </p:nvSpPr>
        <p:spPr>
          <a:xfrm flipV="1">
            <a:off x="521506" y="536702"/>
            <a:ext cx="2596619" cy="261610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EC8CEB6-AF63-48DD-972E-589809CBE3B2}"/>
              </a:ext>
            </a:extLst>
          </p:cNvPr>
          <p:cNvSpPr txBox="1"/>
          <p:nvPr userDrawn="1"/>
        </p:nvSpPr>
        <p:spPr>
          <a:xfrm>
            <a:off x="0" y="6885632"/>
            <a:ext cx="3101648" cy="85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定制</a:t>
            </a: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PPT</a:t>
            </a:r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：静水流深工作室</a:t>
            </a:r>
            <a:endParaRPr lang="en-US" altLang="zh-CN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QQ</a:t>
            </a:r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：</a:t>
            </a: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276060523</a:t>
            </a:r>
          </a:p>
          <a:p>
            <a:pPr>
              <a:lnSpc>
                <a:spcPct val="120000"/>
              </a:lnSpc>
            </a:pPr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微信：</a:t>
            </a:r>
            <a:r>
              <a:rPr lang="en-US" altLang="zh-CN" sz="105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whishile</a:t>
            </a:r>
            <a:endParaRPr lang="en-US" altLang="zh-CN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电话：</a:t>
            </a:r>
            <a:r>
              <a:rPr lang="en-US" altLang="zh-CN" sz="1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charset="0"/>
                <a:ea typeface="微软雅黑" charset="0"/>
              </a:rPr>
              <a:t>18928897164</a:t>
            </a:r>
            <a:endParaRPr lang="zh-CN" altLang="en-US" sz="1050" b="1" dirty="0">
              <a:solidFill>
                <a:schemeClr val="tx1">
                  <a:lumMod val="95000"/>
                  <a:lumOff val="5000"/>
                </a:schemeClr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44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3B1282-7CEB-4168-A78B-1679DB5C0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97B191-C743-4D40-8533-315027660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5AD159-D3C8-4471-9B0B-C25A2EE9C3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5757C81-322E-4AFF-94FF-C1353B4F1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61DC95B-E7B5-4EDB-BA63-D07D77A99E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8E089F-AD2A-4C34-83CA-EC0F7E49D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AE3A8E3-C4CE-4F7D-9FFC-E5B05708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49B8844-58D1-4534-BC02-DCC2275C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522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12F87CA-2B6A-4C96-B57A-3EB4B8F56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09E0A0C-018E-4066-B24C-04820563B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5C2E52-8E25-4E4B-B727-AF2E589AB5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7B229-CFD6-426A-A738-BB023DB7A3EF}" type="datetimeFigureOut">
              <a:rPr lang="zh-CN" altLang="en-US" smtClean="0"/>
              <a:t>2020/10/12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1EBC27-DF93-4096-84A3-5162E0A951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2DE361-6D87-4147-A75E-36BEA5910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8F47-3D84-4EA1-BEF4-BD724F1B926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403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61" r:id="rId6"/>
    <p:sldLayoutId id="2147483662" r:id="rId7"/>
    <p:sldLayoutId id="2147483663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4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10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3.xml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8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5.xml"/><Relationship Id="rId9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6.xml"/><Relationship Id="rId9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7.xml"/><Relationship Id="rId9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8.xml"/><Relationship Id="rId9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9.xml"/><Relationship Id="rId9" Type="http://schemas.microsoft.com/office/2007/relationships/hdphoto" Target="../media/hdphoto8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9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png"/><Relationship Id="rId12" Type="http://schemas.openxmlformats.org/officeDocument/2006/relationships/image" Target="../media/image35.png"/><Relationship Id="rId17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13.emf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30.png"/><Relationship Id="rId5" Type="http://schemas.openxmlformats.org/officeDocument/2006/relationships/image" Target="../media/image14.png"/><Relationship Id="rId15" Type="http://schemas.openxmlformats.org/officeDocument/2006/relationships/image" Target="../media/image12.emf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2.xml"/><Relationship Id="rId9" Type="http://schemas.microsoft.com/office/2007/relationships/hdphoto" Target="../media/hdphoto8.wdp"/><Relationship Id="rId14" Type="http://schemas.openxmlformats.org/officeDocument/2006/relationships/image" Target="../media/image1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9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-nocookie.com/embed/RDIfFTs9V1A?autoplay=1&amp;iv_load_policy=3&amp;loop=1&amp;modestbranding=1&amp;playlist=RDIfFTs9V1A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microsoft.com/office/2007/relationships/hdphoto" Target="../media/hdphoto2.wdp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2.png"/><Relationship Id="rId4" Type="http://schemas.openxmlformats.org/officeDocument/2006/relationships/hyperlink" Target="https://quizizz.com/admin/quiz/5f836ee3da6f29001b6c2905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2.wdp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2.wdp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abaya.com/2012/01/ten-amazing-places-to-visit-in-saudi.html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g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hyperlink" Target="https://www.liveworksheets.com/id1242917g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443DEA15-B658-4999-B722-DB1F061BC1F7}"/>
              </a:ext>
            </a:extLst>
          </p:cNvPr>
          <p:cNvGrpSpPr/>
          <p:nvPr/>
        </p:nvGrpSpPr>
        <p:grpSpPr>
          <a:xfrm>
            <a:off x="1889589" y="2197409"/>
            <a:ext cx="3063411" cy="3063411"/>
            <a:chOff x="2477118" y="1168709"/>
            <a:chExt cx="4063382" cy="4063382"/>
          </a:xfrm>
        </p:grpSpPr>
        <p:sp>
          <p:nvSpPr>
            <p:cNvPr id="12" name="流程图: 接点 11">
              <a:extLst>
                <a:ext uri="{FF2B5EF4-FFF2-40B4-BE49-F238E27FC236}">
                  <a16:creationId xmlns:a16="http://schemas.microsoft.com/office/drawing/2014/main" id="{C489A4F8-FD0D-4EE4-8F9B-532AE85EBCDD}"/>
                </a:ext>
              </a:extLst>
            </p:cNvPr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solidFill>
              <a:srgbClr val="F26B6D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3" name="流程图: 接点 12">
              <a:extLst>
                <a:ext uri="{FF2B5EF4-FFF2-40B4-BE49-F238E27FC236}">
                  <a16:creationId xmlns:a16="http://schemas.microsoft.com/office/drawing/2014/main" id="{76089D28-FB3E-4D69-8881-B9769C1D9F4C}"/>
                </a:ext>
              </a:extLst>
            </p:cNvPr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blipFill>
              <a:blip r:embed="rId3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sp>
        <p:nvSpPr>
          <p:cNvPr id="15" name="Rectangle 161">
            <a:extLst>
              <a:ext uri="{FF2B5EF4-FFF2-40B4-BE49-F238E27FC236}">
                <a16:creationId xmlns:a16="http://schemas.microsoft.com/office/drawing/2014/main" id="{BC27490A-F994-4FD4-9490-D589CE68E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787" y="3637908"/>
            <a:ext cx="4094624" cy="128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lnSpc>
                <a:spcPct val="150000"/>
              </a:lnSpc>
            </a:pPr>
            <a:r>
              <a:rPr lang="en-US" altLang="zh-CN" dirty="0">
                <a:solidFill>
                  <a:srgbClr val="E7E6E6">
                    <a:lumMod val="10000"/>
                  </a:srgb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U: 3	L:8</a:t>
            </a:r>
          </a:p>
          <a:p>
            <a:pPr lvl="0" algn="ctr">
              <a:lnSpc>
                <a:spcPct val="150000"/>
              </a:lnSpc>
            </a:pPr>
            <a:endParaRPr lang="en-US" altLang="zh-CN" dirty="0">
              <a:solidFill>
                <a:srgbClr val="E7E6E6">
                  <a:lumMod val="10000"/>
                </a:srgb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  <a:p>
            <a:pPr lvl="0" algn="ctr">
              <a:lnSpc>
                <a:spcPct val="150000"/>
              </a:lnSpc>
            </a:pPr>
            <a:r>
              <a:rPr lang="en-US" altLang="zh-CN" dirty="0">
                <a:solidFill>
                  <a:srgbClr val="E7E6E6">
                    <a:lumMod val="10000"/>
                  </a:srgb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By: Essa Al </a:t>
            </a:r>
            <a:r>
              <a:rPr lang="en-US" altLang="zh-CN" dirty="0" err="1">
                <a:solidFill>
                  <a:srgbClr val="E7E6E6">
                    <a:lumMod val="10000"/>
                  </a:srgbClr>
                </a:solidFill>
                <a:latin typeface="Helvetica" panose="020B0604020202030204" pitchFamily="34" charset="0"/>
                <a:ea typeface="微软雅黑" panose="020B0503020204020204" pitchFamily="34" charset="-122"/>
              </a:rPr>
              <a:t>Hussaini</a:t>
            </a:r>
            <a:endParaRPr lang="en-US" altLang="zh-CN" dirty="0">
              <a:solidFill>
                <a:srgbClr val="E7E6E6">
                  <a:lumMod val="10000"/>
                </a:srgbClr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Rectangle 161">
            <a:extLst>
              <a:ext uri="{FF2B5EF4-FFF2-40B4-BE49-F238E27FC236}">
                <a16:creationId xmlns:a16="http://schemas.microsoft.com/office/drawing/2014/main" id="{A279AE2E-2517-489E-9636-96EFC4605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014" y="2560690"/>
            <a:ext cx="424616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200" dirty="0">
                <a:solidFill>
                  <a:srgbClr val="F26B6D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Mega Goal 3</a:t>
            </a:r>
          </a:p>
          <a:p>
            <a:pPr lvl="0" algn="ctr"/>
            <a:r>
              <a:rPr lang="en-US" altLang="zh-CN" sz="3200" b="1" dirty="0">
                <a:solidFill>
                  <a:srgbClr val="864996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Reading</a:t>
            </a:r>
            <a:endParaRPr lang="zh-CN" altLang="en-US" sz="3200" b="1" dirty="0">
              <a:solidFill>
                <a:srgbClr val="864996"/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7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28B7CCEC-4650-4C88-85F0-88152513CFB1}"/>
              </a:ext>
            </a:extLst>
          </p:cNvPr>
          <p:cNvSpPr/>
          <p:nvPr/>
        </p:nvSpPr>
        <p:spPr>
          <a:xfrm rot="5400000" flipV="1">
            <a:off x="5215538" y="3613382"/>
            <a:ext cx="1662751" cy="25134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27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6176001" y="2331720"/>
            <a:ext cx="6350615" cy="4708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C70857A4-44D7-477F-9BA8-0EE0A374D1AE}"/>
              </a:ext>
            </a:extLst>
          </p:cNvPr>
          <p:cNvSpPr/>
          <p:nvPr/>
        </p:nvSpPr>
        <p:spPr>
          <a:xfrm>
            <a:off x="6507524" y="2438239"/>
            <a:ext cx="2305006" cy="510778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</a:rPr>
              <a:t>.. the title</a:t>
            </a:r>
            <a:r>
              <a:rPr lang="en-US" sz="2400" dirty="0">
                <a:ln w="0"/>
                <a:solidFill>
                  <a:schemeClr val="bg1"/>
                </a:solidFill>
              </a:rPr>
              <a:t>?</a:t>
            </a:r>
            <a:endParaRPr lang="en-US" sz="3600" dirty="0">
              <a:ln w="0"/>
              <a:solidFill>
                <a:schemeClr val="bg1"/>
              </a:solidFill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B5A8D3BC-4828-4F54-9931-747DB3D1D6F4}"/>
              </a:ext>
            </a:extLst>
          </p:cNvPr>
          <p:cNvSpPr/>
          <p:nvPr/>
        </p:nvSpPr>
        <p:spPr>
          <a:xfrm>
            <a:off x="6507524" y="3071422"/>
            <a:ext cx="2305006" cy="510778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</a:rPr>
              <a:t>.. </a:t>
            </a:r>
            <a:r>
              <a:rPr lang="en-US" sz="2000" dirty="0">
                <a:ln w="0"/>
                <a:solidFill>
                  <a:schemeClr val="bg1"/>
                </a:solidFill>
              </a:rPr>
              <a:t># of </a:t>
            </a:r>
            <a:r>
              <a:rPr lang="en-US" sz="2400" dirty="0">
                <a:ln w="0"/>
              </a:rPr>
              <a:t>pics</a:t>
            </a:r>
            <a:r>
              <a:rPr lang="en-US" sz="2000" dirty="0">
                <a:ln w="0"/>
                <a:solidFill>
                  <a:schemeClr val="bg1"/>
                </a:solidFill>
              </a:rPr>
              <a:t>?</a:t>
            </a:r>
            <a:endParaRPr lang="en-US" sz="3200" dirty="0">
              <a:ln w="0"/>
              <a:solidFill>
                <a:schemeClr val="bg1"/>
              </a:solidFill>
            </a:endParaRP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F7511F5C-257D-4F1C-A4A8-6687AADE440A}"/>
              </a:ext>
            </a:extLst>
          </p:cNvPr>
          <p:cNvSpPr/>
          <p:nvPr/>
        </p:nvSpPr>
        <p:spPr>
          <a:xfrm>
            <a:off x="6507524" y="3704605"/>
            <a:ext cx="2305006" cy="851297"/>
          </a:xfrm>
          <a:prstGeom prst="roundRect">
            <a:avLst/>
          </a:prstGeom>
          <a:solidFill>
            <a:srgbClr val="FF6B52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</a:rPr>
              <a:t>.. </a:t>
            </a:r>
            <a:r>
              <a:rPr lang="en-US" sz="2000" dirty="0">
                <a:ln w="0"/>
                <a:solidFill>
                  <a:schemeClr val="bg1"/>
                </a:solidFill>
              </a:rPr>
              <a:t># of </a:t>
            </a:r>
            <a:r>
              <a:rPr lang="en-US" sz="2400" dirty="0">
                <a:ln w="0"/>
              </a:rPr>
              <a:t>paragraphs</a:t>
            </a:r>
            <a:r>
              <a:rPr lang="en-US" sz="2000" dirty="0">
                <a:ln w="0"/>
                <a:solidFill>
                  <a:schemeClr val="bg1"/>
                </a:solidFill>
              </a:rPr>
              <a:t>?</a:t>
            </a:r>
            <a:endParaRPr lang="en-US" sz="3200" dirty="0">
              <a:ln w="0"/>
              <a:solidFill>
                <a:schemeClr val="bg1"/>
              </a:solidFill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7747E043-7987-41EC-91AC-0A050A1C2A6B}"/>
              </a:ext>
            </a:extLst>
          </p:cNvPr>
          <p:cNvSpPr/>
          <p:nvPr/>
        </p:nvSpPr>
        <p:spPr>
          <a:xfrm>
            <a:off x="6507524" y="4686046"/>
            <a:ext cx="2305006" cy="1191816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</a:rPr>
              <a:t> 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sz="2400" baseline="300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two words</a:t>
            </a:r>
            <a:r>
              <a:rPr lang="en-US" sz="2000" dirty="0">
                <a:ln w="0"/>
              </a:rPr>
              <a:t> of each paragraph</a:t>
            </a:r>
            <a:r>
              <a:rPr lang="en-US" sz="2000" dirty="0">
                <a:ln w="0"/>
                <a:solidFill>
                  <a:schemeClr val="bg1"/>
                </a:solidFill>
              </a:rPr>
              <a:t>?</a:t>
            </a:r>
            <a:endParaRPr lang="en-US" sz="3200" dirty="0">
              <a:ln w="0"/>
              <a:solidFill>
                <a:schemeClr val="bg1"/>
              </a:solidFill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9D39A84-6266-4930-A761-03C3D7C44B65}"/>
              </a:ext>
            </a:extLst>
          </p:cNvPr>
          <p:cNvSpPr/>
          <p:nvPr/>
        </p:nvSpPr>
        <p:spPr>
          <a:xfrm>
            <a:off x="1860847" y="2186239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1</a:t>
            </a:r>
            <a:endParaRPr lang="ar-SA" sz="3200" dirty="0"/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F7A40579-4B47-43C4-847C-B2BFB44C6E8F}"/>
              </a:ext>
            </a:extLst>
          </p:cNvPr>
          <p:cNvSpPr/>
          <p:nvPr/>
        </p:nvSpPr>
        <p:spPr>
          <a:xfrm>
            <a:off x="1860847" y="3044710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2</a:t>
            </a:r>
            <a:endParaRPr lang="ar-SA" sz="3200" dirty="0"/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7E0F1A30-559D-4A07-8309-839A7A13636B}"/>
              </a:ext>
            </a:extLst>
          </p:cNvPr>
          <p:cNvSpPr/>
          <p:nvPr/>
        </p:nvSpPr>
        <p:spPr>
          <a:xfrm>
            <a:off x="1860847" y="4555902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sp>
        <p:nvSpPr>
          <p:cNvPr id="30" name="شكل بيضاوي 29">
            <a:extLst>
              <a:ext uri="{FF2B5EF4-FFF2-40B4-BE49-F238E27FC236}">
                <a16:creationId xmlns:a16="http://schemas.microsoft.com/office/drawing/2014/main" id="{6C5305AB-59A3-4C89-86A0-70A201F6ABE0}"/>
              </a:ext>
            </a:extLst>
          </p:cNvPr>
          <p:cNvSpPr/>
          <p:nvPr/>
        </p:nvSpPr>
        <p:spPr>
          <a:xfrm>
            <a:off x="1860847" y="5334197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4</a:t>
            </a:r>
            <a:endParaRPr lang="ar-SA" sz="3200" dirty="0"/>
          </a:p>
        </p:txBody>
      </p:sp>
      <p:sp>
        <p:nvSpPr>
          <p:cNvPr id="31" name="فقاعة الكلام: مستطيلة مستديرة الزوايا 30">
            <a:extLst>
              <a:ext uri="{FF2B5EF4-FFF2-40B4-BE49-F238E27FC236}">
                <a16:creationId xmlns:a16="http://schemas.microsoft.com/office/drawing/2014/main" id="{3122713F-A6F6-4F78-A725-E30A2AA666DB}"/>
              </a:ext>
            </a:extLst>
          </p:cNvPr>
          <p:cNvSpPr/>
          <p:nvPr/>
        </p:nvSpPr>
        <p:spPr>
          <a:xfrm>
            <a:off x="3247147" y="1678781"/>
            <a:ext cx="2588826" cy="408623"/>
          </a:xfrm>
          <a:prstGeom prst="wedgeRoundRectCallout">
            <a:avLst>
              <a:gd name="adj1" fmla="val -68303"/>
              <a:gd name="adj2" fmla="val 56347"/>
              <a:gd name="adj3" fmla="val 16667"/>
            </a:avLst>
          </a:prstGeom>
          <a:solidFill>
            <a:srgbClr val="FFF9E7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</a:rPr>
              <a:t>Imagine vacationing</a:t>
            </a:r>
            <a:endParaRPr lang="en-US" sz="3200" dirty="0">
              <a:ln w="0"/>
              <a:solidFill>
                <a:srgbClr val="FF0000"/>
              </a:solidFill>
            </a:endParaRPr>
          </a:p>
        </p:txBody>
      </p:sp>
      <p:sp>
        <p:nvSpPr>
          <p:cNvPr id="32" name="فقاعة الكلام: مستطيلة مستديرة الزوايا 31">
            <a:extLst>
              <a:ext uri="{FF2B5EF4-FFF2-40B4-BE49-F238E27FC236}">
                <a16:creationId xmlns:a16="http://schemas.microsoft.com/office/drawing/2014/main" id="{C7511324-8779-4B9A-B69F-8E48CFD870A2}"/>
              </a:ext>
            </a:extLst>
          </p:cNvPr>
          <p:cNvSpPr/>
          <p:nvPr/>
        </p:nvSpPr>
        <p:spPr>
          <a:xfrm>
            <a:off x="3247147" y="2540394"/>
            <a:ext cx="2588826" cy="408623"/>
          </a:xfrm>
          <a:prstGeom prst="wedgeRoundRectCallout">
            <a:avLst>
              <a:gd name="adj1" fmla="val -68303"/>
              <a:gd name="adj2" fmla="val 56347"/>
              <a:gd name="adj3" fmla="val 16667"/>
            </a:avLst>
          </a:prstGeom>
          <a:solidFill>
            <a:srgbClr val="FFF9E7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</a:rPr>
              <a:t>While ecotourism</a:t>
            </a:r>
            <a:endParaRPr lang="en-US" sz="3200" dirty="0">
              <a:ln w="0"/>
              <a:solidFill>
                <a:srgbClr val="FF0000"/>
              </a:solidFill>
            </a:endParaRPr>
          </a:p>
        </p:txBody>
      </p:sp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id="{900D2A00-6F0C-4292-8B0E-6F0100BB7746}"/>
              </a:ext>
            </a:extLst>
          </p:cNvPr>
          <p:cNvSpPr/>
          <p:nvPr/>
        </p:nvSpPr>
        <p:spPr>
          <a:xfrm>
            <a:off x="3247147" y="4014864"/>
            <a:ext cx="2588826" cy="408623"/>
          </a:xfrm>
          <a:prstGeom prst="wedgeRoundRectCallout">
            <a:avLst>
              <a:gd name="adj1" fmla="val -68303"/>
              <a:gd name="adj2" fmla="val 56347"/>
              <a:gd name="adj3" fmla="val 16667"/>
            </a:avLst>
          </a:prstGeom>
          <a:solidFill>
            <a:srgbClr val="FFF9E7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</a:rPr>
              <a:t>Costa Rica</a:t>
            </a:r>
            <a:endParaRPr lang="en-US" sz="3200" dirty="0">
              <a:ln w="0"/>
              <a:solidFill>
                <a:srgbClr val="FF0000"/>
              </a:solidFill>
            </a:endParaRPr>
          </a:p>
        </p:txBody>
      </p:sp>
      <p:sp>
        <p:nvSpPr>
          <p:cNvPr id="35" name="فقاعة الكلام: مستطيلة مستديرة الزوايا 34">
            <a:extLst>
              <a:ext uri="{FF2B5EF4-FFF2-40B4-BE49-F238E27FC236}">
                <a16:creationId xmlns:a16="http://schemas.microsoft.com/office/drawing/2014/main" id="{DCCAABA9-B40E-4353-8D05-60F81009B847}"/>
              </a:ext>
            </a:extLst>
          </p:cNvPr>
          <p:cNvSpPr/>
          <p:nvPr/>
        </p:nvSpPr>
        <p:spPr>
          <a:xfrm>
            <a:off x="3247147" y="4907382"/>
            <a:ext cx="2588826" cy="408623"/>
          </a:xfrm>
          <a:prstGeom prst="wedgeRoundRectCallout">
            <a:avLst>
              <a:gd name="adj1" fmla="val -68303"/>
              <a:gd name="adj2" fmla="val 56347"/>
              <a:gd name="adj3" fmla="val 16667"/>
            </a:avLst>
          </a:prstGeom>
          <a:solidFill>
            <a:srgbClr val="FFF9E7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</a:rPr>
              <a:t>Stacy Davison</a:t>
            </a:r>
            <a:endParaRPr lang="en-US" sz="3200" dirty="0">
              <a:ln w="0"/>
              <a:solidFill>
                <a:srgbClr val="FF0000"/>
              </a:solidFill>
            </a:endParaRPr>
          </a:p>
        </p:txBody>
      </p:sp>
      <p:sp>
        <p:nvSpPr>
          <p:cNvPr id="36" name="شكل بيضاوي 35">
            <a:extLst>
              <a:ext uri="{FF2B5EF4-FFF2-40B4-BE49-F238E27FC236}">
                <a16:creationId xmlns:a16="http://schemas.microsoft.com/office/drawing/2014/main" id="{EBC626E8-10EB-4DF8-A624-3FB040629814}"/>
              </a:ext>
            </a:extLst>
          </p:cNvPr>
          <p:cNvSpPr/>
          <p:nvPr/>
        </p:nvSpPr>
        <p:spPr>
          <a:xfrm>
            <a:off x="6356027" y="783799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5</a:t>
            </a:r>
            <a:endParaRPr lang="ar-SA" sz="3200" dirty="0"/>
          </a:p>
        </p:txBody>
      </p:sp>
      <p:sp>
        <p:nvSpPr>
          <p:cNvPr id="37" name="فقاعة الكلام: مستطيلة مستديرة الزوايا 36">
            <a:extLst>
              <a:ext uri="{FF2B5EF4-FFF2-40B4-BE49-F238E27FC236}">
                <a16:creationId xmlns:a16="http://schemas.microsoft.com/office/drawing/2014/main" id="{E3C76843-50C7-446F-9887-9FC4ED37FE4A}"/>
              </a:ext>
            </a:extLst>
          </p:cNvPr>
          <p:cNvSpPr/>
          <p:nvPr/>
        </p:nvSpPr>
        <p:spPr>
          <a:xfrm>
            <a:off x="7518117" y="323952"/>
            <a:ext cx="2588826" cy="408623"/>
          </a:xfrm>
          <a:prstGeom prst="wedgeRoundRectCallout">
            <a:avLst>
              <a:gd name="adj1" fmla="val -68303"/>
              <a:gd name="adj2" fmla="val 56347"/>
              <a:gd name="adj3" fmla="val 16667"/>
            </a:avLst>
          </a:prstGeom>
          <a:solidFill>
            <a:srgbClr val="FFF9E7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</a:rPr>
              <a:t>Stacy also</a:t>
            </a:r>
            <a:endParaRPr lang="en-US" sz="3200" dirty="0">
              <a:ln w="0"/>
              <a:solidFill>
                <a:srgbClr val="FF0000"/>
              </a:solidFill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735ABA20-5633-4CAB-8EDC-DC7F29AFD562}"/>
              </a:ext>
            </a:extLst>
          </p:cNvPr>
          <p:cNvSpPr/>
          <p:nvPr/>
        </p:nvSpPr>
        <p:spPr>
          <a:xfrm>
            <a:off x="6361151" y="1575056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6</a:t>
            </a:r>
            <a:endParaRPr lang="ar-SA" sz="3200" dirty="0"/>
          </a:p>
        </p:txBody>
      </p:sp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id="{C3A2A2F6-7BC7-40EC-8455-A3CBA5FC46C3}"/>
              </a:ext>
            </a:extLst>
          </p:cNvPr>
          <p:cNvSpPr/>
          <p:nvPr/>
        </p:nvSpPr>
        <p:spPr>
          <a:xfrm>
            <a:off x="8225658" y="1166433"/>
            <a:ext cx="2588826" cy="408623"/>
          </a:xfrm>
          <a:prstGeom prst="wedgeRoundRectCallout">
            <a:avLst>
              <a:gd name="adj1" fmla="val -68303"/>
              <a:gd name="adj2" fmla="val 56347"/>
              <a:gd name="adj3" fmla="val 16667"/>
            </a:avLst>
          </a:prstGeom>
          <a:solidFill>
            <a:srgbClr val="FFF9E7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dirty="0">
                <a:ln w="0"/>
              </a:rPr>
              <a:t>Ecotourism plays</a:t>
            </a:r>
            <a:endParaRPr lang="en-US" sz="3200" dirty="0">
              <a:ln w="0"/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1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22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16" name="شكل حر: شكل 15">
            <a:extLst>
              <a:ext uri="{FF2B5EF4-FFF2-40B4-BE49-F238E27FC236}">
                <a16:creationId xmlns:a16="http://schemas.microsoft.com/office/drawing/2014/main" id="{0642A77B-67EC-4433-97DC-000B7C875021}"/>
              </a:ext>
            </a:extLst>
          </p:cNvPr>
          <p:cNvSpPr/>
          <p:nvPr/>
        </p:nvSpPr>
        <p:spPr>
          <a:xfrm>
            <a:off x="-230458" y="-134093"/>
            <a:ext cx="12597160" cy="7125908"/>
          </a:xfrm>
          <a:custGeom>
            <a:avLst/>
            <a:gdLst>
              <a:gd name="connsiteX0" fmla="*/ 810322 w 12597160"/>
              <a:gd name="connsiteY0" fmla="*/ 2219371 h 7125908"/>
              <a:gd name="connsiteX1" fmla="*/ 810322 w 12597160"/>
              <a:gd name="connsiteY1" fmla="*/ 6824825 h 7125908"/>
              <a:gd name="connsiteX2" fmla="*/ 2483005 w 12597160"/>
              <a:gd name="connsiteY2" fmla="*/ 6824825 h 7125908"/>
              <a:gd name="connsiteX3" fmla="*/ 2483005 w 12597160"/>
              <a:gd name="connsiteY3" fmla="*/ 2219371 h 7125908"/>
              <a:gd name="connsiteX4" fmla="*/ 687659 w 12597160"/>
              <a:gd name="connsiteY4" fmla="*/ 1739869 h 7125908"/>
              <a:gd name="connsiteX5" fmla="*/ 687659 w 12597160"/>
              <a:gd name="connsiteY5" fmla="*/ 2219371 h 7125908"/>
              <a:gd name="connsiteX6" fmla="*/ 5861825 w 12597160"/>
              <a:gd name="connsiteY6" fmla="*/ 2219371 h 7125908"/>
              <a:gd name="connsiteX7" fmla="*/ 5861825 w 12597160"/>
              <a:gd name="connsiteY7" fmla="*/ 1739869 h 7125908"/>
              <a:gd name="connsiteX8" fmla="*/ 9742448 w 12597160"/>
              <a:gd name="connsiteY8" fmla="*/ 435176 h 7125908"/>
              <a:gd name="connsiteX9" fmla="*/ 9742448 w 12597160"/>
              <a:gd name="connsiteY9" fmla="*/ 1840230 h 7125908"/>
              <a:gd name="connsiteX10" fmla="*/ 11957825 w 12597160"/>
              <a:gd name="connsiteY10" fmla="*/ 1840230 h 7125908"/>
              <a:gd name="connsiteX11" fmla="*/ 11957825 w 12597160"/>
              <a:gd name="connsiteY11" fmla="*/ 435176 h 7125908"/>
              <a:gd name="connsiteX12" fmla="*/ 0 w 12597160"/>
              <a:gd name="connsiteY12" fmla="*/ 0 h 7125908"/>
              <a:gd name="connsiteX13" fmla="*/ 12597160 w 12597160"/>
              <a:gd name="connsiteY13" fmla="*/ 0 h 7125908"/>
              <a:gd name="connsiteX14" fmla="*/ 12597160 w 12597160"/>
              <a:gd name="connsiteY14" fmla="*/ 7125908 h 7125908"/>
              <a:gd name="connsiteX15" fmla="*/ 0 w 12597160"/>
              <a:gd name="connsiteY15" fmla="*/ 7125908 h 7125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97160" h="7125908">
                <a:moveTo>
                  <a:pt x="810322" y="2219371"/>
                </a:moveTo>
                <a:lnTo>
                  <a:pt x="810322" y="6824825"/>
                </a:lnTo>
                <a:lnTo>
                  <a:pt x="2483005" y="6824825"/>
                </a:lnTo>
                <a:lnTo>
                  <a:pt x="2483005" y="2219371"/>
                </a:lnTo>
                <a:close/>
                <a:moveTo>
                  <a:pt x="687659" y="1739869"/>
                </a:moveTo>
                <a:lnTo>
                  <a:pt x="687659" y="2219371"/>
                </a:lnTo>
                <a:lnTo>
                  <a:pt x="5861825" y="2219371"/>
                </a:lnTo>
                <a:lnTo>
                  <a:pt x="5861825" y="1739869"/>
                </a:lnTo>
                <a:close/>
                <a:moveTo>
                  <a:pt x="9742448" y="435176"/>
                </a:moveTo>
                <a:lnTo>
                  <a:pt x="9742448" y="1840230"/>
                </a:lnTo>
                <a:lnTo>
                  <a:pt x="11957825" y="1840230"/>
                </a:lnTo>
                <a:lnTo>
                  <a:pt x="11957825" y="435176"/>
                </a:lnTo>
                <a:close/>
                <a:moveTo>
                  <a:pt x="0" y="0"/>
                </a:moveTo>
                <a:lnTo>
                  <a:pt x="12597160" y="0"/>
                </a:lnTo>
                <a:lnTo>
                  <a:pt x="12597160" y="7125908"/>
                </a:lnTo>
                <a:lnTo>
                  <a:pt x="0" y="7125908"/>
                </a:lnTo>
                <a:close/>
              </a:path>
            </a:pathLst>
          </a:custGeom>
          <a:solidFill>
            <a:srgbClr val="FFFFFC">
              <a:alpha val="94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FF5ED9AB-5144-4CC1-A44F-FA0A41BECDC8}"/>
              </a:ext>
            </a:extLst>
          </p:cNvPr>
          <p:cNvSpPr/>
          <p:nvPr/>
        </p:nvSpPr>
        <p:spPr>
          <a:xfrm>
            <a:off x="1209907" y="126087"/>
            <a:ext cx="3445728" cy="1328023"/>
          </a:xfrm>
          <a:prstGeom prst="wedgeRoundRectCallout">
            <a:avLst>
              <a:gd name="adj1" fmla="val -55058"/>
              <a:gd name="adj2" fmla="val 50753"/>
              <a:gd name="adj3" fmla="val 16667"/>
            </a:avLst>
          </a:prstGeom>
          <a:solidFill>
            <a:srgbClr val="FFF9E7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u="sng" dirty="0">
                <a:ln w="0"/>
              </a:rPr>
              <a:t>Pics &amp; title</a:t>
            </a:r>
            <a:endParaRPr lang="en-US" sz="3200" b="1" u="sng" dirty="0">
              <a:ln w="0"/>
            </a:endParaRPr>
          </a:p>
          <a:p>
            <a:pPr algn="ctr"/>
            <a:r>
              <a:rPr lang="en-US" sz="3200" dirty="0">
                <a:ln w="0"/>
                <a:solidFill>
                  <a:srgbClr val="FF0000"/>
                </a:solidFill>
              </a:rPr>
              <a:t>.. the main idea </a:t>
            </a:r>
            <a:r>
              <a:rPr lang="en-US" sz="2000" dirty="0">
                <a:ln w="0"/>
                <a:solidFill>
                  <a:srgbClr val="FF0000"/>
                </a:solidFill>
              </a:rPr>
              <a:t>of the article?</a:t>
            </a:r>
            <a:endParaRPr lang="en-US" sz="3200" dirty="0">
              <a:ln w="0"/>
              <a:solidFill>
                <a:srgbClr val="FF0000"/>
              </a:solidFill>
            </a:endParaRPr>
          </a:p>
        </p:txBody>
      </p:sp>
      <p:sp>
        <p:nvSpPr>
          <p:cNvPr id="18" name="فقاعة الكلام: مستطيلة مستديرة الزوايا 17">
            <a:extLst>
              <a:ext uri="{FF2B5EF4-FFF2-40B4-BE49-F238E27FC236}">
                <a16:creationId xmlns:a16="http://schemas.microsoft.com/office/drawing/2014/main" id="{C70857A4-44D7-477F-9BA8-0EE0A374D1AE}"/>
              </a:ext>
            </a:extLst>
          </p:cNvPr>
          <p:cNvSpPr/>
          <p:nvPr/>
        </p:nvSpPr>
        <p:spPr>
          <a:xfrm>
            <a:off x="3048000" y="5021419"/>
            <a:ext cx="2706624" cy="783193"/>
          </a:xfrm>
          <a:prstGeom prst="wedgeRoundRectCallout">
            <a:avLst>
              <a:gd name="adj1" fmla="val 68071"/>
              <a:gd name="adj2" fmla="val -41089"/>
              <a:gd name="adj3" fmla="val 16667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</a:rPr>
              <a:t>Having fun around the world?</a:t>
            </a:r>
            <a:endParaRPr lang="en-US" sz="3200" dirty="0">
              <a:ln w="0"/>
            </a:endParaRPr>
          </a:p>
        </p:txBody>
      </p:sp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id="{A71AC415-114C-4506-BE4C-8878397D9C1D}"/>
              </a:ext>
            </a:extLst>
          </p:cNvPr>
          <p:cNvSpPr/>
          <p:nvPr/>
        </p:nvSpPr>
        <p:spPr>
          <a:xfrm>
            <a:off x="8721081" y="3648425"/>
            <a:ext cx="2706624" cy="1123712"/>
          </a:xfrm>
          <a:prstGeom prst="wedgeRoundRectCallout">
            <a:avLst>
              <a:gd name="adj1" fmla="val -70443"/>
              <a:gd name="adj2" fmla="val 50854"/>
              <a:gd name="adj3" fmla="val 16667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</a:rPr>
              <a:t>responsible traveling to natural area</a:t>
            </a:r>
          </a:p>
        </p:txBody>
      </p:sp>
      <p:sp>
        <p:nvSpPr>
          <p:cNvPr id="20" name="فقاعة الكلام: مستطيلة مستديرة الزوايا 19">
            <a:extLst>
              <a:ext uri="{FF2B5EF4-FFF2-40B4-BE49-F238E27FC236}">
                <a16:creationId xmlns:a16="http://schemas.microsoft.com/office/drawing/2014/main" id="{BFA9ACEB-9DB4-4EC3-BF43-7FC6CD121D31}"/>
              </a:ext>
            </a:extLst>
          </p:cNvPr>
          <p:cNvSpPr/>
          <p:nvPr/>
        </p:nvSpPr>
        <p:spPr>
          <a:xfrm>
            <a:off x="8531224" y="2735132"/>
            <a:ext cx="2706624" cy="442674"/>
          </a:xfrm>
          <a:prstGeom prst="wedgeRoundRectCallout">
            <a:avLst>
              <a:gd name="adj1" fmla="val -65376"/>
              <a:gd name="adj2" fmla="val 177150"/>
              <a:gd name="adj3" fmla="val 16667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</a:rPr>
              <a:t>Saving Money</a:t>
            </a:r>
            <a:endParaRPr lang="en-US" sz="3200" dirty="0">
              <a:ln w="0"/>
            </a:endParaRPr>
          </a:p>
        </p:txBody>
      </p:sp>
      <p:sp>
        <p:nvSpPr>
          <p:cNvPr id="21" name="فقاعة الكلام: مستطيلة مستديرة الزوايا 20">
            <a:extLst>
              <a:ext uri="{FF2B5EF4-FFF2-40B4-BE49-F238E27FC236}">
                <a16:creationId xmlns:a16="http://schemas.microsoft.com/office/drawing/2014/main" id="{49BCF95C-9E96-4E9B-B755-93580DE1D29D}"/>
              </a:ext>
            </a:extLst>
          </p:cNvPr>
          <p:cNvSpPr/>
          <p:nvPr/>
        </p:nvSpPr>
        <p:spPr>
          <a:xfrm>
            <a:off x="4613681" y="2723892"/>
            <a:ext cx="1820154" cy="442674"/>
          </a:xfrm>
          <a:prstGeom prst="wedgeRoundRectCallout">
            <a:avLst>
              <a:gd name="adj1" fmla="val 58294"/>
              <a:gd name="adj2" fmla="val 165811"/>
              <a:gd name="adj3" fmla="val 16667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</a:rPr>
              <a:t>Saving water</a:t>
            </a:r>
          </a:p>
        </p:txBody>
      </p:sp>
      <p:sp>
        <p:nvSpPr>
          <p:cNvPr id="22" name="فقاعة الكلام: مستطيلة مستديرة الزوايا 21">
            <a:extLst>
              <a:ext uri="{FF2B5EF4-FFF2-40B4-BE49-F238E27FC236}">
                <a16:creationId xmlns:a16="http://schemas.microsoft.com/office/drawing/2014/main" id="{B9D98618-70E4-4835-A281-3444DFD078DA}"/>
              </a:ext>
            </a:extLst>
          </p:cNvPr>
          <p:cNvSpPr/>
          <p:nvPr/>
        </p:nvSpPr>
        <p:spPr>
          <a:xfrm>
            <a:off x="3469377" y="3767607"/>
            <a:ext cx="2706624" cy="442674"/>
          </a:xfrm>
          <a:prstGeom prst="wedgeRoundRectCallout">
            <a:avLst>
              <a:gd name="adj1" fmla="val 60892"/>
              <a:gd name="adj2" fmla="val 120345"/>
              <a:gd name="adj3" fmla="val 16667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</a:rPr>
              <a:t>Enjoying your time</a:t>
            </a:r>
            <a:endParaRPr lang="en-US" sz="3200" dirty="0">
              <a:ln w="0"/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7887B3D9-3801-427E-9D4F-817CE83E46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" t="26135" r="51439"/>
          <a:stretch/>
        </p:blipFill>
        <p:spPr>
          <a:xfrm>
            <a:off x="6437376" y="4622516"/>
            <a:ext cx="1444253" cy="2417857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CD9E4B-7D34-487E-86F3-C4234D27372A}"/>
              </a:ext>
            </a:extLst>
          </p:cNvPr>
          <p:cNvSpPr txBox="1"/>
          <p:nvPr/>
        </p:nvSpPr>
        <p:spPr>
          <a:xfrm>
            <a:off x="6868790" y="2069810"/>
            <a:ext cx="157906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ar-SA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فقاعة الكلام: مستطيلة مستديرة الزوايا 26">
            <a:extLst>
              <a:ext uri="{FF2B5EF4-FFF2-40B4-BE49-F238E27FC236}">
                <a16:creationId xmlns:a16="http://schemas.microsoft.com/office/drawing/2014/main" id="{2F659BEB-4F7C-4A4A-B7E1-BCA6B63A7615}"/>
              </a:ext>
            </a:extLst>
          </p:cNvPr>
          <p:cNvSpPr/>
          <p:nvPr/>
        </p:nvSpPr>
        <p:spPr>
          <a:xfrm>
            <a:off x="8770853" y="5021418"/>
            <a:ext cx="2706624" cy="783193"/>
          </a:xfrm>
          <a:prstGeom prst="wedgeRoundRectCallout">
            <a:avLst>
              <a:gd name="adj1" fmla="val -78044"/>
              <a:gd name="adj2" fmla="val -29414"/>
              <a:gd name="adj3" fmla="val 16667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</a:rPr>
              <a:t>Going on an adventures</a:t>
            </a:r>
          </a:p>
        </p:txBody>
      </p:sp>
    </p:spTree>
    <p:extLst>
      <p:ext uri="{BB962C8B-B14F-4D97-AF65-F5344CB8AC3E}">
        <p14:creationId xmlns:p14="http://schemas.microsoft.com/office/powerpoint/2010/main" val="340754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0039" y="-262890"/>
            <a:ext cx="12846656" cy="7303263"/>
          </a:xfrm>
          <a:prstGeom prst="rect">
            <a:avLst/>
          </a:prstGeom>
          <a:solidFill>
            <a:srgbClr val="FFFFFC">
              <a:alpha val="94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39C9073E-F935-4FD4-815D-706CF2105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4" y="178430"/>
            <a:ext cx="8917597" cy="3206563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9D39A84-6266-4930-A761-03C3D7C44B65}"/>
              </a:ext>
            </a:extLst>
          </p:cNvPr>
          <p:cNvSpPr/>
          <p:nvPr/>
        </p:nvSpPr>
        <p:spPr>
          <a:xfrm>
            <a:off x="195570" y="178430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1</a:t>
            </a:r>
            <a:endParaRPr lang="ar-SA" sz="3200" dirty="0"/>
          </a:p>
        </p:txBody>
      </p:sp>
      <p:sp>
        <p:nvSpPr>
          <p:cNvPr id="25" name="وسيلة الشرح: خط مع حد وشريط تمييز 24">
            <a:extLst>
              <a:ext uri="{FF2B5EF4-FFF2-40B4-BE49-F238E27FC236}">
                <a16:creationId xmlns:a16="http://schemas.microsoft.com/office/drawing/2014/main" id="{7747E043-7987-41EC-91AC-0A050A1C2A6B}"/>
              </a:ext>
            </a:extLst>
          </p:cNvPr>
          <p:cNvSpPr/>
          <p:nvPr/>
        </p:nvSpPr>
        <p:spPr>
          <a:xfrm>
            <a:off x="9338828" y="657273"/>
            <a:ext cx="2305006" cy="1200329"/>
          </a:xfrm>
          <a:prstGeom prst="accentBorderCallout1">
            <a:avLst>
              <a:gd name="adj1" fmla="val 18750"/>
              <a:gd name="adj2" fmla="val -8333"/>
              <a:gd name="adj3" fmla="val 29863"/>
              <a:gd name="adj4" fmla="val -31390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</a:rPr>
              <a:t>Places to travel for relaxing</a:t>
            </a:r>
            <a:r>
              <a:rPr lang="en-US" sz="2400" dirty="0">
                <a:ln w="0"/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028" name="Picture 4" descr="location unknown 2 - MarkMedia &amp; ArtMarkMedia &amp; Art |">
            <a:extLst>
              <a:ext uri="{FF2B5EF4-FFF2-40B4-BE49-F238E27FC236}">
                <a16:creationId xmlns:a16="http://schemas.microsoft.com/office/drawing/2014/main" id="{B79CAA17-6827-4BED-A4AC-FAA28AF7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429" y="4577670"/>
            <a:ext cx="28575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0818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0039" y="-262890"/>
            <a:ext cx="12846656" cy="7303263"/>
          </a:xfrm>
          <a:prstGeom prst="rect">
            <a:avLst/>
          </a:prstGeom>
          <a:solidFill>
            <a:srgbClr val="FFFFFC">
              <a:alpha val="94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25" name="وسيلة الشرح: خط مع حد وشريط تمييز 24">
            <a:extLst>
              <a:ext uri="{FF2B5EF4-FFF2-40B4-BE49-F238E27FC236}">
                <a16:creationId xmlns:a16="http://schemas.microsoft.com/office/drawing/2014/main" id="{7747E043-7987-41EC-91AC-0A050A1C2A6B}"/>
              </a:ext>
            </a:extLst>
          </p:cNvPr>
          <p:cNvSpPr/>
          <p:nvPr/>
        </p:nvSpPr>
        <p:spPr>
          <a:xfrm>
            <a:off x="9440428" y="1857602"/>
            <a:ext cx="2305006" cy="830997"/>
          </a:xfrm>
          <a:prstGeom prst="accentBorderCallout1">
            <a:avLst>
              <a:gd name="adj1" fmla="val 18750"/>
              <a:gd name="adj2" fmla="val -8333"/>
              <a:gd name="adj3" fmla="val 19383"/>
              <a:gd name="adj4" fmla="val -28242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</a:rPr>
              <a:t>Ecotourism</a:t>
            </a:r>
          </a:p>
          <a:p>
            <a:pPr algn="ctr"/>
            <a:r>
              <a:rPr lang="en-US" sz="2400" dirty="0">
                <a:ln w="0"/>
                <a:solidFill>
                  <a:schemeClr val="bg1"/>
                </a:solidFill>
              </a:rPr>
              <a:t>1</a:t>
            </a:r>
            <a:r>
              <a:rPr lang="en-US" sz="2400" baseline="30000" dirty="0">
                <a:ln w="0"/>
                <a:solidFill>
                  <a:schemeClr val="bg1"/>
                </a:solidFill>
              </a:rPr>
              <a:t>st</a:t>
            </a:r>
            <a:r>
              <a:rPr lang="en-US" sz="2400" dirty="0">
                <a:ln w="0"/>
                <a:solidFill>
                  <a:schemeClr val="bg1"/>
                </a:solidFill>
              </a:rPr>
              <a:t> heard in </a:t>
            </a:r>
            <a:r>
              <a:rPr lang="en-US" sz="2400" dirty="0">
                <a:ln w="0"/>
              </a:rPr>
              <a:t>?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749E7F8-0ADF-4081-B164-F83E3D413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04" y="1135518"/>
            <a:ext cx="8634318" cy="4901729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9D39A84-6266-4930-A761-03C3D7C44B65}"/>
              </a:ext>
            </a:extLst>
          </p:cNvPr>
          <p:cNvSpPr/>
          <p:nvPr/>
        </p:nvSpPr>
        <p:spPr>
          <a:xfrm>
            <a:off x="296166" y="1353602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2</a:t>
            </a:r>
            <a:endParaRPr lang="ar-SA" sz="3200" dirty="0"/>
          </a:p>
        </p:txBody>
      </p:sp>
      <p:sp>
        <p:nvSpPr>
          <p:cNvPr id="11" name="وسيلة الشرح: خط مع حد وشريط تمييز 10">
            <a:extLst>
              <a:ext uri="{FF2B5EF4-FFF2-40B4-BE49-F238E27FC236}">
                <a16:creationId xmlns:a16="http://schemas.microsoft.com/office/drawing/2014/main" id="{FB39938F-59F1-4B67-A9D2-468520BCF0D8}"/>
              </a:ext>
            </a:extLst>
          </p:cNvPr>
          <p:cNvSpPr/>
          <p:nvPr/>
        </p:nvSpPr>
        <p:spPr>
          <a:xfrm>
            <a:off x="9148585" y="3013501"/>
            <a:ext cx="2789058" cy="1077218"/>
          </a:xfrm>
          <a:prstGeom prst="accentBorderCallout1">
            <a:avLst>
              <a:gd name="adj1" fmla="val 18750"/>
              <a:gd name="adj2" fmla="val -8333"/>
              <a:gd name="adj3" fmla="val 19383"/>
              <a:gd name="adj4" fmla="val -28242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</a:rPr>
              <a:t>some of</a:t>
            </a:r>
            <a:endParaRPr lang="en-US" sz="2400" dirty="0">
              <a:ln w="0"/>
            </a:endParaRPr>
          </a:p>
          <a:p>
            <a:pPr algn="ctr"/>
            <a:r>
              <a:rPr lang="en-US" sz="2400" dirty="0">
                <a:ln w="0"/>
              </a:rPr>
              <a:t>Ecotourism’s </a:t>
            </a:r>
            <a:r>
              <a:rPr lang="en-US" sz="2400" dirty="0">
                <a:ln w="0"/>
                <a:solidFill>
                  <a:schemeClr val="bg1"/>
                </a:solidFill>
              </a:rPr>
              <a:t>Characteristics</a:t>
            </a:r>
            <a:r>
              <a:rPr lang="en-US" sz="2400" dirty="0">
                <a:ln w="0"/>
              </a:rPr>
              <a:t>?</a:t>
            </a:r>
          </a:p>
        </p:txBody>
      </p:sp>
      <p:pic>
        <p:nvPicPr>
          <p:cNvPr id="2050" name="Picture 2" descr="Transaction history Icon of Colored Outline style - Available in SVG, PNG,  EPS, AI &amp; Icon fonts">
            <a:extLst>
              <a:ext uri="{FF2B5EF4-FFF2-40B4-BE49-F238E27FC236}">
                <a16:creationId xmlns:a16="http://schemas.microsoft.com/office/drawing/2014/main" id="{44481E94-B81B-41D9-B1E8-3919468DF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8287" y="4812262"/>
            <a:ext cx="1709289" cy="17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5281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0039" y="-262890"/>
            <a:ext cx="12846656" cy="7303263"/>
          </a:xfrm>
          <a:prstGeom prst="rect">
            <a:avLst/>
          </a:prstGeom>
          <a:solidFill>
            <a:srgbClr val="FFFFFC">
              <a:alpha val="94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CAFAD77-4DA0-46B4-9AE1-49C701ABA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20492"/>
            <a:ext cx="9974067" cy="3343742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25" name="وسيلة الشرح: خط مع حد وشريط تمييز 24">
            <a:extLst>
              <a:ext uri="{FF2B5EF4-FFF2-40B4-BE49-F238E27FC236}">
                <a16:creationId xmlns:a16="http://schemas.microsoft.com/office/drawing/2014/main" id="{7747E043-7987-41EC-91AC-0A050A1C2A6B}"/>
              </a:ext>
            </a:extLst>
          </p:cNvPr>
          <p:cNvSpPr/>
          <p:nvPr/>
        </p:nvSpPr>
        <p:spPr>
          <a:xfrm>
            <a:off x="4793971" y="1261873"/>
            <a:ext cx="4003392" cy="830997"/>
          </a:xfrm>
          <a:prstGeom prst="accentBorderCallout1">
            <a:avLst>
              <a:gd name="adj1" fmla="val 18750"/>
              <a:gd name="adj2" fmla="val -8333"/>
              <a:gd name="adj3" fmla="val 92740"/>
              <a:gd name="adj4" fmla="val -21568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</a:rPr>
              <a:t>.. is now the </a:t>
            </a:r>
            <a:r>
              <a:rPr lang="en-US" sz="2400" dirty="0">
                <a:ln w="0"/>
                <a:solidFill>
                  <a:schemeClr val="bg1"/>
                </a:solidFill>
              </a:rPr>
              <a:t>world’s worst</a:t>
            </a:r>
            <a:r>
              <a:rPr lang="en-US" sz="2400" dirty="0">
                <a:ln w="0"/>
              </a:rPr>
              <a:t> </a:t>
            </a:r>
            <a:r>
              <a:rPr lang="en-US" sz="2400" dirty="0">
                <a:ln w="0"/>
                <a:solidFill>
                  <a:schemeClr val="bg1"/>
                </a:solidFill>
              </a:rPr>
              <a:t>ecotourism destination</a:t>
            </a:r>
            <a:r>
              <a:rPr lang="en-US" sz="2400" dirty="0">
                <a:ln w="0"/>
              </a:rPr>
              <a:t>?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9D39A84-6266-4930-A761-03C3D7C44B65}"/>
              </a:ext>
            </a:extLst>
          </p:cNvPr>
          <p:cNvSpPr/>
          <p:nvPr/>
        </p:nvSpPr>
        <p:spPr>
          <a:xfrm>
            <a:off x="318971" y="2092870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pic>
        <p:nvPicPr>
          <p:cNvPr id="2050" name="Picture 2" descr="Voting Paddles , Free Transparent Clipart - ClipartKey">
            <a:extLst>
              <a:ext uri="{FF2B5EF4-FFF2-40B4-BE49-F238E27FC236}">
                <a16:creationId xmlns:a16="http://schemas.microsoft.com/office/drawing/2014/main" id="{04EC360A-C7E9-488C-94E7-6B381B90A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7172" y1="16563" x2="57172" y2="16563"/>
                        <a14:foregroundMark x1="70082" y1="6875" x2="70082" y2="6875"/>
                        <a14:foregroundMark x1="70697" y1="48125" x2="70697" y2="48125"/>
                        <a14:foregroundMark x1="81148" y1="43750" x2="83197" y2="45938"/>
                        <a14:foregroundMark x1="92418" y1="33125" x2="92418" y2="33125"/>
                        <a14:foregroundMark x1="82172" y1="36563" x2="82172" y2="36563"/>
                        <a14:foregroundMark x1="74590" y1="25625" x2="74590" y2="25625"/>
                        <a14:foregroundMark x1="77869" y1="23750" x2="77869" y2="23750"/>
                        <a14:foregroundMark x1="79713" y1="23125" x2="81557" y2="25625"/>
                        <a14:foregroundMark x1="75820" y1="36875" x2="75820" y2="36875"/>
                        <a14:foregroundMark x1="73975" y1="39375" x2="73975" y2="39375"/>
                        <a14:foregroundMark x1="70697" y1="35938" x2="69262" y2="35000"/>
                        <a14:foregroundMark x1="65984" y1="32813" x2="65984" y2="32813"/>
                        <a14:foregroundMark x1="63730" y1="30312" x2="63730" y2="30312"/>
                        <a14:foregroundMark x1="62090" y1="28438" x2="62090" y2="28438"/>
                        <a14:foregroundMark x1="61885" y1="27500" x2="61885" y2="27500"/>
                        <a14:foregroundMark x1="62705" y1="24063" x2="62705" y2="24063"/>
                        <a14:foregroundMark x1="62090" y1="23750" x2="62090" y2="23750"/>
                        <a14:foregroundMark x1="75820" y1="16875" x2="75820" y2="16875"/>
                        <a14:foregroundMark x1="81557" y1="16563" x2="81557" y2="16563"/>
                        <a14:foregroundMark x1="87090" y1="22188" x2="88730" y2="25625"/>
                        <a14:foregroundMark x1="88730" y1="31875" x2="86885" y2="36875"/>
                        <a14:foregroundMark x1="82172" y1="45000" x2="79713" y2="47500"/>
                        <a14:foregroundMark x1="73770" y1="60938" x2="73770" y2="60938"/>
                        <a14:foregroundMark x1="73156" y1="69063" x2="73156" y2="70938"/>
                        <a14:foregroundMark x1="73156" y1="71875" x2="72746" y2="73125"/>
                        <a14:foregroundMark x1="72746" y1="73750" x2="72746" y2="75625"/>
                        <a14:foregroundMark x1="73156" y1="76875" x2="74385" y2="81250"/>
                        <a14:foregroundMark x1="74385" y1="82188" x2="74385" y2="83750"/>
                        <a14:foregroundMark x1="74385" y1="83750" x2="74385" y2="85625"/>
                        <a14:foregroundMark x1="74590" y1="87500" x2="74590" y2="87500"/>
                        <a14:foregroundMark x1="68033" y1="54063" x2="68033" y2="54063"/>
                        <a14:foregroundMark x1="63525" y1="45938" x2="63525" y2="45938"/>
                        <a14:foregroundMark x1="63525" y1="45938" x2="64754" y2="45938"/>
                        <a14:foregroundMark x1="72746" y1="51875" x2="74590" y2="54063"/>
                        <a14:foregroundMark x1="75205" y1="55000" x2="74385" y2="57500"/>
                        <a14:foregroundMark x1="73975" y1="59375" x2="73975" y2="59375"/>
                        <a14:foregroundMark x1="64344" y1="46875" x2="63525" y2="46875"/>
                        <a14:foregroundMark x1="59631" y1="46875" x2="59631" y2="46875"/>
                        <a14:foregroundMark x1="58811" y1="45625" x2="58811" y2="45625"/>
                        <a14:foregroundMark x1="58811" y1="43750" x2="58811" y2="43750"/>
                        <a14:foregroundMark x1="58197" y1="37500" x2="58197" y2="37500"/>
                        <a14:foregroundMark x1="58197" y1="33750" x2="58811" y2="31250"/>
                        <a14:foregroundMark x1="59016" y1="24688" x2="59016" y2="24688"/>
                        <a14:foregroundMark x1="59631" y1="23125" x2="59631" y2="23125"/>
                        <a14:foregroundMark x1="59016" y1="21875" x2="60656" y2="20938"/>
                        <a14:foregroundMark x1="64754" y1="15000" x2="69262" y2="12188"/>
                        <a14:foregroundMark x1="72541" y1="10313" x2="73975" y2="10938"/>
                        <a14:foregroundMark x1="76844" y1="8125" x2="76844" y2="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0461">
            <a:off x="8976565" y="1143219"/>
            <a:ext cx="1629165" cy="106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وسيلة الشرح: خط مع حد وشريط تمييز 11">
            <a:extLst>
              <a:ext uri="{FF2B5EF4-FFF2-40B4-BE49-F238E27FC236}">
                <a16:creationId xmlns:a16="http://schemas.microsoft.com/office/drawing/2014/main" id="{B2EB79EC-6B48-4EB1-A564-0DDFCD3FEDD1}"/>
              </a:ext>
            </a:extLst>
          </p:cNvPr>
          <p:cNvSpPr/>
          <p:nvPr/>
        </p:nvSpPr>
        <p:spPr>
          <a:xfrm>
            <a:off x="1236652" y="1282430"/>
            <a:ext cx="2320667" cy="461665"/>
          </a:xfrm>
          <a:prstGeom prst="accentBorderCallout1">
            <a:avLst>
              <a:gd name="adj1" fmla="val 18750"/>
              <a:gd name="adj2" fmla="val -8333"/>
              <a:gd name="adj3" fmla="val 265655"/>
              <a:gd name="adj4" fmla="val -14062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</a:rPr>
              <a:t>… located in?</a:t>
            </a:r>
          </a:p>
        </p:txBody>
      </p:sp>
      <p:pic>
        <p:nvPicPr>
          <p:cNvPr id="3074" name="Picture 2" descr="Location icon isometric - Transparent PNG &amp; SVG vector file">
            <a:extLst>
              <a:ext uri="{FF2B5EF4-FFF2-40B4-BE49-F238E27FC236}">
                <a16:creationId xmlns:a16="http://schemas.microsoft.com/office/drawing/2014/main" id="{BBC00291-9DFB-4FCA-AEFF-06B86F7D4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821" y="4190644"/>
            <a:ext cx="2752827" cy="275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10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0039" y="-262890"/>
            <a:ext cx="12846656" cy="7303263"/>
          </a:xfrm>
          <a:prstGeom prst="rect">
            <a:avLst/>
          </a:prstGeom>
          <a:solidFill>
            <a:srgbClr val="FFFFFC">
              <a:alpha val="94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3187A64-24F8-48DD-91DF-C3C3A55E6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499" y="1266635"/>
            <a:ext cx="10116962" cy="4753638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25" name="وسيلة الشرح: خط مع حد وشريط تمييز 24">
            <a:extLst>
              <a:ext uri="{FF2B5EF4-FFF2-40B4-BE49-F238E27FC236}">
                <a16:creationId xmlns:a16="http://schemas.microsoft.com/office/drawing/2014/main" id="{7747E043-7987-41EC-91AC-0A050A1C2A6B}"/>
              </a:ext>
            </a:extLst>
          </p:cNvPr>
          <p:cNvSpPr/>
          <p:nvPr/>
        </p:nvSpPr>
        <p:spPr>
          <a:xfrm>
            <a:off x="1848019" y="622597"/>
            <a:ext cx="1970667" cy="461665"/>
          </a:xfrm>
          <a:prstGeom prst="accentBorderCallout1">
            <a:avLst>
              <a:gd name="adj1" fmla="val 18750"/>
              <a:gd name="adj2" fmla="val -8333"/>
              <a:gd name="adj3" fmla="val 168193"/>
              <a:gd name="adj4" fmla="val -26723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</a:rPr>
              <a:t>who?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9D39A84-6266-4930-A761-03C3D7C44B65}"/>
              </a:ext>
            </a:extLst>
          </p:cNvPr>
          <p:cNvSpPr/>
          <p:nvPr/>
        </p:nvSpPr>
        <p:spPr>
          <a:xfrm>
            <a:off x="401537" y="1197419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4</a:t>
            </a:r>
            <a:endParaRPr lang="ar-SA" sz="3200" dirty="0"/>
          </a:p>
        </p:txBody>
      </p:sp>
      <p:sp>
        <p:nvSpPr>
          <p:cNvPr id="11" name="وسيلة الشرح: خط مع حد وشريط تمييز 10">
            <a:extLst>
              <a:ext uri="{FF2B5EF4-FFF2-40B4-BE49-F238E27FC236}">
                <a16:creationId xmlns:a16="http://schemas.microsoft.com/office/drawing/2014/main" id="{612BB8CD-0453-4074-95B6-9EC84C9CC547}"/>
              </a:ext>
            </a:extLst>
          </p:cNvPr>
          <p:cNvSpPr/>
          <p:nvPr/>
        </p:nvSpPr>
        <p:spPr>
          <a:xfrm>
            <a:off x="4964039" y="611167"/>
            <a:ext cx="2971080" cy="461665"/>
          </a:xfrm>
          <a:prstGeom prst="accentBorderCallout1">
            <a:avLst>
              <a:gd name="adj1" fmla="val 18750"/>
              <a:gd name="adj2" fmla="val -8333"/>
              <a:gd name="adj3" fmla="val 84006"/>
              <a:gd name="adj4" fmla="val -24192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</a:rPr>
              <a:t>.. </a:t>
            </a:r>
            <a:r>
              <a:rPr lang="en-US" sz="2400" dirty="0">
                <a:ln w="0"/>
                <a:solidFill>
                  <a:schemeClr val="bg1"/>
                </a:solidFill>
              </a:rPr>
              <a:t>#</a:t>
            </a:r>
            <a:r>
              <a:rPr lang="en-US" sz="2400" dirty="0">
                <a:ln w="0"/>
              </a:rPr>
              <a:t> of tourists?</a:t>
            </a:r>
          </a:p>
        </p:txBody>
      </p:sp>
      <p:sp>
        <p:nvSpPr>
          <p:cNvPr id="12" name="وسيلة الشرح: خط مع حد وشريط تمييز 11">
            <a:extLst>
              <a:ext uri="{FF2B5EF4-FFF2-40B4-BE49-F238E27FC236}">
                <a16:creationId xmlns:a16="http://schemas.microsoft.com/office/drawing/2014/main" id="{3B8B7B6B-0CF5-498C-BB0D-0991F255AA84}"/>
              </a:ext>
            </a:extLst>
          </p:cNvPr>
          <p:cNvSpPr/>
          <p:nvPr/>
        </p:nvSpPr>
        <p:spPr>
          <a:xfrm>
            <a:off x="8665940" y="435638"/>
            <a:ext cx="2971080" cy="830997"/>
          </a:xfrm>
          <a:prstGeom prst="accentBorderCallout1">
            <a:avLst>
              <a:gd name="adj1" fmla="val 18750"/>
              <a:gd name="adj2" fmla="val -8333"/>
              <a:gd name="adj3" fmla="val 84006"/>
              <a:gd name="adj4" fmla="val -24192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sz="2400" dirty="0">
                <a:ln w="0"/>
              </a:rPr>
              <a:t>Things you can </a:t>
            </a:r>
            <a:r>
              <a:rPr lang="en-US" sz="2400" dirty="0">
                <a:ln w="0"/>
                <a:solidFill>
                  <a:schemeClr val="bg1"/>
                </a:solidFill>
              </a:rPr>
              <a:t>see</a:t>
            </a:r>
            <a:r>
              <a:rPr lang="en-US" sz="2400" dirty="0">
                <a:ln w="0"/>
              </a:rPr>
              <a:t> or  </a:t>
            </a:r>
            <a:r>
              <a:rPr lang="en-US" sz="2400" dirty="0">
                <a:ln w="0"/>
                <a:solidFill>
                  <a:schemeClr val="bg1"/>
                </a:solidFill>
              </a:rPr>
              <a:t>do</a:t>
            </a:r>
            <a:r>
              <a:rPr lang="en-US" sz="2400" dirty="0">
                <a:ln w="0"/>
              </a:rPr>
              <a:t> there?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93C5E393-4D9E-44A4-A0E4-C82E80485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91" b="89913" l="2556" r="98000">
                        <a14:foregroundMark x1="30889" y1="44707" x2="31444" y2="44707"/>
                        <a14:foregroundMark x1="15444" y1="26650" x2="15444" y2="26650"/>
                        <a14:foregroundMark x1="23333" y1="59651" x2="23333" y2="59651"/>
                        <a14:foregroundMark x1="37778" y1="10212" x2="37778" y2="10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29" y="4366872"/>
            <a:ext cx="2963450" cy="2644055"/>
          </a:xfrm>
          <a:prstGeom prst="rect">
            <a:avLst/>
          </a:prstGeom>
        </p:spPr>
      </p:pic>
      <p:pic>
        <p:nvPicPr>
          <p:cNvPr id="4100" name="Picture 4" descr="Adventure Time Logo, Canopy, Redwood Tree, Adventure Time, Forest  Background, Tree Illustration #560440 - Free Icon Library">
            <a:extLst>
              <a:ext uri="{FF2B5EF4-FFF2-40B4-BE49-F238E27FC236}">
                <a16:creationId xmlns:a16="http://schemas.microsoft.com/office/drawing/2014/main" id="{D2E8014F-B52D-4E70-9D94-C2824873E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933" l="0" r="44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407"/>
          <a:stretch/>
        </p:blipFill>
        <p:spPr bwMode="auto">
          <a:xfrm>
            <a:off x="34680" y="4396691"/>
            <a:ext cx="2268829" cy="264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875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0039" y="-262890"/>
            <a:ext cx="12846656" cy="7303263"/>
          </a:xfrm>
          <a:prstGeom prst="rect">
            <a:avLst/>
          </a:prstGeom>
          <a:solidFill>
            <a:srgbClr val="FFFFFC">
              <a:alpha val="94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8EDFD29-9CDF-4634-AC8C-438F92F65C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36689"/>
            <a:ext cx="12192000" cy="498462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25" name="وسيلة الشرح: خط مع حد وشريط تمييز 24">
            <a:extLst>
              <a:ext uri="{FF2B5EF4-FFF2-40B4-BE49-F238E27FC236}">
                <a16:creationId xmlns:a16="http://schemas.microsoft.com/office/drawing/2014/main" id="{7747E043-7987-41EC-91AC-0A050A1C2A6B}"/>
              </a:ext>
            </a:extLst>
          </p:cNvPr>
          <p:cNvSpPr/>
          <p:nvPr/>
        </p:nvSpPr>
        <p:spPr>
          <a:xfrm>
            <a:off x="1508505" y="359359"/>
            <a:ext cx="2758952" cy="830997"/>
          </a:xfrm>
          <a:prstGeom prst="accentBorderCallout1">
            <a:avLst>
              <a:gd name="adj1" fmla="val 18750"/>
              <a:gd name="adj2" fmla="val -8333"/>
              <a:gd name="adj3" fmla="val 130305"/>
              <a:gd name="adj4" fmla="val -26197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</a:rPr>
              <a:t>Money used in careless ways?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9D39A84-6266-4930-A761-03C3D7C44B65}"/>
              </a:ext>
            </a:extLst>
          </p:cNvPr>
          <p:cNvSpPr/>
          <p:nvPr/>
        </p:nvSpPr>
        <p:spPr>
          <a:xfrm>
            <a:off x="180508" y="1014827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5</a:t>
            </a:r>
            <a:endParaRPr lang="ar-SA" sz="3200" dirty="0"/>
          </a:p>
        </p:txBody>
      </p:sp>
      <p:pic>
        <p:nvPicPr>
          <p:cNvPr id="5124" name="Picture 4" descr="Is sustainable tourism sustainable? | TTG Asia">
            <a:extLst>
              <a:ext uri="{FF2B5EF4-FFF2-40B4-BE49-F238E27FC236}">
                <a16:creationId xmlns:a16="http://schemas.microsoft.com/office/drawing/2014/main" id="{7E95C985-2E3E-4898-B0D6-F7E10778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068" y="981989"/>
            <a:ext cx="5541819" cy="346363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وسيلة الشرح: خط مع حد وشريط تمييز 10">
            <a:extLst>
              <a:ext uri="{FF2B5EF4-FFF2-40B4-BE49-F238E27FC236}">
                <a16:creationId xmlns:a16="http://schemas.microsoft.com/office/drawing/2014/main" id="{612BB8CD-0453-4074-95B6-9EC84C9CC547}"/>
              </a:ext>
            </a:extLst>
          </p:cNvPr>
          <p:cNvSpPr/>
          <p:nvPr/>
        </p:nvSpPr>
        <p:spPr>
          <a:xfrm>
            <a:off x="6716345" y="309576"/>
            <a:ext cx="2971080" cy="1200329"/>
          </a:xfrm>
          <a:prstGeom prst="accentBorderCallout1">
            <a:avLst>
              <a:gd name="adj1" fmla="val 18750"/>
              <a:gd name="adj2" fmla="val -8333"/>
              <a:gd name="adj3" fmla="val 84006"/>
              <a:gd name="adj4" fmla="val -24192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</a:rPr>
              <a:t>e.g. </a:t>
            </a:r>
            <a:br>
              <a:rPr lang="en-US" sz="2400" dirty="0">
                <a:ln w="0"/>
              </a:rPr>
            </a:br>
            <a:r>
              <a:rPr lang="en-US" sz="2400" dirty="0">
                <a:ln w="0"/>
              </a:rPr>
              <a:t>Renewable sources of energy?</a:t>
            </a:r>
          </a:p>
        </p:txBody>
      </p:sp>
      <p:sp>
        <p:nvSpPr>
          <p:cNvPr id="12" name="وسيلة الشرح: خط مع حد وشريط تمييز 11">
            <a:extLst>
              <a:ext uri="{FF2B5EF4-FFF2-40B4-BE49-F238E27FC236}">
                <a16:creationId xmlns:a16="http://schemas.microsoft.com/office/drawing/2014/main" id="{3B8B7B6B-0CF5-498C-BB0D-0991F255AA84}"/>
              </a:ext>
            </a:extLst>
          </p:cNvPr>
          <p:cNvSpPr/>
          <p:nvPr/>
        </p:nvSpPr>
        <p:spPr>
          <a:xfrm>
            <a:off x="3474726" y="5319999"/>
            <a:ext cx="4435560" cy="830997"/>
          </a:xfrm>
          <a:prstGeom prst="accentBorderCallout1">
            <a:avLst>
              <a:gd name="adj1" fmla="val 18750"/>
              <a:gd name="adj2" fmla="val -8333"/>
              <a:gd name="adj3" fmla="val -26031"/>
              <a:gd name="adj4" fmla="val -8506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</a:rPr>
              <a:t>a word means:</a:t>
            </a:r>
          </a:p>
          <a:p>
            <a:pPr algn="ctr"/>
            <a:r>
              <a:rPr lang="en-US" sz="2400" dirty="0">
                <a:ln w="0"/>
                <a:solidFill>
                  <a:schemeClr val="bg1"/>
                </a:solidFill>
              </a:rPr>
              <a:t>good for everyone</a:t>
            </a:r>
            <a:r>
              <a:rPr lang="en-US" sz="2400" dirty="0">
                <a:ln w="0"/>
              </a:rPr>
              <a:t>?</a:t>
            </a:r>
          </a:p>
        </p:txBody>
      </p:sp>
      <p:pic>
        <p:nvPicPr>
          <p:cNvPr id="14" name="Picture 2" descr="Voting Paddles , Free Transparent Clipart - ClipartKey">
            <a:extLst>
              <a:ext uri="{FF2B5EF4-FFF2-40B4-BE49-F238E27FC236}">
                <a16:creationId xmlns:a16="http://schemas.microsoft.com/office/drawing/2014/main" id="{3AA49527-A3C0-4C03-9044-5AF408509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7172" y1="16563" x2="57172" y2="16563"/>
                        <a14:foregroundMark x1="70082" y1="6875" x2="70082" y2="6875"/>
                        <a14:foregroundMark x1="70697" y1="48125" x2="70697" y2="48125"/>
                        <a14:foregroundMark x1="81148" y1="43750" x2="83197" y2="45938"/>
                        <a14:foregroundMark x1="92418" y1="33125" x2="92418" y2="33125"/>
                        <a14:foregroundMark x1="82172" y1="36563" x2="82172" y2="36563"/>
                        <a14:foregroundMark x1="74590" y1="25625" x2="74590" y2="25625"/>
                        <a14:foregroundMark x1="77869" y1="23750" x2="77869" y2="23750"/>
                        <a14:foregroundMark x1="79713" y1="23125" x2="81557" y2="25625"/>
                        <a14:foregroundMark x1="75820" y1="36875" x2="75820" y2="36875"/>
                        <a14:foregroundMark x1="73975" y1="39375" x2="73975" y2="39375"/>
                        <a14:foregroundMark x1="70697" y1="35938" x2="69262" y2="35000"/>
                        <a14:foregroundMark x1="65984" y1="32813" x2="65984" y2="32813"/>
                        <a14:foregroundMark x1="63730" y1="30312" x2="63730" y2="30312"/>
                        <a14:foregroundMark x1="62090" y1="28438" x2="62090" y2="28438"/>
                        <a14:foregroundMark x1="61885" y1="27500" x2="61885" y2="27500"/>
                        <a14:foregroundMark x1="62705" y1="24063" x2="62705" y2="24063"/>
                        <a14:foregroundMark x1="62090" y1="23750" x2="62090" y2="23750"/>
                        <a14:foregroundMark x1="75820" y1="16875" x2="75820" y2="16875"/>
                        <a14:foregroundMark x1="81557" y1="16563" x2="81557" y2="16563"/>
                        <a14:foregroundMark x1="87090" y1="22188" x2="88730" y2="25625"/>
                        <a14:foregroundMark x1="88730" y1="31875" x2="86885" y2="36875"/>
                        <a14:foregroundMark x1="82172" y1="45000" x2="79713" y2="47500"/>
                        <a14:foregroundMark x1="73770" y1="60938" x2="73770" y2="60938"/>
                        <a14:foregroundMark x1="73156" y1="69063" x2="73156" y2="70938"/>
                        <a14:foregroundMark x1="73156" y1="71875" x2="72746" y2="73125"/>
                        <a14:foregroundMark x1="72746" y1="73750" x2="72746" y2="75625"/>
                        <a14:foregroundMark x1="73156" y1="76875" x2="74385" y2="81250"/>
                        <a14:foregroundMark x1="74385" y1="82188" x2="74385" y2="83750"/>
                        <a14:foregroundMark x1="74385" y1="83750" x2="74385" y2="85625"/>
                        <a14:foregroundMark x1="74590" y1="87500" x2="74590" y2="87500"/>
                        <a14:foregroundMark x1="68033" y1="54063" x2="68033" y2="54063"/>
                        <a14:foregroundMark x1="63525" y1="45938" x2="63525" y2="45938"/>
                        <a14:foregroundMark x1="63525" y1="45938" x2="64754" y2="45938"/>
                        <a14:foregroundMark x1="72746" y1="51875" x2="74590" y2="54063"/>
                        <a14:foregroundMark x1="75205" y1="55000" x2="74385" y2="57500"/>
                        <a14:foregroundMark x1="73975" y1="59375" x2="73975" y2="59375"/>
                        <a14:foregroundMark x1="64344" y1="46875" x2="63525" y2="46875"/>
                        <a14:foregroundMark x1="59631" y1="46875" x2="59631" y2="46875"/>
                        <a14:foregroundMark x1="58811" y1="45625" x2="58811" y2="45625"/>
                        <a14:foregroundMark x1="58811" y1="43750" x2="58811" y2="43750"/>
                        <a14:foregroundMark x1="58197" y1="37500" x2="58197" y2="37500"/>
                        <a14:foregroundMark x1="58197" y1="33750" x2="58811" y2="31250"/>
                        <a14:foregroundMark x1="59016" y1="24688" x2="59016" y2="24688"/>
                        <a14:foregroundMark x1="59631" y1="23125" x2="59631" y2="23125"/>
                        <a14:foregroundMark x1="59016" y1="21875" x2="60656" y2="20938"/>
                        <a14:foregroundMark x1="64754" y1="15000" x2="69262" y2="12188"/>
                        <a14:foregroundMark x1="72541" y1="10313" x2="73975" y2="10938"/>
                        <a14:foregroundMark x1="76844" y1="8125" x2="76844" y2="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384" y="183830"/>
            <a:ext cx="1629165" cy="106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0FBC66E8-9932-4365-9148-AD22BB1F93EF}"/>
              </a:ext>
            </a:extLst>
          </p:cNvPr>
          <p:cNvSpPr/>
          <p:nvPr/>
        </p:nvSpPr>
        <p:spPr>
          <a:xfrm>
            <a:off x="180508" y="3670942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6</a:t>
            </a:r>
            <a:endParaRPr lang="ar-SA" sz="3200" dirty="0"/>
          </a:p>
        </p:txBody>
      </p:sp>
      <p:pic>
        <p:nvPicPr>
          <p:cNvPr id="5122" name="Picture 2" descr="Booking.com expands startup plan for sustainable tourism | PhocusWire">
            <a:extLst>
              <a:ext uri="{FF2B5EF4-FFF2-40B4-BE49-F238E27FC236}">
                <a16:creationId xmlns:a16="http://schemas.microsoft.com/office/drawing/2014/main" id="{6FDF679D-30B3-474C-AB38-26704217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729" y="5867676"/>
            <a:ext cx="3225969" cy="161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6504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28B7CCEC-4650-4C88-85F0-88152513CFB1}"/>
              </a:ext>
            </a:extLst>
          </p:cNvPr>
          <p:cNvSpPr/>
          <p:nvPr/>
        </p:nvSpPr>
        <p:spPr>
          <a:xfrm rot="5400000" flipV="1">
            <a:off x="5215538" y="3613382"/>
            <a:ext cx="1662751" cy="25134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grpSp>
        <p:nvGrpSpPr>
          <p:cNvPr id="16" name="组合 10">
            <a:extLst>
              <a:ext uri="{FF2B5EF4-FFF2-40B4-BE49-F238E27FC236}">
                <a16:creationId xmlns:a16="http://schemas.microsoft.com/office/drawing/2014/main" id="{4DBF9AE3-70A2-49AB-B17F-6E81F76C4A93}"/>
              </a:ext>
            </a:extLst>
          </p:cNvPr>
          <p:cNvGrpSpPr/>
          <p:nvPr/>
        </p:nvGrpSpPr>
        <p:grpSpPr>
          <a:xfrm>
            <a:off x="6349292" y="3206760"/>
            <a:ext cx="4101695" cy="599235"/>
            <a:chOff x="3628189" y="1129586"/>
            <a:chExt cx="4101695" cy="599235"/>
          </a:xfrm>
        </p:grpSpPr>
        <p:sp>
          <p:nvSpPr>
            <p:cNvPr id="18" name="圆角矩形 46">
              <a:extLst>
                <a:ext uri="{FF2B5EF4-FFF2-40B4-BE49-F238E27FC236}">
                  <a16:creationId xmlns:a16="http://schemas.microsoft.com/office/drawing/2014/main" id="{97AEDE49-3F43-46EA-A4BC-24564ACA129A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圆角矩形 113">
              <a:extLst>
                <a:ext uri="{FF2B5EF4-FFF2-40B4-BE49-F238E27FC236}">
                  <a16:creationId xmlns:a16="http://schemas.microsoft.com/office/drawing/2014/main" id="{4174C0C0-58BE-4835-AC34-7D67411EEE0C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TextBox 45">
            <a:extLst>
              <a:ext uri="{FF2B5EF4-FFF2-40B4-BE49-F238E27FC236}">
                <a16:creationId xmlns:a16="http://schemas.microsoft.com/office/drawing/2014/main" id="{1115ECDC-34FA-4BC3-8A23-5C0C97E1A9D5}"/>
              </a:ext>
            </a:extLst>
          </p:cNvPr>
          <p:cNvSpPr txBox="1"/>
          <p:nvPr/>
        </p:nvSpPr>
        <p:spPr>
          <a:xfrm>
            <a:off x="6622626" y="3171216"/>
            <a:ext cx="3172022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Read along as u listen</a:t>
            </a:r>
          </a:p>
        </p:txBody>
      </p:sp>
      <p:grpSp>
        <p:nvGrpSpPr>
          <p:cNvPr id="21" name="دائرة">
            <a:extLst>
              <a:ext uri="{FF2B5EF4-FFF2-40B4-BE49-F238E27FC236}">
                <a16:creationId xmlns:a16="http://schemas.microsoft.com/office/drawing/2014/main" id="{D1FD87DD-83B9-4810-A46E-7FF508578157}"/>
              </a:ext>
            </a:extLst>
          </p:cNvPr>
          <p:cNvGrpSpPr/>
          <p:nvPr/>
        </p:nvGrpSpPr>
        <p:grpSpPr>
          <a:xfrm>
            <a:off x="6423196" y="3280215"/>
            <a:ext cx="484080" cy="484079"/>
            <a:chOff x="3697823" y="1194997"/>
            <a:chExt cx="484080" cy="484079"/>
          </a:xfrm>
        </p:grpSpPr>
        <p:grpSp>
          <p:nvGrpSpPr>
            <p:cNvPr id="22" name="组合 105">
              <a:extLst>
                <a:ext uri="{FF2B5EF4-FFF2-40B4-BE49-F238E27FC236}">
                  <a16:creationId xmlns:a16="http://schemas.microsoft.com/office/drawing/2014/main" id="{10CAA452-1978-4DC1-B43E-679B7826E1AF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同心圆 50">
                <a:extLst>
                  <a:ext uri="{FF2B5EF4-FFF2-40B4-BE49-F238E27FC236}">
                    <a16:creationId xmlns:a16="http://schemas.microsoft.com/office/drawing/2014/main" id="{CC74C500-B8B1-4E32-ABFE-A0EF0F21EA45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椭圆 107">
                <a:extLst>
                  <a:ext uri="{FF2B5EF4-FFF2-40B4-BE49-F238E27FC236}">
                    <a16:creationId xmlns:a16="http://schemas.microsoft.com/office/drawing/2014/main" id="{346B9E96-98BD-4320-8F1C-0A553C3668CB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3" name="TextBox 70">
              <a:extLst>
                <a:ext uri="{FF2B5EF4-FFF2-40B4-BE49-F238E27FC236}">
                  <a16:creationId xmlns:a16="http://schemas.microsoft.com/office/drawing/2014/main" id="{B5B3B35B-E9A3-44C7-80EA-20FBACE2A7B7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6" name="Picture 4" descr="Reading Comprehension Skills - Reading Magazine Icon Png , Free Transparent  Clipart - ClipartKey">
            <a:extLst>
              <a:ext uri="{FF2B5EF4-FFF2-40B4-BE49-F238E27FC236}">
                <a16:creationId xmlns:a16="http://schemas.microsoft.com/office/drawing/2014/main" id="{68CA1879-413F-4606-B524-735D9FAD1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907" l="10000" r="100000">
                        <a14:foregroundMark x1="78556" y1="32150" x2="78556" y2="32150"/>
                        <a14:foregroundMark x1="75444" y1="9720" x2="75444" y2="9720"/>
                        <a14:foregroundMark x1="32222" y1="18692" x2="32222" y2="1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94" y="3280215"/>
            <a:ext cx="2731463" cy="162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Listening Icon #416587 - Free Icons Library">
            <a:extLst>
              <a:ext uri="{FF2B5EF4-FFF2-40B4-BE49-F238E27FC236}">
                <a16:creationId xmlns:a16="http://schemas.microsoft.com/office/drawing/2014/main" id="{5F4DB6E6-96F8-45CC-A8FD-53CB96526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758" y="2109882"/>
            <a:ext cx="1061334" cy="10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61">
            <a:extLst>
              <a:ext uri="{FF2B5EF4-FFF2-40B4-BE49-F238E27FC236}">
                <a16:creationId xmlns:a16="http://schemas.microsoft.com/office/drawing/2014/main" id="{9013DB5A-ED65-446B-99A3-0DB2EA2CA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8650" y="4032439"/>
            <a:ext cx="42461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200" b="1" dirty="0">
                <a:solidFill>
                  <a:srgbClr val="FF0000"/>
                </a:solidFill>
                <a:latin typeface="+mj-lt"/>
                <a:ea typeface="方正综艺简体" panose="02010601030101010101" pitchFamily="2" charset="-122"/>
              </a:rPr>
              <a:t>Pages: 40 - 41</a:t>
            </a:r>
            <a:endParaRPr lang="zh-CN" altLang="en-US" sz="3200" b="1" dirty="0">
              <a:solidFill>
                <a:srgbClr val="FF0000"/>
              </a:solidFill>
              <a:latin typeface="+mj-lt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29703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28555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0039" y="-262889"/>
            <a:ext cx="12846656" cy="7109460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C2869F2C-EB9A-4453-B86F-FB3526BCCCAC}"/>
              </a:ext>
            </a:extLst>
          </p:cNvPr>
          <p:cNvGrpSpPr/>
          <p:nvPr/>
        </p:nvGrpSpPr>
        <p:grpSpPr>
          <a:xfrm>
            <a:off x="2123208" y="1948715"/>
            <a:ext cx="8286962" cy="3519237"/>
            <a:chOff x="2123208" y="1948715"/>
            <a:chExt cx="8286962" cy="3519237"/>
          </a:xfrm>
        </p:grpSpPr>
        <p:pic>
          <p:nvPicPr>
            <p:cNvPr id="2050" name="Picture 2" descr="Start the presentation and see your notes in Presenter view - Office Support">
              <a:extLst>
                <a:ext uri="{FF2B5EF4-FFF2-40B4-BE49-F238E27FC236}">
                  <a16:creationId xmlns:a16="http://schemas.microsoft.com/office/drawing/2014/main" id="{9DAAAECA-72A0-4D7C-9F53-45BFBEC74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746" y="1948715"/>
              <a:ext cx="6256424" cy="3519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D5F25E3B-785B-4DAA-BB17-D9CC12F9B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3208" y="1948715"/>
              <a:ext cx="2127230" cy="3519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5" name="组合 10">
            <a:extLst>
              <a:ext uri="{FF2B5EF4-FFF2-40B4-BE49-F238E27FC236}">
                <a16:creationId xmlns:a16="http://schemas.microsoft.com/office/drawing/2014/main" id="{B1DDEFB3-D69E-47EB-88A2-695444E6609B}"/>
              </a:ext>
            </a:extLst>
          </p:cNvPr>
          <p:cNvGrpSpPr/>
          <p:nvPr/>
        </p:nvGrpSpPr>
        <p:grpSpPr>
          <a:xfrm>
            <a:off x="3534164" y="1123778"/>
            <a:ext cx="4101695" cy="599235"/>
            <a:chOff x="3628189" y="1129586"/>
            <a:chExt cx="4101695" cy="599235"/>
          </a:xfrm>
        </p:grpSpPr>
        <p:sp>
          <p:nvSpPr>
            <p:cNvPr id="28" name="圆角矩形 46">
              <a:extLst>
                <a:ext uri="{FF2B5EF4-FFF2-40B4-BE49-F238E27FC236}">
                  <a16:creationId xmlns:a16="http://schemas.microsoft.com/office/drawing/2014/main" id="{0D2D464D-BD78-46C9-BC7A-C7CC19FF5558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圆角矩形 113">
              <a:extLst>
                <a:ext uri="{FF2B5EF4-FFF2-40B4-BE49-F238E27FC236}">
                  <a16:creationId xmlns:a16="http://schemas.microsoft.com/office/drawing/2014/main" id="{573901AB-8BF4-433F-8311-01338FDC25E1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TextBox 45">
            <a:extLst>
              <a:ext uri="{FF2B5EF4-FFF2-40B4-BE49-F238E27FC236}">
                <a16:creationId xmlns:a16="http://schemas.microsoft.com/office/drawing/2014/main" id="{E6BD57BB-2096-463B-8C56-50E1CD5C98F4}"/>
              </a:ext>
            </a:extLst>
          </p:cNvPr>
          <p:cNvSpPr txBox="1"/>
          <p:nvPr/>
        </p:nvSpPr>
        <p:spPr>
          <a:xfrm>
            <a:off x="3803333" y="1127270"/>
            <a:ext cx="3341749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For better presentation</a:t>
            </a:r>
          </a:p>
        </p:txBody>
      </p:sp>
      <p:grpSp>
        <p:nvGrpSpPr>
          <p:cNvPr id="31" name="دائرة">
            <a:extLst>
              <a:ext uri="{FF2B5EF4-FFF2-40B4-BE49-F238E27FC236}">
                <a16:creationId xmlns:a16="http://schemas.microsoft.com/office/drawing/2014/main" id="{4A401D87-FD80-43FF-BAE8-5599EBA1093D}"/>
              </a:ext>
            </a:extLst>
          </p:cNvPr>
          <p:cNvGrpSpPr/>
          <p:nvPr/>
        </p:nvGrpSpPr>
        <p:grpSpPr>
          <a:xfrm>
            <a:off x="3608068" y="1197233"/>
            <a:ext cx="484080" cy="484079"/>
            <a:chOff x="3697823" y="1194997"/>
            <a:chExt cx="484080" cy="484079"/>
          </a:xfrm>
        </p:grpSpPr>
        <p:grpSp>
          <p:nvGrpSpPr>
            <p:cNvPr id="32" name="组合 105">
              <a:extLst>
                <a:ext uri="{FF2B5EF4-FFF2-40B4-BE49-F238E27FC236}">
                  <a16:creationId xmlns:a16="http://schemas.microsoft.com/office/drawing/2014/main" id="{F2246DC6-AE70-4FC1-A738-4C04F396AE22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同心圆 50">
                <a:extLst>
                  <a:ext uri="{FF2B5EF4-FFF2-40B4-BE49-F238E27FC236}">
                    <a16:creationId xmlns:a16="http://schemas.microsoft.com/office/drawing/2014/main" id="{70D9B46E-64AD-422A-836E-F72B3452E5A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椭圆 107">
                <a:extLst>
                  <a:ext uri="{FF2B5EF4-FFF2-40B4-BE49-F238E27FC236}">
                    <a16:creationId xmlns:a16="http://schemas.microsoft.com/office/drawing/2014/main" id="{3ACAAC08-282B-498A-AD18-70A21759EB23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3" name="TextBox 70">
              <a:extLst>
                <a:ext uri="{FF2B5EF4-FFF2-40B4-BE49-F238E27FC236}">
                  <a16:creationId xmlns:a16="http://schemas.microsoft.com/office/drawing/2014/main" id="{6040F4DE-CE79-42BD-8761-C10D28FE4DCB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582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28554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0039" y="-262889"/>
            <a:ext cx="12846656" cy="7109460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9D39A84-6266-4930-A761-03C3D7C44B65}"/>
              </a:ext>
            </a:extLst>
          </p:cNvPr>
          <p:cNvSpPr/>
          <p:nvPr/>
        </p:nvSpPr>
        <p:spPr>
          <a:xfrm>
            <a:off x="584061" y="1299318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1</a:t>
            </a:r>
            <a:endParaRPr lang="ar-SA" sz="3200" dirty="0"/>
          </a:p>
        </p:txBody>
      </p:sp>
      <p:grpSp>
        <p:nvGrpSpPr>
          <p:cNvPr id="26" name="مجموعة 25">
            <a:extLst>
              <a:ext uri="{FF2B5EF4-FFF2-40B4-BE49-F238E27FC236}">
                <a16:creationId xmlns:a16="http://schemas.microsoft.com/office/drawing/2014/main" id="{AE2B4129-BA43-4E56-9020-D5D8588C0D2A}"/>
              </a:ext>
            </a:extLst>
          </p:cNvPr>
          <p:cNvGrpSpPr/>
          <p:nvPr/>
        </p:nvGrpSpPr>
        <p:grpSpPr>
          <a:xfrm>
            <a:off x="418307" y="1104575"/>
            <a:ext cx="11355385" cy="4648849"/>
            <a:chOff x="418307" y="1104575"/>
            <a:chExt cx="11355385" cy="4648849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D0A24DD0-C9EF-43B8-836D-61E20DEE0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8307" y="1104575"/>
              <a:ext cx="11355385" cy="46488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مستطيل 22">
              <a:extLst>
                <a:ext uri="{FF2B5EF4-FFF2-40B4-BE49-F238E27FC236}">
                  <a16:creationId xmlns:a16="http://schemas.microsoft.com/office/drawing/2014/main" id="{29B8B22A-0773-4CC7-90AB-EB2CF043F65A}"/>
                </a:ext>
              </a:extLst>
            </p:cNvPr>
            <p:cNvSpPr/>
            <p:nvPr/>
          </p:nvSpPr>
          <p:spPr>
            <a:xfrm>
              <a:off x="4379786" y="4682259"/>
              <a:ext cx="7323785" cy="103170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1" anchor="ctr">
              <a:noAutofit/>
            </a:bodyPr>
            <a:lstStyle/>
            <a:p>
              <a:pPr algn="ctr"/>
              <a:endParaRPr lang="ar-SA"/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50F6324A-7A9F-4E37-A67A-E6BDDFC064DC}"/>
              </a:ext>
            </a:extLst>
          </p:cNvPr>
          <p:cNvGrpSpPr/>
          <p:nvPr/>
        </p:nvGrpSpPr>
        <p:grpSpPr>
          <a:xfrm>
            <a:off x="5789125" y="1477036"/>
            <a:ext cx="5508219" cy="5152516"/>
            <a:chOff x="4661553" y="1299318"/>
            <a:chExt cx="5508219" cy="5152516"/>
          </a:xfrm>
        </p:grpSpPr>
        <p:pic>
          <p:nvPicPr>
            <p:cNvPr id="7" name="Picture 2" descr="speech bubble PNG image with transparent background | TOPpng">
              <a:extLst>
                <a:ext uri="{FF2B5EF4-FFF2-40B4-BE49-F238E27FC236}">
                  <a16:creationId xmlns:a16="http://schemas.microsoft.com/office/drawing/2014/main" id="{3E85927C-E98B-4126-ADF1-5058E490F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827" b="89872" l="0" r="100000">
                          <a14:foregroundMark x1="2500" y1="43073" x2="2500" y2="43073"/>
                          <a14:foregroundMark x1="74762" y1="69849" x2="74762" y2="69849"/>
                          <a14:foregroundMark x1="74881" y1="72177" x2="74881" y2="72177"/>
                          <a14:foregroundMark x1="77976" y1="79162" x2="77976" y2="79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553" y="1299318"/>
              <a:ext cx="5038017" cy="5152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عنوان 2">
              <a:extLst>
                <a:ext uri="{FF2B5EF4-FFF2-40B4-BE49-F238E27FC236}">
                  <a16:creationId xmlns:a16="http://schemas.microsoft.com/office/drawing/2014/main" id="{4FC71533-9188-4F32-8064-E2EA3662EDE5}"/>
                </a:ext>
              </a:extLst>
            </p:cNvPr>
            <p:cNvSpPr txBox="1">
              <a:spLocks/>
            </p:cNvSpPr>
            <p:nvPr/>
          </p:nvSpPr>
          <p:spPr>
            <a:xfrm>
              <a:off x="5477782" y="2463512"/>
              <a:ext cx="3878995" cy="116162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dirty="0">
                  <a:ln w="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Who can</a:t>
              </a:r>
              <a:endParaRPr lang="en-US" sz="4800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endParaRPr>
            </a:p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Summarizes</a:t>
              </a:r>
              <a:r>
                <a:rPr lang="en-US" sz="4000" dirty="0">
                  <a:ln w="0"/>
                  <a:latin typeface="+mn-lt"/>
                  <a:ea typeface="+mn-ea"/>
                  <a:cs typeface="+mn-cs"/>
                </a:rPr>
                <a:t> </a:t>
              </a:r>
            </a:p>
            <a:p>
              <a:pPr algn="ctr"/>
              <a:r>
                <a:rPr lang="en-US" sz="4000" dirty="0">
                  <a:ln w="0"/>
                  <a:latin typeface="+mn-lt"/>
                  <a:ea typeface="+mn-ea"/>
                  <a:cs typeface="+mn-cs"/>
                </a:rPr>
                <a:t>the paragraph?</a:t>
              </a:r>
              <a:endParaRPr lang="ar-SA" sz="4000" dirty="0">
                <a:ln w="0"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B1A195F2-8027-4742-BE15-7E514D2C11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64" t="28651" r="13930"/>
            <a:stretch/>
          </p:blipFill>
          <p:spPr>
            <a:xfrm>
              <a:off x="9299489" y="4491910"/>
              <a:ext cx="870283" cy="1652696"/>
            </a:xfrm>
            <a:prstGeom prst="rect">
              <a:avLst/>
            </a:prstGeom>
          </p:spPr>
        </p:pic>
      </p:grpSp>
      <p:pic>
        <p:nvPicPr>
          <p:cNvPr id="20" name="Picture 4" descr="Listening Icon #416587 - Free Icons Library">
            <a:extLst>
              <a:ext uri="{FF2B5EF4-FFF2-40B4-BE49-F238E27FC236}">
                <a16:creationId xmlns:a16="http://schemas.microsoft.com/office/drawing/2014/main" id="{CF91C60A-DB8A-49FC-B514-9D7F037FC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431" y="2230507"/>
            <a:ext cx="1061334" cy="10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MG Bk 3 F-SA_'17_1-21">
            <a:hlinkClick r:id="" action="ppaction://media"/>
            <a:extLst>
              <a:ext uri="{FF2B5EF4-FFF2-40B4-BE49-F238E27FC236}">
                <a16:creationId xmlns:a16="http://schemas.microsoft.com/office/drawing/2014/main" id="{43D0890D-2575-4B59-92B5-41C4CE3033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76" end="178955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80178" y="2467821"/>
            <a:ext cx="609600" cy="609600"/>
          </a:xfrm>
          <a:prstGeom prst="rect">
            <a:avLst/>
          </a:prstGeom>
        </p:spPr>
      </p:pic>
      <p:sp>
        <p:nvSpPr>
          <p:cNvPr id="27" name="وسيلة الشرح: خط مع حد وشريط تمييز 26">
            <a:extLst>
              <a:ext uri="{FF2B5EF4-FFF2-40B4-BE49-F238E27FC236}">
                <a16:creationId xmlns:a16="http://schemas.microsoft.com/office/drawing/2014/main" id="{B0CC49AE-262E-4E44-83F5-50C83379B773}"/>
              </a:ext>
            </a:extLst>
          </p:cNvPr>
          <p:cNvSpPr/>
          <p:nvPr/>
        </p:nvSpPr>
        <p:spPr>
          <a:xfrm>
            <a:off x="1184092" y="3408052"/>
            <a:ext cx="4435560" cy="2492990"/>
          </a:xfrm>
          <a:prstGeom prst="accentBorderCallout1">
            <a:avLst>
              <a:gd name="adj1" fmla="val 18750"/>
              <a:gd name="adj2" fmla="val -8333"/>
              <a:gd name="adj3" fmla="val -26031"/>
              <a:gd name="adj4" fmla="val -8506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</a:rPr>
              <a:t>Points when summarizing:</a:t>
            </a:r>
          </a:p>
          <a:p>
            <a:endParaRPr lang="ar-S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need to repeat everything you 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your own word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your own 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Just focus on  the main ideas </a:t>
            </a:r>
            <a:endParaRPr lang="en-US" sz="2400" dirty="0">
              <a:ln w="0"/>
            </a:endParaRPr>
          </a:p>
          <a:p>
            <a:pPr algn="ctr"/>
            <a:endParaRPr lang="en-US" sz="2400" dirty="0">
              <a:ln w="0"/>
            </a:endParaRPr>
          </a:p>
        </p:txBody>
      </p:sp>
    </p:spTree>
    <p:extLst>
      <p:ext uri="{BB962C8B-B14F-4D97-AF65-F5344CB8AC3E}">
        <p14:creationId xmlns:p14="http://schemas.microsoft.com/office/powerpoint/2010/main" val="33886251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8">
            <a:extLst>
              <a:ext uri="{FF2B5EF4-FFF2-40B4-BE49-F238E27FC236}">
                <a16:creationId xmlns:a16="http://schemas.microsoft.com/office/drawing/2014/main" id="{3AA16786-D233-4987-B94A-35E1327A04AF}"/>
              </a:ext>
            </a:extLst>
          </p:cNvPr>
          <p:cNvSpPr/>
          <p:nvPr/>
        </p:nvSpPr>
        <p:spPr>
          <a:xfrm flipH="1">
            <a:off x="152042" y="217132"/>
            <a:ext cx="5086773" cy="585787"/>
          </a:xfrm>
          <a:prstGeom prst="rect">
            <a:avLst/>
          </a:prstGeom>
          <a:gradFill>
            <a:gsLst>
              <a:gs pos="0">
                <a:srgbClr val="E362A4"/>
              </a:gs>
              <a:gs pos="100000">
                <a:srgbClr val="81D0D4"/>
              </a:gs>
            </a:gsLst>
            <a:lin ang="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EA70385E-8118-42D1-A632-F7A064D10AB0}"/>
              </a:ext>
            </a:extLst>
          </p:cNvPr>
          <p:cNvCxnSpPr/>
          <p:nvPr/>
        </p:nvCxnSpPr>
        <p:spPr>
          <a:xfrm>
            <a:off x="0" y="1999640"/>
            <a:ext cx="12192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>
            <a:extLst>
              <a:ext uri="{FF2B5EF4-FFF2-40B4-BE49-F238E27FC236}">
                <a16:creationId xmlns:a16="http://schemas.microsoft.com/office/drawing/2014/main" id="{0FBFFAA0-555B-4439-B0C3-54CDE1D61FD4}"/>
              </a:ext>
            </a:extLst>
          </p:cNvPr>
          <p:cNvSpPr/>
          <p:nvPr/>
        </p:nvSpPr>
        <p:spPr>
          <a:xfrm>
            <a:off x="1059069" y="1736780"/>
            <a:ext cx="540000" cy="540000"/>
          </a:xfrm>
          <a:prstGeom prst="ellipse">
            <a:avLst/>
          </a:prstGeom>
          <a:solidFill>
            <a:srgbClr val="F26B6D"/>
          </a:solidFill>
          <a:ln>
            <a:solidFill>
              <a:srgbClr val="F26B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Helvetica" panose="020B0604020202030204" pitchFamily="34" charset="0"/>
              </a:rPr>
              <a:t>1</a:t>
            </a:r>
            <a:endParaRPr lang="zh-CN" altLang="en-US" sz="2000" dirty="0">
              <a:latin typeface="Helvetica" panose="020B0604020202030204" pitchFamily="34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6228B58-67ED-4D64-B34A-3238662928D0}"/>
              </a:ext>
            </a:extLst>
          </p:cNvPr>
          <p:cNvGrpSpPr/>
          <p:nvPr/>
        </p:nvGrpSpPr>
        <p:grpSpPr>
          <a:xfrm>
            <a:off x="216637" y="2351694"/>
            <a:ext cx="2224863" cy="1246609"/>
            <a:chOff x="230102" y="2675311"/>
            <a:chExt cx="2224863" cy="1246609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6EF1605-5E70-4D4D-9507-955025A5D32E}"/>
                </a:ext>
              </a:extLst>
            </p:cNvPr>
            <p:cNvSpPr txBox="1"/>
            <p:nvPr/>
          </p:nvSpPr>
          <p:spPr>
            <a:xfrm>
              <a:off x="230102" y="2675311"/>
              <a:ext cx="2224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26B6D"/>
                  </a:solidFill>
                  <a:latin typeface="Helvetica" panose="020B0604020202030204" pitchFamily="34" charset="0"/>
                </a:rPr>
                <a:t>FINDING</a:t>
              </a:r>
              <a:endParaRPr lang="zh-CN" altLang="en-US" sz="2000" b="1" dirty="0">
                <a:solidFill>
                  <a:srgbClr val="F26B6D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4302FDDA-5B77-4951-9BC4-4984F6637F08}"/>
                </a:ext>
              </a:extLst>
            </p:cNvPr>
            <p:cNvSpPr txBox="1"/>
            <p:nvPr/>
          </p:nvSpPr>
          <p:spPr>
            <a:xfrm>
              <a:off x="437321" y="3214034"/>
              <a:ext cx="2017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Helvetica" panose="020B0604020202030204" pitchFamily="34" charset="0"/>
                </a:rPr>
                <a:t>the meaning of ecotourism</a:t>
              </a:r>
            </a:p>
          </p:txBody>
        </p:sp>
      </p:grpSp>
      <p:sp>
        <p:nvSpPr>
          <p:cNvPr id="34" name="椭圆 33">
            <a:extLst>
              <a:ext uri="{FF2B5EF4-FFF2-40B4-BE49-F238E27FC236}">
                <a16:creationId xmlns:a16="http://schemas.microsoft.com/office/drawing/2014/main" id="{0FF936B8-2DAE-476C-985A-55F8C6063A26}"/>
              </a:ext>
            </a:extLst>
          </p:cNvPr>
          <p:cNvSpPr/>
          <p:nvPr/>
        </p:nvSpPr>
        <p:spPr>
          <a:xfrm>
            <a:off x="3425856" y="1736780"/>
            <a:ext cx="540000" cy="540000"/>
          </a:xfrm>
          <a:prstGeom prst="ellipse">
            <a:avLst/>
          </a:prstGeom>
          <a:solidFill>
            <a:srgbClr val="F26B6D"/>
          </a:solidFill>
          <a:ln>
            <a:solidFill>
              <a:srgbClr val="F26B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Helvetica" panose="020B0604020202030204" pitchFamily="34" charset="0"/>
              </a:rPr>
              <a:t>2</a:t>
            </a:r>
            <a:endParaRPr lang="zh-CN" altLang="en-US" sz="2000" dirty="0">
              <a:latin typeface="Helvetica" panose="020B0604020202030204" pitchFamily="34" charset="0"/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52B7A390-D1B4-476A-A771-011E9E4E55B0}"/>
              </a:ext>
            </a:extLst>
          </p:cNvPr>
          <p:cNvGrpSpPr/>
          <p:nvPr/>
        </p:nvGrpSpPr>
        <p:grpSpPr>
          <a:xfrm>
            <a:off x="2820856" y="2343648"/>
            <a:ext cx="1843092" cy="1577219"/>
            <a:chOff x="2332890" y="2715068"/>
            <a:chExt cx="1843092" cy="1577219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72C19CF9-0381-4255-9B99-CCCA3FAAE1BB}"/>
                </a:ext>
              </a:extLst>
            </p:cNvPr>
            <p:cNvSpPr txBox="1"/>
            <p:nvPr/>
          </p:nvSpPr>
          <p:spPr>
            <a:xfrm>
              <a:off x="2332890" y="2715068"/>
              <a:ext cx="1736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26B6D"/>
                  </a:solidFill>
                  <a:latin typeface="Helvetica" panose="020B0604020202030204" pitchFamily="34" charset="0"/>
                </a:rPr>
                <a:t>Making</a:t>
              </a:r>
              <a:endParaRPr lang="zh-CN" altLang="en-US" sz="2000" b="1" dirty="0">
                <a:solidFill>
                  <a:srgbClr val="F26B6D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B5E15F32-B321-405D-8EC5-766674099416}"/>
                </a:ext>
              </a:extLst>
            </p:cNvPr>
            <p:cNvSpPr txBox="1"/>
            <p:nvPr/>
          </p:nvSpPr>
          <p:spPr>
            <a:xfrm>
              <a:off x="2439694" y="3276624"/>
              <a:ext cx="173628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Helvetica" panose="020B0604020202030204" pitchFamily="34" charset="0"/>
                </a:rPr>
                <a:t>questions by using the text topic</a:t>
              </a:r>
            </a:p>
          </p:txBody>
        </p:sp>
      </p:grpSp>
      <p:sp>
        <p:nvSpPr>
          <p:cNvPr id="38" name="椭圆 37">
            <a:extLst>
              <a:ext uri="{FF2B5EF4-FFF2-40B4-BE49-F238E27FC236}">
                <a16:creationId xmlns:a16="http://schemas.microsoft.com/office/drawing/2014/main" id="{7C977D45-483D-4500-875B-733A903310B9}"/>
              </a:ext>
            </a:extLst>
          </p:cNvPr>
          <p:cNvSpPr/>
          <p:nvPr/>
        </p:nvSpPr>
        <p:spPr>
          <a:xfrm>
            <a:off x="5792643" y="1736780"/>
            <a:ext cx="540000" cy="540000"/>
          </a:xfrm>
          <a:prstGeom prst="ellipse">
            <a:avLst/>
          </a:prstGeom>
          <a:solidFill>
            <a:srgbClr val="F26B6D"/>
          </a:solidFill>
          <a:ln>
            <a:solidFill>
              <a:srgbClr val="F26B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Helvetica" panose="020B0604020202030204" pitchFamily="34" charset="0"/>
              </a:rPr>
              <a:t>3</a:t>
            </a:r>
            <a:endParaRPr lang="zh-CN" altLang="en-US" sz="2000" dirty="0">
              <a:latin typeface="Helvetica" panose="020B0604020202030204" pitchFamily="34" charset="0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D46318C8-DAF8-4272-BF8F-881C5A7B6F63}"/>
              </a:ext>
            </a:extLst>
          </p:cNvPr>
          <p:cNvGrpSpPr/>
          <p:nvPr/>
        </p:nvGrpSpPr>
        <p:grpSpPr>
          <a:xfrm>
            <a:off x="7561285" y="2340694"/>
            <a:ext cx="1736289" cy="1282867"/>
            <a:chOff x="6111548" y="2712114"/>
            <a:chExt cx="1736289" cy="1282867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EB07909B-A851-4D2D-822A-2847CF0B8269}"/>
                </a:ext>
              </a:extLst>
            </p:cNvPr>
            <p:cNvSpPr txBox="1"/>
            <p:nvPr/>
          </p:nvSpPr>
          <p:spPr>
            <a:xfrm>
              <a:off x="6215874" y="2712114"/>
              <a:ext cx="15857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rgbClr val="F26B6D"/>
                  </a:solidFill>
                  <a:latin typeface="Helvetica" panose="020B0604020202030204" pitchFamily="34" charset="0"/>
                </a:rPr>
                <a:t>COMPLETING</a:t>
              </a:r>
              <a:endParaRPr lang="zh-CN" altLang="en-US" sz="2000" b="1" dirty="0">
                <a:solidFill>
                  <a:srgbClr val="F26B6D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1FF89A97-DBE5-4B3A-B48E-2064A3420612}"/>
                </a:ext>
              </a:extLst>
            </p:cNvPr>
            <p:cNvSpPr txBox="1"/>
            <p:nvPr/>
          </p:nvSpPr>
          <p:spPr>
            <a:xfrm>
              <a:off x="6111548" y="3287095"/>
              <a:ext cx="17362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Helvetica" panose="020B0604020202030204" pitchFamily="34" charset="0"/>
                </a:rPr>
                <a:t>sentences about the text</a:t>
              </a:r>
            </a:p>
          </p:txBody>
        </p:sp>
      </p:grpSp>
      <p:sp>
        <p:nvSpPr>
          <p:cNvPr id="42" name="椭圆 41">
            <a:extLst>
              <a:ext uri="{FF2B5EF4-FFF2-40B4-BE49-F238E27FC236}">
                <a16:creationId xmlns:a16="http://schemas.microsoft.com/office/drawing/2014/main" id="{12C5ECC8-3CF0-4E86-8BE1-37428AA994C7}"/>
              </a:ext>
            </a:extLst>
          </p:cNvPr>
          <p:cNvSpPr/>
          <p:nvPr/>
        </p:nvSpPr>
        <p:spPr>
          <a:xfrm>
            <a:off x="8159430" y="1736780"/>
            <a:ext cx="540000" cy="540000"/>
          </a:xfrm>
          <a:prstGeom prst="ellipse">
            <a:avLst/>
          </a:prstGeom>
          <a:solidFill>
            <a:srgbClr val="F26B6D"/>
          </a:solidFill>
          <a:ln>
            <a:solidFill>
              <a:srgbClr val="F26B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Helvetica" panose="020B0604020202030204" pitchFamily="34" charset="0"/>
              </a:rPr>
              <a:t>4</a:t>
            </a:r>
            <a:endParaRPr lang="zh-CN" altLang="en-US" sz="2000" dirty="0">
              <a:latin typeface="Helvetica" panose="020B0604020202030204" pitchFamily="34" charset="0"/>
            </a:endParaRPr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23A43ADE-B6BE-4ADD-A2B7-8B272CB3F1FE}"/>
              </a:ext>
            </a:extLst>
          </p:cNvPr>
          <p:cNvGrpSpPr/>
          <p:nvPr/>
        </p:nvGrpSpPr>
        <p:grpSpPr>
          <a:xfrm>
            <a:off x="9932410" y="2339332"/>
            <a:ext cx="1816292" cy="1537462"/>
            <a:chOff x="9932411" y="2841322"/>
            <a:chExt cx="1816292" cy="1537462"/>
          </a:xfrm>
        </p:grpSpPr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C85A47B5-92BF-4210-A80A-1B25C4264FFB}"/>
                </a:ext>
              </a:extLst>
            </p:cNvPr>
            <p:cNvSpPr txBox="1"/>
            <p:nvPr/>
          </p:nvSpPr>
          <p:spPr>
            <a:xfrm>
              <a:off x="9932411" y="2841322"/>
              <a:ext cx="17276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26B6D"/>
                  </a:solidFill>
                  <a:latin typeface="Helvetica" panose="020B0604020202030204" pitchFamily="34" charset="0"/>
                </a:rPr>
                <a:t>FINDING</a:t>
              </a:r>
              <a:endParaRPr lang="zh-CN" altLang="en-US" sz="2000" b="1" dirty="0">
                <a:solidFill>
                  <a:srgbClr val="F26B6D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75E011D8-94AD-438D-8CB1-39BDC515541D}"/>
                </a:ext>
              </a:extLst>
            </p:cNvPr>
            <p:cNvSpPr txBox="1"/>
            <p:nvPr/>
          </p:nvSpPr>
          <p:spPr>
            <a:xfrm>
              <a:off x="10012414" y="3363121"/>
              <a:ext cx="173628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Helvetica" panose="020B0604020202030204" pitchFamily="34" charset="0"/>
                </a:rPr>
                <a:t>the meaning of new words in the text</a:t>
              </a:r>
              <a:endParaRPr lang="en-US" altLang="zh-CN" sz="2000" dirty="0">
                <a:solidFill>
                  <a:schemeClr val="bg2">
                    <a:lumMod val="10000"/>
                  </a:schemeClr>
                </a:solidFill>
                <a:latin typeface="Helvetica" panose="020B0604020202030204" pitchFamily="34" charset="0"/>
              </a:endParaRPr>
            </a:p>
          </p:txBody>
        </p:sp>
      </p:grpSp>
      <p:sp>
        <p:nvSpPr>
          <p:cNvPr id="50" name="椭圆 49">
            <a:extLst>
              <a:ext uri="{FF2B5EF4-FFF2-40B4-BE49-F238E27FC236}">
                <a16:creationId xmlns:a16="http://schemas.microsoft.com/office/drawing/2014/main" id="{E3C52483-71A5-41DC-85B5-37CC1A68E750}"/>
              </a:ext>
            </a:extLst>
          </p:cNvPr>
          <p:cNvSpPr/>
          <p:nvPr/>
        </p:nvSpPr>
        <p:spPr>
          <a:xfrm>
            <a:off x="10526218" y="1736780"/>
            <a:ext cx="540000" cy="540000"/>
          </a:xfrm>
          <a:prstGeom prst="ellipse">
            <a:avLst/>
          </a:prstGeom>
          <a:solidFill>
            <a:srgbClr val="F26B6D"/>
          </a:solidFill>
          <a:ln>
            <a:solidFill>
              <a:srgbClr val="F26B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latin typeface="Helvetica" panose="020B0604020202030204" pitchFamily="34" charset="0"/>
              </a:rPr>
              <a:t>5</a:t>
            </a:r>
            <a:endParaRPr lang="zh-CN" altLang="en-US" sz="2000" dirty="0">
              <a:latin typeface="Helvetica" panose="020B0604020202030204" pitchFamily="34" charset="0"/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83CB05E1-2622-4D99-ABA9-4F6170208FFD}"/>
              </a:ext>
            </a:extLst>
          </p:cNvPr>
          <p:cNvGrpSpPr/>
          <p:nvPr/>
        </p:nvGrpSpPr>
        <p:grpSpPr>
          <a:xfrm>
            <a:off x="5169741" y="2351694"/>
            <a:ext cx="1883889" cy="1882366"/>
            <a:chOff x="4183697" y="2723114"/>
            <a:chExt cx="1883889" cy="1882366"/>
          </a:xfrm>
        </p:grpSpPr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6C9333DA-A92F-4D05-B6B5-DA62EFC914C8}"/>
                </a:ext>
              </a:extLst>
            </p:cNvPr>
            <p:cNvSpPr txBox="1"/>
            <p:nvPr/>
          </p:nvSpPr>
          <p:spPr>
            <a:xfrm>
              <a:off x="4183697" y="3282041"/>
              <a:ext cx="18838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>
                      <a:lumMod val="10000"/>
                    </a:schemeClr>
                  </a:solidFill>
                  <a:latin typeface="Helvetica" panose="020B0604020202030204" pitchFamily="34" charset="0"/>
                </a:rPr>
                <a:t>phrases related to the word (ecotourism)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745AD814-B6B9-436B-B48C-313552AFBDE1}"/>
                </a:ext>
              </a:extLst>
            </p:cNvPr>
            <p:cNvSpPr txBox="1"/>
            <p:nvPr/>
          </p:nvSpPr>
          <p:spPr>
            <a:xfrm>
              <a:off x="4252772" y="2723114"/>
              <a:ext cx="17457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26B6D"/>
                  </a:solidFill>
                  <a:latin typeface="Helvetica" panose="020B0604020202030204" pitchFamily="34" charset="0"/>
                </a:rPr>
                <a:t>MAKING</a:t>
              </a:r>
              <a:endParaRPr lang="zh-CN" altLang="en-US" sz="2000" b="1" dirty="0">
                <a:solidFill>
                  <a:srgbClr val="F26B6D"/>
                </a:solidFill>
                <a:latin typeface="Helvetica" panose="020B0604020202030204" pitchFamily="34" charset="0"/>
              </a:endParaRPr>
            </a:p>
          </p:txBody>
        </p:sp>
      </p:grpSp>
      <p:sp>
        <p:nvSpPr>
          <p:cNvPr id="2" name="Rectangle 161">
            <a:extLst>
              <a:ext uri="{FF2B5EF4-FFF2-40B4-BE49-F238E27FC236}">
                <a16:creationId xmlns:a16="http://schemas.microsoft.com/office/drawing/2014/main" id="{34C002A1-F96E-45CD-AF61-64D4D6B70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82" y="217132"/>
            <a:ext cx="48072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方正综艺简体" panose="02010601030101010101" pitchFamily="2" charset="-122"/>
              </a:rPr>
              <a:t>Lesson Goals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方正综艺简体" panose="02010601030101010101" pitchFamily="2" charset="-122"/>
              </a:rPr>
              <a:t>&amp;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方正综艺简体" panose="02010601030101010101" pitchFamily="2" charset="-122"/>
              </a:rPr>
              <a:t> Outcomes</a:t>
            </a:r>
            <a:endParaRPr lang="ar-S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093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decel="10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4" grpId="0" animBg="1"/>
      <p:bldP spid="38" grpId="0" animBg="1"/>
      <p:bldP spid="42" grpId="0" animBg="1"/>
      <p:bldP spid="50" grpId="0" animBg="1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28B7CCEC-4650-4C88-85F0-88152513CFB1}"/>
              </a:ext>
            </a:extLst>
          </p:cNvPr>
          <p:cNvSpPr/>
          <p:nvPr/>
        </p:nvSpPr>
        <p:spPr>
          <a:xfrm rot="5400000" flipV="1">
            <a:off x="5215538" y="3613382"/>
            <a:ext cx="1662751" cy="25134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grpSp>
        <p:nvGrpSpPr>
          <p:cNvPr id="16" name="组合 10">
            <a:extLst>
              <a:ext uri="{FF2B5EF4-FFF2-40B4-BE49-F238E27FC236}">
                <a16:creationId xmlns:a16="http://schemas.microsoft.com/office/drawing/2014/main" id="{4DBF9AE3-70A2-49AB-B17F-6E81F76C4A93}"/>
              </a:ext>
            </a:extLst>
          </p:cNvPr>
          <p:cNvGrpSpPr/>
          <p:nvPr/>
        </p:nvGrpSpPr>
        <p:grpSpPr>
          <a:xfrm>
            <a:off x="6349292" y="3206760"/>
            <a:ext cx="4101695" cy="599235"/>
            <a:chOff x="3628189" y="1129586"/>
            <a:chExt cx="4101695" cy="599235"/>
          </a:xfrm>
        </p:grpSpPr>
        <p:sp>
          <p:nvSpPr>
            <p:cNvPr id="18" name="圆角矩形 46">
              <a:extLst>
                <a:ext uri="{FF2B5EF4-FFF2-40B4-BE49-F238E27FC236}">
                  <a16:creationId xmlns:a16="http://schemas.microsoft.com/office/drawing/2014/main" id="{97AEDE49-3F43-46EA-A4BC-24564ACA129A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圆角矩形 113">
              <a:extLst>
                <a:ext uri="{FF2B5EF4-FFF2-40B4-BE49-F238E27FC236}">
                  <a16:creationId xmlns:a16="http://schemas.microsoft.com/office/drawing/2014/main" id="{4174C0C0-58BE-4835-AC34-7D67411EEE0C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TextBox 45">
            <a:extLst>
              <a:ext uri="{FF2B5EF4-FFF2-40B4-BE49-F238E27FC236}">
                <a16:creationId xmlns:a16="http://schemas.microsoft.com/office/drawing/2014/main" id="{1115ECDC-34FA-4BC3-8A23-5C0C97E1A9D5}"/>
              </a:ext>
            </a:extLst>
          </p:cNvPr>
          <p:cNvSpPr txBox="1"/>
          <p:nvPr/>
        </p:nvSpPr>
        <p:spPr>
          <a:xfrm>
            <a:off x="6450070" y="3171216"/>
            <a:ext cx="3342967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a paragraph / a student</a:t>
            </a:r>
            <a:endParaRPr lang="zh-CN" alt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华康POP2体W9(P)" panose="040B0900000000000000" pitchFamily="82" charset="-122"/>
            </a:endParaRPr>
          </a:p>
        </p:txBody>
      </p:sp>
      <p:grpSp>
        <p:nvGrpSpPr>
          <p:cNvPr id="21" name="دائرة">
            <a:extLst>
              <a:ext uri="{FF2B5EF4-FFF2-40B4-BE49-F238E27FC236}">
                <a16:creationId xmlns:a16="http://schemas.microsoft.com/office/drawing/2014/main" id="{D1FD87DD-83B9-4810-A46E-7FF508578157}"/>
              </a:ext>
            </a:extLst>
          </p:cNvPr>
          <p:cNvGrpSpPr/>
          <p:nvPr/>
        </p:nvGrpSpPr>
        <p:grpSpPr>
          <a:xfrm>
            <a:off x="6423196" y="3280215"/>
            <a:ext cx="484080" cy="484079"/>
            <a:chOff x="3697823" y="1194997"/>
            <a:chExt cx="484080" cy="484079"/>
          </a:xfrm>
        </p:grpSpPr>
        <p:grpSp>
          <p:nvGrpSpPr>
            <p:cNvPr id="22" name="组合 105">
              <a:extLst>
                <a:ext uri="{FF2B5EF4-FFF2-40B4-BE49-F238E27FC236}">
                  <a16:creationId xmlns:a16="http://schemas.microsoft.com/office/drawing/2014/main" id="{10CAA452-1978-4DC1-B43E-679B7826E1AF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同心圆 50">
                <a:extLst>
                  <a:ext uri="{FF2B5EF4-FFF2-40B4-BE49-F238E27FC236}">
                    <a16:creationId xmlns:a16="http://schemas.microsoft.com/office/drawing/2014/main" id="{CC74C500-B8B1-4E32-ABFE-A0EF0F21EA45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椭圆 107">
                <a:extLst>
                  <a:ext uri="{FF2B5EF4-FFF2-40B4-BE49-F238E27FC236}">
                    <a16:creationId xmlns:a16="http://schemas.microsoft.com/office/drawing/2014/main" id="{346B9E96-98BD-4320-8F1C-0A553C3668CB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3" name="TextBox 70">
              <a:extLst>
                <a:ext uri="{FF2B5EF4-FFF2-40B4-BE49-F238E27FC236}">
                  <a16:creationId xmlns:a16="http://schemas.microsoft.com/office/drawing/2014/main" id="{B5B3B35B-E9A3-44C7-80EA-20FBACE2A7B7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EBAABC17-F375-4B66-BAF2-0BEA0B168B72}"/>
              </a:ext>
            </a:extLst>
          </p:cNvPr>
          <p:cNvGrpSpPr/>
          <p:nvPr/>
        </p:nvGrpSpPr>
        <p:grpSpPr>
          <a:xfrm>
            <a:off x="2397701" y="3177236"/>
            <a:ext cx="1363260" cy="2190019"/>
            <a:chOff x="2304468" y="2800503"/>
            <a:chExt cx="1363260" cy="2190019"/>
          </a:xfrm>
        </p:grpSpPr>
        <p:pic>
          <p:nvPicPr>
            <p:cNvPr id="26" name="Picture 4" descr="Reading Comprehension Skills - Reading Magazine Icon Png , Free Transparent  Clipart - ClipartKey">
              <a:extLst>
                <a:ext uri="{FF2B5EF4-FFF2-40B4-BE49-F238E27FC236}">
                  <a16:creationId xmlns:a16="http://schemas.microsoft.com/office/drawing/2014/main" id="{68CA1879-413F-4606-B524-735D9FAD1E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907" l="10000" r="100000">
                          <a14:foregroundMark x1="78556" y1="32150" x2="78556" y2="32150"/>
                          <a14:foregroundMark x1="75444" y1="9720" x2="75444" y2="9720"/>
                          <a14:foregroundMark x1="32222" y1="18692" x2="32222" y2="1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90"/>
            <a:stretch/>
          </p:blipFill>
          <p:spPr bwMode="auto">
            <a:xfrm>
              <a:off x="2304468" y="3366819"/>
              <a:ext cx="1363260" cy="1623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Listening Icon #416587 - Free Icons Library">
              <a:extLst>
                <a:ext uri="{FF2B5EF4-FFF2-40B4-BE49-F238E27FC236}">
                  <a16:creationId xmlns:a16="http://schemas.microsoft.com/office/drawing/2014/main" id="{5F4DB6E6-96F8-45CC-A8FD-53CB96526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6588" y="2800503"/>
              <a:ext cx="1061334" cy="1061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speech bubble PNG image with transparent background | TOPpng">
            <a:extLst>
              <a:ext uri="{FF2B5EF4-FFF2-40B4-BE49-F238E27FC236}">
                <a16:creationId xmlns:a16="http://schemas.microsoft.com/office/drawing/2014/main" id="{3FDC308E-1345-40D8-8F17-05215833A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827" b="89872" l="0" r="100000">
                        <a14:foregroundMark x1="2500" y1="43073" x2="2500" y2="43073"/>
                        <a14:foregroundMark x1="74762" y1="69849" x2="74762" y2="69849"/>
                        <a14:foregroundMark x1="74881" y1="72177" x2="74881" y2="72177"/>
                        <a14:foregroundMark x1="77976" y1="79162" x2="77976" y2="79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195" y="1302419"/>
            <a:ext cx="3001634" cy="306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4DB6016-8F62-4542-9B56-70BB43BEBD8E}"/>
              </a:ext>
            </a:extLst>
          </p:cNvPr>
          <p:cNvSpPr txBox="1"/>
          <p:nvPr/>
        </p:nvSpPr>
        <p:spPr>
          <a:xfrm>
            <a:off x="2397701" y="1935540"/>
            <a:ext cx="214529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Read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&amp;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Summarize</a:t>
            </a: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57145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28555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7328" y="-274320"/>
            <a:ext cx="12846656" cy="7120890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749E7F8-0ADF-4081-B164-F83E3D4136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5885" y="978135"/>
            <a:ext cx="8634318" cy="4901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9D39A84-6266-4930-A761-03C3D7C44B65}"/>
              </a:ext>
            </a:extLst>
          </p:cNvPr>
          <p:cNvSpPr/>
          <p:nvPr/>
        </p:nvSpPr>
        <p:spPr>
          <a:xfrm>
            <a:off x="1262169" y="891419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2</a:t>
            </a:r>
            <a:endParaRPr lang="ar-SA" sz="3200" dirty="0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A2A5BF99-DA36-420B-B96B-EAD337331EE2}"/>
              </a:ext>
            </a:extLst>
          </p:cNvPr>
          <p:cNvGrpSpPr/>
          <p:nvPr/>
        </p:nvGrpSpPr>
        <p:grpSpPr>
          <a:xfrm>
            <a:off x="3007802" y="1210701"/>
            <a:ext cx="7372810" cy="5501226"/>
            <a:chOff x="4661553" y="1299318"/>
            <a:chExt cx="7372810" cy="5501226"/>
          </a:xfrm>
        </p:grpSpPr>
        <p:pic>
          <p:nvPicPr>
            <p:cNvPr id="13" name="Picture 2" descr="speech bubble PNG image with transparent background | TOPpng">
              <a:extLst>
                <a:ext uri="{FF2B5EF4-FFF2-40B4-BE49-F238E27FC236}">
                  <a16:creationId xmlns:a16="http://schemas.microsoft.com/office/drawing/2014/main" id="{92CA66C8-65EA-4EFB-BB7F-5D500A0328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827" b="89872" l="0" r="100000">
                          <a14:foregroundMark x1="2500" y1="43073" x2="2500" y2="43073"/>
                          <a14:foregroundMark x1="74762" y1="69849" x2="74762" y2="69849"/>
                          <a14:foregroundMark x1="74881" y1="72177" x2="74881" y2="72177"/>
                          <a14:foregroundMark x1="77976" y1="79162" x2="77976" y2="79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553" y="1299318"/>
              <a:ext cx="5038017" cy="5152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عنوان 2">
              <a:extLst>
                <a:ext uri="{FF2B5EF4-FFF2-40B4-BE49-F238E27FC236}">
                  <a16:creationId xmlns:a16="http://schemas.microsoft.com/office/drawing/2014/main" id="{E96CD535-C224-4D04-A2DD-15CB51ED63F0}"/>
                </a:ext>
              </a:extLst>
            </p:cNvPr>
            <p:cNvSpPr txBox="1">
              <a:spLocks/>
            </p:cNvSpPr>
            <p:nvPr/>
          </p:nvSpPr>
          <p:spPr>
            <a:xfrm>
              <a:off x="5477783" y="2463512"/>
              <a:ext cx="3652578" cy="114320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Summarize</a:t>
              </a:r>
              <a:r>
                <a:rPr lang="en-US" sz="4000" dirty="0">
                  <a:ln w="0"/>
                  <a:latin typeface="+mn-lt"/>
                  <a:ea typeface="+mn-ea"/>
                  <a:cs typeface="+mn-cs"/>
                </a:rPr>
                <a:t> </a:t>
              </a:r>
            </a:p>
            <a:p>
              <a:pPr algn="ctr"/>
              <a:r>
                <a:rPr lang="en-US" sz="4000" dirty="0">
                  <a:ln w="0"/>
                  <a:latin typeface="+mn-lt"/>
                  <a:ea typeface="+mn-ea"/>
                  <a:cs typeface="+mn-cs"/>
                </a:rPr>
                <a:t>what you read</a:t>
              </a:r>
              <a:endParaRPr lang="ar-SA" sz="4000" dirty="0">
                <a:ln w="0"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324ED2AD-1C16-4694-AE94-39DDEFE5E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64" t="28651" r="13930"/>
            <a:stretch/>
          </p:blipFill>
          <p:spPr>
            <a:xfrm>
              <a:off x="11164080" y="5147848"/>
              <a:ext cx="870283" cy="1652696"/>
            </a:xfrm>
            <a:prstGeom prst="rect">
              <a:avLst/>
            </a:prstGeom>
          </p:spPr>
        </p:pic>
      </p:grpSp>
      <p:pic>
        <p:nvPicPr>
          <p:cNvPr id="16" name="Picture 4" descr="Listening Icon #416587 - Free Icons Library">
            <a:extLst>
              <a:ext uri="{FF2B5EF4-FFF2-40B4-BE49-F238E27FC236}">
                <a16:creationId xmlns:a16="http://schemas.microsoft.com/office/drawing/2014/main" id="{4363BF77-8EC3-4543-AE85-5BF079FC4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8" y="1244247"/>
            <a:ext cx="1061334" cy="10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G Bk 3 F-SA_'17_1-21">
            <a:hlinkClick r:id="" action="ppaction://media"/>
            <a:extLst>
              <a:ext uri="{FF2B5EF4-FFF2-40B4-BE49-F238E27FC236}">
                <a16:creationId xmlns:a16="http://schemas.microsoft.com/office/drawing/2014/main" id="{C17596E9-FA22-4912-A5DD-1D271B19B0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789" end="129354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2569" y="2295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64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0039" y="-262889"/>
            <a:ext cx="12846656" cy="7109460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CAFAD77-4DA0-46B4-9AE1-49C701ABA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122" y="1218097"/>
            <a:ext cx="9974067" cy="3343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9D39A84-6266-4930-A761-03C3D7C44B65}"/>
              </a:ext>
            </a:extLst>
          </p:cNvPr>
          <p:cNvSpPr/>
          <p:nvPr/>
        </p:nvSpPr>
        <p:spPr>
          <a:xfrm>
            <a:off x="1427937" y="1192984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3</a:t>
            </a:r>
            <a:endParaRPr lang="ar-SA" sz="3200" dirty="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157029B3-0C8E-481B-8F76-40E5DFFEA3F8}"/>
              </a:ext>
            </a:extLst>
          </p:cNvPr>
          <p:cNvGrpSpPr/>
          <p:nvPr/>
        </p:nvGrpSpPr>
        <p:grpSpPr>
          <a:xfrm>
            <a:off x="3694797" y="852742"/>
            <a:ext cx="5473158" cy="5458372"/>
            <a:chOff x="4661553" y="1299318"/>
            <a:chExt cx="5473158" cy="5458372"/>
          </a:xfrm>
        </p:grpSpPr>
        <p:pic>
          <p:nvPicPr>
            <p:cNvPr id="11" name="Picture 2" descr="speech bubble PNG image with transparent background | TOPpng">
              <a:extLst>
                <a:ext uri="{FF2B5EF4-FFF2-40B4-BE49-F238E27FC236}">
                  <a16:creationId xmlns:a16="http://schemas.microsoft.com/office/drawing/2014/main" id="{B098904C-7343-4749-B687-5E81D86F54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827" b="89872" l="0" r="100000">
                          <a14:foregroundMark x1="2500" y1="43073" x2="2500" y2="43073"/>
                          <a14:foregroundMark x1="74762" y1="69849" x2="74762" y2="69849"/>
                          <a14:foregroundMark x1="74881" y1="72177" x2="74881" y2="72177"/>
                          <a14:foregroundMark x1="77976" y1="79162" x2="77976" y2="79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553" y="1299318"/>
              <a:ext cx="5038017" cy="5152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عنوان 2">
              <a:extLst>
                <a:ext uri="{FF2B5EF4-FFF2-40B4-BE49-F238E27FC236}">
                  <a16:creationId xmlns:a16="http://schemas.microsoft.com/office/drawing/2014/main" id="{8854F977-ABB7-4C18-BAE7-0B207D2A7094}"/>
                </a:ext>
              </a:extLst>
            </p:cNvPr>
            <p:cNvSpPr txBox="1">
              <a:spLocks/>
            </p:cNvSpPr>
            <p:nvPr/>
          </p:nvSpPr>
          <p:spPr>
            <a:xfrm>
              <a:off x="5477783" y="2463512"/>
              <a:ext cx="3652578" cy="114320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Summarize</a:t>
              </a:r>
              <a:r>
                <a:rPr lang="en-US" sz="4000" dirty="0">
                  <a:ln w="0"/>
                  <a:latin typeface="+mn-lt"/>
                  <a:ea typeface="+mn-ea"/>
                  <a:cs typeface="+mn-cs"/>
                </a:rPr>
                <a:t> </a:t>
              </a:r>
            </a:p>
            <a:p>
              <a:pPr algn="ctr"/>
              <a:r>
                <a:rPr lang="en-US" sz="4000" dirty="0">
                  <a:ln w="0"/>
                  <a:latin typeface="+mn-lt"/>
                  <a:ea typeface="+mn-ea"/>
                  <a:cs typeface="+mn-cs"/>
                </a:rPr>
                <a:t>what you read</a:t>
              </a:r>
              <a:endParaRPr lang="ar-SA" sz="4000" dirty="0">
                <a:ln w="0"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BC411C29-0F96-4021-8DB4-F5E1799D7D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64" t="28651" r="13930"/>
            <a:stretch/>
          </p:blipFill>
          <p:spPr>
            <a:xfrm>
              <a:off x="9264428" y="5104994"/>
              <a:ext cx="870283" cy="1652696"/>
            </a:xfrm>
            <a:prstGeom prst="rect">
              <a:avLst/>
            </a:prstGeom>
          </p:spPr>
        </p:pic>
      </p:grpSp>
      <p:pic>
        <p:nvPicPr>
          <p:cNvPr id="15" name="Picture 4" descr="Listening Icon #416587 - Free Icons Library">
            <a:extLst>
              <a:ext uri="{FF2B5EF4-FFF2-40B4-BE49-F238E27FC236}">
                <a16:creationId xmlns:a16="http://schemas.microsoft.com/office/drawing/2014/main" id="{6E9228E7-6E93-4B4E-B6B6-24C647134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93" y="1536860"/>
            <a:ext cx="1061334" cy="10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G Bk 3 F-SA_'17_1-21">
            <a:hlinkClick r:id="" action="ppaction://media"/>
            <a:extLst>
              <a:ext uri="{FF2B5EF4-FFF2-40B4-BE49-F238E27FC236}">
                <a16:creationId xmlns:a16="http://schemas.microsoft.com/office/drawing/2014/main" id="{56892D70-C6B5-41AE-8F16-B3C8BB11C9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834" end="96502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3183" y="2609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052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0039" y="-262889"/>
            <a:ext cx="12846656" cy="7109460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03187A64-24F8-48DD-91DF-C3C3A55E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2645" y="947203"/>
            <a:ext cx="9197238" cy="4321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9D39A84-6266-4930-A761-03C3D7C44B65}"/>
              </a:ext>
            </a:extLst>
          </p:cNvPr>
          <p:cNvSpPr/>
          <p:nvPr/>
        </p:nvSpPr>
        <p:spPr>
          <a:xfrm>
            <a:off x="1595399" y="1014624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4</a:t>
            </a:r>
            <a:endParaRPr lang="ar-SA" sz="3200" dirty="0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8A98EF7D-E152-4A7C-8C97-AFA8DFA4C06A}"/>
              </a:ext>
            </a:extLst>
          </p:cNvPr>
          <p:cNvGrpSpPr/>
          <p:nvPr/>
        </p:nvGrpSpPr>
        <p:grpSpPr>
          <a:xfrm>
            <a:off x="3694797" y="852742"/>
            <a:ext cx="5643847" cy="5993829"/>
            <a:chOff x="4661553" y="1299318"/>
            <a:chExt cx="5643847" cy="5993829"/>
          </a:xfrm>
        </p:grpSpPr>
        <p:pic>
          <p:nvPicPr>
            <p:cNvPr id="13" name="Picture 2" descr="speech bubble PNG image with transparent background | TOPpng">
              <a:extLst>
                <a:ext uri="{FF2B5EF4-FFF2-40B4-BE49-F238E27FC236}">
                  <a16:creationId xmlns:a16="http://schemas.microsoft.com/office/drawing/2014/main" id="{173F59AE-F84E-4366-A105-E2BD98108A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827" b="89872" l="0" r="100000">
                          <a14:foregroundMark x1="2500" y1="43073" x2="2500" y2="43073"/>
                          <a14:foregroundMark x1="74762" y1="69849" x2="74762" y2="69849"/>
                          <a14:foregroundMark x1="74881" y1="72177" x2="74881" y2="72177"/>
                          <a14:foregroundMark x1="77976" y1="79162" x2="77976" y2="79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553" y="1299318"/>
              <a:ext cx="5038017" cy="5152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عنوان 2">
              <a:extLst>
                <a:ext uri="{FF2B5EF4-FFF2-40B4-BE49-F238E27FC236}">
                  <a16:creationId xmlns:a16="http://schemas.microsoft.com/office/drawing/2014/main" id="{72065E9B-08AE-44C1-BA7B-6DC6EC2962F9}"/>
                </a:ext>
              </a:extLst>
            </p:cNvPr>
            <p:cNvSpPr txBox="1">
              <a:spLocks/>
            </p:cNvSpPr>
            <p:nvPr/>
          </p:nvSpPr>
          <p:spPr>
            <a:xfrm>
              <a:off x="5477783" y="2463512"/>
              <a:ext cx="3652578" cy="114320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Summarize</a:t>
              </a:r>
              <a:r>
                <a:rPr lang="en-US" sz="4000" dirty="0">
                  <a:ln w="0"/>
                  <a:latin typeface="+mn-lt"/>
                  <a:ea typeface="+mn-ea"/>
                  <a:cs typeface="+mn-cs"/>
                </a:rPr>
                <a:t> </a:t>
              </a:r>
            </a:p>
            <a:p>
              <a:pPr algn="ctr"/>
              <a:r>
                <a:rPr lang="en-US" sz="4000" dirty="0">
                  <a:ln w="0"/>
                  <a:latin typeface="+mn-lt"/>
                  <a:ea typeface="+mn-ea"/>
                  <a:cs typeface="+mn-cs"/>
                </a:rPr>
                <a:t>what you read</a:t>
              </a:r>
              <a:endParaRPr lang="ar-SA" sz="4000" dirty="0">
                <a:ln w="0"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7556311D-DE7F-4599-A819-57DABF779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64" t="28651" r="13930"/>
            <a:stretch/>
          </p:blipFill>
          <p:spPr>
            <a:xfrm>
              <a:off x="9435117" y="5640451"/>
              <a:ext cx="870283" cy="1652696"/>
            </a:xfrm>
            <a:prstGeom prst="rect">
              <a:avLst/>
            </a:prstGeom>
          </p:spPr>
        </p:pic>
      </p:grpSp>
      <p:pic>
        <p:nvPicPr>
          <p:cNvPr id="16" name="Picture 4" descr="Listening Icon #416587 - Free Icons Library">
            <a:extLst>
              <a:ext uri="{FF2B5EF4-FFF2-40B4-BE49-F238E27FC236}">
                <a16:creationId xmlns:a16="http://schemas.microsoft.com/office/drawing/2014/main" id="{910DC17D-ADA1-42B4-9551-F9CB4C405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93" y="1536860"/>
            <a:ext cx="1061334" cy="10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MG Bk 3 F-SA_'17_1-21">
            <a:hlinkClick r:id="" action="ppaction://media"/>
            <a:extLst>
              <a:ext uri="{FF2B5EF4-FFF2-40B4-BE49-F238E27FC236}">
                <a16:creationId xmlns:a16="http://schemas.microsoft.com/office/drawing/2014/main" id="{DD66E61B-2FB0-4058-94E2-739CA25C2C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413" end="46102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3183" y="2609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799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0039" y="-262889"/>
            <a:ext cx="12846656" cy="7109460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8EDFD29-9CDF-4634-AC8C-438F92F65C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3376"/>
          <a:stretch/>
        </p:blipFill>
        <p:spPr>
          <a:xfrm>
            <a:off x="0" y="936689"/>
            <a:ext cx="12192000" cy="2822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9D39A84-6266-4930-A761-03C3D7C44B65}"/>
              </a:ext>
            </a:extLst>
          </p:cNvPr>
          <p:cNvSpPr/>
          <p:nvPr/>
        </p:nvSpPr>
        <p:spPr>
          <a:xfrm>
            <a:off x="180508" y="1014827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5</a:t>
            </a:r>
            <a:endParaRPr lang="ar-SA" sz="3200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765DCCF-7B49-4174-97F3-61D63B2A8AD6}"/>
              </a:ext>
            </a:extLst>
          </p:cNvPr>
          <p:cNvGrpSpPr/>
          <p:nvPr/>
        </p:nvGrpSpPr>
        <p:grpSpPr>
          <a:xfrm>
            <a:off x="1009352" y="560432"/>
            <a:ext cx="5643847" cy="5993829"/>
            <a:chOff x="4661553" y="1299318"/>
            <a:chExt cx="5643847" cy="5993829"/>
          </a:xfrm>
        </p:grpSpPr>
        <p:pic>
          <p:nvPicPr>
            <p:cNvPr id="15" name="Picture 2" descr="speech bubble PNG image with transparent background | TOPpng">
              <a:extLst>
                <a:ext uri="{FF2B5EF4-FFF2-40B4-BE49-F238E27FC236}">
                  <a16:creationId xmlns:a16="http://schemas.microsoft.com/office/drawing/2014/main" id="{9895C5AF-F009-4091-89CA-81988F9E9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827" b="89872" l="0" r="100000">
                          <a14:foregroundMark x1="2500" y1="43073" x2="2500" y2="43073"/>
                          <a14:foregroundMark x1="74762" y1="69849" x2="74762" y2="69849"/>
                          <a14:foregroundMark x1="74881" y1="72177" x2="74881" y2="72177"/>
                          <a14:foregroundMark x1="77976" y1="79162" x2="77976" y2="79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553" y="1299318"/>
              <a:ext cx="5038017" cy="5152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عنوان 2">
              <a:extLst>
                <a:ext uri="{FF2B5EF4-FFF2-40B4-BE49-F238E27FC236}">
                  <a16:creationId xmlns:a16="http://schemas.microsoft.com/office/drawing/2014/main" id="{124568D9-526F-4D7E-8B62-5B3195A2F2EF}"/>
                </a:ext>
              </a:extLst>
            </p:cNvPr>
            <p:cNvSpPr txBox="1">
              <a:spLocks/>
            </p:cNvSpPr>
            <p:nvPr/>
          </p:nvSpPr>
          <p:spPr>
            <a:xfrm>
              <a:off x="5477783" y="2463512"/>
              <a:ext cx="3652578" cy="114320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Summarize</a:t>
              </a:r>
              <a:r>
                <a:rPr lang="en-US" sz="4000" dirty="0">
                  <a:ln w="0"/>
                  <a:latin typeface="+mn-lt"/>
                  <a:ea typeface="+mn-ea"/>
                  <a:cs typeface="+mn-cs"/>
                </a:rPr>
                <a:t> </a:t>
              </a:r>
            </a:p>
            <a:p>
              <a:pPr algn="ctr"/>
              <a:r>
                <a:rPr lang="en-US" sz="4000" dirty="0">
                  <a:ln w="0"/>
                  <a:latin typeface="+mn-lt"/>
                  <a:ea typeface="+mn-ea"/>
                  <a:cs typeface="+mn-cs"/>
                </a:rPr>
                <a:t>what you read</a:t>
              </a:r>
              <a:endParaRPr lang="ar-SA" sz="4000" dirty="0">
                <a:ln w="0"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6A3BB69A-AAE7-4D62-BE0D-48474AAC4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64" t="28651" r="13930"/>
            <a:stretch/>
          </p:blipFill>
          <p:spPr>
            <a:xfrm>
              <a:off x="9435117" y="5640451"/>
              <a:ext cx="870283" cy="1652696"/>
            </a:xfrm>
            <a:prstGeom prst="rect">
              <a:avLst/>
            </a:prstGeom>
          </p:spPr>
        </p:pic>
      </p:grpSp>
      <p:pic>
        <p:nvPicPr>
          <p:cNvPr id="18" name="Picture 4" descr="Listening Icon #416587 - Free Icons Library">
            <a:extLst>
              <a:ext uri="{FF2B5EF4-FFF2-40B4-BE49-F238E27FC236}">
                <a16:creationId xmlns:a16="http://schemas.microsoft.com/office/drawing/2014/main" id="{8CD6FD47-989C-4216-B20F-8D299D831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399" y="1218490"/>
            <a:ext cx="1061334" cy="10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G Bk 3 F-SA_'17_1-21">
            <a:hlinkClick r:id="" action="ppaction://media"/>
            <a:extLst>
              <a:ext uri="{FF2B5EF4-FFF2-40B4-BE49-F238E27FC236}">
                <a16:creationId xmlns:a16="http://schemas.microsoft.com/office/drawing/2014/main" id="{2DBDE721-9220-453C-B9BF-FFFA71BF8E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500" end="26877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61889" y="22912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04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0039" y="-262889"/>
            <a:ext cx="12846656" cy="7109460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8EDFD29-9CDF-4634-AC8C-438F92F65C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3978"/>
          <a:stretch/>
        </p:blipFill>
        <p:spPr>
          <a:xfrm>
            <a:off x="105016" y="1856424"/>
            <a:ext cx="12192000" cy="229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29D39A84-6266-4930-A761-03C3D7C44B65}"/>
              </a:ext>
            </a:extLst>
          </p:cNvPr>
          <p:cNvSpPr/>
          <p:nvPr/>
        </p:nvSpPr>
        <p:spPr>
          <a:xfrm>
            <a:off x="6760" y="1610602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6</a:t>
            </a:r>
            <a:endParaRPr lang="ar-SA" sz="3200" dirty="0"/>
          </a:p>
        </p:txBody>
      </p: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765DCCF-7B49-4174-97F3-61D63B2A8AD6}"/>
              </a:ext>
            </a:extLst>
          </p:cNvPr>
          <p:cNvGrpSpPr/>
          <p:nvPr/>
        </p:nvGrpSpPr>
        <p:grpSpPr>
          <a:xfrm>
            <a:off x="1353312" y="696043"/>
            <a:ext cx="5643847" cy="5993829"/>
            <a:chOff x="4661553" y="1299318"/>
            <a:chExt cx="5643847" cy="5993829"/>
          </a:xfrm>
        </p:grpSpPr>
        <p:pic>
          <p:nvPicPr>
            <p:cNvPr id="15" name="Picture 2" descr="speech bubble PNG image with transparent background | TOPpng">
              <a:extLst>
                <a:ext uri="{FF2B5EF4-FFF2-40B4-BE49-F238E27FC236}">
                  <a16:creationId xmlns:a16="http://schemas.microsoft.com/office/drawing/2014/main" id="{9895C5AF-F009-4091-89CA-81988F9E9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827" b="89872" l="0" r="100000">
                          <a14:foregroundMark x1="2500" y1="43073" x2="2500" y2="43073"/>
                          <a14:foregroundMark x1="74762" y1="69849" x2="74762" y2="69849"/>
                          <a14:foregroundMark x1="74881" y1="72177" x2="74881" y2="72177"/>
                          <a14:foregroundMark x1="77976" y1="79162" x2="77976" y2="79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553" y="1299318"/>
              <a:ext cx="5038017" cy="5152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عنوان 2">
              <a:extLst>
                <a:ext uri="{FF2B5EF4-FFF2-40B4-BE49-F238E27FC236}">
                  <a16:creationId xmlns:a16="http://schemas.microsoft.com/office/drawing/2014/main" id="{124568D9-526F-4D7E-8B62-5B3195A2F2EF}"/>
                </a:ext>
              </a:extLst>
            </p:cNvPr>
            <p:cNvSpPr txBox="1">
              <a:spLocks/>
            </p:cNvSpPr>
            <p:nvPr/>
          </p:nvSpPr>
          <p:spPr>
            <a:xfrm>
              <a:off x="5477783" y="2463512"/>
              <a:ext cx="3652578" cy="114320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Summarize</a:t>
              </a:r>
              <a:r>
                <a:rPr lang="en-US" sz="4000" dirty="0">
                  <a:ln w="0"/>
                  <a:latin typeface="+mn-lt"/>
                  <a:ea typeface="+mn-ea"/>
                  <a:cs typeface="+mn-cs"/>
                </a:rPr>
                <a:t> </a:t>
              </a:r>
            </a:p>
            <a:p>
              <a:pPr algn="ctr"/>
              <a:r>
                <a:rPr lang="en-US" sz="4000" dirty="0">
                  <a:ln w="0"/>
                  <a:latin typeface="+mn-lt"/>
                  <a:ea typeface="+mn-ea"/>
                  <a:cs typeface="+mn-cs"/>
                </a:rPr>
                <a:t>what you read</a:t>
              </a:r>
              <a:endParaRPr lang="ar-SA" sz="4000" dirty="0">
                <a:ln w="0"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6A3BB69A-AAE7-4D62-BE0D-48474AAC4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64" t="28651" r="13930"/>
            <a:stretch/>
          </p:blipFill>
          <p:spPr>
            <a:xfrm>
              <a:off x="9435117" y="5640451"/>
              <a:ext cx="870283" cy="1652696"/>
            </a:xfrm>
            <a:prstGeom prst="rect">
              <a:avLst/>
            </a:prstGeom>
          </p:spPr>
        </p:pic>
      </p:grpSp>
      <p:pic>
        <p:nvPicPr>
          <p:cNvPr id="18" name="Picture 4" descr="Listening Icon #416587 - Free Icons Library">
            <a:extLst>
              <a:ext uri="{FF2B5EF4-FFF2-40B4-BE49-F238E27FC236}">
                <a16:creationId xmlns:a16="http://schemas.microsoft.com/office/drawing/2014/main" id="{8CD6FD47-989C-4216-B20F-8D299D831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37" y="663646"/>
            <a:ext cx="1061334" cy="10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G Bk 3 F-SA_'17_1-21">
            <a:hlinkClick r:id="" action="ppaction://media"/>
            <a:extLst>
              <a:ext uri="{FF2B5EF4-FFF2-40B4-BE49-F238E27FC236}">
                <a16:creationId xmlns:a16="http://schemas.microsoft.com/office/drawing/2014/main" id="{2DBDE721-9220-453C-B9BF-FFFA71BF8E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300" end="1863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44015" y="998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517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0039" y="-262889"/>
            <a:ext cx="12846656" cy="7109459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47B234A0-808C-4662-AD36-A9C143924BF1}"/>
              </a:ext>
            </a:extLst>
          </p:cNvPr>
          <p:cNvGrpSpPr/>
          <p:nvPr/>
        </p:nvGrpSpPr>
        <p:grpSpPr>
          <a:xfrm>
            <a:off x="651702" y="952154"/>
            <a:ext cx="10888595" cy="4953691"/>
            <a:chOff x="651702" y="952154"/>
            <a:chExt cx="10888595" cy="4953691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F4CF7DB9-DC08-404F-B719-C1FC02A2B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702" y="952154"/>
              <a:ext cx="10888595" cy="49536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40EAF1D7-A972-4F64-B30B-B1F09FBB0D2F}"/>
                </a:ext>
              </a:extLst>
            </p:cNvPr>
            <p:cNvSpPr/>
            <p:nvPr/>
          </p:nvSpPr>
          <p:spPr>
            <a:xfrm>
              <a:off x="1168400" y="2349500"/>
              <a:ext cx="635000" cy="33147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F33A23E6-BDF8-4DBB-BD99-44345EE569A2}"/>
              </a:ext>
            </a:extLst>
          </p:cNvPr>
          <p:cNvGrpSpPr/>
          <p:nvPr/>
        </p:nvGrpSpPr>
        <p:grpSpPr>
          <a:xfrm>
            <a:off x="1894233" y="2491680"/>
            <a:ext cx="1712568" cy="551112"/>
            <a:chOff x="379830" y="2382177"/>
            <a:chExt cx="2470080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مستطيل: زوايا مستديرة 20">
              <a:extLst>
                <a:ext uri="{FF2B5EF4-FFF2-40B4-BE49-F238E27FC236}">
                  <a16:creationId xmlns:a16="http://schemas.microsoft.com/office/drawing/2014/main" id="{373CC59C-3F5C-4B62-99B5-E440D768928B}"/>
                </a:ext>
              </a:extLst>
            </p:cNvPr>
            <p:cNvSpPr/>
            <p:nvPr/>
          </p:nvSpPr>
          <p:spPr>
            <a:xfrm>
              <a:off x="827584" y="2492896"/>
              <a:ext cx="2022326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22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2E147BB9-460B-445E-849D-52FA6267B0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379830" y="238217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F466348C-1F3A-4BA9-9690-C2AC3DCDD165}"/>
              </a:ext>
            </a:extLst>
          </p:cNvPr>
          <p:cNvGrpSpPr/>
          <p:nvPr/>
        </p:nvGrpSpPr>
        <p:grpSpPr>
          <a:xfrm>
            <a:off x="1956696" y="3142014"/>
            <a:ext cx="1712568" cy="551112"/>
            <a:chOff x="379830" y="2382177"/>
            <a:chExt cx="2470080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مستطيل: زوايا مستديرة 29">
              <a:extLst>
                <a:ext uri="{FF2B5EF4-FFF2-40B4-BE49-F238E27FC236}">
                  <a16:creationId xmlns:a16="http://schemas.microsoft.com/office/drawing/2014/main" id="{D112B3C2-DA3A-4797-AE5D-013930778CDD}"/>
                </a:ext>
              </a:extLst>
            </p:cNvPr>
            <p:cNvSpPr/>
            <p:nvPr/>
          </p:nvSpPr>
          <p:spPr>
            <a:xfrm>
              <a:off x="827584" y="2492896"/>
              <a:ext cx="2022326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31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BD51F027-6AB6-46F7-82C1-871EF2271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379830" y="238217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9CC0D1E4-D161-45D3-A79C-3C7A7B0A4D4F}"/>
              </a:ext>
            </a:extLst>
          </p:cNvPr>
          <p:cNvGrpSpPr/>
          <p:nvPr/>
        </p:nvGrpSpPr>
        <p:grpSpPr>
          <a:xfrm>
            <a:off x="7232742" y="3731294"/>
            <a:ext cx="1712569" cy="551112"/>
            <a:chOff x="379830" y="2382177"/>
            <a:chExt cx="2470081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مستطيل: زوايا مستديرة 32">
              <a:extLst>
                <a:ext uri="{FF2B5EF4-FFF2-40B4-BE49-F238E27FC236}">
                  <a16:creationId xmlns:a16="http://schemas.microsoft.com/office/drawing/2014/main" id="{9A8BEDF2-FE28-4E31-A57C-41D5E76C8508}"/>
                </a:ext>
              </a:extLst>
            </p:cNvPr>
            <p:cNvSpPr/>
            <p:nvPr/>
          </p:nvSpPr>
          <p:spPr>
            <a:xfrm>
              <a:off x="663620" y="2492896"/>
              <a:ext cx="2186291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34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9931EEA5-054E-4AB1-9BE1-6B255D11C6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379830" y="238217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مجموعة 40">
            <a:extLst>
              <a:ext uri="{FF2B5EF4-FFF2-40B4-BE49-F238E27FC236}">
                <a16:creationId xmlns:a16="http://schemas.microsoft.com/office/drawing/2014/main" id="{A928F7AD-CF12-4786-8A94-2255A5928211}"/>
              </a:ext>
            </a:extLst>
          </p:cNvPr>
          <p:cNvGrpSpPr/>
          <p:nvPr/>
        </p:nvGrpSpPr>
        <p:grpSpPr>
          <a:xfrm>
            <a:off x="3264797" y="4337128"/>
            <a:ext cx="1712568" cy="551112"/>
            <a:chOff x="379830" y="2382177"/>
            <a:chExt cx="2470080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مستطيل: زوايا مستديرة 41">
              <a:extLst>
                <a:ext uri="{FF2B5EF4-FFF2-40B4-BE49-F238E27FC236}">
                  <a16:creationId xmlns:a16="http://schemas.microsoft.com/office/drawing/2014/main" id="{66C6545B-6F07-4262-AE59-42DBF6EAE4FA}"/>
                </a:ext>
              </a:extLst>
            </p:cNvPr>
            <p:cNvSpPr/>
            <p:nvPr/>
          </p:nvSpPr>
          <p:spPr>
            <a:xfrm>
              <a:off x="827584" y="2492896"/>
              <a:ext cx="2022326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43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32E4164F-5537-4DAF-815D-6BBFE6518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379830" y="238217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26BF90C2-BD53-405A-89B4-6DEB6DECB33C}"/>
              </a:ext>
            </a:extLst>
          </p:cNvPr>
          <p:cNvGrpSpPr/>
          <p:nvPr/>
        </p:nvGrpSpPr>
        <p:grpSpPr>
          <a:xfrm>
            <a:off x="7363155" y="4970014"/>
            <a:ext cx="1582155" cy="551112"/>
            <a:chOff x="379830" y="2382177"/>
            <a:chExt cx="2470080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مستطيل: زوايا مستديرة 44">
              <a:extLst>
                <a:ext uri="{FF2B5EF4-FFF2-40B4-BE49-F238E27FC236}">
                  <a16:creationId xmlns:a16="http://schemas.microsoft.com/office/drawing/2014/main" id="{07830FA8-8F4E-47F8-9118-309750C10B8B}"/>
                </a:ext>
              </a:extLst>
            </p:cNvPr>
            <p:cNvSpPr/>
            <p:nvPr/>
          </p:nvSpPr>
          <p:spPr>
            <a:xfrm>
              <a:off x="827584" y="2492896"/>
              <a:ext cx="2022326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46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CCDCF5E9-218A-4F6C-BE12-A763909F0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379830" y="238217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56154818-9419-403A-82F3-A8B597347EE3}"/>
              </a:ext>
            </a:extLst>
          </p:cNvPr>
          <p:cNvGrpSpPr/>
          <p:nvPr/>
        </p:nvGrpSpPr>
        <p:grpSpPr>
          <a:xfrm>
            <a:off x="9342300" y="4999508"/>
            <a:ext cx="1582155" cy="551112"/>
            <a:chOff x="379830" y="2382177"/>
            <a:chExt cx="2470080" cy="5511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مستطيل: زوايا مستديرة 47">
              <a:extLst>
                <a:ext uri="{FF2B5EF4-FFF2-40B4-BE49-F238E27FC236}">
                  <a16:creationId xmlns:a16="http://schemas.microsoft.com/office/drawing/2014/main" id="{203D7B03-EC8A-4EE6-AEB1-A5FD6F00D707}"/>
                </a:ext>
              </a:extLst>
            </p:cNvPr>
            <p:cNvSpPr/>
            <p:nvPr/>
          </p:nvSpPr>
          <p:spPr>
            <a:xfrm>
              <a:off x="827584" y="2492896"/>
              <a:ext cx="2022326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49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678000B2-073B-4488-999D-ED39607B5D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379830" y="2382177"/>
              <a:ext cx="849498" cy="55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61">
            <a:extLst>
              <a:ext uri="{FF2B5EF4-FFF2-40B4-BE49-F238E27FC236}">
                <a16:creationId xmlns:a16="http://schemas.microsoft.com/office/drawing/2014/main" id="{DE586A4D-D676-4385-AA6A-658F95854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1764368"/>
            <a:ext cx="9639300" cy="50400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000" b="1" dirty="0">
                <a:solidFill>
                  <a:schemeClr val="accent1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deforestation – Costa Rica – a quarter – wind – Ecotourism  - solar power</a:t>
            </a:r>
            <a:endParaRPr lang="zh-CN" altLang="en-US" sz="2000" dirty="0">
              <a:solidFill>
                <a:schemeClr val="accent1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0177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0039" y="-262889"/>
            <a:ext cx="12846656" cy="7109459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34382CC-8868-4739-B244-A1B9FA7820E3}"/>
              </a:ext>
            </a:extLst>
          </p:cNvPr>
          <p:cNvGrpSpPr/>
          <p:nvPr/>
        </p:nvGrpSpPr>
        <p:grpSpPr>
          <a:xfrm>
            <a:off x="651702" y="952154"/>
            <a:ext cx="10888595" cy="4953691"/>
            <a:chOff x="651702" y="952154"/>
            <a:chExt cx="10888595" cy="4953691"/>
          </a:xfrm>
        </p:grpSpPr>
        <p:grpSp>
          <p:nvGrpSpPr>
            <p:cNvPr id="9" name="مجموعة 8">
              <a:extLst>
                <a:ext uri="{FF2B5EF4-FFF2-40B4-BE49-F238E27FC236}">
                  <a16:creationId xmlns:a16="http://schemas.microsoft.com/office/drawing/2014/main" id="{47B234A0-808C-4662-AD36-A9C143924BF1}"/>
                </a:ext>
              </a:extLst>
            </p:cNvPr>
            <p:cNvGrpSpPr/>
            <p:nvPr/>
          </p:nvGrpSpPr>
          <p:grpSpPr>
            <a:xfrm>
              <a:off x="651702" y="952154"/>
              <a:ext cx="10888595" cy="4953691"/>
              <a:chOff x="651702" y="952154"/>
              <a:chExt cx="10888595" cy="4953691"/>
            </a:xfrm>
          </p:grpSpPr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F4CF7DB9-DC08-404F-B719-C1FC02A2B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1702" y="952154"/>
                <a:ext cx="10888595" cy="495369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7" name="مستطيل 6">
                <a:extLst>
                  <a:ext uri="{FF2B5EF4-FFF2-40B4-BE49-F238E27FC236}">
                    <a16:creationId xmlns:a16="http://schemas.microsoft.com/office/drawing/2014/main" id="{40EAF1D7-A972-4F64-B30B-B1F09FBB0D2F}"/>
                  </a:ext>
                </a:extLst>
              </p:cNvPr>
              <p:cNvSpPr/>
              <p:nvPr/>
            </p:nvSpPr>
            <p:spPr>
              <a:xfrm>
                <a:off x="1168400" y="2349500"/>
                <a:ext cx="635000" cy="3314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11" name="Rectangle 161">
              <a:extLst>
                <a:ext uri="{FF2B5EF4-FFF2-40B4-BE49-F238E27FC236}">
                  <a16:creationId xmlns:a16="http://schemas.microsoft.com/office/drawing/2014/main" id="{DE586A4D-D676-4385-AA6A-658F95854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5900" y="1764368"/>
              <a:ext cx="9639300" cy="504000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/>
              <a:r>
                <a:rPr lang="en-US" altLang="zh-CN" sz="2000" b="1" dirty="0">
                  <a:solidFill>
                    <a:schemeClr val="accent1"/>
                  </a:solidFill>
                  <a:latin typeface="Helvetica" panose="020B0604020202030204" pitchFamily="34" charset="0"/>
                  <a:ea typeface="方正综艺简体" panose="02010601030101010101" pitchFamily="2" charset="-122"/>
                </a:rPr>
                <a:t>deforestation – Costa Rica – a quarter – wind – Ecotourism  - solar power</a:t>
              </a:r>
              <a:endParaRPr lang="zh-CN" altLang="en-US" sz="2000" dirty="0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2835494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0039" y="-262889"/>
            <a:ext cx="12846656" cy="7109460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8EDFD29-9CDF-4634-AC8C-438F92F65C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3978"/>
          <a:stretch/>
        </p:blipFill>
        <p:spPr>
          <a:xfrm>
            <a:off x="105016" y="1856424"/>
            <a:ext cx="12192000" cy="229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شكل بيضاوي 2" hidden="1">
            <a:extLst>
              <a:ext uri="{FF2B5EF4-FFF2-40B4-BE49-F238E27FC236}">
                <a16:creationId xmlns:a16="http://schemas.microsoft.com/office/drawing/2014/main" id="{29D39A84-6266-4930-A761-03C3D7C44B65}"/>
              </a:ext>
            </a:extLst>
          </p:cNvPr>
          <p:cNvSpPr/>
          <p:nvPr/>
        </p:nvSpPr>
        <p:spPr>
          <a:xfrm>
            <a:off x="6760" y="1610602"/>
            <a:ext cx="504000" cy="504000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dirty="0"/>
              <a:t>6</a:t>
            </a:r>
            <a:endParaRPr lang="ar-SA" sz="3200" dirty="0"/>
          </a:p>
        </p:txBody>
      </p:sp>
      <p:grpSp>
        <p:nvGrpSpPr>
          <p:cNvPr id="13" name="مجموعة 12" hidden="1">
            <a:extLst>
              <a:ext uri="{FF2B5EF4-FFF2-40B4-BE49-F238E27FC236}">
                <a16:creationId xmlns:a16="http://schemas.microsoft.com/office/drawing/2014/main" id="{8765DCCF-7B49-4174-97F3-61D63B2A8AD6}"/>
              </a:ext>
            </a:extLst>
          </p:cNvPr>
          <p:cNvGrpSpPr/>
          <p:nvPr/>
        </p:nvGrpSpPr>
        <p:grpSpPr>
          <a:xfrm>
            <a:off x="1353312" y="696043"/>
            <a:ext cx="5643847" cy="5993829"/>
            <a:chOff x="4661553" y="1299318"/>
            <a:chExt cx="5643847" cy="5993829"/>
          </a:xfrm>
        </p:grpSpPr>
        <p:pic>
          <p:nvPicPr>
            <p:cNvPr id="15" name="Picture 2" descr="speech bubble PNG image with transparent background | TOPpng">
              <a:extLst>
                <a:ext uri="{FF2B5EF4-FFF2-40B4-BE49-F238E27FC236}">
                  <a16:creationId xmlns:a16="http://schemas.microsoft.com/office/drawing/2014/main" id="{9895C5AF-F009-4091-89CA-81988F9E9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827" b="89872" l="0" r="100000">
                          <a14:foregroundMark x1="2500" y1="43073" x2="2500" y2="43073"/>
                          <a14:foregroundMark x1="74762" y1="69849" x2="74762" y2="69849"/>
                          <a14:foregroundMark x1="74881" y1="72177" x2="74881" y2="72177"/>
                          <a14:foregroundMark x1="77976" y1="79162" x2="77976" y2="791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1553" y="1299318"/>
              <a:ext cx="5038017" cy="5152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عنوان 2">
              <a:extLst>
                <a:ext uri="{FF2B5EF4-FFF2-40B4-BE49-F238E27FC236}">
                  <a16:creationId xmlns:a16="http://schemas.microsoft.com/office/drawing/2014/main" id="{124568D9-526F-4D7E-8B62-5B3195A2F2EF}"/>
                </a:ext>
              </a:extLst>
            </p:cNvPr>
            <p:cNvSpPr txBox="1">
              <a:spLocks/>
            </p:cNvSpPr>
            <p:nvPr/>
          </p:nvSpPr>
          <p:spPr>
            <a:xfrm>
              <a:off x="5477783" y="2463512"/>
              <a:ext cx="3652578" cy="114320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ea typeface="+mn-ea"/>
                  <a:cs typeface="+mn-cs"/>
                </a:rPr>
                <a:t>Summarize</a:t>
              </a:r>
              <a:r>
                <a:rPr lang="en-US" sz="4000" dirty="0">
                  <a:ln w="0"/>
                  <a:latin typeface="+mn-lt"/>
                  <a:ea typeface="+mn-ea"/>
                  <a:cs typeface="+mn-cs"/>
                </a:rPr>
                <a:t> </a:t>
              </a:r>
            </a:p>
            <a:p>
              <a:pPr algn="ctr"/>
              <a:r>
                <a:rPr lang="en-US" sz="4000" dirty="0">
                  <a:ln w="0"/>
                  <a:latin typeface="+mn-lt"/>
                  <a:ea typeface="+mn-ea"/>
                  <a:cs typeface="+mn-cs"/>
                </a:rPr>
                <a:t>what you read</a:t>
              </a:r>
              <a:endParaRPr lang="ar-SA" sz="4000" dirty="0">
                <a:ln w="0"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7" name="صورة 16" hidden="1">
              <a:extLst>
                <a:ext uri="{FF2B5EF4-FFF2-40B4-BE49-F238E27FC236}">
                  <a16:creationId xmlns:a16="http://schemas.microsoft.com/office/drawing/2014/main" id="{6A3BB69A-AAE7-4D62-BE0D-48474AAC4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64" t="28651" r="13930"/>
            <a:stretch/>
          </p:blipFill>
          <p:spPr>
            <a:xfrm>
              <a:off x="9435117" y="5640451"/>
              <a:ext cx="870283" cy="1652696"/>
            </a:xfrm>
            <a:prstGeom prst="rect">
              <a:avLst/>
            </a:prstGeom>
          </p:spPr>
        </p:pic>
      </p:grpSp>
      <p:pic>
        <p:nvPicPr>
          <p:cNvPr id="18" name="Picture 4" descr="Listening Icon #416587 - Free Icons Library" hidden="1">
            <a:extLst>
              <a:ext uri="{FF2B5EF4-FFF2-40B4-BE49-F238E27FC236}">
                <a16:creationId xmlns:a16="http://schemas.microsoft.com/office/drawing/2014/main" id="{8CD6FD47-989C-4216-B20F-8D299D831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37" y="663646"/>
            <a:ext cx="1061334" cy="106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G Bk 3 F-SA_'17_1-21" hidden="1">
            <a:hlinkClick r:id="" action="ppaction://media"/>
            <a:extLst>
              <a:ext uri="{FF2B5EF4-FFF2-40B4-BE49-F238E27FC236}">
                <a16:creationId xmlns:a16="http://schemas.microsoft.com/office/drawing/2014/main" id="{2DBDE721-9220-453C-B9BF-FFFA71BF8E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500" end="1863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44015" y="998778"/>
            <a:ext cx="609600" cy="609600"/>
          </a:xfrm>
          <a:prstGeom prst="rect">
            <a:avLst/>
          </a:prstGeom>
        </p:spPr>
      </p:pic>
      <p:sp>
        <p:nvSpPr>
          <p:cNvPr id="14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 hidden="1">
            <a:extLst>
              <a:ext uri="{FF2B5EF4-FFF2-40B4-BE49-F238E27FC236}">
                <a16:creationId xmlns:a16="http://schemas.microsoft.com/office/drawing/2014/main" id="{41614E66-0A89-411C-AFAC-77AF7D56E9CC}"/>
              </a:ext>
            </a:extLst>
          </p:cNvPr>
          <p:cNvSpPr/>
          <p:nvPr/>
        </p:nvSpPr>
        <p:spPr>
          <a:xfrm rot="5400000" flipV="1">
            <a:off x="5215538" y="3613382"/>
            <a:ext cx="1662751" cy="25134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20" name="صورة 19" hidden="1">
            <a:extLst>
              <a:ext uri="{FF2B5EF4-FFF2-40B4-BE49-F238E27FC236}">
                <a16:creationId xmlns:a16="http://schemas.microsoft.com/office/drawing/2014/main" id="{AA5BD8B3-C6CE-487B-946C-7E56362417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75" y="2276906"/>
            <a:ext cx="2069374" cy="23186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1" name="مجموعة 20" hidden="1">
            <a:extLst>
              <a:ext uri="{FF2B5EF4-FFF2-40B4-BE49-F238E27FC236}">
                <a16:creationId xmlns:a16="http://schemas.microsoft.com/office/drawing/2014/main" id="{A437E8D1-63A2-4EAE-A583-9A0080947C98}"/>
              </a:ext>
            </a:extLst>
          </p:cNvPr>
          <p:cNvGrpSpPr/>
          <p:nvPr/>
        </p:nvGrpSpPr>
        <p:grpSpPr>
          <a:xfrm>
            <a:off x="2022595" y="2104719"/>
            <a:ext cx="2655126" cy="2648562"/>
            <a:chOff x="6451883" y="2173032"/>
            <a:chExt cx="2655126" cy="2648562"/>
          </a:xfrm>
        </p:grpSpPr>
        <p:sp>
          <p:nvSpPr>
            <p:cNvPr id="22" name="Circle: Hollow 45" hidden="1">
              <a:extLst>
                <a:ext uri="{FF2B5EF4-FFF2-40B4-BE49-F238E27FC236}">
                  <a16:creationId xmlns:a16="http://schemas.microsoft.com/office/drawing/2014/main" id="{566B2428-E1A4-46C1-9BC0-7DCB59096C3C}"/>
                </a:ext>
              </a:extLst>
            </p:cNvPr>
            <p:cNvSpPr/>
            <p:nvPr/>
          </p:nvSpPr>
          <p:spPr>
            <a:xfrm>
              <a:off x="6458447" y="2173032"/>
              <a:ext cx="2648562" cy="2648562"/>
            </a:xfrm>
            <a:prstGeom prst="donut">
              <a:avLst>
                <a:gd name="adj" fmla="val 12685"/>
              </a:avLst>
            </a:prstGeom>
            <a:solidFill>
              <a:srgbClr val="84AF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23" name="Group 105" hidden="1">
              <a:extLst>
                <a:ext uri="{FF2B5EF4-FFF2-40B4-BE49-F238E27FC236}">
                  <a16:creationId xmlns:a16="http://schemas.microsoft.com/office/drawing/2014/main" id="{CFAC492F-0C40-4BDC-AF6B-8AE921743BFD}"/>
                </a:ext>
              </a:extLst>
            </p:cNvPr>
            <p:cNvGrpSpPr/>
            <p:nvPr/>
          </p:nvGrpSpPr>
          <p:grpSpPr>
            <a:xfrm>
              <a:off x="6451883" y="2173032"/>
              <a:ext cx="2655126" cy="2648562"/>
              <a:chOff x="6407654" y="2173032"/>
              <a:chExt cx="2655126" cy="2648562"/>
            </a:xfrm>
          </p:grpSpPr>
          <p:sp>
            <p:nvSpPr>
              <p:cNvPr id="24" name="Block Arc 44" hidden="1">
                <a:extLst>
                  <a:ext uri="{FF2B5EF4-FFF2-40B4-BE49-F238E27FC236}">
                    <a16:creationId xmlns:a16="http://schemas.microsoft.com/office/drawing/2014/main" id="{1B1BA1CF-215C-41C5-B0C9-043D81094DBD}"/>
                  </a:ext>
                </a:extLst>
              </p:cNvPr>
              <p:cNvSpPr/>
              <p:nvPr/>
            </p:nvSpPr>
            <p:spPr>
              <a:xfrm rot="17100000">
                <a:off x="6414218" y="2173032"/>
                <a:ext cx="2648562" cy="2648562"/>
              </a:xfrm>
              <a:prstGeom prst="blockArc">
                <a:avLst>
                  <a:gd name="adj1" fmla="val 183959"/>
                  <a:gd name="adj2" fmla="val 10321606"/>
                  <a:gd name="adj3" fmla="val 12799"/>
                </a:avLst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Block Arc 46" hidden="1">
                <a:extLst>
                  <a:ext uri="{FF2B5EF4-FFF2-40B4-BE49-F238E27FC236}">
                    <a16:creationId xmlns:a16="http://schemas.microsoft.com/office/drawing/2014/main" id="{198CCDEA-EE9A-435E-BE9B-B0930F6F39FB}"/>
                  </a:ext>
                </a:extLst>
              </p:cNvPr>
              <p:cNvSpPr/>
              <p:nvPr/>
            </p:nvSpPr>
            <p:spPr>
              <a:xfrm>
                <a:off x="6407654" y="2173032"/>
                <a:ext cx="2648562" cy="2648562"/>
              </a:xfrm>
              <a:prstGeom prst="blockArc">
                <a:avLst>
                  <a:gd name="adj1" fmla="val 5324802"/>
                  <a:gd name="adj2" fmla="val 10321606"/>
                  <a:gd name="adj3" fmla="val 12799"/>
                </a:avLst>
              </a:prstGeom>
              <a:solidFill>
                <a:srgbClr val="FC9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Block Arc 47" hidden="1">
                <a:extLst>
                  <a:ext uri="{FF2B5EF4-FFF2-40B4-BE49-F238E27FC236}">
                    <a16:creationId xmlns:a16="http://schemas.microsoft.com/office/drawing/2014/main" id="{A672D6B9-D8FB-4E98-AFFB-9CCFAE06759A}"/>
                  </a:ext>
                </a:extLst>
              </p:cNvPr>
              <p:cNvSpPr/>
              <p:nvPr/>
            </p:nvSpPr>
            <p:spPr>
              <a:xfrm rot="2700000">
                <a:off x="6407654" y="2173032"/>
                <a:ext cx="2648562" cy="2648562"/>
              </a:xfrm>
              <a:prstGeom prst="blockArc">
                <a:avLst>
                  <a:gd name="adj1" fmla="val 6907547"/>
                  <a:gd name="adj2" fmla="val 10321606"/>
                  <a:gd name="adj3" fmla="val 12799"/>
                </a:avLst>
              </a:prstGeom>
              <a:solidFill>
                <a:srgbClr val="FACD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7" name="Rectangle 161" hidden="1">
            <a:extLst>
              <a:ext uri="{FF2B5EF4-FFF2-40B4-BE49-F238E27FC236}">
                <a16:creationId xmlns:a16="http://schemas.microsoft.com/office/drawing/2014/main" id="{5655653F-201C-43D4-84D9-AD60128EB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313" y="3289012"/>
            <a:ext cx="42461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200" b="1" dirty="0">
                <a:solidFill>
                  <a:srgbClr val="FF0000"/>
                </a:solidFill>
                <a:latin typeface="+mj-lt"/>
                <a:ea typeface="方正综艺简体" panose="02010601030101010101" pitchFamily="2" charset="-122"/>
              </a:rPr>
              <a:t>Page: 40</a:t>
            </a:r>
            <a:endParaRPr lang="zh-CN" altLang="en-US" sz="3200" b="1" dirty="0">
              <a:solidFill>
                <a:srgbClr val="FF0000"/>
              </a:solidFill>
              <a:latin typeface="+mj-lt"/>
              <a:ea typeface="方正综艺简体" panose="02010601030101010101" pitchFamily="2" charset="-122"/>
            </a:endParaRPr>
          </a:p>
        </p:txBody>
      </p:sp>
      <p:grpSp>
        <p:nvGrpSpPr>
          <p:cNvPr id="28" name="مجموعة 27">
            <a:extLst>
              <a:ext uri="{FF2B5EF4-FFF2-40B4-BE49-F238E27FC236}">
                <a16:creationId xmlns:a16="http://schemas.microsoft.com/office/drawing/2014/main" id="{910F177C-6ACC-4D0A-9592-09335C9139C5}"/>
              </a:ext>
            </a:extLst>
          </p:cNvPr>
          <p:cNvGrpSpPr/>
          <p:nvPr/>
        </p:nvGrpSpPr>
        <p:grpSpPr>
          <a:xfrm>
            <a:off x="-498296" y="-655784"/>
            <a:ext cx="16222474" cy="8169567"/>
            <a:chOff x="-498296" y="-655784"/>
            <a:chExt cx="16222474" cy="8169567"/>
          </a:xfrm>
        </p:grpSpPr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B335AC09-7101-466E-9382-DF9620BBA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21095" y="-423864"/>
              <a:ext cx="10603083" cy="76420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" name="صورة 29">
              <a:extLst>
                <a:ext uri="{FF2B5EF4-FFF2-40B4-BE49-F238E27FC236}">
                  <a16:creationId xmlns:a16="http://schemas.microsoft.com/office/drawing/2014/main" id="{32ADC80A-904B-431B-A6DD-03080077D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98296" y="-423864"/>
              <a:ext cx="4514166" cy="77057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صورة 30">
              <a:extLst>
                <a:ext uri="{FF2B5EF4-FFF2-40B4-BE49-F238E27FC236}">
                  <a16:creationId xmlns:a16="http://schemas.microsoft.com/office/drawing/2014/main" id="{ABA76CB4-69FB-4129-A98B-5D6422627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661966" y="-655784"/>
              <a:ext cx="4514166" cy="8169567"/>
            </a:xfrm>
            <a:prstGeom prst="rect">
              <a:avLst/>
            </a:prstGeom>
            <a:ln>
              <a:noFill/>
            </a:ln>
            <a:effectLst>
              <a:softEdge rad="190500"/>
            </a:effectLst>
          </p:spPr>
        </p:pic>
      </p:grp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56E49D5-2560-4D94-B2A1-FAFA194FE871}"/>
              </a:ext>
            </a:extLst>
          </p:cNvPr>
          <p:cNvSpPr/>
          <p:nvPr/>
        </p:nvSpPr>
        <p:spPr>
          <a:xfrm>
            <a:off x="510760" y="457200"/>
            <a:ext cx="11109740" cy="5924550"/>
          </a:xfrm>
          <a:prstGeom prst="roundRect">
            <a:avLst/>
          </a:prstGeom>
          <a:solidFill>
            <a:schemeClr val="bg1">
              <a:lumMod val="95000"/>
              <a:alpha val="8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0938F086-7278-4E46-8A64-E9F96B201414}"/>
              </a:ext>
            </a:extLst>
          </p:cNvPr>
          <p:cNvGrpSpPr/>
          <p:nvPr/>
        </p:nvGrpSpPr>
        <p:grpSpPr>
          <a:xfrm>
            <a:off x="651702" y="952154"/>
            <a:ext cx="10888595" cy="4953691"/>
            <a:chOff x="651702" y="952154"/>
            <a:chExt cx="10888595" cy="4953691"/>
          </a:xfrm>
        </p:grpSpPr>
        <p:grpSp>
          <p:nvGrpSpPr>
            <p:cNvPr id="38" name="مجموعة 37">
              <a:extLst>
                <a:ext uri="{FF2B5EF4-FFF2-40B4-BE49-F238E27FC236}">
                  <a16:creationId xmlns:a16="http://schemas.microsoft.com/office/drawing/2014/main" id="{B8A0E2E1-E0A3-4377-B326-0A736744F492}"/>
                </a:ext>
              </a:extLst>
            </p:cNvPr>
            <p:cNvGrpSpPr/>
            <p:nvPr/>
          </p:nvGrpSpPr>
          <p:grpSpPr>
            <a:xfrm>
              <a:off x="651702" y="952154"/>
              <a:ext cx="10888595" cy="4953691"/>
              <a:chOff x="651702" y="952154"/>
              <a:chExt cx="10888595" cy="4953691"/>
            </a:xfrm>
          </p:grpSpPr>
          <p:pic>
            <p:nvPicPr>
              <p:cNvPr id="40" name="صورة 39">
                <a:extLst>
                  <a:ext uri="{FF2B5EF4-FFF2-40B4-BE49-F238E27FC236}">
                    <a16:creationId xmlns:a16="http://schemas.microsoft.com/office/drawing/2014/main" id="{BDBE4D1D-AA8A-4A75-AA97-DCF75532FB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51702" y="952154"/>
                <a:ext cx="10888595" cy="495369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1" name="مستطيل 40">
                <a:extLst>
                  <a:ext uri="{FF2B5EF4-FFF2-40B4-BE49-F238E27FC236}">
                    <a16:creationId xmlns:a16="http://schemas.microsoft.com/office/drawing/2014/main" id="{4ABFB094-D747-4F58-8EEB-244FB3988BBC}"/>
                  </a:ext>
                </a:extLst>
              </p:cNvPr>
              <p:cNvSpPr/>
              <p:nvPr/>
            </p:nvSpPr>
            <p:spPr>
              <a:xfrm>
                <a:off x="1168400" y="2349500"/>
                <a:ext cx="635000" cy="33147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39" name="Rectangle 161">
              <a:extLst>
                <a:ext uri="{FF2B5EF4-FFF2-40B4-BE49-F238E27FC236}">
                  <a16:creationId xmlns:a16="http://schemas.microsoft.com/office/drawing/2014/main" id="{1C8627EB-14C2-4E92-B3AD-BF1DE019D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5900" y="1764368"/>
              <a:ext cx="9639300" cy="504000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lvl="0" algn="ctr"/>
              <a:r>
                <a:rPr lang="en-US" altLang="zh-CN" sz="2000" b="1" dirty="0">
                  <a:solidFill>
                    <a:schemeClr val="accent1"/>
                  </a:solidFill>
                  <a:latin typeface="Helvetica" panose="020B0604020202030204" pitchFamily="34" charset="0"/>
                  <a:ea typeface="方正综艺简体" panose="02010601030101010101" pitchFamily="2" charset="-122"/>
                </a:rPr>
                <a:t>deforestation – Costa Rica – a quarter – wind – Ecotourism  - solar power</a:t>
              </a:r>
              <a:endParaRPr lang="zh-CN" altLang="en-US" sz="2000" dirty="0">
                <a:solidFill>
                  <a:schemeClr val="accent1"/>
                </a:solidFill>
                <a:latin typeface="Helvetica" panose="020B060402020203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Rectangle 26">
            <a:extLst>
              <a:ext uri="{FF2B5EF4-FFF2-40B4-BE49-F238E27FC236}">
                <a16:creationId xmlns:a16="http://schemas.microsoft.com/office/drawing/2014/main" id="{5294B4A7-FDF9-4977-8E81-B7D1A936790A}"/>
              </a:ext>
            </a:extLst>
          </p:cNvPr>
          <p:cNvSpPr/>
          <p:nvPr/>
        </p:nvSpPr>
        <p:spPr>
          <a:xfrm>
            <a:off x="0" y="-13521"/>
            <a:ext cx="2438400" cy="6865936"/>
          </a:xfrm>
          <a:prstGeom prst="rect">
            <a:avLst/>
          </a:prstGeom>
          <a:solidFill>
            <a:srgbClr val="8649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A1991E4A-3D8D-41DD-9D06-E91CF300E78E}"/>
              </a:ext>
            </a:extLst>
          </p:cNvPr>
          <p:cNvSpPr/>
          <p:nvPr/>
        </p:nvSpPr>
        <p:spPr>
          <a:xfrm>
            <a:off x="2438400" y="-13521"/>
            <a:ext cx="2438400" cy="686593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id="{E685EB10-14F4-4179-AD51-A4405F867DAB}"/>
              </a:ext>
            </a:extLst>
          </p:cNvPr>
          <p:cNvSpPr/>
          <p:nvPr/>
        </p:nvSpPr>
        <p:spPr>
          <a:xfrm>
            <a:off x="4876800" y="-13521"/>
            <a:ext cx="2438400" cy="6865936"/>
          </a:xfrm>
          <a:prstGeom prst="rect">
            <a:avLst/>
          </a:prstGeom>
          <a:solidFill>
            <a:srgbClr val="AEDE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5" name="Rectangle 29">
            <a:extLst>
              <a:ext uri="{FF2B5EF4-FFF2-40B4-BE49-F238E27FC236}">
                <a16:creationId xmlns:a16="http://schemas.microsoft.com/office/drawing/2014/main" id="{7226C88E-DB06-40A2-BABD-3744D5A7FE4C}"/>
              </a:ext>
            </a:extLst>
          </p:cNvPr>
          <p:cNvSpPr/>
          <p:nvPr/>
        </p:nvSpPr>
        <p:spPr>
          <a:xfrm>
            <a:off x="7315200" y="-13521"/>
            <a:ext cx="2438400" cy="686593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2332DF28-DDC6-4931-A45A-940592048C4F}"/>
              </a:ext>
            </a:extLst>
          </p:cNvPr>
          <p:cNvSpPr/>
          <p:nvPr/>
        </p:nvSpPr>
        <p:spPr>
          <a:xfrm>
            <a:off x="9753600" y="-13521"/>
            <a:ext cx="2438400" cy="686593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0346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28B7CCEC-4650-4C88-85F0-88152513CFB1}"/>
              </a:ext>
            </a:extLst>
          </p:cNvPr>
          <p:cNvSpPr/>
          <p:nvPr/>
        </p:nvSpPr>
        <p:spPr>
          <a:xfrm rot="5400000" flipV="1">
            <a:off x="5215538" y="3613382"/>
            <a:ext cx="1662751" cy="25134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F69A67B-8525-4C76-BF13-B03CA9360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75" y="2276906"/>
            <a:ext cx="2069374" cy="23186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2787042-19B4-40FB-B711-3F494EA03811}"/>
              </a:ext>
            </a:extLst>
          </p:cNvPr>
          <p:cNvGrpSpPr/>
          <p:nvPr/>
        </p:nvGrpSpPr>
        <p:grpSpPr>
          <a:xfrm>
            <a:off x="2022595" y="2104719"/>
            <a:ext cx="2655126" cy="2648562"/>
            <a:chOff x="6451883" y="2173032"/>
            <a:chExt cx="2655126" cy="2648562"/>
          </a:xfrm>
        </p:grpSpPr>
        <p:sp>
          <p:nvSpPr>
            <p:cNvPr id="9" name="Circle: Hollow 45">
              <a:extLst>
                <a:ext uri="{FF2B5EF4-FFF2-40B4-BE49-F238E27FC236}">
                  <a16:creationId xmlns:a16="http://schemas.microsoft.com/office/drawing/2014/main" id="{050EB3C5-CC09-48F3-B9A7-EC2187060823}"/>
                </a:ext>
              </a:extLst>
            </p:cNvPr>
            <p:cNvSpPr/>
            <p:nvPr/>
          </p:nvSpPr>
          <p:spPr>
            <a:xfrm>
              <a:off x="6458447" y="2173032"/>
              <a:ext cx="2648562" cy="2648562"/>
            </a:xfrm>
            <a:prstGeom prst="donut">
              <a:avLst>
                <a:gd name="adj" fmla="val 12685"/>
              </a:avLst>
            </a:prstGeom>
            <a:solidFill>
              <a:srgbClr val="84AF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0" name="Group 105">
              <a:extLst>
                <a:ext uri="{FF2B5EF4-FFF2-40B4-BE49-F238E27FC236}">
                  <a16:creationId xmlns:a16="http://schemas.microsoft.com/office/drawing/2014/main" id="{66C3BF3E-EEE2-45F9-8FFE-691DE0FC9070}"/>
                </a:ext>
              </a:extLst>
            </p:cNvPr>
            <p:cNvGrpSpPr/>
            <p:nvPr/>
          </p:nvGrpSpPr>
          <p:grpSpPr>
            <a:xfrm>
              <a:off x="6451883" y="2173032"/>
              <a:ext cx="2655126" cy="2648562"/>
              <a:chOff x="6407654" y="2173032"/>
              <a:chExt cx="2655126" cy="2648562"/>
            </a:xfrm>
          </p:grpSpPr>
          <p:sp>
            <p:nvSpPr>
              <p:cNvPr id="11" name="Block Arc 44">
                <a:extLst>
                  <a:ext uri="{FF2B5EF4-FFF2-40B4-BE49-F238E27FC236}">
                    <a16:creationId xmlns:a16="http://schemas.microsoft.com/office/drawing/2014/main" id="{02C4542C-E986-404B-925A-8282CCCE73FB}"/>
                  </a:ext>
                </a:extLst>
              </p:cNvPr>
              <p:cNvSpPr/>
              <p:nvPr/>
            </p:nvSpPr>
            <p:spPr>
              <a:xfrm rot="17100000">
                <a:off x="6414218" y="2173032"/>
                <a:ext cx="2648562" cy="2648562"/>
              </a:xfrm>
              <a:prstGeom prst="blockArc">
                <a:avLst>
                  <a:gd name="adj1" fmla="val 183959"/>
                  <a:gd name="adj2" fmla="val 10321606"/>
                  <a:gd name="adj3" fmla="val 12799"/>
                </a:avLst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46">
                <a:extLst>
                  <a:ext uri="{FF2B5EF4-FFF2-40B4-BE49-F238E27FC236}">
                    <a16:creationId xmlns:a16="http://schemas.microsoft.com/office/drawing/2014/main" id="{C98F5AE7-635C-4729-911E-FCF372CEC9B7}"/>
                  </a:ext>
                </a:extLst>
              </p:cNvPr>
              <p:cNvSpPr/>
              <p:nvPr/>
            </p:nvSpPr>
            <p:spPr>
              <a:xfrm>
                <a:off x="6407654" y="2173032"/>
                <a:ext cx="2648562" cy="2648562"/>
              </a:xfrm>
              <a:prstGeom prst="blockArc">
                <a:avLst>
                  <a:gd name="adj1" fmla="val 5324802"/>
                  <a:gd name="adj2" fmla="val 10321606"/>
                  <a:gd name="adj3" fmla="val 12799"/>
                </a:avLst>
              </a:prstGeom>
              <a:solidFill>
                <a:srgbClr val="FC9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47">
                <a:extLst>
                  <a:ext uri="{FF2B5EF4-FFF2-40B4-BE49-F238E27FC236}">
                    <a16:creationId xmlns:a16="http://schemas.microsoft.com/office/drawing/2014/main" id="{2BDF3417-EBF6-451D-8099-1A784B3BFE69}"/>
                  </a:ext>
                </a:extLst>
              </p:cNvPr>
              <p:cNvSpPr/>
              <p:nvPr/>
            </p:nvSpPr>
            <p:spPr>
              <a:xfrm rot="2700000">
                <a:off x="6407654" y="2173032"/>
                <a:ext cx="2648562" cy="2648562"/>
              </a:xfrm>
              <a:prstGeom prst="blockArc">
                <a:avLst>
                  <a:gd name="adj1" fmla="val 6907547"/>
                  <a:gd name="adj2" fmla="val 10321606"/>
                  <a:gd name="adj3" fmla="val 12799"/>
                </a:avLst>
              </a:prstGeom>
              <a:solidFill>
                <a:srgbClr val="FACD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" name="Rectangle 161">
            <a:extLst>
              <a:ext uri="{FF2B5EF4-FFF2-40B4-BE49-F238E27FC236}">
                <a16:creationId xmlns:a16="http://schemas.microsoft.com/office/drawing/2014/main" id="{A2388F88-6069-4466-99A4-085DB6C0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313" y="3289012"/>
            <a:ext cx="42461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200" b="1" dirty="0">
                <a:solidFill>
                  <a:srgbClr val="FF0000"/>
                </a:solidFill>
                <a:latin typeface="+mj-lt"/>
                <a:ea typeface="方正综艺简体" panose="02010601030101010101" pitchFamily="2" charset="-122"/>
              </a:rPr>
              <a:t>Page: 40</a:t>
            </a:r>
            <a:endParaRPr lang="zh-CN" altLang="en-US" sz="3200" b="1" dirty="0">
              <a:solidFill>
                <a:srgbClr val="FF0000"/>
              </a:solidFill>
              <a:latin typeface="+mj-lt"/>
              <a:ea typeface="方正综艺简体" panose="02010601030101010101" pitchFamily="2" charset="-122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196FD60A-88F8-4E1E-AADA-D648D9C00FC9}"/>
              </a:ext>
            </a:extLst>
          </p:cNvPr>
          <p:cNvGrpSpPr/>
          <p:nvPr/>
        </p:nvGrpSpPr>
        <p:grpSpPr>
          <a:xfrm>
            <a:off x="-498296" y="-655784"/>
            <a:ext cx="16222474" cy="8169567"/>
            <a:chOff x="-498296" y="-655784"/>
            <a:chExt cx="16222474" cy="8169567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C7CC3B7A-F825-447E-BCFD-5A64F00C6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095" y="-423864"/>
              <a:ext cx="10603083" cy="76420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623DF627-B372-4E42-914C-F01036602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98296" y="-423864"/>
              <a:ext cx="4514166" cy="77057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D5A6BEB5-33F1-4EA7-B295-A69678F80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1966" y="-655784"/>
              <a:ext cx="4514166" cy="8169567"/>
            </a:xfrm>
            <a:prstGeom prst="rect">
              <a:avLst/>
            </a:prstGeom>
            <a:ln>
              <a:noFill/>
            </a:ln>
            <a:effectLst>
              <a:softEdge rad="190500"/>
            </a:effectLst>
          </p:spPr>
        </p:pic>
      </p:grp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EA6811F7-999A-4908-8C14-2654C6660A04}"/>
              </a:ext>
            </a:extLst>
          </p:cNvPr>
          <p:cNvSpPr/>
          <p:nvPr/>
        </p:nvSpPr>
        <p:spPr>
          <a:xfrm>
            <a:off x="510760" y="457200"/>
            <a:ext cx="11109740" cy="5924550"/>
          </a:xfrm>
          <a:prstGeom prst="roundRect">
            <a:avLst/>
          </a:prstGeom>
          <a:solidFill>
            <a:schemeClr val="bg1">
              <a:lumMod val="95000"/>
              <a:alpha val="8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Rectangle 161">
            <a:extLst>
              <a:ext uri="{FF2B5EF4-FFF2-40B4-BE49-F238E27FC236}">
                <a16:creationId xmlns:a16="http://schemas.microsoft.com/office/drawing/2014/main" id="{56C7BABD-36E9-4863-8441-8C77E26C6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598" y="851120"/>
            <a:ext cx="5002095" cy="3245941"/>
          </a:xfrm>
          <a:prstGeom prst="wedgeEllipseCallout">
            <a:avLst>
              <a:gd name="adj1" fmla="val -50181"/>
              <a:gd name="adj2" fmla="val -59105"/>
            </a:avLst>
          </a:prstGeom>
          <a:solidFill>
            <a:srgbClr val="FFC000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zh-CN" sz="24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As a homework</a:t>
            </a:r>
          </a:p>
          <a:p>
            <a:pPr algn="ctr"/>
            <a:r>
              <a:rPr lang="en-US" altLang="zh-CN" sz="2400" dirty="0">
                <a:solidFill>
                  <a:schemeClr val="bg1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Choose ONE paragraph </a:t>
            </a:r>
          </a:p>
          <a:p>
            <a:pPr algn="ctr"/>
            <a:r>
              <a:rPr lang="en-US" altLang="zh-CN" sz="24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  </a:t>
            </a:r>
          </a:p>
          <a:p>
            <a:pPr algn="ctr"/>
            <a:r>
              <a:rPr lang="en-US" altLang="zh-CN" sz="24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Summarize it</a:t>
            </a:r>
          </a:p>
          <a:p>
            <a:pPr algn="ctr"/>
            <a:r>
              <a:rPr lang="en-US" altLang="zh-CN" sz="2400" dirty="0">
                <a:latin typeface="Comic Sans MS" panose="030F0702030302020204" pitchFamily="66" charset="0"/>
                <a:ea typeface="方正综艺简体" panose="02010601030101010101" pitchFamily="2" charset="-122"/>
              </a:rPr>
              <a:t>&amp; then upload it to the MF</a:t>
            </a:r>
          </a:p>
        </p:txBody>
      </p:sp>
      <p:pic>
        <p:nvPicPr>
          <p:cNvPr id="27" name="Picture 2" descr="Microsoft Forms - an Office 365 tutorial">
            <a:extLst>
              <a:ext uri="{FF2B5EF4-FFF2-40B4-BE49-F238E27FC236}">
                <a16:creationId xmlns:a16="http://schemas.microsoft.com/office/drawing/2014/main" id="{95060C26-7F3B-4855-9A67-B85CB7039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168" y="3806205"/>
            <a:ext cx="1316755" cy="1316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وسيلة الشرح: خط مع حد وشريط تمييز 27">
            <a:extLst>
              <a:ext uri="{FF2B5EF4-FFF2-40B4-BE49-F238E27FC236}">
                <a16:creationId xmlns:a16="http://schemas.microsoft.com/office/drawing/2014/main" id="{BD99813F-326E-417F-BE87-7845550A16A1}"/>
              </a:ext>
            </a:extLst>
          </p:cNvPr>
          <p:cNvSpPr/>
          <p:nvPr/>
        </p:nvSpPr>
        <p:spPr>
          <a:xfrm>
            <a:off x="5393493" y="1113001"/>
            <a:ext cx="4435560" cy="2492990"/>
          </a:xfrm>
          <a:prstGeom prst="accentBorderCallout1">
            <a:avLst>
              <a:gd name="adj1" fmla="val 18750"/>
              <a:gd name="adj2" fmla="val -8333"/>
              <a:gd name="adj3" fmla="val -26031"/>
              <a:gd name="adj4" fmla="val -8506"/>
            </a:avLst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</a:rPr>
              <a:t>Points when summarizing:</a:t>
            </a:r>
          </a:p>
          <a:p>
            <a:endParaRPr lang="ar-S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need to repeat everything you read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your own word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your own style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Just focus on  the main ideas </a:t>
            </a:r>
            <a:endParaRPr lang="en-US" sz="2400" dirty="0">
              <a:ln w="0"/>
            </a:endParaRPr>
          </a:p>
          <a:p>
            <a:pPr algn="ctr"/>
            <a:endParaRPr lang="en-US" sz="2400" dirty="0">
              <a:ln w="0"/>
            </a:endParaRPr>
          </a:p>
        </p:txBody>
      </p:sp>
      <p:pic>
        <p:nvPicPr>
          <p:cNvPr id="2" name="Picture 2" descr="Intelligent clipart memorization, Intelligent memorization Transparent FREE  for download on WebStockReview 2020">
            <a:extLst>
              <a:ext uri="{FF2B5EF4-FFF2-40B4-BE49-F238E27FC236}">
                <a16:creationId xmlns:a16="http://schemas.microsoft.com/office/drawing/2014/main" id="{9C6F9DBC-66F2-4555-A3E4-FE8E0DABD2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674" y="3156343"/>
            <a:ext cx="4731421" cy="266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ownload free Upload file icon">
            <a:extLst>
              <a:ext uri="{FF2B5EF4-FFF2-40B4-BE49-F238E27FC236}">
                <a16:creationId xmlns:a16="http://schemas.microsoft.com/office/drawing/2014/main" id="{3D233B28-FE8F-4C5C-AD8F-47ECB12AD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319" y="3656146"/>
            <a:ext cx="1553899" cy="155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381F6BEF-BB42-4362-B074-CFEB211213BD}"/>
              </a:ext>
            </a:extLst>
          </p:cNvPr>
          <p:cNvSpPr txBox="1"/>
          <p:nvPr/>
        </p:nvSpPr>
        <p:spPr>
          <a:xfrm>
            <a:off x="1121002" y="5222648"/>
            <a:ext cx="399817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ar-SA" sz="1200" dirty="0"/>
              <a:t>https://forms.office.com/Pages/ShareFormPage.aspx?id=b4OQU5QpqkK9sELnf3f9C0tUDGzPRYpDjgbnhRSJpRlUMEFJWUlFSTNBTTVVRFlGTlBWRk83MjRWRC4u&amp;sharetoken=F1bZ83NDutGorHYkeEy0</a:t>
            </a:r>
          </a:p>
        </p:txBody>
      </p:sp>
    </p:spTree>
    <p:extLst>
      <p:ext uri="{BB962C8B-B14F-4D97-AF65-F5344CB8AC3E}">
        <p14:creationId xmlns:p14="http://schemas.microsoft.com/office/powerpoint/2010/main" val="350051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Warm Up </a:t>
            </a:r>
            <a:r>
              <a:rPr lang="en-US" altLang="zh-CN" sz="2000" b="1" dirty="0">
                <a:solidFill>
                  <a:srgbClr val="C0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(Book Closed)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Rectangle 161">
            <a:extLst>
              <a:ext uri="{FF2B5EF4-FFF2-40B4-BE49-F238E27FC236}">
                <a16:creationId xmlns:a16="http://schemas.microsoft.com/office/drawing/2014/main" id="{2C97F059-8ECA-4F49-A1EE-E0BBBF1F2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884810"/>
            <a:ext cx="2695025" cy="1687890"/>
          </a:xfrm>
          <a:prstGeom prst="wedgeEllipseCallout">
            <a:avLst>
              <a:gd name="adj1" fmla="val 28962"/>
              <a:gd name="adj2" fmla="val -61639"/>
            </a:avLst>
          </a:prstGeom>
          <a:solidFill>
            <a:srgbClr val="EFFAFA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Replace the </a:t>
            </a:r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number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by  </a:t>
            </a:r>
            <a:r>
              <a:rPr lang="en-US" altLang="zh-CN" sz="2400" dirty="0">
                <a:solidFill>
                  <a:srgbClr val="0000FF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3 letters</a:t>
            </a:r>
            <a:endParaRPr lang="zh-CN" altLang="en-US" sz="2400" dirty="0">
              <a:solidFill>
                <a:srgbClr val="0000FF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4" name="Rectangle 161">
            <a:extLst>
              <a:ext uri="{FF2B5EF4-FFF2-40B4-BE49-F238E27FC236}">
                <a16:creationId xmlns:a16="http://schemas.microsoft.com/office/drawing/2014/main" id="{859B8085-F82F-4BC7-9D7C-8F3E18E79B18}"/>
              </a:ext>
            </a:extLst>
          </p:cNvPr>
          <p:cNvSpPr>
            <a:spLocks noChangeArrowheads="1"/>
          </p:cNvSpPr>
          <p:nvPr/>
        </p:nvSpPr>
        <p:spPr bwMode="auto">
          <a:xfrm rot="21360000">
            <a:off x="1781865" y="3378896"/>
            <a:ext cx="5880676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综艺简体" panose="02010601030101010101" pitchFamily="2" charset="-122"/>
              </a:rPr>
              <a:t>Eco 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综艺简体" panose="02010601030101010101" pitchFamily="2" charset="-122"/>
              </a:rPr>
              <a:t>rism</a:t>
            </a:r>
            <a:endParaRPr lang="zh-CN" altLang="en-US" sz="5400" b="1" dirty="0">
              <a:solidFill>
                <a:srgbClr val="C00000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5" name="Rectangle 161">
            <a:extLst>
              <a:ext uri="{FF2B5EF4-FFF2-40B4-BE49-F238E27FC236}">
                <a16:creationId xmlns:a16="http://schemas.microsoft.com/office/drawing/2014/main" id="{E6626AE6-17C1-432E-AA09-24CE87529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1137" y="805425"/>
            <a:ext cx="2969725" cy="1687890"/>
          </a:xfrm>
          <a:prstGeom prst="wedgeEllipseCallout">
            <a:avLst>
              <a:gd name="adj1" fmla="val -43165"/>
              <a:gd name="adj2" fmla="val -56742"/>
            </a:avLst>
          </a:prstGeom>
          <a:solidFill>
            <a:srgbClr val="EFFAFA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abbreviating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the way they sound</a:t>
            </a:r>
            <a:endParaRPr lang="zh-CN" altLang="en-US" sz="2400" dirty="0">
              <a:solidFill>
                <a:srgbClr val="C000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FCEFC51-1630-4A4F-9E0B-8A2F7946B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083864">
            <a:off x="9425666" y="3922339"/>
            <a:ext cx="3400425" cy="3400425"/>
          </a:xfrm>
          <a:prstGeom prst="rect">
            <a:avLst/>
          </a:prstGeom>
          <a:ln>
            <a:noFill/>
          </a:ln>
          <a:effectLst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61">
            <a:extLst>
              <a:ext uri="{FF2B5EF4-FFF2-40B4-BE49-F238E27FC236}">
                <a16:creationId xmlns:a16="http://schemas.microsoft.com/office/drawing/2014/main" id="{1637E88B-5EDB-44DE-8BFD-9468DC850AE4}"/>
              </a:ext>
            </a:extLst>
          </p:cNvPr>
          <p:cNvSpPr>
            <a:spLocks noChangeArrowheads="1"/>
          </p:cNvSpPr>
          <p:nvPr/>
        </p:nvSpPr>
        <p:spPr bwMode="auto">
          <a:xfrm rot="-240000">
            <a:off x="4246673" y="3278484"/>
            <a:ext cx="7289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6000" b="1" u="sng" dirty="0">
                <a:solidFill>
                  <a:srgbClr val="FF0000"/>
                </a:solidFill>
                <a:latin typeface="+mj-lt"/>
                <a:ea typeface="方正综艺简体" panose="02010601030101010101" pitchFamily="2" charset="-122"/>
              </a:rPr>
              <a:t>2</a:t>
            </a:r>
            <a:endParaRPr lang="zh-CN" altLang="en-US" sz="6000" b="1" u="sng" dirty="0">
              <a:solidFill>
                <a:srgbClr val="FF0000"/>
              </a:solidFill>
              <a:latin typeface="+mj-lt"/>
              <a:ea typeface="方正综艺简体" panose="02010601030101010101" pitchFamily="2" charset="-122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EECD629A-3D38-4039-A729-9557883EE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14" y="3534097"/>
            <a:ext cx="1822673" cy="340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-320039" y="-262889"/>
            <a:ext cx="12846656" cy="7109460"/>
          </a:xfrm>
          <a:prstGeom prst="rect">
            <a:avLst/>
          </a:prstGeom>
          <a:solidFill>
            <a:srgbClr val="FFFFFC">
              <a:alpha val="75000"/>
            </a:srgbClr>
          </a:solidFill>
          <a:ln>
            <a:solidFill>
              <a:srgbClr val="FF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/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C2869F2C-EB9A-4453-B86F-FB3526BCCCAC}"/>
              </a:ext>
            </a:extLst>
          </p:cNvPr>
          <p:cNvGrpSpPr/>
          <p:nvPr/>
        </p:nvGrpSpPr>
        <p:grpSpPr>
          <a:xfrm>
            <a:off x="2123208" y="1948715"/>
            <a:ext cx="8286962" cy="3519237"/>
            <a:chOff x="2123208" y="1948715"/>
            <a:chExt cx="8286962" cy="3519237"/>
          </a:xfrm>
        </p:grpSpPr>
        <p:pic>
          <p:nvPicPr>
            <p:cNvPr id="2050" name="Picture 2" descr="Start the presentation and see your notes in Presenter view - Office Support">
              <a:extLst>
                <a:ext uri="{FF2B5EF4-FFF2-40B4-BE49-F238E27FC236}">
                  <a16:creationId xmlns:a16="http://schemas.microsoft.com/office/drawing/2014/main" id="{9DAAAECA-72A0-4D7C-9F53-45BFBEC74D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746" y="1948715"/>
              <a:ext cx="6256424" cy="3519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D5F25E3B-785B-4DAA-BB17-D9CC12F9B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23208" y="1948715"/>
              <a:ext cx="2127230" cy="35192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25" name="组合 10">
            <a:extLst>
              <a:ext uri="{FF2B5EF4-FFF2-40B4-BE49-F238E27FC236}">
                <a16:creationId xmlns:a16="http://schemas.microsoft.com/office/drawing/2014/main" id="{B1DDEFB3-D69E-47EB-88A2-695444E6609B}"/>
              </a:ext>
            </a:extLst>
          </p:cNvPr>
          <p:cNvGrpSpPr/>
          <p:nvPr/>
        </p:nvGrpSpPr>
        <p:grpSpPr>
          <a:xfrm>
            <a:off x="3534164" y="1123778"/>
            <a:ext cx="4101695" cy="599235"/>
            <a:chOff x="3628189" y="1129586"/>
            <a:chExt cx="4101695" cy="599235"/>
          </a:xfrm>
        </p:grpSpPr>
        <p:sp>
          <p:nvSpPr>
            <p:cNvPr id="28" name="圆角矩形 46">
              <a:extLst>
                <a:ext uri="{FF2B5EF4-FFF2-40B4-BE49-F238E27FC236}">
                  <a16:creationId xmlns:a16="http://schemas.microsoft.com/office/drawing/2014/main" id="{0D2D464D-BD78-46C9-BC7A-C7CC19FF5558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圆角矩形 113">
              <a:extLst>
                <a:ext uri="{FF2B5EF4-FFF2-40B4-BE49-F238E27FC236}">
                  <a16:creationId xmlns:a16="http://schemas.microsoft.com/office/drawing/2014/main" id="{573901AB-8BF4-433F-8311-01338FDC25E1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chemeClr val="accent6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" name="TextBox 45">
            <a:extLst>
              <a:ext uri="{FF2B5EF4-FFF2-40B4-BE49-F238E27FC236}">
                <a16:creationId xmlns:a16="http://schemas.microsoft.com/office/drawing/2014/main" id="{E6BD57BB-2096-463B-8C56-50E1CD5C98F4}"/>
              </a:ext>
            </a:extLst>
          </p:cNvPr>
          <p:cNvSpPr txBox="1"/>
          <p:nvPr/>
        </p:nvSpPr>
        <p:spPr>
          <a:xfrm>
            <a:off x="3803333" y="1127270"/>
            <a:ext cx="3341749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For better presentation</a:t>
            </a:r>
          </a:p>
        </p:txBody>
      </p:sp>
      <p:grpSp>
        <p:nvGrpSpPr>
          <p:cNvPr id="31" name="دائرة">
            <a:extLst>
              <a:ext uri="{FF2B5EF4-FFF2-40B4-BE49-F238E27FC236}">
                <a16:creationId xmlns:a16="http://schemas.microsoft.com/office/drawing/2014/main" id="{4A401D87-FD80-43FF-BAE8-5599EBA1093D}"/>
              </a:ext>
            </a:extLst>
          </p:cNvPr>
          <p:cNvGrpSpPr/>
          <p:nvPr/>
        </p:nvGrpSpPr>
        <p:grpSpPr>
          <a:xfrm>
            <a:off x="3608068" y="1197233"/>
            <a:ext cx="484080" cy="484079"/>
            <a:chOff x="3697823" y="1194997"/>
            <a:chExt cx="484080" cy="484079"/>
          </a:xfrm>
        </p:grpSpPr>
        <p:grpSp>
          <p:nvGrpSpPr>
            <p:cNvPr id="32" name="组合 105">
              <a:extLst>
                <a:ext uri="{FF2B5EF4-FFF2-40B4-BE49-F238E27FC236}">
                  <a16:creationId xmlns:a16="http://schemas.microsoft.com/office/drawing/2014/main" id="{F2246DC6-AE70-4FC1-A738-4C04F396AE22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同心圆 50">
                <a:extLst>
                  <a:ext uri="{FF2B5EF4-FFF2-40B4-BE49-F238E27FC236}">
                    <a16:creationId xmlns:a16="http://schemas.microsoft.com/office/drawing/2014/main" id="{70D9B46E-64AD-422A-836E-F72B3452E5AC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椭圆 107">
                <a:extLst>
                  <a:ext uri="{FF2B5EF4-FFF2-40B4-BE49-F238E27FC236}">
                    <a16:creationId xmlns:a16="http://schemas.microsoft.com/office/drawing/2014/main" id="{3ACAAC08-282B-498A-AD18-70A21759EB23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3" name="TextBox 70">
              <a:extLst>
                <a:ext uri="{FF2B5EF4-FFF2-40B4-BE49-F238E27FC236}">
                  <a16:creationId xmlns:a16="http://schemas.microsoft.com/office/drawing/2014/main" id="{6040F4DE-CE79-42BD-8761-C10D28FE4DCB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73851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0.28554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9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28B7CCEC-4650-4C88-85F0-88152513CFB1}"/>
              </a:ext>
            </a:extLst>
          </p:cNvPr>
          <p:cNvSpPr/>
          <p:nvPr/>
        </p:nvSpPr>
        <p:spPr>
          <a:xfrm rot="5400000" flipV="1">
            <a:off x="5215538" y="3613382"/>
            <a:ext cx="1662751" cy="25134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F69A67B-8525-4C76-BF13-B03CA9360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75" y="2276906"/>
            <a:ext cx="2069374" cy="23186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2787042-19B4-40FB-B711-3F494EA03811}"/>
              </a:ext>
            </a:extLst>
          </p:cNvPr>
          <p:cNvGrpSpPr/>
          <p:nvPr/>
        </p:nvGrpSpPr>
        <p:grpSpPr>
          <a:xfrm>
            <a:off x="2022595" y="2104719"/>
            <a:ext cx="2655126" cy="2648562"/>
            <a:chOff x="6451883" y="2173032"/>
            <a:chExt cx="2655126" cy="2648562"/>
          </a:xfrm>
        </p:grpSpPr>
        <p:sp>
          <p:nvSpPr>
            <p:cNvPr id="9" name="Circle: Hollow 45">
              <a:extLst>
                <a:ext uri="{FF2B5EF4-FFF2-40B4-BE49-F238E27FC236}">
                  <a16:creationId xmlns:a16="http://schemas.microsoft.com/office/drawing/2014/main" id="{050EB3C5-CC09-48F3-B9A7-EC2187060823}"/>
                </a:ext>
              </a:extLst>
            </p:cNvPr>
            <p:cNvSpPr/>
            <p:nvPr/>
          </p:nvSpPr>
          <p:spPr>
            <a:xfrm>
              <a:off x="6458447" y="2173032"/>
              <a:ext cx="2648562" cy="2648562"/>
            </a:xfrm>
            <a:prstGeom prst="donut">
              <a:avLst>
                <a:gd name="adj" fmla="val 12685"/>
              </a:avLst>
            </a:prstGeom>
            <a:solidFill>
              <a:srgbClr val="84AF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0" name="Group 105">
              <a:extLst>
                <a:ext uri="{FF2B5EF4-FFF2-40B4-BE49-F238E27FC236}">
                  <a16:creationId xmlns:a16="http://schemas.microsoft.com/office/drawing/2014/main" id="{66C3BF3E-EEE2-45F9-8FFE-691DE0FC9070}"/>
                </a:ext>
              </a:extLst>
            </p:cNvPr>
            <p:cNvGrpSpPr/>
            <p:nvPr/>
          </p:nvGrpSpPr>
          <p:grpSpPr>
            <a:xfrm>
              <a:off x="6451883" y="2173032"/>
              <a:ext cx="2655126" cy="2648562"/>
              <a:chOff x="6407654" y="2173032"/>
              <a:chExt cx="2655126" cy="2648562"/>
            </a:xfrm>
          </p:grpSpPr>
          <p:sp>
            <p:nvSpPr>
              <p:cNvPr id="11" name="Block Arc 44">
                <a:extLst>
                  <a:ext uri="{FF2B5EF4-FFF2-40B4-BE49-F238E27FC236}">
                    <a16:creationId xmlns:a16="http://schemas.microsoft.com/office/drawing/2014/main" id="{02C4542C-E986-404B-925A-8282CCCE73FB}"/>
                  </a:ext>
                </a:extLst>
              </p:cNvPr>
              <p:cNvSpPr/>
              <p:nvPr/>
            </p:nvSpPr>
            <p:spPr>
              <a:xfrm rot="17100000">
                <a:off x="6414218" y="2173032"/>
                <a:ext cx="2648562" cy="2648562"/>
              </a:xfrm>
              <a:prstGeom prst="blockArc">
                <a:avLst>
                  <a:gd name="adj1" fmla="val 183959"/>
                  <a:gd name="adj2" fmla="val 10321606"/>
                  <a:gd name="adj3" fmla="val 12799"/>
                </a:avLst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46">
                <a:extLst>
                  <a:ext uri="{FF2B5EF4-FFF2-40B4-BE49-F238E27FC236}">
                    <a16:creationId xmlns:a16="http://schemas.microsoft.com/office/drawing/2014/main" id="{C98F5AE7-635C-4729-911E-FCF372CEC9B7}"/>
                  </a:ext>
                </a:extLst>
              </p:cNvPr>
              <p:cNvSpPr/>
              <p:nvPr/>
            </p:nvSpPr>
            <p:spPr>
              <a:xfrm>
                <a:off x="6407654" y="2173032"/>
                <a:ext cx="2648562" cy="2648562"/>
              </a:xfrm>
              <a:prstGeom prst="blockArc">
                <a:avLst>
                  <a:gd name="adj1" fmla="val 5324802"/>
                  <a:gd name="adj2" fmla="val 10321606"/>
                  <a:gd name="adj3" fmla="val 12799"/>
                </a:avLst>
              </a:prstGeom>
              <a:solidFill>
                <a:srgbClr val="FC9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47">
                <a:extLst>
                  <a:ext uri="{FF2B5EF4-FFF2-40B4-BE49-F238E27FC236}">
                    <a16:creationId xmlns:a16="http://schemas.microsoft.com/office/drawing/2014/main" id="{2BDF3417-EBF6-451D-8099-1A784B3BFE69}"/>
                  </a:ext>
                </a:extLst>
              </p:cNvPr>
              <p:cNvSpPr/>
              <p:nvPr/>
            </p:nvSpPr>
            <p:spPr>
              <a:xfrm rot="2700000">
                <a:off x="6407654" y="2173032"/>
                <a:ext cx="2648562" cy="2648562"/>
              </a:xfrm>
              <a:prstGeom prst="blockArc">
                <a:avLst>
                  <a:gd name="adj1" fmla="val 6907547"/>
                  <a:gd name="adj2" fmla="val 10321606"/>
                  <a:gd name="adj3" fmla="val 12799"/>
                </a:avLst>
              </a:prstGeom>
              <a:solidFill>
                <a:srgbClr val="FACD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" name="Rectangle 161">
            <a:extLst>
              <a:ext uri="{FF2B5EF4-FFF2-40B4-BE49-F238E27FC236}">
                <a16:creationId xmlns:a16="http://schemas.microsoft.com/office/drawing/2014/main" id="{A2388F88-6069-4466-99A4-085DB6C0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313" y="3289012"/>
            <a:ext cx="42461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200" b="1" dirty="0">
                <a:solidFill>
                  <a:srgbClr val="FF0000"/>
                </a:solidFill>
                <a:latin typeface="+mj-lt"/>
                <a:ea typeface="方正综艺简体" panose="02010601030101010101" pitchFamily="2" charset="-122"/>
              </a:rPr>
              <a:t>Page: 40</a:t>
            </a:r>
            <a:endParaRPr lang="zh-CN" altLang="en-US" sz="3200" b="1" dirty="0">
              <a:solidFill>
                <a:srgbClr val="FF0000"/>
              </a:solidFill>
              <a:latin typeface="+mj-lt"/>
              <a:ea typeface="方正综艺简体" panose="02010601030101010101" pitchFamily="2" charset="-122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196FD60A-88F8-4E1E-AADA-D648D9C00FC9}"/>
              </a:ext>
            </a:extLst>
          </p:cNvPr>
          <p:cNvGrpSpPr/>
          <p:nvPr/>
        </p:nvGrpSpPr>
        <p:grpSpPr>
          <a:xfrm>
            <a:off x="-498296" y="-655784"/>
            <a:ext cx="16222474" cy="8169567"/>
            <a:chOff x="-498296" y="-655784"/>
            <a:chExt cx="16222474" cy="8169567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C7CC3B7A-F825-447E-BCFD-5A64F00C6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095" y="-423864"/>
              <a:ext cx="10603083" cy="76420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623DF627-B372-4E42-914C-F01036602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98296" y="-423864"/>
              <a:ext cx="4514166" cy="77057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D5A6BEB5-33F1-4EA7-B295-A69678F80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1966" y="-655784"/>
              <a:ext cx="4514166" cy="8169567"/>
            </a:xfrm>
            <a:prstGeom prst="rect">
              <a:avLst/>
            </a:prstGeom>
            <a:ln>
              <a:noFill/>
            </a:ln>
            <a:effectLst>
              <a:softEdge rad="190500"/>
            </a:effectLst>
          </p:spPr>
        </p:pic>
      </p:grp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EA6811F7-999A-4908-8C14-2654C6660A04}"/>
              </a:ext>
            </a:extLst>
          </p:cNvPr>
          <p:cNvSpPr/>
          <p:nvPr/>
        </p:nvSpPr>
        <p:spPr>
          <a:xfrm>
            <a:off x="510760" y="457200"/>
            <a:ext cx="11109740" cy="5924550"/>
          </a:xfrm>
          <a:prstGeom prst="roundRect">
            <a:avLst/>
          </a:prstGeom>
          <a:solidFill>
            <a:schemeClr val="bg1">
              <a:lumMod val="95000"/>
              <a:alpha val="8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100" name="Picture 4" descr="Green Background clipart - Drawing, Game, Green, transparent clip art">
            <a:extLst>
              <a:ext uri="{FF2B5EF4-FFF2-40B4-BE49-F238E27FC236}">
                <a16:creationId xmlns:a16="http://schemas.microsoft.com/office/drawing/2014/main" id="{DFA7B93B-557A-4C8A-B18E-EC96EBF06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685" y1="26375" x2="54685" y2="26375"/>
                        <a14:foregroundMark x1="49650" y1="19125" x2="49650" y2="19125"/>
                        <a14:foregroundMark x1="45035" y1="9125" x2="46294" y2="8375"/>
                        <a14:foregroundMark x1="49091" y1="4750" x2="49091" y2="4750"/>
                        <a14:foregroundMark x1="50070" y1="13375" x2="50070" y2="13375"/>
                        <a14:foregroundMark x1="37622" y1="13000" x2="37622" y2="13000"/>
                        <a14:foregroundMark x1="34126" y1="29125" x2="34126" y2="29125"/>
                        <a14:foregroundMark x1="57762" y1="34500" x2="57762" y2="34500"/>
                        <a14:foregroundMark x1="44056" y1="41625" x2="44056" y2="41625"/>
                        <a14:foregroundMark x1="59580" y1="87250" x2="59580" y2="87250"/>
                        <a14:foregroundMark x1="55944" y1="74750" x2="55944" y2="74750"/>
                        <a14:foregroundMark x1="83217" y1="76375" x2="83217" y2="76375"/>
                        <a14:foregroundMark x1="83217" y1="89125" x2="83217" y2="89125"/>
                        <a14:foregroundMark x1="42797" y1="22500" x2="42797" y2="22500"/>
                        <a14:foregroundMark x1="56503" y1="22000" x2="56503" y2="22000"/>
                        <a14:foregroundMark x1="59580" y1="16125" x2="59580" y2="16125"/>
                        <a14:foregroundMark x1="60559" y1="8000" x2="60559" y2="8000"/>
                        <a14:foregroundMark x1="57483" y1="15250" x2="57483" y2="15250"/>
                        <a14:foregroundMark x1="55944" y1="13000" x2="55944" y2="13000"/>
                        <a14:foregroundMark x1="53706" y1="12000" x2="53706" y2="12000"/>
                        <a14:foregroundMark x1="52168" y1="30250" x2="52168" y2="30250"/>
                        <a14:foregroundMark x1="49091" y1="26625" x2="49091" y2="26625"/>
                        <a14:foregroundMark x1="47273" y1="27000" x2="47273" y2="27000"/>
                        <a14:foregroundMark x1="47552" y1="28000" x2="47552" y2="28000"/>
                        <a14:foregroundMark x1="49371" y1="31625" x2="50070" y2="32750"/>
                        <a14:foregroundMark x1="53147" y1="35500" x2="53147" y2="35500"/>
                        <a14:foregroundMark x1="51888" y1="36125" x2="51888" y2="36125"/>
                        <a14:foregroundMark x1="47552" y1="37000" x2="47552" y2="37000"/>
                        <a14:foregroundMark x1="40420" y1="29750" x2="40420" y2="29750"/>
                        <a14:foregroundMark x1="38462" y1="27500" x2="38462" y2="27500"/>
                        <a14:foregroundMark x1="38462" y1="25250" x2="38462" y2="25250"/>
                        <a14:foregroundMark x1="33566" y1="35000" x2="33566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21" y="1531734"/>
            <a:ext cx="4186420" cy="468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组合 10">
            <a:extLst>
              <a:ext uri="{FF2B5EF4-FFF2-40B4-BE49-F238E27FC236}">
                <a16:creationId xmlns:a16="http://schemas.microsoft.com/office/drawing/2014/main" id="{1A67997E-49B5-4D2D-9C1E-C008BE1D4B56}"/>
              </a:ext>
            </a:extLst>
          </p:cNvPr>
          <p:cNvGrpSpPr/>
          <p:nvPr/>
        </p:nvGrpSpPr>
        <p:grpSpPr>
          <a:xfrm>
            <a:off x="1266933" y="2312737"/>
            <a:ext cx="4101695" cy="599235"/>
            <a:chOff x="3628189" y="1129586"/>
            <a:chExt cx="4101695" cy="599235"/>
          </a:xfrm>
        </p:grpSpPr>
        <p:sp>
          <p:nvSpPr>
            <p:cNvPr id="32" name="圆角矩形 46">
              <a:extLst>
                <a:ext uri="{FF2B5EF4-FFF2-40B4-BE49-F238E27FC236}">
                  <a16:creationId xmlns:a16="http://schemas.microsoft.com/office/drawing/2014/main" id="{1A4D0E0F-1E00-406A-9132-AF03E1394666}"/>
                </a:ext>
              </a:extLst>
            </p:cNvPr>
            <p:cNvSpPr/>
            <p:nvPr/>
          </p:nvSpPr>
          <p:spPr>
            <a:xfrm>
              <a:off x="3628189" y="1129586"/>
              <a:ext cx="4101695" cy="599235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4500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18000000" scaled="0"/>
              <a:tileRect/>
            </a:gradFill>
            <a:ln w="6350"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7400000" scaled="0"/>
              </a:gradFill>
            </a:ln>
            <a:effectLst>
              <a:outerShdw blurRad="152400" dist="38100" dir="8100000" algn="tr" rotWithShape="0">
                <a:prstClr val="black">
                  <a:alpha val="3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圆角矩形 113">
              <a:extLst>
                <a:ext uri="{FF2B5EF4-FFF2-40B4-BE49-F238E27FC236}">
                  <a16:creationId xmlns:a16="http://schemas.microsoft.com/office/drawing/2014/main" id="{FEBC35C0-B1A6-4977-BE83-5875992870E8}"/>
                </a:ext>
              </a:extLst>
            </p:cNvPr>
            <p:cNvSpPr/>
            <p:nvPr/>
          </p:nvSpPr>
          <p:spPr>
            <a:xfrm>
              <a:off x="3707358" y="1218924"/>
              <a:ext cx="3920826" cy="43474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6350">
              <a:noFill/>
            </a:ln>
            <a:effectLst>
              <a:innerShdw blurRad="63500" dist="50800" dir="16200000">
                <a:prstClr val="black">
                  <a:alpha val="3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TextBox 45">
            <a:extLst>
              <a:ext uri="{FF2B5EF4-FFF2-40B4-BE49-F238E27FC236}">
                <a16:creationId xmlns:a16="http://schemas.microsoft.com/office/drawing/2014/main" id="{BFD25A93-FF1A-4C69-963C-6775A4B8FB4E}"/>
              </a:ext>
            </a:extLst>
          </p:cNvPr>
          <p:cNvSpPr txBox="1"/>
          <p:nvPr/>
        </p:nvSpPr>
        <p:spPr>
          <a:xfrm>
            <a:off x="2060859" y="2277193"/>
            <a:ext cx="1956691" cy="534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  <a:ea typeface="华康POP2体W9(P)" panose="040B0900000000000000" pitchFamily="82" charset="-122"/>
              </a:rPr>
              <a:t>Picture Talks</a:t>
            </a:r>
            <a:endParaRPr lang="zh-CN" alt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  <a:ea typeface="华康POP2体W9(P)" panose="040B0900000000000000" pitchFamily="82" charset="-122"/>
            </a:endParaRPr>
          </a:p>
        </p:txBody>
      </p:sp>
      <p:grpSp>
        <p:nvGrpSpPr>
          <p:cNvPr id="35" name="دائرة">
            <a:extLst>
              <a:ext uri="{FF2B5EF4-FFF2-40B4-BE49-F238E27FC236}">
                <a16:creationId xmlns:a16="http://schemas.microsoft.com/office/drawing/2014/main" id="{DF0F85C1-330B-4E2A-A976-2CDE6336E397}"/>
              </a:ext>
            </a:extLst>
          </p:cNvPr>
          <p:cNvGrpSpPr/>
          <p:nvPr/>
        </p:nvGrpSpPr>
        <p:grpSpPr>
          <a:xfrm>
            <a:off x="1340837" y="2386192"/>
            <a:ext cx="484080" cy="484079"/>
            <a:chOff x="3697823" y="1194997"/>
            <a:chExt cx="484080" cy="484079"/>
          </a:xfrm>
        </p:grpSpPr>
        <p:grpSp>
          <p:nvGrpSpPr>
            <p:cNvPr id="36" name="组合 105">
              <a:extLst>
                <a:ext uri="{FF2B5EF4-FFF2-40B4-BE49-F238E27FC236}">
                  <a16:creationId xmlns:a16="http://schemas.microsoft.com/office/drawing/2014/main" id="{BE61293C-EE19-4DC0-B021-EE35C4E92A23}"/>
                </a:ext>
              </a:extLst>
            </p:cNvPr>
            <p:cNvGrpSpPr/>
            <p:nvPr/>
          </p:nvGrpSpPr>
          <p:grpSpPr>
            <a:xfrm>
              <a:off x="3697823" y="1194997"/>
              <a:ext cx="484080" cy="484079"/>
              <a:chOff x="304800" y="673100"/>
              <a:chExt cx="4000500" cy="40005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8" name="同心圆 50">
                <a:extLst>
                  <a:ext uri="{FF2B5EF4-FFF2-40B4-BE49-F238E27FC236}">
                    <a16:creationId xmlns:a16="http://schemas.microsoft.com/office/drawing/2014/main" id="{6E035817-E70F-4E08-93FF-600F37F94676}"/>
                  </a:ext>
                </a:extLst>
              </p:cNvPr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椭圆 107">
                <a:extLst>
                  <a:ext uri="{FF2B5EF4-FFF2-40B4-BE49-F238E27FC236}">
                    <a16:creationId xmlns:a16="http://schemas.microsoft.com/office/drawing/2014/main" id="{01A9E19C-370D-4E92-8E5B-7B0576EAB25A}"/>
                  </a:ext>
                </a:extLst>
              </p:cNvPr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37" name="TextBox 70">
              <a:extLst>
                <a:ext uri="{FF2B5EF4-FFF2-40B4-BE49-F238E27FC236}">
                  <a16:creationId xmlns:a16="http://schemas.microsoft.com/office/drawing/2014/main" id="{919A90A2-210F-46BF-BD4A-9685E462B6FD}"/>
                </a:ext>
              </a:extLst>
            </p:cNvPr>
            <p:cNvSpPr txBox="1"/>
            <p:nvPr/>
          </p:nvSpPr>
          <p:spPr>
            <a:xfrm>
              <a:off x="3747221" y="1281601"/>
              <a:ext cx="390414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endParaRPr lang="zh-CN" altLang="en-US" sz="2000" b="1" dirty="0">
                <a:solidFill>
                  <a:srgbClr val="1F8A7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17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28554 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1">
            <a:extLst>
              <a:ext uri="{FF2B5EF4-FFF2-40B4-BE49-F238E27FC236}">
                <a16:creationId xmlns:a16="http://schemas.microsoft.com/office/drawing/2014/main" id="{2CF5F62F-E59A-4DB6-B83C-6EA9F624B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The Picture talks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9" name="Picture 4" descr="4 Bedroom Villa Residences - Pristine beach, Maldives Villa Images - Elite  Havens">
            <a:extLst>
              <a:ext uri="{FF2B5EF4-FFF2-40B4-BE49-F238E27FC236}">
                <a16:creationId xmlns:a16="http://schemas.microsoft.com/office/drawing/2014/main" id="{1B98EFA0-90C4-48F7-BC5D-AA91B2257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214" y="1167018"/>
            <a:ext cx="7879773" cy="4046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26911F0-EEC7-40FD-A786-97E9B50B1C6B}"/>
              </a:ext>
            </a:extLst>
          </p:cNvPr>
          <p:cNvSpPr txBox="1"/>
          <p:nvPr/>
        </p:nvSpPr>
        <p:spPr>
          <a:xfrm>
            <a:off x="0" y="1329598"/>
            <a:ext cx="648970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zh-CN"/>
            </a:defPPr>
            <a:lvl1pPr marL="457200" indent="-457200">
              <a:buFont typeface="Wingdings" panose="05000000000000000000" pitchFamily="2" charset="2"/>
              <a:buChar char="§"/>
              <a:defRPr sz="2800" b="1">
                <a:solidFill>
                  <a:srgbClr val="0066FF"/>
                </a:solidFill>
              </a:defRPr>
            </a:lvl1pPr>
          </a:lstStyle>
          <a:p>
            <a:r>
              <a:rPr lang="en-US" dirty="0"/>
              <a:t>pristine beach </a:t>
            </a:r>
            <a:endParaRPr lang="ar-SA" dirty="0"/>
          </a:p>
        </p:txBody>
      </p: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84FC1F13-000E-42AF-8995-52144695D60B}"/>
              </a:ext>
            </a:extLst>
          </p:cNvPr>
          <p:cNvSpPr/>
          <p:nvPr/>
        </p:nvSpPr>
        <p:spPr>
          <a:xfrm>
            <a:off x="6131136" y="575773"/>
            <a:ext cx="1080369" cy="1080369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P# 1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38709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1">
            <a:extLst>
              <a:ext uri="{FF2B5EF4-FFF2-40B4-BE49-F238E27FC236}">
                <a16:creationId xmlns:a16="http://schemas.microsoft.com/office/drawing/2014/main" id="{2CF5F62F-E59A-4DB6-B83C-6EA9F624B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The Picture talks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122" name="Picture 2" descr="Scale-up citizens-led efforts to preserve environment - The Financial  Express">
            <a:extLst>
              <a:ext uri="{FF2B5EF4-FFF2-40B4-BE49-F238E27FC236}">
                <a16:creationId xmlns:a16="http://schemas.microsoft.com/office/drawing/2014/main" id="{99475F75-DABF-40A1-919B-69A01D07A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1524060"/>
            <a:ext cx="6286500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26911F0-EEC7-40FD-A786-97E9B50B1C6B}"/>
              </a:ext>
            </a:extLst>
          </p:cNvPr>
          <p:cNvSpPr txBox="1"/>
          <p:nvPr/>
        </p:nvSpPr>
        <p:spPr>
          <a:xfrm>
            <a:off x="0" y="1287850"/>
            <a:ext cx="648970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zh-CN"/>
            </a:defPPr>
            <a:lvl1pPr marL="457200" indent="-457200">
              <a:buFont typeface="Wingdings" panose="05000000000000000000" pitchFamily="2" charset="2"/>
              <a:buChar char="§"/>
              <a:defRPr sz="2800" b="1">
                <a:solidFill>
                  <a:srgbClr val="0066FF"/>
                </a:solidFill>
              </a:defRPr>
            </a:lvl1pPr>
          </a:lstStyle>
          <a:p>
            <a:r>
              <a:rPr lang="en-US" dirty="0"/>
              <a:t>Preserve the environment </a:t>
            </a:r>
            <a:endParaRPr lang="ar-SA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965FA26F-37A4-4D12-9F25-69C89BB1F23B}"/>
              </a:ext>
            </a:extLst>
          </p:cNvPr>
          <p:cNvSpPr/>
          <p:nvPr/>
        </p:nvSpPr>
        <p:spPr>
          <a:xfrm>
            <a:off x="6096000" y="602755"/>
            <a:ext cx="1080369" cy="1080369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P# 1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331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1">
            <a:extLst>
              <a:ext uri="{FF2B5EF4-FFF2-40B4-BE49-F238E27FC236}">
                <a16:creationId xmlns:a16="http://schemas.microsoft.com/office/drawing/2014/main" id="{2CF5F62F-E59A-4DB6-B83C-6EA9F624B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The Picture talks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9218" name="Picture 2" descr="High Quality Gaza - Home | Facebook">
            <a:extLst>
              <a:ext uri="{FF2B5EF4-FFF2-40B4-BE49-F238E27FC236}">
                <a16:creationId xmlns:a16="http://schemas.microsoft.com/office/drawing/2014/main" id="{F0504E76-F71A-4FFA-A312-38DB3F56E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049" y="1393620"/>
            <a:ext cx="4593981" cy="4593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26911F0-EEC7-40FD-A786-97E9B50B1C6B}"/>
              </a:ext>
            </a:extLst>
          </p:cNvPr>
          <p:cNvSpPr txBox="1"/>
          <p:nvPr/>
        </p:nvSpPr>
        <p:spPr>
          <a:xfrm>
            <a:off x="0" y="1269051"/>
            <a:ext cx="648970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zh-CN"/>
            </a:defPPr>
            <a:lvl1pPr marL="457200" indent="-457200">
              <a:buFont typeface="Wingdings" panose="05000000000000000000" pitchFamily="2" charset="2"/>
              <a:buChar char="§"/>
              <a:defRPr sz="2800" b="1">
                <a:solidFill>
                  <a:srgbClr val="0066FF"/>
                </a:solidFill>
              </a:defRPr>
            </a:lvl1pPr>
          </a:lstStyle>
          <a:p>
            <a:r>
              <a:rPr lang="en-US" dirty="0"/>
              <a:t>characteristics </a:t>
            </a:r>
            <a:endParaRPr lang="ar-SA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0B9EBDC8-2721-44FC-B2CD-D6C54C95DB30}"/>
              </a:ext>
            </a:extLst>
          </p:cNvPr>
          <p:cNvSpPr/>
          <p:nvPr/>
        </p:nvSpPr>
        <p:spPr>
          <a:xfrm>
            <a:off x="6131136" y="711902"/>
            <a:ext cx="1080369" cy="1080369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P# 2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22064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1">
            <a:extLst>
              <a:ext uri="{FF2B5EF4-FFF2-40B4-BE49-F238E27FC236}">
                <a16:creationId xmlns:a16="http://schemas.microsoft.com/office/drawing/2014/main" id="{2CF5F62F-E59A-4DB6-B83C-6EA9F624B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The Picture talks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0242" name="Picture 2" descr="The 8 most beautiful remote travel destinations on Earth">
            <a:extLst>
              <a:ext uri="{FF2B5EF4-FFF2-40B4-BE49-F238E27FC236}">
                <a16:creationId xmlns:a16="http://schemas.microsoft.com/office/drawing/2014/main" id="{37EB7A8B-62E0-4D53-B1C6-E17CA9E89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308040"/>
            <a:ext cx="6496050" cy="44005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26911F0-EEC7-40FD-A786-97E9B50B1C6B}"/>
              </a:ext>
            </a:extLst>
          </p:cNvPr>
          <p:cNvSpPr txBox="1"/>
          <p:nvPr/>
        </p:nvSpPr>
        <p:spPr>
          <a:xfrm>
            <a:off x="0" y="1308040"/>
            <a:ext cx="648970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zh-CN"/>
            </a:defPPr>
            <a:lvl1pPr marL="457200" indent="-457200">
              <a:buFont typeface="Wingdings" panose="05000000000000000000" pitchFamily="2" charset="2"/>
              <a:buChar char="§"/>
              <a:defRPr sz="2800" b="1">
                <a:solidFill>
                  <a:srgbClr val="0066FF"/>
                </a:solidFill>
              </a:defRPr>
            </a:lvl1pPr>
          </a:lstStyle>
          <a:p>
            <a:r>
              <a:rPr lang="en-US" dirty="0"/>
              <a:t>remote destination</a:t>
            </a:r>
            <a:endParaRPr lang="ar-SA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2D6527A7-8369-4FDE-ACA0-E748854BF9F1}"/>
              </a:ext>
            </a:extLst>
          </p:cNvPr>
          <p:cNvSpPr/>
          <p:nvPr/>
        </p:nvSpPr>
        <p:spPr>
          <a:xfrm>
            <a:off x="6096000" y="864136"/>
            <a:ext cx="1080369" cy="1080369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P# 2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321094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1">
            <a:extLst>
              <a:ext uri="{FF2B5EF4-FFF2-40B4-BE49-F238E27FC236}">
                <a16:creationId xmlns:a16="http://schemas.microsoft.com/office/drawing/2014/main" id="{2CF5F62F-E59A-4DB6-B83C-6EA9F624B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The Picture talks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6146" name="Picture 2" descr="Water Conservation">
            <a:extLst>
              <a:ext uri="{FF2B5EF4-FFF2-40B4-BE49-F238E27FC236}">
                <a16:creationId xmlns:a16="http://schemas.microsoft.com/office/drawing/2014/main" id="{399A9DD4-2993-41A2-83B1-229C2BDE5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577" y="1607750"/>
            <a:ext cx="7806844" cy="42742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26911F0-EEC7-40FD-A786-97E9B50B1C6B}"/>
              </a:ext>
            </a:extLst>
          </p:cNvPr>
          <p:cNvSpPr txBox="1"/>
          <p:nvPr/>
        </p:nvSpPr>
        <p:spPr>
          <a:xfrm>
            <a:off x="0" y="1346140"/>
            <a:ext cx="648970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zh-CN"/>
            </a:defPPr>
            <a:lvl1pPr marL="457200" indent="-457200">
              <a:buFont typeface="Wingdings" panose="05000000000000000000" pitchFamily="2" charset="2"/>
              <a:buChar char="§"/>
              <a:defRPr sz="2800" b="1">
                <a:solidFill>
                  <a:srgbClr val="0066FF"/>
                </a:solidFill>
              </a:defRPr>
            </a:lvl1pPr>
          </a:lstStyle>
          <a:p>
            <a:r>
              <a:rPr lang="en-US" dirty="0"/>
              <a:t>Water conservation</a:t>
            </a:r>
            <a:endParaRPr lang="ar-SA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4BC05772-95ED-4F4E-8A46-52A706D29B6E}"/>
              </a:ext>
            </a:extLst>
          </p:cNvPr>
          <p:cNvSpPr/>
          <p:nvPr/>
        </p:nvSpPr>
        <p:spPr>
          <a:xfrm>
            <a:off x="5858616" y="788991"/>
            <a:ext cx="1080369" cy="1080369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P# 2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126960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1">
            <a:extLst>
              <a:ext uri="{FF2B5EF4-FFF2-40B4-BE49-F238E27FC236}">
                <a16:creationId xmlns:a16="http://schemas.microsoft.com/office/drawing/2014/main" id="{2CF5F62F-E59A-4DB6-B83C-6EA9F624B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The Picture talks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170" name="Picture 2" descr="People respond to incentives — Adam Smith Institute">
            <a:extLst>
              <a:ext uri="{FF2B5EF4-FFF2-40B4-BE49-F238E27FC236}">
                <a16:creationId xmlns:a16="http://schemas.microsoft.com/office/drawing/2014/main" id="{C013D14C-FB6A-4FDF-AF8B-DF564838E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515" y="1299861"/>
            <a:ext cx="7798170" cy="4684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26911F0-EEC7-40FD-A786-97E9B50B1C6B}"/>
              </a:ext>
            </a:extLst>
          </p:cNvPr>
          <p:cNvSpPr txBox="1"/>
          <p:nvPr/>
        </p:nvSpPr>
        <p:spPr>
          <a:xfrm>
            <a:off x="0" y="1299861"/>
            <a:ext cx="648970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zh-CN"/>
            </a:defPPr>
            <a:lvl1pPr marL="457200" indent="-457200">
              <a:buFont typeface="Wingdings" panose="05000000000000000000" pitchFamily="2" charset="2"/>
              <a:buChar char="§"/>
              <a:defRPr sz="2800" b="1">
                <a:solidFill>
                  <a:srgbClr val="0066FF"/>
                </a:solidFill>
              </a:defRPr>
            </a:lvl1pPr>
          </a:lstStyle>
          <a:p>
            <a:r>
              <a:rPr lang="en-US" dirty="0"/>
              <a:t>incentive</a:t>
            </a:r>
            <a:endParaRPr lang="ar-SA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033FB1AE-B90F-4AE3-942F-C8544C0C2855}"/>
              </a:ext>
            </a:extLst>
          </p:cNvPr>
          <p:cNvSpPr/>
          <p:nvPr/>
        </p:nvSpPr>
        <p:spPr>
          <a:xfrm>
            <a:off x="5949515" y="742712"/>
            <a:ext cx="1080369" cy="1080369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P# 2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427192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1">
            <a:extLst>
              <a:ext uri="{FF2B5EF4-FFF2-40B4-BE49-F238E27FC236}">
                <a16:creationId xmlns:a16="http://schemas.microsoft.com/office/drawing/2014/main" id="{2CF5F62F-E59A-4DB6-B83C-6EA9F624B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The Picture talks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8194" name="Picture 2" descr="The high price we pay for deforestation | Mekong Eye">
            <a:extLst>
              <a:ext uri="{FF2B5EF4-FFF2-40B4-BE49-F238E27FC236}">
                <a16:creationId xmlns:a16="http://schemas.microsoft.com/office/drawing/2014/main" id="{E4B00415-03D8-415E-A09F-36A0F2788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078" y="1350132"/>
            <a:ext cx="7806844" cy="4573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26911F0-EEC7-40FD-A786-97E9B50B1C6B}"/>
              </a:ext>
            </a:extLst>
          </p:cNvPr>
          <p:cNvSpPr txBox="1"/>
          <p:nvPr/>
        </p:nvSpPr>
        <p:spPr>
          <a:xfrm>
            <a:off x="0" y="1350132"/>
            <a:ext cx="648970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zh-CN"/>
            </a:defPPr>
            <a:lvl1pPr marL="457200" indent="-457200">
              <a:buFont typeface="Wingdings" panose="05000000000000000000" pitchFamily="2" charset="2"/>
              <a:buChar char="§"/>
              <a:defRPr sz="2800" b="1">
                <a:solidFill>
                  <a:srgbClr val="0066FF"/>
                </a:solidFill>
              </a:defRPr>
            </a:lvl1pPr>
          </a:lstStyle>
          <a:p>
            <a:r>
              <a:rPr lang="en-US" dirty="0"/>
              <a:t>deforestation</a:t>
            </a:r>
            <a:endParaRPr lang="ar-SA" dirty="0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1FA645F9-222A-4836-A1E7-11941AABEA0E}"/>
              </a:ext>
            </a:extLst>
          </p:cNvPr>
          <p:cNvSpPr/>
          <p:nvPr/>
        </p:nvSpPr>
        <p:spPr>
          <a:xfrm>
            <a:off x="6096000" y="773806"/>
            <a:ext cx="1080369" cy="1080369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P# 3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72802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1">
            <a:extLst>
              <a:ext uri="{FF2B5EF4-FFF2-40B4-BE49-F238E27FC236}">
                <a16:creationId xmlns:a16="http://schemas.microsoft.com/office/drawing/2014/main" id="{2CF5F62F-E59A-4DB6-B83C-6EA9F624B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The Picture talks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AE71F406-A018-4676-A824-D6510D1516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4"/>
          <a:stretch/>
        </p:blipFill>
        <p:spPr>
          <a:xfrm>
            <a:off x="4825740" y="1015106"/>
            <a:ext cx="6248918" cy="51744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26911F0-EEC7-40FD-A786-97E9B50B1C6B}"/>
              </a:ext>
            </a:extLst>
          </p:cNvPr>
          <p:cNvSpPr txBox="1"/>
          <p:nvPr/>
        </p:nvSpPr>
        <p:spPr>
          <a:xfrm>
            <a:off x="37842" y="1297026"/>
            <a:ext cx="648970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zh-CN"/>
            </a:defPPr>
            <a:lvl1pPr marL="457200" indent="-457200">
              <a:buFont typeface="Wingdings" panose="05000000000000000000" pitchFamily="2" charset="2"/>
              <a:buChar char="§"/>
              <a:defRPr sz="2800" b="1">
                <a:solidFill>
                  <a:srgbClr val="0066FF"/>
                </a:solidFill>
              </a:defRPr>
            </a:lvl1pPr>
          </a:lstStyle>
          <a:p>
            <a:r>
              <a:rPr lang="en-US" dirty="0"/>
              <a:t> a dramatic reduction</a:t>
            </a:r>
            <a:endParaRPr lang="ar-SA" dirty="0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8D6533A3-9DA8-406F-881C-42B07D31F608}"/>
              </a:ext>
            </a:extLst>
          </p:cNvPr>
          <p:cNvSpPr/>
          <p:nvPr/>
        </p:nvSpPr>
        <p:spPr>
          <a:xfrm>
            <a:off x="5987357" y="709412"/>
            <a:ext cx="1080369" cy="1080369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dirty="0"/>
              <a:t>P# 5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5958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Warm Up </a:t>
            </a:r>
            <a:r>
              <a:rPr lang="en-US" altLang="zh-CN" sz="2000" b="1" dirty="0">
                <a:solidFill>
                  <a:srgbClr val="C0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(Book Closed)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Rectangle 161">
            <a:extLst>
              <a:ext uri="{FF2B5EF4-FFF2-40B4-BE49-F238E27FC236}">
                <a16:creationId xmlns:a16="http://schemas.microsoft.com/office/drawing/2014/main" id="{859B8085-F82F-4BC7-9D7C-8F3E18E79B18}"/>
              </a:ext>
            </a:extLst>
          </p:cNvPr>
          <p:cNvSpPr>
            <a:spLocks noChangeArrowheads="1"/>
          </p:cNvSpPr>
          <p:nvPr/>
        </p:nvSpPr>
        <p:spPr bwMode="auto">
          <a:xfrm rot="21360000">
            <a:off x="1419915" y="3378896"/>
            <a:ext cx="5880676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综艺简体" panose="02010601030101010101" pitchFamily="2" charset="-122"/>
              </a:rPr>
              <a:t>Ecotourism</a:t>
            </a:r>
            <a:endParaRPr lang="zh-CN" altLang="en-US" sz="5400" b="1" dirty="0">
              <a:solidFill>
                <a:srgbClr val="C00000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026" name="Picture 2" descr="Perfect Smile Man Stock Photos And Images - 123RF">
            <a:extLst>
              <a:ext uri="{FF2B5EF4-FFF2-40B4-BE49-F238E27FC236}">
                <a16:creationId xmlns:a16="http://schemas.microsoft.com/office/drawing/2014/main" id="{2AC9D1B8-C266-46E9-986C-C2B73755E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60" y="2280351"/>
            <a:ext cx="1817788" cy="133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EECD629A-3D38-4039-A729-9557883EE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14" y="3534097"/>
            <a:ext cx="1822673" cy="340877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15F87CE-0768-4C0E-A202-47B39744F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083864">
            <a:off x="9425666" y="3922339"/>
            <a:ext cx="3400425" cy="3400425"/>
          </a:xfrm>
          <a:prstGeom prst="rect">
            <a:avLst/>
          </a:prstGeom>
          <a:ln>
            <a:noFill/>
          </a:ln>
          <a:effectLst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6C5B42F-58EB-4FAB-AB66-E081359FAA82}"/>
              </a:ext>
            </a:extLst>
          </p:cNvPr>
          <p:cNvSpPr txBox="1"/>
          <p:nvPr/>
        </p:nvSpPr>
        <p:spPr>
          <a:xfrm>
            <a:off x="7600865" y="2792984"/>
            <a:ext cx="35250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https://www.youtube-nocookie.com/embed/RDIfFTs9V1A?autoplay=1&amp;iv_load_policy=3&amp;loop=1&amp;modestbranding=1&amp;playlist=RDIfFTs9V1A</a:t>
            </a:r>
            <a:endParaRPr lang="ar-SA" sz="1400" dirty="0"/>
          </a:p>
        </p:txBody>
      </p:sp>
      <p:pic>
        <p:nvPicPr>
          <p:cNvPr id="3078" name="Picture 6" descr="إتصــل بنا : Ministère de l'enseignement supérieur et de la recherche  scientifique">
            <a:hlinkClick r:id="rId8"/>
            <a:extLst>
              <a:ext uri="{FF2B5EF4-FFF2-40B4-BE49-F238E27FC236}">
                <a16:creationId xmlns:a16="http://schemas.microsoft.com/office/drawing/2014/main" id="{7D5F7889-490F-488A-AEE2-983DE55C7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491" y="881989"/>
            <a:ext cx="1880218" cy="188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hlinkClick r:id="rId8"/>
            <a:extLst>
              <a:ext uri="{FF2B5EF4-FFF2-40B4-BE49-F238E27FC236}">
                <a16:creationId xmlns:a16="http://schemas.microsoft.com/office/drawing/2014/main" id="{FAA460BA-A5AF-41D3-A998-025FEDEA2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80894" y="1822098"/>
            <a:ext cx="877815" cy="8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42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61">
            <a:extLst>
              <a:ext uri="{FF2B5EF4-FFF2-40B4-BE49-F238E27FC236}">
                <a16:creationId xmlns:a16="http://schemas.microsoft.com/office/drawing/2014/main" id="{2CF5F62F-E59A-4DB6-B83C-6EA9F624B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The Picture talks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1266" name="Picture 2" descr="Lush Tropical Rainforest Brazil Nature Background | Nature Stock Image  425082241">
            <a:extLst>
              <a:ext uri="{FF2B5EF4-FFF2-40B4-BE49-F238E27FC236}">
                <a16:creationId xmlns:a16="http://schemas.microsoft.com/office/drawing/2014/main" id="{4B52BC61-5373-4C58-A2F8-F77386437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 bwMode="auto">
          <a:xfrm>
            <a:off x="4528630" y="1371540"/>
            <a:ext cx="6915150" cy="45716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26911F0-EEC7-40FD-A786-97E9B50B1C6B}"/>
              </a:ext>
            </a:extLst>
          </p:cNvPr>
          <p:cNvSpPr txBox="1"/>
          <p:nvPr/>
        </p:nvSpPr>
        <p:spPr>
          <a:xfrm>
            <a:off x="0" y="1295340"/>
            <a:ext cx="648970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>
            <a:defPPr>
              <a:defRPr lang="zh-CN"/>
            </a:defPPr>
            <a:lvl1pPr marL="457200" indent="-457200">
              <a:buFont typeface="Wingdings" panose="05000000000000000000" pitchFamily="2" charset="2"/>
              <a:buChar char="§"/>
              <a:defRPr sz="2800" b="1">
                <a:solidFill>
                  <a:srgbClr val="0066FF"/>
                </a:solidFill>
              </a:defRPr>
            </a:lvl1pPr>
          </a:lstStyle>
          <a:p>
            <a:r>
              <a:rPr lang="en-US" dirty="0"/>
              <a:t>lush rainforest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0487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1">
            <a:extLst>
              <a:ext uri="{FF2B5EF4-FFF2-40B4-BE49-F238E27FC236}">
                <a16:creationId xmlns:a16="http://schemas.microsoft.com/office/drawing/2014/main" id="{A279AE2E-2517-489E-9636-96EFC4605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913" y="3136612"/>
            <a:ext cx="42461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200" b="1" dirty="0">
                <a:solidFill>
                  <a:srgbClr val="FF0000"/>
                </a:solidFill>
                <a:latin typeface="+mj-lt"/>
                <a:ea typeface="方正综艺简体" panose="02010601030101010101" pitchFamily="2" charset="-122"/>
              </a:rPr>
              <a:t>Quick Check</a:t>
            </a:r>
            <a:endParaRPr lang="zh-CN" altLang="en-US" sz="3200" b="1" dirty="0">
              <a:solidFill>
                <a:srgbClr val="FF0000"/>
              </a:solidFill>
              <a:latin typeface="+mj-lt"/>
              <a:ea typeface="方正综艺简体" panose="02010601030101010101" pitchFamily="2" charset="-122"/>
            </a:endParaRPr>
          </a:p>
        </p:txBody>
      </p:sp>
      <p:sp>
        <p:nvSpPr>
          <p:cNvPr id="17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28B7CCEC-4650-4C88-85F0-88152513CFB1}"/>
              </a:ext>
            </a:extLst>
          </p:cNvPr>
          <p:cNvSpPr/>
          <p:nvPr/>
        </p:nvSpPr>
        <p:spPr>
          <a:xfrm rot="5400000" flipV="1">
            <a:off x="5215538" y="3613382"/>
            <a:ext cx="1662751" cy="25134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6D5C96D-DEFE-434C-BD5D-6F1C3F2D3F0D}"/>
              </a:ext>
            </a:extLst>
          </p:cNvPr>
          <p:cNvGrpSpPr/>
          <p:nvPr/>
        </p:nvGrpSpPr>
        <p:grpSpPr>
          <a:xfrm>
            <a:off x="1889589" y="2197409"/>
            <a:ext cx="3063411" cy="3063411"/>
            <a:chOff x="2477118" y="1168709"/>
            <a:chExt cx="4063382" cy="4063382"/>
          </a:xfrm>
        </p:grpSpPr>
        <p:sp>
          <p:nvSpPr>
            <p:cNvPr id="13" name="流程图: 接点 11">
              <a:extLst>
                <a:ext uri="{FF2B5EF4-FFF2-40B4-BE49-F238E27FC236}">
                  <a16:creationId xmlns:a16="http://schemas.microsoft.com/office/drawing/2014/main" id="{54D68F33-F154-4C7B-B962-5059ED9882C7}"/>
                </a:ext>
              </a:extLst>
            </p:cNvPr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14" name="流程图: 接点 12">
              <a:extLst>
                <a:ext uri="{FF2B5EF4-FFF2-40B4-BE49-F238E27FC236}">
                  <a16:creationId xmlns:a16="http://schemas.microsoft.com/office/drawing/2014/main" id="{CC994001-3C21-4486-8B0C-3E5CF3057CF6}"/>
                </a:ext>
              </a:extLst>
            </p:cNvPr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blipFill>
              <a:blip r:embed="rId3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  <p:pic>
        <p:nvPicPr>
          <p:cNvPr id="7" name="Picture 2" descr="Sample Quizizz Quiz - Quizizz">
            <a:hlinkClick r:id="rId4"/>
            <a:extLst>
              <a:ext uri="{FF2B5EF4-FFF2-40B4-BE49-F238E27FC236}">
                <a16:creationId xmlns:a16="http://schemas.microsoft.com/office/drawing/2014/main" id="{6E1D9357-CA55-4DD4-B498-E6B4034DB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41" y="3841205"/>
            <a:ext cx="2282851" cy="136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458FE2F-349D-47C5-BF85-61EE7AA93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97220" y="4375431"/>
            <a:ext cx="1062156" cy="98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0C9A6F4B-25F3-42FF-AB5B-FAEABB756B5F}"/>
              </a:ext>
            </a:extLst>
          </p:cNvPr>
          <p:cNvSpPr txBox="1"/>
          <p:nvPr/>
        </p:nvSpPr>
        <p:spPr>
          <a:xfrm>
            <a:off x="7020585" y="5257785"/>
            <a:ext cx="28787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https://quizizz.com/admin/quiz/5f836ee3da6f29001b6c2905</a:t>
            </a:r>
            <a:endParaRPr lang="ar-SA" sz="1400" dirty="0"/>
          </a:p>
        </p:txBody>
      </p:sp>
    </p:spTree>
    <p:extLst>
      <p:ext uri="{BB962C8B-B14F-4D97-AF65-F5344CB8AC3E}">
        <p14:creationId xmlns:p14="http://schemas.microsoft.com/office/powerpoint/2010/main" val="1593438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7">
            <a:extLst>
              <a:ext uri="{FF2B5EF4-FFF2-40B4-BE49-F238E27FC236}">
                <a16:creationId xmlns:a16="http://schemas.microsoft.com/office/drawing/2014/main" id="{63954BE1-82EB-4BFB-ADB8-308BB315A3BE}"/>
              </a:ext>
            </a:extLst>
          </p:cNvPr>
          <p:cNvGrpSpPr/>
          <p:nvPr/>
        </p:nvGrpSpPr>
        <p:grpSpPr>
          <a:xfrm rot="5400000" flipV="1">
            <a:off x="8736961" y="-359875"/>
            <a:ext cx="911240" cy="4527761"/>
            <a:chOff x="1965157" y="4479564"/>
            <a:chExt cx="1804738" cy="1804738"/>
          </a:xfrm>
        </p:grpSpPr>
        <p:sp>
          <p:nvSpPr>
            <p:cNvPr id="3" name="Oval 52">
              <a:extLst>
                <a:ext uri="{FF2B5EF4-FFF2-40B4-BE49-F238E27FC236}">
                  <a16:creationId xmlns:a16="http://schemas.microsoft.com/office/drawing/2014/main" id="{AC831DDC-4629-4B46-BF23-90914F9A9193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" name="Oval 53">
              <a:extLst>
                <a:ext uri="{FF2B5EF4-FFF2-40B4-BE49-F238E27FC236}">
                  <a16:creationId xmlns:a16="http://schemas.microsoft.com/office/drawing/2014/main" id="{3A7BA529-2DB8-422A-A840-8D07E45D3057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5" name="Group 37">
            <a:extLst>
              <a:ext uri="{FF2B5EF4-FFF2-40B4-BE49-F238E27FC236}">
                <a16:creationId xmlns:a16="http://schemas.microsoft.com/office/drawing/2014/main" id="{5BABAC25-0858-4DEF-98B3-B3DADC880E38}"/>
              </a:ext>
            </a:extLst>
          </p:cNvPr>
          <p:cNvGrpSpPr/>
          <p:nvPr/>
        </p:nvGrpSpPr>
        <p:grpSpPr>
          <a:xfrm rot="5400000" flipV="1">
            <a:off x="8736961" y="1100076"/>
            <a:ext cx="911240" cy="4527761"/>
            <a:chOff x="1965157" y="4479564"/>
            <a:chExt cx="1804738" cy="1804738"/>
          </a:xfrm>
        </p:grpSpPr>
        <p:sp>
          <p:nvSpPr>
            <p:cNvPr id="6" name="Oval 52">
              <a:extLst>
                <a:ext uri="{FF2B5EF4-FFF2-40B4-BE49-F238E27FC236}">
                  <a16:creationId xmlns:a16="http://schemas.microsoft.com/office/drawing/2014/main" id="{26819E7F-05D7-4A94-A4B2-D237F793B83D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7" name="Oval 53">
              <a:extLst>
                <a:ext uri="{FF2B5EF4-FFF2-40B4-BE49-F238E27FC236}">
                  <a16:creationId xmlns:a16="http://schemas.microsoft.com/office/drawing/2014/main" id="{7B4AF999-85B0-4F87-BA2A-F5A19D998D96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8" name="Group 37">
            <a:extLst>
              <a:ext uri="{FF2B5EF4-FFF2-40B4-BE49-F238E27FC236}">
                <a16:creationId xmlns:a16="http://schemas.microsoft.com/office/drawing/2014/main" id="{43E7AB3E-5243-433F-A9DA-0A019364EDCE}"/>
              </a:ext>
            </a:extLst>
          </p:cNvPr>
          <p:cNvGrpSpPr/>
          <p:nvPr/>
        </p:nvGrpSpPr>
        <p:grpSpPr>
          <a:xfrm rot="5400000" flipV="1">
            <a:off x="8736961" y="2560027"/>
            <a:ext cx="911240" cy="4527761"/>
            <a:chOff x="1965157" y="4479564"/>
            <a:chExt cx="1804738" cy="1804738"/>
          </a:xfrm>
        </p:grpSpPr>
        <p:sp>
          <p:nvSpPr>
            <p:cNvPr id="9" name="Oval 52">
              <a:extLst>
                <a:ext uri="{FF2B5EF4-FFF2-40B4-BE49-F238E27FC236}">
                  <a16:creationId xmlns:a16="http://schemas.microsoft.com/office/drawing/2014/main" id="{6A4E66A9-284D-475A-9C8E-29756DDC5466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0" name="Oval 53">
              <a:extLst>
                <a:ext uri="{FF2B5EF4-FFF2-40B4-BE49-F238E27FC236}">
                  <a16:creationId xmlns:a16="http://schemas.microsoft.com/office/drawing/2014/main" id="{17862035-376F-4604-89D7-139659A6B563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2AF62DDA-28BE-4F74-8909-BCCDDE143F4D}"/>
              </a:ext>
            </a:extLst>
          </p:cNvPr>
          <p:cNvGrpSpPr/>
          <p:nvPr/>
        </p:nvGrpSpPr>
        <p:grpSpPr>
          <a:xfrm>
            <a:off x="735538" y="1022850"/>
            <a:ext cx="2800155" cy="1803702"/>
            <a:chOff x="1036697" y="1571216"/>
            <a:chExt cx="4042082" cy="1562987"/>
          </a:xfrm>
        </p:grpSpPr>
        <p:sp>
          <p:nvSpPr>
            <p:cNvPr id="12" name="Oval 35">
              <a:extLst>
                <a:ext uri="{FF2B5EF4-FFF2-40B4-BE49-F238E27FC236}">
                  <a16:creationId xmlns:a16="http://schemas.microsoft.com/office/drawing/2014/main" id="{C2228612-DE0B-4491-ADBB-65441C41D90E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92302"/>
                <a:gd name="adj2" fmla="val -31565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2608A214-18E5-4C3C-A35F-240C7DC843B8}"/>
                </a:ext>
              </a:extLst>
            </p:cNvPr>
            <p:cNvSpPr txBox="1"/>
            <p:nvPr/>
          </p:nvSpPr>
          <p:spPr>
            <a:xfrm>
              <a:off x="1343914" y="1919963"/>
              <a:ext cx="3464531" cy="9334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latin typeface="Myriad Pro Light"/>
                </a:rPr>
                <a:t>We are travelling to</a:t>
              </a:r>
            </a:p>
            <a:p>
              <a:pPr algn="ctr"/>
              <a:r>
                <a:rPr lang="en-US" dirty="0">
                  <a:latin typeface="Myriad Pro Light"/>
                </a:rPr>
                <a:t> </a:t>
              </a:r>
              <a:r>
                <a:rPr lang="en-US" sz="2800" b="1" dirty="0">
                  <a:latin typeface="Myriad Pro Light"/>
                </a:rPr>
                <a:t>a remote </a:t>
              </a:r>
              <a:endParaRPr lang="ar-SA" sz="2800" b="1" dirty="0">
                <a:latin typeface="Myriad Pro Light"/>
              </a:endParaRPr>
            </a:p>
            <a:p>
              <a:pPr algn="ctr"/>
              <a:r>
                <a:rPr lang="en-US" sz="1800" b="0" i="0" u="none" strike="noStrike" baseline="0" dirty="0">
                  <a:latin typeface="Myriad Pro Light"/>
                </a:rPr>
                <a:t>destination</a:t>
              </a:r>
              <a:endParaRPr lang="en-US" sz="2800" dirty="0">
                <a:solidFill>
                  <a:srgbClr val="000000"/>
                </a:solidFill>
                <a:latin typeface="HelveticaNeue"/>
              </a:endParaRPr>
            </a:p>
          </p:txBody>
        </p:sp>
      </p:grp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A1125F9-FC51-4671-976F-EFCFB6DD8001}"/>
              </a:ext>
            </a:extLst>
          </p:cNvPr>
          <p:cNvSpPr txBox="1"/>
          <p:nvPr/>
        </p:nvSpPr>
        <p:spPr>
          <a:xfrm>
            <a:off x="502269" y="256881"/>
            <a:ext cx="10869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Word </a:t>
            </a:r>
            <a:r>
              <a:rPr lang="en-US" sz="3200" b="1" dirty="0">
                <a:latin typeface="Helvetica" panose="020B0604020202030204" pitchFamily="34" charset="0"/>
                <a:ea typeface="方正综艺简体" panose="02010601030101010101" pitchFamily="2" charset="-122"/>
              </a:rPr>
              <a:t>&amp; </a:t>
            </a:r>
            <a:r>
              <a:rPr lang="en-US" sz="32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Meaning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CF21EE14-B44C-4B2D-8077-3FC766277AD9}"/>
              </a:ext>
            </a:extLst>
          </p:cNvPr>
          <p:cNvSpPr txBox="1"/>
          <p:nvPr/>
        </p:nvSpPr>
        <p:spPr>
          <a:xfrm>
            <a:off x="7227822" y="1601536"/>
            <a:ext cx="41435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protect the plants, animals, water and land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91377EC-148C-4910-973E-55F5F8C5C492}"/>
              </a:ext>
            </a:extLst>
          </p:cNvPr>
          <p:cNvSpPr txBox="1"/>
          <p:nvPr/>
        </p:nvSpPr>
        <p:spPr>
          <a:xfrm>
            <a:off x="7031524" y="3027666"/>
            <a:ext cx="43398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places that are far away and difficult to get to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E4F1B3C7-749E-4279-8C3A-3B56D03A1E72}"/>
              </a:ext>
            </a:extLst>
          </p:cNvPr>
          <p:cNvSpPr txBox="1"/>
          <p:nvPr/>
        </p:nvSpPr>
        <p:spPr>
          <a:xfrm>
            <a:off x="7469196" y="4407373"/>
            <a:ext cx="346453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>Quality; characteristic</a:t>
            </a:r>
          </a:p>
        </p:txBody>
      </p:sp>
      <p:pic>
        <p:nvPicPr>
          <p:cNvPr id="18" name="Picture 2" descr="Exercise clip art free clipart images 3 - ClipartBarn">
            <a:extLst>
              <a:ext uri="{FF2B5EF4-FFF2-40B4-BE49-F238E27FC236}">
                <a16:creationId xmlns:a16="http://schemas.microsoft.com/office/drawing/2014/main" id="{E6E6CD82-A821-4195-92FF-D035AFEE1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56" y="5291822"/>
            <a:ext cx="1709289" cy="12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wo Cartoon Boys Talking Stock Illustrations – 61 Two Cartoon Boys Talking  Stock Illustrations, Vectors &amp; Clipart - Dreamstime">
            <a:extLst>
              <a:ext uri="{FF2B5EF4-FFF2-40B4-BE49-F238E27FC236}">
                <a16:creationId xmlns:a16="http://schemas.microsoft.com/office/drawing/2014/main" id="{BA9C223B-5C5A-4DDC-8287-AD6F94A15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78" b="96552" l="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3" t="1915" r="4454" b="10722"/>
          <a:stretch/>
        </p:blipFill>
        <p:spPr bwMode="auto">
          <a:xfrm flipH="1">
            <a:off x="599022" y="3429000"/>
            <a:ext cx="5158005" cy="34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CC21C7D9-C610-4762-B369-77B48A52A10C}"/>
              </a:ext>
            </a:extLst>
          </p:cNvPr>
          <p:cNvGrpSpPr/>
          <p:nvPr/>
        </p:nvGrpSpPr>
        <p:grpSpPr>
          <a:xfrm>
            <a:off x="4169664" y="1601537"/>
            <a:ext cx="2424186" cy="1639686"/>
            <a:chOff x="1036697" y="1571216"/>
            <a:chExt cx="4042082" cy="1562987"/>
          </a:xfrm>
        </p:grpSpPr>
        <p:sp>
          <p:nvSpPr>
            <p:cNvPr id="22" name="Oval 35">
              <a:extLst>
                <a:ext uri="{FF2B5EF4-FFF2-40B4-BE49-F238E27FC236}">
                  <a16:creationId xmlns:a16="http://schemas.microsoft.com/office/drawing/2014/main" id="{C548F90D-B448-4EB4-835C-4669651D8EFB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65564"/>
                <a:gd name="adj2" fmla="val -3737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08527D85-AA18-407C-BAC7-FD1B28D97E5F}"/>
                </a:ext>
              </a:extLst>
            </p:cNvPr>
            <p:cNvSpPr txBox="1"/>
            <p:nvPr/>
          </p:nvSpPr>
          <p:spPr>
            <a:xfrm>
              <a:off x="1212324" y="1735251"/>
              <a:ext cx="3464530" cy="9681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Myriad Pro Light"/>
                </a:rPr>
                <a:t>a remote </a:t>
              </a:r>
              <a:endParaRPr lang="ar-SA" sz="3600" b="1" dirty="0">
                <a:solidFill>
                  <a:srgbClr val="FF0000"/>
                </a:solidFill>
                <a:latin typeface="Myriad Pro Light"/>
              </a:endParaRPr>
            </a:p>
            <a:p>
              <a:pPr algn="ctr"/>
              <a:r>
                <a:rPr lang="en-US" sz="2400" b="0" i="0" u="none" strike="noStrike" baseline="0" dirty="0">
                  <a:solidFill>
                    <a:srgbClr val="FF0000"/>
                  </a:solidFill>
                  <a:latin typeface="Myriad Pro Light"/>
                </a:rPr>
                <a:t>destination?</a:t>
              </a:r>
              <a:endParaRPr lang="en-US" sz="3600" dirty="0">
                <a:solidFill>
                  <a:srgbClr val="FF0000"/>
                </a:solidFill>
                <a:latin typeface="Helvetica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94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7" grpId="0"/>
      <p:bldP spid="17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A1125F9-FC51-4671-976F-EFCFB6DD8001}"/>
              </a:ext>
            </a:extLst>
          </p:cNvPr>
          <p:cNvSpPr txBox="1"/>
          <p:nvPr/>
        </p:nvSpPr>
        <p:spPr>
          <a:xfrm>
            <a:off x="502269" y="256881"/>
            <a:ext cx="10869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Word </a:t>
            </a:r>
            <a:r>
              <a:rPr lang="en-US" sz="3200" b="1" dirty="0">
                <a:latin typeface="Helvetica" panose="020B0604020202030204" pitchFamily="34" charset="0"/>
                <a:ea typeface="方正综艺简体" panose="02010601030101010101" pitchFamily="2" charset="-122"/>
              </a:rPr>
              <a:t>&amp; </a:t>
            </a:r>
            <a:r>
              <a:rPr lang="en-US" sz="32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Meaning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grpSp>
        <p:nvGrpSpPr>
          <p:cNvPr id="35" name="Group 37">
            <a:extLst>
              <a:ext uri="{FF2B5EF4-FFF2-40B4-BE49-F238E27FC236}">
                <a16:creationId xmlns:a16="http://schemas.microsoft.com/office/drawing/2014/main" id="{B27817E9-69F6-45BE-8FF2-47C99855AE19}"/>
              </a:ext>
            </a:extLst>
          </p:cNvPr>
          <p:cNvGrpSpPr/>
          <p:nvPr/>
        </p:nvGrpSpPr>
        <p:grpSpPr>
          <a:xfrm rot="5400000" flipV="1">
            <a:off x="8736961" y="-359875"/>
            <a:ext cx="911240" cy="4527761"/>
            <a:chOff x="1965157" y="4479564"/>
            <a:chExt cx="1804738" cy="1804738"/>
          </a:xfrm>
        </p:grpSpPr>
        <p:sp>
          <p:nvSpPr>
            <p:cNvPr id="36" name="Oval 52">
              <a:extLst>
                <a:ext uri="{FF2B5EF4-FFF2-40B4-BE49-F238E27FC236}">
                  <a16:creationId xmlns:a16="http://schemas.microsoft.com/office/drawing/2014/main" id="{C0CD6868-6CF3-47C1-8ACE-D6CAAC68DF01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7" name="Oval 53">
              <a:extLst>
                <a:ext uri="{FF2B5EF4-FFF2-40B4-BE49-F238E27FC236}">
                  <a16:creationId xmlns:a16="http://schemas.microsoft.com/office/drawing/2014/main" id="{86715FA1-A982-439F-8C74-A2B2930650AE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5818FB1-6160-4FA7-8E3E-41395BFBE488}"/>
              </a:ext>
            </a:extLst>
          </p:cNvPr>
          <p:cNvGrpSpPr/>
          <p:nvPr/>
        </p:nvGrpSpPr>
        <p:grpSpPr>
          <a:xfrm rot="5400000" flipV="1">
            <a:off x="8736961" y="1100076"/>
            <a:ext cx="911240" cy="4527761"/>
            <a:chOff x="1965157" y="4479564"/>
            <a:chExt cx="1804738" cy="1804738"/>
          </a:xfrm>
        </p:grpSpPr>
        <p:sp>
          <p:nvSpPr>
            <p:cNvPr id="39" name="Oval 52">
              <a:extLst>
                <a:ext uri="{FF2B5EF4-FFF2-40B4-BE49-F238E27FC236}">
                  <a16:creationId xmlns:a16="http://schemas.microsoft.com/office/drawing/2014/main" id="{EB9EA322-42D8-47AF-9502-D6EC88ACD9FB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0" name="Oval 53">
              <a:extLst>
                <a:ext uri="{FF2B5EF4-FFF2-40B4-BE49-F238E27FC236}">
                  <a16:creationId xmlns:a16="http://schemas.microsoft.com/office/drawing/2014/main" id="{8469BBEF-7F8D-4FA6-9333-BD02167F7396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41" name="Group 37">
            <a:extLst>
              <a:ext uri="{FF2B5EF4-FFF2-40B4-BE49-F238E27FC236}">
                <a16:creationId xmlns:a16="http://schemas.microsoft.com/office/drawing/2014/main" id="{D6965715-6315-4EA3-B112-D94898BFA06F}"/>
              </a:ext>
            </a:extLst>
          </p:cNvPr>
          <p:cNvGrpSpPr/>
          <p:nvPr/>
        </p:nvGrpSpPr>
        <p:grpSpPr>
          <a:xfrm rot="5400000" flipV="1">
            <a:off x="8736961" y="2560027"/>
            <a:ext cx="911240" cy="4527761"/>
            <a:chOff x="1965157" y="4479564"/>
            <a:chExt cx="1804738" cy="1804738"/>
          </a:xfrm>
        </p:grpSpPr>
        <p:sp>
          <p:nvSpPr>
            <p:cNvPr id="42" name="Oval 52">
              <a:extLst>
                <a:ext uri="{FF2B5EF4-FFF2-40B4-BE49-F238E27FC236}">
                  <a16:creationId xmlns:a16="http://schemas.microsoft.com/office/drawing/2014/main" id="{659EEAD4-364B-4A53-88E6-C30E41F19A58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3" name="Oval 53">
              <a:extLst>
                <a:ext uri="{FF2B5EF4-FFF2-40B4-BE49-F238E27FC236}">
                  <a16:creationId xmlns:a16="http://schemas.microsoft.com/office/drawing/2014/main" id="{8986AA44-3CB7-4998-9E3A-D98303E8FD21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EA182D04-23D7-4EAF-BDA5-7E91AA40A495}"/>
              </a:ext>
            </a:extLst>
          </p:cNvPr>
          <p:cNvGrpSpPr/>
          <p:nvPr/>
        </p:nvGrpSpPr>
        <p:grpSpPr>
          <a:xfrm>
            <a:off x="1036697" y="1571216"/>
            <a:ext cx="4856102" cy="3254784"/>
            <a:chOff x="1036697" y="1571216"/>
            <a:chExt cx="4042082" cy="1562987"/>
          </a:xfrm>
        </p:grpSpPr>
        <p:sp>
          <p:nvSpPr>
            <p:cNvPr id="45" name="Oval 35">
              <a:extLst>
                <a:ext uri="{FF2B5EF4-FFF2-40B4-BE49-F238E27FC236}">
                  <a16:creationId xmlns:a16="http://schemas.microsoft.com/office/drawing/2014/main" id="{DC9DA6CF-42B2-4823-9CF8-3F6E3BEE079B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16220"/>
                <a:gd name="adj2" fmla="val -57835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6" name="مربع نص 45">
              <a:extLst>
                <a:ext uri="{FF2B5EF4-FFF2-40B4-BE49-F238E27FC236}">
                  <a16:creationId xmlns:a16="http://schemas.microsoft.com/office/drawing/2014/main" id="{DB6FB1F6-EBBA-4AFA-95A5-8E272AF7909F}"/>
                </a:ext>
              </a:extLst>
            </p:cNvPr>
            <p:cNvSpPr txBox="1"/>
            <p:nvPr/>
          </p:nvSpPr>
          <p:spPr>
            <a:xfrm>
              <a:off x="1325472" y="2171859"/>
              <a:ext cx="3464531" cy="2512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0" i="0" u="none" strike="noStrike" baseline="0" dirty="0">
                  <a:latin typeface="Myriad Pro Light"/>
                </a:rPr>
                <a:t>economic </a:t>
              </a:r>
              <a:r>
                <a:rPr lang="en-US" sz="2800" b="1" dirty="0">
                  <a:latin typeface="Myriad Pro Light"/>
                </a:rPr>
                <a:t>incentive</a:t>
              </a:r>
            </a:p>
          </p:txBody>
        </p:sp>
      </p:grp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4C56FBF6-AF8F-44EA-8597-1DA7AC5387EE}"/>
              </a:ext>
            </a:extLst>
          </p:cNvPr>
          <p:cNvSpPr txBox="1"/>
          <p:nvPr/>
        </p:nvSpPr>
        <p:spPr>
          <a:xfrm>
            <a:off x="7031524" y="1601536"/>
            <a:ext cx="4339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beach in its natural state </a:t>
            </a:r>
          </a:p>
        </p:txBody>
      </p: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44DC5499-CF70-4F57-B7DC-74CFEE7E09D7}"/>
              </a:ext>
            </a:extLst>
          </p:cNvPr>
          <p:cNvSpPr txBox="1"/>
          <p:nvPr/>
        </p:nvSpPr>
        <p:spPr>
          <a:xfrm>
            <a:off x="7413904" y="3083614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>full of green trees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99177FC1-CE17-4593-9754-C06178F38D14}"/>
              </a:ext>
            </a:extLst>
          </p:cNvPr>
          <p:cNvSpPr txBox="1"/>
          <p:nvPr/>
        </p:nvSpPr>
        <p:spPr>
          <a:xfrm>
            <a:off x="7031524" y="4493469"/>
            <a:ext cx="43398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possibility of earning money while doing something </a:t>
            </a:r>
          </a:p>
        </p:txBody>
      </p:sp>
      <p:pic>
        <p:nvPicPr>
          <p:cNvPr id="50" name="Picture 2" descr="Exercise clip art free clipart images 3 - ClipartBarn">
            <a:extLst>
              <a:ext uri="{FF2B5EF4-FFF2-40B4-BE49-F238E27FC236}">
                <a16:creationId xmlns:a16="http://schemas.microsoft.com/office/drawing/2014/main" id="{306F7AC3-F556-4E70-BC09-036E3E8F9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56" y="5291822"/>
            <a:ext cx="1709289" cy="12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37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7" grpId="1"/>
      <p:bldP spid="48" grpId="0"/>
      <p:bldP spid="48" grpId="1"/>
      <p:bldP spid="4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A1125F9-FC51-4671-976F-EFCFB6DD8001}"/>
              </a:ext>
            </a:extLst>
          </p:cNvPr>
          <p:cNvSpPr txBox="1"/>
          <p:nvPr/>
        </p:nvSpPr>
        <p:spPr>
          <a:xfrm>
            <a:off x="502269" y="256881"/>
            <a:ext cx="10869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Word </a:t>
            </a:r>
            <a:r>
              <a:rPr lang="en-US" sz="3200" b="1" dirty="0">
                <a:latin typeface="Helvetica" panose="020B0604020202030204" pitchFamily="34" charset="0"/>
                <a:ea typeface="方正综艺简体" panose="02010601030101010101" pitchFamily="2" charset="-122"/>
              </a:rPr>
              <a:t>&amp; </a:t>
            </a:r>
            <a:r>
              <a:rPr lang="en-US" sz="32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Meaning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grpSp>
        <p:nvGrpSpPr>
          <p:cNvPr id="3" name="Group 37">
            <a:extLst>
              <a:ext uri="{FF2B5EF4-FFF2-40B4-BE49-F238E27FC236}">
                <a16:creationId xmlns:a16="http://schemas.microsoft.com/office/drawing/2014/main" id="{D3EA0E44-FF3B-4CC3-8EC6-6D19E29A099B}"/>
              </a:ext>
            </a:extLst>
          </p:cNvPr>
          <p:cNvGrpSpPr/>
          <p:nvPr/>
        </p:nvGrpSpPr>
        <p:grpSpPr>
          <a:xfrm rot="5400000" flipV="1">
            <a:off x="8736961" y="-359875"/>
            <a:ext cx="911240" cy="4527761"/>
            <a:chOff x="1965157" y="4479564"/>
            <a:chExt cx="1804738" cy="1804738"/>
          </a:xfrm>
        </p:grpSpPr>
        <p:sp>
          <p:nvSpPr>
            <p:cNvPr id="4" name="Oval 52">
              <a:extLst>
                <a:ext uri="{FF2B5EF4-FFF2-40B4-BE49-F238E27FC236}">
                  <a16:creationId xmlns:a16="http://schemas.microsoft.com/office/drawing/2014/main" id="{EE3ED6D3-EDAC-4C7A-AF3A-EF8C8D5AC5B6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Oval 53">
              <a:extLst>
                <a:ext uri="{FF2B5EF4-FFF2-40B4-BE49-F238E27FC236}">
                  <a16:creationId xmlns:a16="http://schemas.microsoft.com/office/drawing/2014/main" id="{B363FD0C-A17F-476F-BA58-4DAF7A0FC957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6" name="Group 37">
            <a:extLst>
              <a:ext uri="{FF2B5EF4-FFF2-40B4-BE49-F238E27FC236}">
                <a16:creationId xmlns:a16="http://schemas.microsoft.com/office/drawing/2014/main" id="{0104CC75-13D8-4376-8ACC-00CD04D54690}"/>
              </a:ext>
            </a:extLst>
          </p:cNvPr>
          <p:cNvGrpSpPr/>
          <p:nvPr/>
        </p:nvGrpSpPr>
        <p:grpSpPr>
          <a:xfrm rot="5400000" flipV="1">
            <a:off x="8736961" y="1100076"/>
            <a:ext cx="911240" cy="4527761"/>
            <a:chOff x="1965157" y="4479564"/>
            <a:chExt cx="1804738" cy="1804738"/>
          </a:xfrm>
        </p:grpSpPr>
        <p:sp>
          <p:nvSpPr>
            <p:cNvPr id="7" name="Oval 52">
              <a:extLst>
                <a:ext uri="{FF2B5EF4-FFF2-40B4-BE49-F238E27FC236}">
                  <a16:creationId xmlns:a16="http://schemas.microsoft.com/office/drawing/2014/main" id="{F1264669-50A5-4F10-8F42-6759B7A84827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8" name="Oval 53">
              <a:extLst>
                <a:ext uri="{FF2B5EF4-FFF2-40B4-BE49-F238E27FC236}">
                  <a16:creationId xmlns:a16="http://schemas.microsoft.com/office/drawing/2014/main" id="{7A3B6D98-295C-4AD0-8D46-5092268E2C87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9" name="Group 37">
            <a:extLst>
              <a:ext uri="{FF2B5EF4-FFF2-40B4-BE49-F238E27FC236}">
                <a16:creationId xmlns:a16="http://schemas.microsoft.com/office/drawing/2014/main" id="{30B02685-A2C9-4E92-BE15-C3758D74C511}"/>
              </a:ext>
            </a:extLst>
          </p:cNvPr>
          <p:cNvGrpSpPr/>
          <p:nvPr/>
        </p:nvGrpSpPr>
        <p:grpSpPr>
          <a:xfrm rot="5400000" flipV="1">
            <a:off x="8736961" y="2560027"/>
            <a:ext cx="911240" cy="4527761"/>
            <a:chOff x="1965157" y="4479564"/>
            <a:chExt cx="1804738" cy="1804738"/>
          </a:xfrm>
        </p:grpSpPr>
        <p:sp>
          <p:nvSpPr>
            <p:cNvPr id="10" name="Oval 52">
              <a:extLst>
                <a:ext uri="{FF2B5EF4-FFF2-40B4-BE49-F238E27FC236}">
                  <a16:creationId xmlns:a16="http://schemas.microsoft.com/office/drawing/2014/main" id="{2D06DD67-85AF-4324-BEC9-E6640AF96C11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1" name="Oval 53">
              <a:extLst>
                <a:ext uri="{FF2B5EF4-FFF2-40B4-BE49-F238E27FC236}">
                  <a16:creationId xmlns:a16="http://schemas.microsoft.com/office/drawing/2014/main" id="{2C1F8289-AF3C-4460-8B66-C2D4F473BDA4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84133B01-2D88-461B-A68B-0134032167AD}"/>
              </a:ext>
            </a:extLst>
          </p:cNvPr>
          <p:cNvGrpSpPr/>
          <p:nvPr/>
        </p:nvGrpSpPr>
        <p:grpSpPr>
          <a:xfrm>
            <a:off x="1036697" y="1571216"/>
            <a:ext cx="4856102" cy="3254784"/>
            <a:chOff x="1036697" y="1571216"/>
            <a:chExt cx="4042082" cy="1562987"/>
          </a:xfrm>
        </p:grpSpPr>
        <p:sp>
          <p:nvSpPr>
            <p:cNvPr id="13" name="Oval 35">
              <a:extLst>
                <a:ext uri="{FF2B5EF4-FFF2-40B4-BE49-F238E27FC236}">
                  <a16:creationId xmlns:a16="http://schemas.microsoft.com/office/drawing/2014/main" id="{7545D75E-7317-490C-99F7-4B2E346B6E64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16220"/>
                <a:gd name="adj2" fmla="val -57835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818AAF54-DBE5-4258-A930-94E4173DECD1}"/>
                </a:ext>
              </a:extLst>
            </p:cNvPr>
            <p:cNvSpPr txBox="1"/>
            <p:nvPr/>
          </p:nvSpPr>
          <p:spPr>
            <a:xfrm>
              <a:off x="1411846" y="2045356"/>
              <a:ext cx="3464531" cy="3842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endParaRPr lang="ar-SA" sz="1800" b="0" i="0" u="none" strike="noStrike" baseline="0" dirty="0">
                <a:solidFill>
                  <a:srgbClr val="000000"/>
                </a:solidFill>
                <a:latin typeface="Myriad Pro Light"/>
              </a:endParaRPr>
            </a:p>
            <a:p>
              <a:r>
                <a:rPr lang="en-US" sz="1800" b="0" i="0" u="none" strike="noStrike" baseline="0" dirty="0">
                  <a:latin typeface="Myriad Pro Light"/>
                </a:rPr>
                <a:t>some of its </a:t>
              </a:r>
              <a:r>
                <a:rPr lang="en-US" sz="2800" b="1" dirty="0">
                  <a:latin typeface="Myriad Pro Light"/>
                </a:rPr>
                <a:t>characteristics</a:t>
              </a:r>
              <a:endParaRPr lang="en-US" sz="2800" dirty="0">
                <a:solidFill>
                  <a:srgbClr val="000000"/>
                </a:solidFill>
                <a:latin typeface="HelveticaNeue"/>
              </a:endParaRPr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3F873C4-562F-43A8-9109-995EDC0B6851}"/>
              </a:ext>
            </a:extLst>
          </p:cNvPr>
          <p:cNvSpPr txBox="1"/>
          <p:nvPr/>
        </p:nvSpPr>
        <p:spPr>
          <a:xfrm>
            <a:off x="7247861" y="1648994"/>
            <a:ext cx="42086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MV Boli" panose="02000500030200090000" pitchFamily="2" charset="0"/>
                <a:cs typeface="MV Boli" panose="02000500030200090000" pitchFamily="2" charset="0"/>
              </a:rPr>
              <a:t>features; special things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112FA38-C755-4560-824D-4A37E8ED97CE}"/>
              </a:ext>
            </a:extLst>
          </p:cNvPr>
          <p:cNvSpPr txBox="1"/>
          <p:nvPr/>
        </p:nvSpPr>
        <p:spPr>
          <a:xfrm>
            <a:off x="7413904" y="3083614"/>
            <a:ext cx="34645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MV Boli" panose="02000500030200090000" pitchFamily="2" charset="0"/>
                <a:cs typeface="MV Boli" panose="02000500030200090000" pitchFamily="2" charset="0"/>
              </a:rPr>
              <a:t>Saving water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ACBE505-28DA-4487-B07A-A702EB7431A2}"/>
              </a:ext>
            </a:extLst>
          </p:cNvPr>
          <p:cNvSpPr txBox="1"/>
          <p:nvPr/>
        </p:nvSpPr>
        <p:spPr>
          <a:xfrm>
            <a:off x="7469196" y="4493469"/>
            <a:ext cx="34645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MV Boli" panose="02000500030200090000" pitchFamily="2" charset="0"/>
                <a:cs typeface="MV Boli" panose="02000500030200090000" pitchFamily="2" charset="0"/>
              </a:rPr>
              <a:t>protect plants</a:t>
            </a:r>
          </a:p>
        </p:txBody>
      </p:sp>
      <p:pic>
        <p:nvPicPr>
          <p:cNvPr id="19" name="Picture 2" descr="Exercise clip art free clipart images 3 - ClipartBarn">
            <a:extLst>
              <a:ext uri="{FF2B5EF4-FFF2-40B4-BE49-F238E27FC236}">
                <a16:creationId xmlns:a16="http://schemas.microsoft.com/office/drawing/2014/main" id="{2C7835B2-5B59-40E6-800A-6B1BC2F9F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56" y="5291822"/>
            <a:ext cx="1709289" cy="12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6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  <p:bldP spid="18" grpId="0"/>
      <p:bldP spid="18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1A1125F9-FC51-4671-976F-EFCFB6DD8001}"/>
              </a:ext>
            </a:extLst>
          </p:cNvPr>
          <p:cNvSpPr txBox="1"/>
          <p:nvPr/>
        </p:nvSpPr>
        <p:spPr>
          <a:xfrm>
            <a:off x="502269" y="256881"/>
            <a:ext cx="108691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Word </a:t>
            </a:r>
            <a:r>
              <a:rPr lang="en-US" sz="2800" b="1" dirty="0">
                <a:latin typeface="Helvetica" panose="020B0604020202030204" pitchFamily="34" charset="0"/>
                <a:ea typeface="方正综艺简体" panose="02010601030101010101" pitchFamily="2" charset="-122"/>
              </a:rPr>
              <a:t>&amp; </a:t>
            </a:r>
            <a:r>
              <a:rPr lang="en-US" sz="2800" b="1" dirty="0">
                <a:solidFill>
                  <a:srgbClr val="FF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Meaning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grpSp>
        <p:nvGrpSpPr>
          <p:cNvPr id="19" name="Group 37">
            <a:extLst>
              <a:ext uri="{FF2B5EF4-FFF2-40B4-BE49-F238E27FC236}">
                <a16:creationId xmlns:a16="http://schemas.microsoft.com/office/drawing/2014/main" id="{E504DF96-0007-46FD-9415-A24F425F7EC8}"/>
              </a:ext>
            </a:extLst>
          </p:cNvPr>
          <p:cNvGrpSpPr/>
          <p:nvPr/>
        </p:nvGrpSpPr>
        <p:grpSpPr>
          <a:xfrm rot="5400000" flipV="1">
            <a:off x="8736961" y="-359875"/>
            <a:ext cx="911240" cy="4527761"/>
            <a:chOff x="1965157" y="4479564"/>
            <a:chExt cx="1804738" cy="1804738"/>
          </a:xfrm>
        </p:grpSpPr>
        <p:sp>
          <p:nvSpPr>
            <p:cNvPr id="20" name="Oval 52">
              <a:extLst>
                <a:ext uri="{FF2B5EF4-FFF2-40B4-BE49-F238E27FC236}">
                  <a16:creationId xmlns:a16="http://schemas.microsoft.com/office/drawing/2014/main" id="{7FA2683B-A21F-42D2-9D94-F86ABA093F06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1" name="Oval 53">
              <a:extLst>
                <a:ext uri="{FF2B5EF4-FFF2-40B4-BE49-F238E27FC236}">
                  <a16:creationId xmlns:a16="http://schemas.microsoft.com/office/drawing/2014/main" id="{3F514489-2E08-48B4-93B5-8D755DB48BFD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22" name="Group 37">
            <a:extLst>
              <a:ext uri="{FF2B5EF4-FFF2-40B4-BE49-F238E27FC236}">
                <a16:creationId xmlns:a16="http://schemas.microsoft.com/office/drawing/2014/main" id="{80284D81-BBD9-483C-9361-AF756FD17722}"/>
              </a:ext>
            </a:extLst>
          </p:cNvPr>
          <p:cNvGrpSpPr/>
          <p:nvPr/>
        </p:nvGrpSpPr>
        <p:grpSpPr>
          <a:xfrm rot="5400000" flipV="1">
            <a:off x="8736961" y="1100076"/>
            <a:ext cx="911240" cy="4527761"/>
            <a:chOff x="1965157" y="4479564"/>
            <a:chExt cx="1804738" cy="1804738"/>
          </a:xfrm>
        </p:grpSpPr>
        <p:sp>
          <p:nvSpPr>
            <p:cNvPr id="23" name="Oval 52">
              <a:extLst>
                <a:ext uri="{FF2B5EF4-FFF2-40B4-BE49-F238E27FC236}">
                  <a16:creationId xmlns:a16="http://schemas.microsoft.com/office/drawing/2014/main" id="{AB3E12F9-DF58-4D0F-A952-1F94240B9C92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4" name="Oval 53">
              <a:extLst>
                <a:ext uri="{FF2B5EF4-FFF2-40B4-BE49-F238E27FC236}">
                  <a16:creationId xmlns:a16="http://schemas.microsoft.com/office/drawing/2014/main" id="{AB7F5B3B-EAEC-45DF-B34C-A77FFA45BA58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25" name="Group 37">
            <a:extLst>
              <a:ext uri="{FF2B5EF4-FFF2-40B4-BE49-F238E27FC236}">
                <a16:creationId xmlns:a16="http://schemas.microsoft.com/office/drawing/2014/main" id="{5B47DA43-4853-4AB2-BAE9-1719114FAA9C}"/>
              </a:ext>
            </a:extLst>
          </p:cNvPr>
          <p:cNvGrpSpPr/>
          <p:nvPr/>
        </p:nvGrpSpPr>
        <p:grpSpPr>
          <a:xfrm rot="5400000" flipV="1">
            <a:off x="8736961" y="2560027"/>
            <a:ext cx="911240" cy="4527761"/>
            <a:chOff x="1965157" y="4479564"/>
            <a:chExt cx="1804738" cy="1804738"/>
          </a:xfrm>
        </p:grpSpPr>
        <p:sp>
          <p:nvSpPr>
            <p:cNvPr id="26" name="Oval 52">
              <a:extLst>
                <a:ext uri="{FF2B5EF4-FFF2-40B4-BE49-F238E27FC236}">
                  <a16:creationId xmlns:a16="http://schemas.microsoft.com/office/drawing/2014/main" id="{72215198-E93D-480E-AABC-0F96104C7AC0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7" name="Oval 53">
              <a:extLst>
                <a:ext uri="{FF2B5EF4-FFF2-40B4-BE49-F238E27FC236}">
                  <a16:creationId xmlns:a16="http://schemas.microsoft.com/office/drawing/2014/main" id="{50056160-BA2B-4674-9DB7-AE3CA07FDEF3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CC5032A5-9F93-4116-B980-AF3DCF5FEE63}"/>
              </a:ext>
            </a:extLst>
          </p:cNvPr>
          <p:cNvSpPr txBox="1"/>
          <p:nvPr/>
        </p:nvSpPr>
        <p:spPr>
          <a:xfrm>
            <a:off x="7031524" y="1601536"/>
            <a:ext cx="4424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MV Boli" panose="02000500030200090000" pitchFamily="2" charset="0"/>
                <a:cs typeface="MV Boli" panose="02000500030200090000" pitchFamily="2" charset="0"/>
              </a:rPr>
              <a:t>ecotourism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7B3BF338-A812-40A0-A894-0C5C4DF5BD63}"/>
              </a:ext>
            </a:extLst>
          </p:cNvPr>
          <p:cNvSpPr txBox="1"/>
          <p:nvPr/>
        </p:nvSpPr>
        <p:spPr>
          <a:xfrm>
            <a:off x="7022642" y="4626117"/>
            <a:ext cx="4339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MV Boli" panose="02000500030200090000" pitchFamily="2" charset="0"/>
                <a:cs typeface="MV Boli" panose="02000500030200090000" pitchFamily="2" charset="0"/>
              </a:rPr>
              <a:t>travelling</a:t>
            </a:r>
          </a:p>
        </p:txBody>
      </p:sp>
      <p:pic>
        <p:nvPicPr>
          <p:cNvPr id="34" name="Picture 2" descr="Exercise clip art free clipart images 3 - ClipartBarn">
            <a:extLst>
              <a:ext uri="{FF2B5EF4-FFF2-40B4-BE49-F238E27FC236}">
                <a16:creationId xmlns:a16="http://schemas.microsoft.com/office/drawing/2014/main" id="{D8051DA7-6F5C-4ED2-A215-B9AEC8507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56" y="5291822"/>
            <a:ext cx="1709289" cy="12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D50515FB-DC5D-499D-9C08-80655268099D}"/>
              </a:ext>
            </a:extLst>
          </p:cNvPr>
          <p:cNvGrpSpPr/>
          <p:nvPr/>
        </p:nvGrpSpPr>
        <p:grpSpPr>
          <a:xfrm>
            <a:off x="735538" y="1022849"/>
            <a:ext cx="3456245" cy="2026857"/>
            <a:chOff x="1036697" y="1571216"/>
            <a:chExt cx="4042082" cy="1562987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81BA5AC-C127-4481-9A2A-A4184EAEF02E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92302"/>
                <a:gd name="adj2" fmla="val -31565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37" name="مربع نص 36">
              <a:extLst>
                <a:ext uri="{FF2B5EF4-FFF2-40B4-BE49-F238E27FC236}">
                  <a16:creationId xmlns:a16="http://schemas.microsoft.com/office/drawing/2014/main" id="{A5DDF73C-6AAE-44D3-AEB2-7E796B746EE6}"/>
                </a:ext>
              </a:extLst>
            </p:cNvPr>
            <p:cNvSpPr txBox="1"/>
            <p:nvPr/>
          </p:nvSpPr>
          <p:spPr>
            <a:xfrm>
              <a:off x="1309082" y="1708347"/>
              <a:ext cx="3499363" cy="13053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HelveticaNeue"/>
                </a:rPr>
                <a:t>Our lesson today  is </a:t>
              </a:r>
              <a:r>
                <a:rPr lang="en-US" sz="2800" dirty="0">
                  <a:solidFill>
                    <a:srgbClr val="000000"/>
                  </a:solidFill>
                  <a:latin typeface="HelveticaNeue"/>
                </a:rPr>
                <a:t>related to the earth, to the environment</a:t>
              </a:r>
              <a:endParaRPr lang="zh-CN" altLang="en-US" sz="2800" dirty="0">
                <a:solidFill>
                  <a:srgbClr val="000000"/>
                </a:solidFill>
                <a:latin typeface="HelveticaNeue"/>
              </a:endParaRPr>
            </a:p>
          </p:txBody>
        </p:sp>
      </p:grp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08DC9FC7-59A7-4F79-AD30-EF51885C890F}"/>
              </a:ext>
            </a:extLst>
          </p:cNvPr>
          <p:cNvSpPr txBox="1"/>
          <p:nvPr/>
        </p:nvSpPr>
        <p:spPr>
          <a:xfrm>
            <a:off x="7227821" y="3027910"/>
            <a:ext cx="41435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MV Boli" panose="02000500030200090000" pitchFamily="2" charset="0"/>
                <a:cs typeface="MV Boli" panose="02000500030200090000" pitchFamily="2" charset="0"/>
              </a:rPr>
              <a:t>reduction</a:t>
            </a:r>
          </a:p>
        </p:txBody>
      </p:sp>
      <p:pic>
        <p:nvPicPr>
          <p:cNvPr id="38" name="Picture 2" descr="Two Cartoon Boys Talking Stock Illustrations – 61 Two Cartoon Boys Talking  Stock Illustrations, Vectors &amp; Clipart - Dreamstime">
            <a:extLst>
              <a:ext uri="{FF2B5EF4-FFF2-40B4-BE49-F238E27FC236}">
                <a16:creationId xmlns:a16="http://schemas.microsoft.com/office/drawing/2014/main" id="{A58FCDB0-EB22-4B42-8BB9-68D6D8CC9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78" b="96552" l="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3" t="1915" r="4454" b="10722"/>
          <a:stretch/>
        </p:blipFill>
        <p:spPr bwMode="auto">
          <a:xfrm flipH="1">
            <a:off x="599022" y="3429000"/>
            <a:ext cx="5158005" cy="34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مجموعة 38">
            <a:extLst>
              <a:ext uri="{FF2B5EF4-FFF2-40B4-BE49-F238E27FC236}">
                <a16:creationId xmlns:a16="http://schemas.microsoft.com/office/drawing/2014/main" id="{010CB5C2-B123-4E75-A84C-6785FD29134E}"/>
              </a:ext>
            </a:extLst>
          </p:cNvPr>
          <p:cNvGrpSpPr/>
          <p:nvPr/>
        </p:nvGrpSpPr>
        <p:grpSpPr>
          <a:xfrm>
            <a:off x="4169664" y="1601536"/>
            <a:ext cx="2424186" cy="1639686"/>
            <a:chOff x="1036697" y="1571216"/>
            <a:chExt cx="4042082" cy="1562987"/>
          </a:xfrm>
        </p:grpSpPr>
        <p:sp>
          <p:nvSpPr>
            <p:cNvPr id="40" name="Oval 35">
              <a:extLst>
                <a:ext uri="{FF2B5EF4-FFF2-40B4-BE49-F238E27FC236}">
                  <a16:creationId xmlns:a16="http://schemas.microsoft.com/office/drawing/2014/main" id="{6729FFCF-1639-4CAA-A360-85DB21207F03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65564"/>
                <a:gd name="adj2" fmla="val -37371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D5C17435-BD02-48B1-9A57-985F1EA9AA6B}"/>
                </a:ext>
              </a:extLst>
            </p:cNvPr>
            <p:cNvSpPr txBox="1"/>
            <p:nvPr/>
          </p:nvSpPr>
          <p:spPr>
            <a:xfrm>
              <a:off x="1343913" y="1854611"/>
              <a:ext cx="3464530" cy="11441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0" i="0" dirty="0">
                  <a:solidFill>
                    <a:srgbClr val="FF0000"/>
                  </a:solidFill>
                  <a:effectLst/>
                  <a:latin typeface="HelveticaNeue"/>
                </a:rPr>
                <a:t>What is it?</a:t>
              </a:r>
              <a:endParaRPr lang="en-US" sz="2400" dirty="0">
                <a:solidFill>
                  <a:srgbClr val="FF0000"/>
                </a:solidFill>
                <a:latin typeface="Helvetica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1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3" grpId="1"/>
      <p:bldP spid="32" grpId="0"/>
      <p:bldP spid="32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1">
            <a:extLst>
              <a:ext uri="{FF2B5EF4-FFF2-40B4-BE49-F238E27FC236}">
                <a16:creationId xmlns:a16="http://schemas.microsoft.com/office/drawing/2014/main" id="{A279AE2E-2517-489E-9636-96EFC4605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6913" y="3136612"/>
            <a:ext cx="42461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综艺简体" panose="02010601030101010101" pitchFamily="2" charset="-122"/>
              </a:rPr>
              <a:t>Proud to Be </a:t>
            </a:r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30204" pitchFamily="34" charset="0"/>
                <a:ea typeface="方正综艺简体" panose="02010601030101010101" pitchFamily="2" charset="-122"/>
              </a:rPr>
              <a:t>SAUDI</a:t>
            </a:r>
            <a:endParaRPr lang="zh-CN" altLang="en-US" sz="2800" b="1" dirty="0">
              <a:ln>
                <a:solidFill>
                  <a:schemeClr val="bg1"/>
                </a:solidFill>
              </a:ln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30204" pitchFamily="34" charset="0"/>
              <a:ea typeface="方正综艺简体" panose="02010601030101010101" pitchFamily="2" charset="-122"/>
            </a:endParaRPr>
          </a:p>
        </p:txBody>
      </p:sp>
      <p:sp>
        <p:nvSpPr>
          <p:cNvPr id="17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28B7CCEC-4650-4C88-85F0-88152513CFB1}"/>
              </a:ext>
            </a:extLst>
          </p:cNvPr>
          <p:cNvSpPr/>
          <p:nvPr/>
        </p:nvSpPr>
        <p:spPr>
          <a:xfrm rot="5400000" flipV="1">
            <a:off x="5215538" y="3613382"/>
            <a:ext cx="1662751" cy="25134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grpSp>
        <p:nvGrpSpPr>
          <p:cNvPr id="7" name="组合 10">
            <a:extLst>
              <a:ext uri="{FF2B5EF4-FFF2-40B4-BE49-F238E27FC236}">
                <a16:creationId xmlns:a16="http://schemas.microsoft.com/office/drawing/2014/main" id="{9403E98F-DC87-4F00-BCDE-E10E62FE620D}"/>
              </a:ext>
            </a:extLst>
          </p:cNvPr>
          <p:cNvGrpSpPr/>
          <p:nvPr/>
        </p:nvGrpSpPr>
        <p:grpSpPr>
          <a:xfrm>
            <a:off x="1889589" y="2197409"/>
            <a:ext cx="3063411" cy="3063411"/>
            <a:chOff x="2477118" y="1168709"/>
            <a:chExt cx="4063382" cy="4063382"/>
          </a:xfrm>
        </p:grpSpPr>
        <p:sp>
          <p:nvSpPr>
            <p:cNvPr id="8" name="流程图: 接点 11">
              <a:extLst>
                <a:ext uri="{FF2B5EF4-FFF2-40B4-BE49-F238E27FC236}">
                  <a16:creationId xmlns:a16="http://schemas.microsoft.com/office/drawing/2014/main" id="{BF16BDB7-82BF-4E74-A43D-2BB93C016B68}"/>
                </a:ext>
              </a:extLst>
            </p:cNvPr>
            <p:cNvSpPr/>
            <p:nvPr/>
          </p:nvSpPr>
          <p:spPr>
            <a:xfrm>
              <a:off x="2477118" y="1168709"/>
              <a:ext cx="4063382" cy="4063382"/>
            </a:xfrm>
            <a:prstGeom prst="flowChartConnector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  <p:sp>
          <p:nvSpPr>
            <p:cNvPr id="9" name="流程图: 接点 12">
              <a:extLst>
                <a:ext uri="{FF2B5EF4-FFF2-40B4-BE49-F238E27FC236}">
                  <a16:creationId xmlns:a16="http://schemas.microsoft.com/office/drawing/2014/main" id="{685F11D8-71DD-40B6-AE1C-743D2C280F6E}"/>
                </a:ext>
              </a:extLst>
            </p:cNvPr>
            <p:cNvSpPr/>
            <p:nvPr/>
          </p:nvSpPr>
          <p:spPr>
            <a:xfrm>
              <a:off x="2769218" y="1460809"/>
              <a:ext cx="3479182" cy="3479182"/>
            </a:xfrm>
            <a:prstGeom prst="flowChartConnector">
              <a:avLst/>
            </a:prstGeom>
            <a:blipFill>
              <a:blip r:embed="rId3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ea"/>
                <a:sym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1186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en Amazing Places to Visit in Saudi-Arabia | Blue Abaya">
            <a:hlinkClick r:id="rId3"/>
            <a:extLst>
              <a:ext uri="{FF2B5EF4-FFF2-40B4-BE49-F238E27FC236}">
                <a16:creationId xmlns:a16="http://schemas.microsoft.com/office/drawing/2014/main" id="{4AA02ED4-2C69-464A-B538-EF1EEDC6E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1" y="1051218"/>
            <a:ext cx="9753600" cy="54864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16097961-2ECC-42C4-8872-1B2D4629FC5A}"/>
              </a:ext>
            </a:extLst>
          </p:cNvPr>
          <p:cNvSpPr txBox="1"/>
          <p:nvPr/>
        </p:nvSpPr>
        <p:spPr>
          <a:xfrm>
            <a:off x="324469" y="320381"/>
            <a:ext cx="108691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000" b="1" i="0" cap="all" dirty="0">
                <a:solidFill>
                  <a:srgbClr val="202C87"/>
                </a:solidFill>
                <a:effectLst/>
                <a:latin typeface="gotham_lightregular"/>
              </a:rPr>
              <a:t>TEN AMAZING PLACES TO VISIT IN SAUDI-ARABIA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A38EE0-B6FB-43AC-A245-42F3E3728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3871" y="3794418"/>
            <a:ext cx="1413730" cy="130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067D245-C63E-46EE-BF65-89B27280AD5F}"/>
              </a:ext>
            </a:extLst>
          </p:cNvPr>
          <p:cNvSpPr txBox="1"/>
          <p:nvPr/>
        </p:nvSpPr>
        <p:spPr>
          <a:xfrm>
            <a:off x="1770544" y="1531561"/>
            <a:ext cx="8226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F26B6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nkGothic Md BT" panose="020B0807020203060204" pitchFamily="34" charset="0"/>
              </a:rPr>
              <a:t>Have a nice day</a:t>
            </a:r>
            <a:endParaRPr lang="zh-CN" altLang="en-US" sz="7200" dirty="0">
              <a:solidFill>
                <a:srgbClr val="FAA845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BankGothic Md BT" panose="020B080702020306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93456A-2D6B-46CD-9BB2-BFE8C4859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715" y="3838087"/>
            <a:ext cx="72728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LilyUPC" panose="020B0604020202020204" pitchFamily="34" charset="-34"/>
                <a:sym typeface="微软雅黑" panose="020B0503020204020204" pitchFamily="34" charset="-122"/>
              </a:rPr>
              <a:t>Lesson done by: Essa Al </a:t>
            </a:r>
            <a:r>
              <a:rPr lang="en-US" altLang="zh-CN" spc="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LilyUPC" panose="020B0604020202020204" pitchFamily="34" charset="-34"/>
                <a:sym typeface="微软雅黑" panose="020B0503020204020204" pitchFamily="34" charset="-122"/>
              </a:rPr>
              <a:t>Hussaini</a:t>
            </a:r>
            <a:endParaRPr lang="zh-CN" altLang="en-US" spc="6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微软雅黑" panose="020B0503020204020204" pitchFamily="34" charset="-122"/>
              <a:cs typeface="LilyUPC" panose="020B0604020202020204" pitchFamily="34" charset="-34"/>
              <a:sym typeface="微软雅黑" panose="020B0503020204020204" pitchFamily="34" charset="-122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FE1C1FC-F906-429C-BB00-291A3DCBA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1925" y="2826021"/>
            <a:ext cx="68681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6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  <a:sym typeface="微软雅黑" panose="020B0503020204020204" pitchFamily="34" charset="-122"/>
              </a:rPr>
              <a:t>THANK YOU!</a:t>
            </a:r>
            <a:endParaRPr lang="zh-CN" altLang="en-US" sz="6600" spc="600" dirty="0">
              <a:solidFill>
                <a:schemeClr val="tx1">
                  <a:lumMod val="75000"/>
                  <a:lumOff val="25000"/>
                </a:schemeClr>
              </a:solidFill>
              <a:latin typeface="Helvetica" panose="020B0604020202030204" pitchFamily="34" charset="0"/>
              <a:ea typeface="方正综艺简体" panose="02010601030101010101" pitchFamily="2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48560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0"/>
                            </p:stCondLst>
                            <p:childTnLst>
                              <p:par>
                                <p:cTn id="1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6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" decel="50000" autoRev="1" fill="hold">
                                          <p:stCondLst>
                                            <p:cond delay="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4" fill="hold">
                                          <p:stCondLst>
                                            <p:cond delay="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Warm Up </a:t>
            </a:r>
            <a:r>
              <a:rPr lang="en-US" altLang="zh-CN" sz="2000" b="1" dirty="0">
                <a:solidFill>
                  <a:srgbClr val="C0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(Book Closed)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Rectangle 161">
            <a:extLst>
              <a:ext uri="{FF2B5EF4-FFF2-40B4-BE49-F238E27FC236}">
                <a16:creationId xmlns:a16="http://schemas.microsoft.com/office/drawing/2014/main" id="{2C97F059-8ECA-4F49-A1EE-E0BBBF1F2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919" y="1357227"/>
            <a:ext cx="1933025" cy="1168539"/>
          </a:xfrm>
          <a:prstGeom prst="wedgeEllipseCallout">
            <a:avLst>
              <a:gd name="adj1" fmla="val -6023"/>
              <a:gd name="adj2" fmla="val 88343"/>
            </a:avLst>
          </a:prstGeom>
          <a:solidFill>
            <a:srgbClr val="EFFAFA"/>
          </a:solidFill>
          <a:ln>
            <a:solidFill>
              <a:srgbClr val="81D0D4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400" dirty="0">
                <a:solidFill>
                  <a:srgbClr val="FF0000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Eco-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 means?</a:t>
            </a:r>
            <a:endParaRPr lang="zh-CN" altLang="en-US" sz="2400" dirty="0">
              <a:solidFill>
                <a:srgbClr val="C00000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  <p:sp>
        <p:nvSpPr>
          <p:cNvPr id="4" name="Rectangle 161">
            <a:extLst>
              <a:ext uri="{FF2B5EF4-FFF2-40B4-BE49-F238E27FC236}">
                <a16:creationId xmlns:a16="http://schemas.microsoft.com/office/drawing/2014/main" id="{859B8085-F82F-4BC7-9D7C-8F3E18E79B18}"/>
              </a:ext>
            </a:extLst>
          </p:cNvPr>
          <p:cNvSpPr>
            <a:spLocks noChangeArrowheads="1"/>
          </p:cNvSpPr>
          <p:nvPr/>
        </p:nvSpPr>
        <p:spPr bwMode="auto">
          <a:xfrm rot="21360000">
            <a:off x="1419915" y="3378896"/>
            <a:ext cx="5880676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综艺简体" panose="02010601030101010101" pitchFamily="2" charset="-122"/>
              </a:rPr>
              <a:t>Ecotourism</a:t>
            </a:r>
            <a:endParaRPr lang="zh-CN" altLang="en-US" sz="5400" b="1" dirty="0">
              <a:solidFill>
                <a:srgbClr val="C00000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EECD629A-3D38-4039-A729-9557883EE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14" y="3534097"/>
            <a:ext cx="1822673" cy="3408773"/>
          </a:xfrm>
          <a:prstGeom prst="rect">
            <a:avLst/>
          </a:prstGeom>
        </p:spPr>
      </p:pic>
      <p:sp>
        <p:nvSpPr>
          <p:cNvPr id="17" name="Rectangle 161">
            <a:extLst>
              <a:ext uri="{FF2B5EF4-FFF2-40B4-BE49-F238E27FC236}">
                <a16:creationId xmlns:a16="http://schemas.microsoft.com/office/drawing/2014/main" id="{9EEB1CEE-C0CF-4840-916A-D5C7E6343A7F}"/>
              </a:ext>
            </a:extLst>
          </p:cNvPr>
          <p:cNvSpPr>
            <a:spLocks noChangeArrowheads="1"/>
          </p:cNvSpPr>
          <p:nvPr/>
        </p:nvSpPr>
        <p:spPr bwMode="auto">
          <a:xfrm rot="21360000">
            <a:off x="2240893" y="3465681"/>
            <a:ext cx="1831088" cy="92333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5400" b="1" dirty="0">
                <a:solidFill>
                  <a:srgbClr val="FF0000"/>
                </a:solidFill>
                <a:latin typeface="+mj-lt"/>
                <a:ea typeface="方正综艺简体" panose="02010601030101010101" pitchFamily="2" charset="-122"/>
              </a:rPr>
              <a:t>Eco</a:t>
            </a:r>
            <a:endParaRPr lang="zh-CN" altLang="en-US" sz="5400" b="1" dirty="0">
              <a:solidFill>
                <a:srgbClr val="FF0000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3" name="Picture 2" descr="العاب Kurdi4Games: Eco Global Survival Game Free Download (v0.7.1.0)">
            <a:extLst>
              <a:ext uri="{FF2B5EF4-FFF2-40B4-BE49-F238E27FC236}">
                <a16:creationId xmlns:a16="http://schemas.microsoft.com/office/drawing/2014/main" id="{87EAFE33-4D0F-4BAA-A59F-9955FD8E1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05" y="1733211"/>
            <a:ext cx="4819650" cy="2252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15F87CE-0768-4C0E-A202-47B39744F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083864">
            <a:off x="9425666" y="3922339"/>
            <a:ext cx="3400425" cy="3400425"/>
          </a:xfrm>
          <a:prstGeom prst="rect">
            <a:avLst/>
          </a:prstGeom>
          <a:ln>
            <a:noFill/>
          </a:ln>
          <a:effectLst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61">
            <a:extLst>
              <a:ext uri="{FF2B5EF4-FFF2-40B4-BE49-F238E27FC236}">
                <a16:creationId xmlns:a16="http://schemas.microsoft.com/office/drawing/2014/main" id="{E6626AE6-17C1-432E-AA09-24CE87529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7739" y="1536934"/>
            <a:ext cx="3447509" cy="1015663"/>
          </a:xfrm>
          <a:prstGeom prst="accentBorderCallout1">
            <a:avLst>
              <a:gd name="adj1" fmla="val 34693"/>
              <a:gd name="adj2" fmla="val 104588"/>
              <a:gd name="adj3" fmla="val 106874"/>
              <a:gd name="adj4" fmla="val 110787"/>
            </a:avLst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lIns="0" tIns="0" rIns="3600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related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to the earth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to the environment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ea typeface="方正综艺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86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1">
            <a:extLst>
              <a:ext uri="{FF2B5EF4-FFF2-40B4-BE49-F238E27FC236}">
                <a16:creationId xmlns:a16="http://schemas.microsoft.com/office/drawing/2014/main" id="{C80F1F2D-8208-41F4-AED0-7E8FBCEFD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651" y="250586"/>
            <a:ext cx="67918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Warm Up </a:t>
            </a:r>
            <a:r>
              <a:rPr lang="en-US" altLang="zh-CN" sz="2000" b="1" dirty="0">
                <a:solidFill>
                  <a:srgbClr val="C00000"/>
                </a:solidFill>
                <a:latin typeface="Helvetica" panose="020B0604020202030204" pitchFamily="34" charset="0"/>
                <a:ea typeface="方正综艺简体" panose="02010601030101010101" pitchFamily="2" charset="-122"/>
              </a:rPr>
              <a:t>(Book Closed)</a:t>
            </a:r>
            <a:endParaRPr lang="zh-CN" altLang="en-US" sz="2800" dirty="0">
              <a:solidFill>
                <a:srgbClr val="C00000"/>
              </a:solidFill>
              <a:latin typeface="Helvetica" panose="020B0604020202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Rectangle 161">
            <a:extLst>
              <a:ext uri="{FF2B5EF4-FFF2-40B4-BE49-F238E27FC236}">
                <a16:creationId xmlns:a16="http://schemas.microsoft.com/office/drawing/2014/main" id="{859B8085-F82F-4BC7-9D7C-8F3E18E79B18}"/>
              </a:ext>
            </a:extLst>
          </p:cNvPr>
          <p:cNvSpPr>
            <a:spLocks noChangeArrowheads="1"/>
          </p:cNvSpPr>
          <p:nvPr/>
        </p:nvSpPr>
        <p:spPr bwMode="auto">
          <a:xfrm rot="21360000">
            <a:off x="1419915" y="3378896"/>
            <a:ext cx="5880676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综艺简体" panose="02010601030101010101" pitchFamily="2" charset="-122"/>
              </a:rPr>
              <a:t>Ecotourism</a:t>
            </a:r>
            <a:endParaRPr lang="zh-CN" altLang="en-US" sz="5400" b="1" dirty="0">
              <a:solidFill>
                <a:srgbClr val="C00000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EECD629A-3D38-4039-A729-9557883EE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14" y="3534097"/>
            <a:ext cx="1822673" cy="3408773"/>
          </a:xfrm>
          <a:prstGeom prst="rect">
            <a:avLst/>
          </a:prstGeom>
        </p:spPr>
      </p:pic>
      <p:pic>
        <p:nvPicPr>
          <p:cNvPr id="3" name="Picture 2" descr="العاب Kurdi4Games: Eco Global Survival Game Free Download (v0.7.1.0)">
            <a:extLst>
              <a:ext uri="{FF2B5EF4-FFF2-40B4-BE49-F238E27FC236}">
                <a16:creationId xmlns:a16="http://schemas.microsoft.com/office/drawing/2014/main" id="{87EAFE33-4D0F-4BAA-A59F-9955FD8E1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505" y="1733211"/>
            <a:ext cx="4819650" cy="22526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15F87CE-0768-4C0E-A202-47B39744F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083864">
            <a:off x="9425666" y="3922339"/>
            <a:ext cx="3400425" cy="3400425"/>
          </a:xfrm>
          <a:prstGeom prst="rect">
            <a:avLst/>
          </a:prstGeom>
          <a:ln>
            <a:noFill/>
          </a:ln>
          <a:effectLst>
            <a:softEdge rad="495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id="{DCC21F57-C35D-43EC-9541-FEC7012A84F2}"/>
              </a:ext>
            </a:extLst>
          </p:cNvPr>
          <p:cNvSpPr/>
          <p:nvPr/>
        </p:nvSpPr>
        <p:spPr>
          <a:xfrm>
            <a:off x="2210919" y="1258673"/>
            <a:ext cx="3445728" cy="1754326"/>
          </a:xfrm>
          <a:custGeom>
            <a:avLst/>
            <a:gdLst>
              <a:gd name="connsiteX0" fmla="*/ 0 w 3445728"/>
              <a:gd name="connsiteY0" fmla="*/ 175938 h 1055608"/>
              <a:gd name="connsiteX1" fmla="*/ 175938 w 3445728"/>
              <a:gd name="connsiteY1" fmla="*/ 0 h 1055608"/>
              <a:gd name="connsiteX2" fmla="*/ 574288 w 3445728"/>
              <a:gd name="connsiteY2" fmla="*/ 0 h 1055608"/>
              <a:gd name="connsiteX3" fmla="*/ 574288 w 3445728"/>
              <a:gd name="connsiteY3" fmla="*/ 0 h 1055608"/>
              <a:gd name="connsiteX4" fmla="*/ 1435720 w 3445728"/>
              <a:gd name="connsiteY4" fmla="*/ 0 h 1055608"/>
              <a:gd name="connsiteX5" fmla="*/ 3269790 w 3445728"/>
              <a:gd name="connsiteY5" fmla="*/ 0 h 1055608"/>
              <a:gd name="connsiteX6" fmla="*/ 3445728 w 3445728"/>
              <a:gd name="connsiteY6" fmla="*/ 175938 h 1055608"/>
              <a:gd name="connsiteX7" fmla="*/ 3445728 w 3445728"/>
              <a:gd name="connsiteY7" fmla="*/ 615771 h 1055608"/>
              <a:gd name="connsiteX8" fmla="*/ 3445728 w 3445728"/>
              <a:gd name="connsiteY8" fmla="*/ 615771 h 1055608"/>
              <a:gd name="connsiteX9" fmla="*/ 3445728 w 3445728"/>
              <a:gd name="connsiteY9" fmla="*/ 879673 h 1055608"/>
              <a:gd name="connsiteX10" fmla="*/ 3445728 w 3445728"/>
              <a:gd name="connsiteY10" fmla="*/ 879670 h 1055608"/>
              <a:gd name="connsiteX11" fmla="*/ 3269790 w 3445728"/>
              <a:gd name="connsiteY11" fmla="*/ 1055608 h 1055608"/>
              <a:gd name="connsiteX12" fmla="*/ 1435720 w 3445728"/>
              <a:gd name="connsiteY12" fmla="*/ 1055608 h 1055608"/>
              <a:gd name="connsiteX13" fmla="*/ 980137 w 3445728"/>
              <a:gd name="connsiteY13" fmla="*/ 1823975 h 1055608"/>
              <a:gd name="connsiteX14" fmla="*/ 574288 w 3445728"/>
              <a:gd name="connsiteY14" fmla="*/ 1055608 h 1055608"/>
              <a:gd name="connsiteX15" fmla="*/ 175938 w 3445728"/>
              <a:gd name="connsiteY15" fmla="*/ 1055608 h 1055608"/>
              <a:gd name="connsiteX16" fmla="*/ 0 w 3445728"/>
              <a:gd name="connsiteY16" fmla="*/ 879670 h 1055608"/>
              <a:gd name="connsiteX17" fmla="*/ 0 w 3445728"/>
              <a:gd name="connsiteY17" fmla="*/ 879673 h 1055608"/>
              <a:gd name="connsiteX18" fmla="*/ 0 w 3445728"/>
              <a:gd name="connsiteY18" fmla="*/ 615771 h 1055608"/>
              <a:gd name="connsiteX19" fmla="*/ 0 w 3445728"/>
              <a:gd name="connsiteY19" fmla="*/ 615771 h 1055608"/>
              <a:gd name="connsiteX20" fmla="*/ 0 w 3445728"/>
              <a:gd name="connsiteY20" fmla="*/ 175938 h 1055608"/>
              <a:gd name="connsiteX0" fmla="*/ 0 w 3445728"/>
              <a:gd name="connsiteY0" fmla="*/ 175938 h 1823975"/>
              <a:gd name="connsiteX1" fmla="*/ 175938 w 3445728"/>
              <a:gd name="connsiteY1" fmla="*/ 0 h 1823975"/>
              <a:gd name="connsiteX2" fmla="*/ 574288 w 3445728"/>
              <a:gd name="connsiteY2" fmla="*/ 0 h 1823975"/>
              <a:gd name="connsiteX3" fmla="*/ 574288 w 3445728"/>
              <a:gd name="connsiteY3" fmla="*/ 0 h 1823975"/>
              <a:gd name="connsiteX4" fmla="*/ 1435720 w 3445728"/>
              <a:gd name="connsiteY4" fmla="*/ 0 h 1823975"/>
              <a:gd name="connsiteX5" fmla="*/ 3269790 w 3445728"/>
              <a:gd name="connsiteY5" fmla="*/ 0 h 1823975"/>
              <a:gd name="connsiteX6" fmla="*/ 3445728 w 3445728"/>
              <a:gd name="connsiteY6" fmla="*/ 175938 h 1823975"/>
              <a:gd name="connsiteX7" fmla="*/ 3445728 w 3445728"/>
              <a:gd name="connsiteY7" fmla="*/ 615771 h 1823975"/>
              <a:gd name="connsiteX8" fmla="*/ 3445728 w 3445728"/>
              <a:gd name="connsiteY8" fmla="*/ 615771 h 1823975"/>
              <a:gd name="connsiteX9" fmla="*/ 3445728 w 3445728"/>
              <a:gd name="connsiteY9" fmla="*/ 879673 h 1823975"/>
              <a:gd name="connsiteX10" fmla="*/ 3445728 w 3445728"/>
              <a:gd name="connsiteY10" fmla="*/ 879670 h 1823975"/>
              <a:gd name="connsiteX11" fmla="*/ 3269790 w 3445728"/>
              <a:gd name="connsiteY11" fmla="*/ 1055608 h 1823975"/>
              <a:gd name="connsiteX12" fmla="*/ 1435720 w 3445728"/>
              <a:gd name="connsiteY12" fmla="*/ 1055608 h 1823975"/>
              <a:gd name="connsiteX13" fmla="*/ 980137 w 3445728"/>
              <a:gd name="connsiteY13" fmla="*/ 1823975 h 1823975"/>
              <a:gd name="connsiteX14" fmla="*/ 1134358 w 3445728"/>
              <a:gd name="connsiteY14" fmla="*/ 1078468 h 1823975"/>
              <a:gd name="connsiteX15" fmla="*/ 175938 w 3445728"/>
              <a:gd name="connsiteY15" fmla="*/ 1055608 h 1823975"/>
              <a:gd name="connsiteX16" fmla="*/ 0 w 3445728"/>
              <a:gd name="connsiteY16" fmla="*/ 879670 h 1823975"/>
              <a:gd name="connsiteX17" fmla="*/ 0 w 3445728"/>
              <a:gd name="connsiteY17" fmla="*/ 879673 h 1823975"/>
              <a:gd name="connsiteX18" fmla="*/ 0 w 3445728"/>
              <a:gd name="connsiteY18" fmla="*/ 615771 h 1823975"/>
              <a:gd name="connsiteX19" fmla="*/ 0 w 3445728"/>
              <a:gd name="connsiteY19" fmla="*/ 615771 h 1823975"/>
              <a:gd name="connsiteX20" fmla="*/ 0 w 3445728"/>
              <a:gd name="connsiteY20" fmla="*/ 175938 h 182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445728" h="1823975">
                <a:moveTo>
                  <a:pt x="0" y="175938"/>
                </a:moveTo>
                <a:cubicBezTo>
                  <a:pt x="0" y="78770"/>
                  <a:pt x="78770" y="0"/>
                  <a:pt x="175938" y="0"/>
                </a:cubicBezTo>
                <a:lnTo>
                  <a:pt x="574288" y="0"/>
                </a:lnTo>
                <a:lnTo>
                  <a:pt x="574288" y="0"/>
                </a:lnTo>
                <a:lnTo>
                  <a:pt x="1435720" y="0"/>
                </a:lnTo>
                <a:lnTo>
                  <a:pt x="3269790" y="0"/>
                </a:lnTo>
                <a:cubicBezTo>
                  <a:pt x="3366958" y="0"/>
                  <a:pt x="3445728" y="78770"/>
                  <a:pt x="3445728" y="175938"/>
                </a:cubicBezTo>
                <a:lnTo>
                  <a:pt x="3445728" y="615771"/>
                </a:lnTo>
                <a:lnTo>
                  <a:pt x="3445728" y="615771"/>
                </a:lnTo>
                <a:lnTo>
                  <a:pt x="3445728" y="879673"/>
                </a:lnTo>
                <a:lnTo>
                  <a:pt x="3445728" y="879670"/>
                </a:lnTo>
                <a:cubicBezTo>
                  <a:pt x="3445728" y="976838"/>
                  <a:pt x="3366958" y="1055608"/>
                  <a:pt x="3269790" y="1055608"/>
                </a:cubicBezTo>
                <a:lnTo>
                  <a:pt x="1435720" y="1055608"/>
                </a:lnTo>
                <a:lnTo>
                  <a:pt x="980137" y="1823975"/>
                </a:lnTo>
                <a:lnTo>
                  <a:pt x="1134358" y="1078468"/>
                </a:lnTo>
                <a:cubicBezTo>
                  <a:pt x="1001575" y="1078468"/>
                  <a:pt x="308721" y="1055608"/>
                  <a:pt x="175938" y="1055608"/>
                </a:cubicBezTo>
                <a:cubicBezTo>
                  <a:pt x="78770" y="1055608"/>
                  <a:pt x="0" y="976838"/>
                  <a:pt x="0" y="879670"/>
                </a:cubicBezTo>
                <a:lnTo>
                  <a:pt x="0" y="879673"/>
                </a:lnTo>
                <a:lnTo>
                  <a:pt x="0" y="615771"/>
                </a:lnTo>
                <a:lnTo>
                  <a:pt x="0" y="615771"/>
                </a:lnTo>
                <a:lnTo>
                  <a:pt x="0" y="175938"/>
                </a:lnTo>
                <a:close/>
              </a:path>
            </a:pathLst>
          </a:custGeom>
          <a:solidFill>
            <a:srgbClr val="FFF9E7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</a:rPr>
              <a:t>your ideas</a:t>
            </a:r>
          </a:p>
          <a:p>
            <a:pPr algn="ctr"/>
            <a:r>
              <a:rPr lang="en-US" sz="2000" dirty="0">
                <a:ln w="0"/>
                <a:solidFill>
                  <a:srgbClr val="FF0000"/>
                </a:solidFill>
              </a:rPr>
              <a:t>about the meaning of </a:t>
            </a:r>
          </a:p>
          <a:p>
            <a:pPr algn="ctr"/>
            <a:endParaRPr lang="en-US" sz="2000" dirty="0">
              <a:ln w="0"/>
              <a:solidFill>
                <a:srgbClr val="FF0000"/>
              </a:solidFill>
            </a:endParaRPr>
          </a:p>
          <a:p>
            <a:pPr algn="ctr"/>
            <a:endParaRPr lang="en-US" sz="4000" dirty="0">
              <a:ln w="0"/>
              <a:solidFill>
                <a:srgbClr val="FF000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B7A2457-275F-4957-ACCD-B6E2040E59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5" t="25480" r="51439"/>
          <a:stretch/>
        </p:blipFill>
        <p:spPr>
          <a:xfrm>
            <a:off x="309785" y="4408111"/>
            <a:ext cx="1085088" cy="183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10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28B7CCEC-4650-4C88-85F0-88152513CFB1}"/>
              </a:ext>
            </a:extLst>
          </p:cNvPr>
          <p:cNvSpPr/>
          <p:nvPr/>
        </p:nvSpPr>
        <p:spPr>
          <a:xfrm rot="5400000" flipV="1">
            <a:off x="5215538" y="3613382"/>
            <a:ext cx="1662751" cy="25134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F69A67B-8525-4C76-BF13-B03CA9360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75" y="2276906"/>
            <a:ext cx="2069374" cy="23186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2787042-19B4-40FB-B711-3F494EA03811}"/>
              </a:ext>
            </a:extLst>
          </p:cNvPr>
          <p:cNvGrpSpPr/>
          <p:nvPr/>
        </p:nvGrpSpPr>
        <p:grpSpPr>
          <a:xfrm>
            <a:off x="2022595" y="2104719"/>
            <a:ext cx="2655126" cy="2648562"/>
            <a:chOff x="6451883" y="2173032"/>
            <a:chExt cx="2655126" cy="2648562"/>
          </a:xfrm>
        </p:grpSpPr>
        <p:sp>
          <p:nvSpPr>
            <p:cNvPr id="9" name="Circle: Hollow 45">
              <a:extLst>
                <a:ext uri="{FF2B5EF4-FFF2-40B4-BE49-F238E27FC236}">
                  <a16:creationId xmlns:a16="http://schemas.microsoft.com/office/drawing/2014/main" id="{050EB3C5-CC09-48F3-B9A7-EC2187060823}"/>
                </a:ext>
              </a:extLst>
            </p:cNvPr>
            <p:cNvSpPr/>
            <p:nvPr/>
          </p:nvSpPr>
          <p:spPr>
            <a:xfrm>
              <a:off x="6458447" y="2173032"/>
              <a:ext cx="2648562" cy="2648562"/>
            </a:xfrm>
            <a:prstGeom prst="donut">
              <a:avLst>
                <a:gd name="adj" fmla="val 12685"/>
              </a:avLst>
            </a:prstGeom>
            <a:solidFill>
              <a:srgbClr val="84AF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0" name="Group 105">
              <a:extLst>
                <a:ext uri="{FF2B5EF4-FFF2-40B4-BE49-F238E27FC236}">
                  <a16:creationId xmlns:a16="http://schemas.microsoft.com/office/drawing/2014/main" id="{66C3BF3E-EEE2-45F9-8FFE-691DE0FC9070}"/>
                </a:ext>
              </a:extLst>
            </p:cNvPr>
            <p:cNvGrpSpPr/>
            <p:nvPr/>
          </p:nvGrpSpPr>
          <p:grpSpPr>
            <a:xfrm>
              <a:off x="6451883" y="2173032"/>
              <a:ext cx="2655126" cy="2648562"/>
              <a:chOff x="6407654" y="2173032"/>
              <a:chExt cx="2655126" cy="2648562"/>
            </a:xfrm>
          </p:grpSpPr>
          <p:sp>
            <p:nvSpPr>
              <p:cNvPr id="11" name="Block Arc 44">
                <a:extLst>
                  <a:ext uri="{FF2B5EF4-FFF2-40B4-BE49-F238E27FC236}">
                    <a16:creationId xmlns:a16="http://schemas.microsoft.com/office/drawing/2014/main" id="{02C4542C-E986-404B-925A-8282CCCE73FB}"/>
                  </a:ext>
                </a:extLst>
              </p:cNvPr>
              <p:cNvSpPr/>
              <p:nvPr/>
            </p:nvSpPr>
            <p:spPr>
              <a:xfrm rot="17100000">
                <a:off x="6414218" y="2173032"/>
                <a:ext cx="2648562" cy="2648562"/>
              </a:xfrm>
              <a:prstGeom prst="blockArc">
                <a:avLst>
                  <a:gd name="adj1" fmla="val 183959"/>
                  <a:gd name="adj2" fmla="val 10321606"/>
                  <a:gd name="adj3" fmla="val 12799"/>
                </a:avLst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46">
                <a:extLst>
                  <a:ext uri="{FF2B5EF4-FFF2-40B4-BE49-F238E27FC236}">
                    <a16:creationId xmlns:a16="http://schemas.microsoft.com/office/drawing/2014/main" id="{C98F5AE7-635C-4729-911E-FCF372CEC9B7}"/>
                  </a:ext>
                </a:extLst>
              </p:cNvPr>
              <p:cNvSpPr/>
              <p:nvPr/>
            </p:nvSpPr>
            <p:spPr>
              <a:xfrm>
                <a:off x="6407654" y="2173032"/>
                <a:ext cx="2648562" cy="2648562"/>
              </a:xfrm>
              <a:prstGeom prst="blockArc">
                <a:avLst>
                  <a:gd name="adj1" fmla="val 5324802"/>
                  <a:gd name="adj2" fmla="val 10321606"/>
                  <a:gd name="adj3" fmla="val 12799"/>
                </a:avLst>
              </a:prstGeom>
              <a:solidFill>
                <a:srgbClr val="FC9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47">
                <a:extLst>
                  <a:ext uri="{FF2B5EF4-FFF2-40B4-BE49-F238E27FC236}">
                    <a16:creationId xmlns:a16="http://schemas.microsoft.com/office/drawing/2014/main" id="{2BDF3417-EBF6-451D-8099-1A784B3BFE69}"/>
                  </a:ext>
                </a:extLst>
              </p:cNvPr>
              <p:cNvSpPr/>
              <p:nvPr/>
            </p:nvSpPr>
            <p:spPr>
              <a:xfrm rot="2700000">
                <a:off x="6407654" y="2173032"/>
                <a:ext cx="2648562" cy="2648562"/>
              </a:xfrm>
              <a:prstGeom prst="blockArc">
                <a:avLst>
                  <a:gd name="adj1" fmla="val 6907547"/>
                  <a:gd name="adj2" fmla="val 10321606"/>
                  <a:gd name="adj3" fmla="val 12799"/>
                </a:avLst>
              </a:prstGeom>
              <a:solidFill>
                <a:srgbClr val="FACD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" name="Rectangle 161">
            <a:extLst>
              <a:ext uri="{FF2B5EF4-FFF2-40B4-BE49-F238E27FC236}">
                <a16:creationId xmlns:a16="http://schemas.microsoft.com/office/drawing/2014/main" id="{A2388F88-6069-4466-99A4-085DB6C0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298" y="2907678"/>
            <a:ext cx="4246169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2000" b="1" dirty="0">
                <a:latin typeface="+mj-lt"/>
                <a:ea typeface="方正综艺简体" panose="02010601030101010101" pitchFamily="2" charset="-122"/>
              </a:rPr>
              <a:t>Revising what you did</a:t>
            </a:r>
          </a:p>
          <a:p>
            <a:pPr lvl="0" algn="ctr"/>
            <a:endParaRPr lang="en-US" altLang="zh-CN" sz="2000" b="1" dirty="0">
              <a:latin typeface="+mj-lt"/>
              <a:ea typeface="方正综艺简体" panose="02010601030101010101" pitchFamily="2" charset="-122"/>
            </a:endParaRPr>
          </a:p>
          <a:p>
            <a:pPr lvl="0" algn="ctr"/>
            <a:r>
              <a:rPr lang="en-US" altLang="zh-CN" sz="3200" b="1" dirty="0">
                <a:solidFill>
                  <a:srgbClr val="FF0000"/>
                </a:solidFill>
                <a:latin typeface="+mj-lt"/>
                <a:ea typeface="方正综艺简体" panose="02010601030101010101" pitchFamily="2" charset="-122"/>
              </a:rPr>
              <a:t>Vocabulary Building</a:t>
            </a:r>
          </a:p>
          <a:p>
            <a:pPr lvl="0" algn="ctr"/>
            <a:endParaRPr lang="zh-CN" altLang="en-US" sz="3200" b="1" dirty="0">
              <a:solidFill>
                <a:srgbClr val="FF0000"/>
              </a:solidFill>
              <a:latin typeface="+mj-lt"/>
              <a:ea typeface="方正综艺简体" panose="02010601030101010101" pitchFamily="2" charset="-122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7CD027EA-290D-483D-A984-06F7C86B701E}"/>
              </a:ext>
            </a:extLst>
          </p:cNvPr>
          <p:cNvSpPr txBox="1"/>
          <p:nvPr/>
        </p:nvSpPr>
        <p:spPr>
          <a:xfrm>
            <a:off x="5808141" y="5276282"/>
            <a:ext cx="50584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https://www.liveworksheets.com/id1242917gs</a:t>
            </a:r>
          </a:p>
        </p:txBody>
      </p:sp>
      <p:pic>
        <p:nvPicPr>
          <p:cNvPr id="3" name="صورة 2">
            <a:hlinkClick r:id="rId4"/>
            <a:extLst>
              <a:ext uri="{FF2B5EF4-FFF2-40B4-BE49-F238E27FC236}">
                <a16:creationId xmlns:a16="http://schemas.microsoft.com/office/drawing/2014/main" id="{0CBC1CD9-8C11-4802-ACD3-F1772B52DB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8141" y="4560811"/>
            <a:ext cx="5058481" cy="647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4">
            <a:hlinkClick r:id="rId4"/>
            <a:extLst>
              <a:ext uri="{FF2B5EF4-FFF2-40B4-BE49-F238E27FC236}">
                <a16:creationId xmlns:a16="http://schemas.microsoft.com/office/drawing/2014/main" id="{97BDB0C6-0EF1-4D26-9768-99A94A343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37381" y="4753281"/>
            <a:ext cx="877815" cy="8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817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任意多边形 8" descr="e7d195523061f1c0205959036996ad55c215b892a7aac5c0B9ADEF7896FB48F2EF97163A2DE1401E1875DEDC438B7864AD24CA23553DBBBD975DAF4CAD4A2592689FFB6CEE59FFA55B2702D0E5EE29CDFC0DD98BC7D6A39A64D3162AEA17DB19B9B9A87D0E9A0C5838999CD047764B32476FB53FC54D3671B43638F8C25D9EC95BB52BCC6C1CB3F6DE41EB0266A54822">
            <a:extLst>
              <a:ext uri="{FF2B5EF4-FFF2-40B4-BE49-F238E27FC236}">
                <a16:creationId xmlns:a16="http://schemas.microsoft.com/office/drawing/2014/main" id="{28B7CCEC-4650-4C88-85F0-88152513CFB1}"/>
              </a:ext>
            </a:extLst>
          </p:cNvPr>
          <p:cNvSpPr/>
          <p:nvPr/>
        </p:nvSpPr>
        <p:spPr>
          <a:xfrm rot="5400000" flipV="1">
            <a:off x="5215538" y="3613382"/>
            <a:ext cx="1662751" cy="251344"/>
          </a:xfrm>
          <a:custGeom>
            <a:avLst/>
            <a:gdLst>
              <a:gd name="connsiteX0" fmla="*/ 0 w 3125338"/>
              <a:gd name="connsiteY0" fmla="*/ 0 h 0"/>
              <a:gd name="connsiteX1" fmla="*/ 3125338 w 312533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25338">
                <a:moveTo>
                  <a:pt x="0" y="0"/>
                </a:moveTo>
                <a:lnTo>
                  <a:pt x="3125338" y="0"/>
                </a:lnTo>
              </a:path>
            </a:pathLst>
          </a:custGeom>
          <a:noFill/>
          <a:ln w="12700" cap="flat" cmpd="sng" algn="ctr">
            <a:gradFill>
              <a:gsLst>
                <a:gs pos="0">
                  <a:srgbClr val="F26B6D"/>
                </a:gs>
                <a:gs pos="100000">
                  <a:srgbClr val="F34F56">
                    <a:lumMod val="20000"/>
                    <a:lumOff val="80000"/>
                  </a:srgbClr>
                </a:gs>
              </a:gsLst>
              <a:lin ang="0" scaled="0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F69A67B-8525-4C76-BF13-B03CA9360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75" y="2276906"/>
            <a:ext cx="2069374" cy="23186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A2787042-19B4-40FB-B711-3F494EA03811}"/>
              </a:ext>
            </a:extLst>
          </p:cNvPr>
          <p:cNvGrpSpPr/>
          <p:nvPr/>
        </p:nvGrpSpPr>
        <p:grpSpPr>
          <a:xfrm>
            <a:off x="2022595" y="2104719"/>
            <a:ext cx="2655126" cy="2648562"/>
            <a:chOff x="6451883" y="2173032"/>
            <a:chExt cx="2655126" cy="2648562"/>
          </a:xfrm>
        </p:grpSpPr>
        <p:sp>
          <p:nvSpPr>
            <p:cNvPr id="9" name="Circle: Hollow 45">
              <a:extLst>
                <a:ext uri="{FF2B5EF4-FFF2-40B4-BE49-F238E27FC236}">
                  <a16:creationId xmlns:a16="http://schemas.microsoft.com/office/drawing/2014/main" id="{050EB3C5-CC09-48F3-B9A7-EC2187060823}"/>
                </a:ext>
              </a:extLst>
            </p:cNvPr>
            <p:cNvSpPr/>
            <p:nvPr/>
          </p:nvSpPr>
          <p:spPr>
            <a:xfrm>
              <a:off x="6458447" y="2173032"/>
              <a:ext cx="2648562" cy="2648562"/>
            </a:xfrm>
            <a:prstGeom prst="donut">
              <a:avLst>
                <a:gd name="adj" fmla="val 12685"/>
              </a:avLst>
            </a:prstGeom>
            <a:solidFill>
              <a:srgbClr val="84AF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0" name="Group 105">
              <a:extLst>
                <a:ext uri="{FF2B5EF4-FFF2-40B4-BE49-F238E27FC236}">
                  <a16:creationId xmlns:a16="http://schemas.microsoft.com/office/drawing/2014/main" id="{66C3BF3E-EEE2-45F9-8FFE-691DE0FC9070}"/>
                </a:ext>
              </a:extLst>
            </p:cNvPr>
            <p:cNvGrpSpPr/>
            <p:nvPr/>
          </p:nvGrpSpPr>
          <p:grpSpPr>
            <a:xfrm>
              <a:off x="6451883" y="2173032"/>
              <a:ext cx="2655126" cy="2648562"/>
              <a:chOff x="6407654" y="2173032"/>
              <a:chExt cx="2655126" cy="2648562"/>
            </a:xfrm>
          </p:grpSpPr>
          <p:sp>
            <p:nvSpPr>
              <p:cNvPr id="11" name="Block Arc 44">
                <a:extLst>
                  <a:ext uri="{FF2B5EF4-FFF2-40B4-BE49-F238E27FC236}">
                    <a16:creationId xmlns:a16="http://schemas.microsoft.com/office/drawing/2014/main" id="{02C4542C-E986-404B-925A-8282CCCE73FB}"/>
                  </a:ext>
                </a:extLst>
              </p:cNvPr>
              <p:cNvSpPr/>
              <p:nvPr/>
            </p:nvSpPr>
            <p:spPr>
              <a:xfrm rot="17100000">
                <a:off x="6414218" y="2173032"/>
                <a:ext cx="2648562" cy="2648562"/>
              </a:xfrm>
              <a:prstGeom prst="blockArc">
                <a:avLst>
                  <a:gd name="adj1" fmla="val 183959"/>
                  <a:gd name="adj2" fmla="val 10321606"/>
                  <a:gd name="adj3" fmla="val 12799"/>
                </a:avLst>
              </a:prstGeom>
              <a:solidFill>
                <a:srgbClr val="FF42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46">
                <a:extLst>
                  <a:ext uri="{FF2B5EF4-FFF2-40B4-BE49-F238E27FC236}">
                    <a16:creationId xmlns:a16="http://schemas.microsoft.com/office/drawing/2014/main" id="{C98F5AE7-635C-4729-911E-FCF372CEC9B7}"/>
                  </a:ext>
                </a:extLst>
              </p:cNvPr>
              <p:cNvSpPr/>
              <p:nvPr/>
            </p:nvSpPr>
            <p:spPr>
              <a:xfrm>
                <a:off x="6407654" y="2173032"/>
                <a:ext cx="2648562" cy="2648562"/>
              </a:xfrm>
              <a:prstGeom prst="blockArc">
                <a:avLst>
                  <a:gd name="adj1" fmla="val 5324802"/>
                  <a:gd name="adj2" fmla="val 10321606"/>
                  <a:gd name="adj3" fmla="val 12799"/>
                </a:avLst>
              </a:prstGeom>
              <a:solidFill>
                <a:srgbClr val="FC9D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Block Arc 47">
                <a:extLst>
                  <a:ext uri="{FF2B5EF4-FFF2-40B4-BE49-F238E27FC236}">
                    <a16:creationId xmlns:a16="http://schemas.microsoft.com/office/drawing/2014/main" id="{2BDF3417-EBF6-451D-8099-1A784B3BFE69}"/>
                  </a:ext>
                </a:extLst>
              </p:cNvPr>
              <p:cNvSpPr/>
              <p:nvPr/>
            </p:nvSpPr>
            <p:spPr>
              <a:xfrm rot="2700000">
                <a:off x="6407654" y="2173032"/>
                <a:ext cx="2648562" cy="2648562"/>
              </a:xfrm>
              <a:prstGeom prst="blockArc">
                <a:avLst>
                  <a:gd name="adj1" fmla="val 6907547"/>
                  <a:gd name="adj2" fmla="val 10321606"/>
                  <a:gd name="adj3" fmla="val 12799"/>
                </a:avLst>
              </a:prstGeom>
              <a:solidFill>
                <a:srgbClr val="FACD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" name="Rectangle 161" hidden="1">
            <a:extLst>
              <a:ext uri="{FF2B5EF4-FFF2-40B4-BE49-F238E27FC236}">
                <a16:creationId xmlns:a16="http://schemas.microsoft.com/office/drawing/2014/main" id="{A2388F88-6069-4466-99A4-085DB6C02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313" y="3289012"/>
            <a:ext cx="42461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/>
            <a:r>
              <a:rPr lang="en-US" altLang="zh-CN" sz="3200" b="1" dirty="0">
                <a:solidFill>
                  <a:srgbClr val="FF0000"/>
                </a:solidFill>
                <a:latin typeface="+mj-lt"/>
                <a:ea typeface="方正综艺简体" panose="02010601030101010101" pitchFamily="2" charset="-122"/>
              </a:rPr>
              <a:t>Page: 40</a:t>
            </a:r>
            <a:endParaRPr lang="zh-CN" altLang="en-US" sz="3200" b="1" dirty="0">
              <a:solidFill>
                <a:srgbClr val="FF0000"/>
              </a:solidFill>
              <a:latin typeface="+mj-lt"/>
              <a:ea typeface="方正综艺简体" panose="02010601030101010101" pitchFamily="2" charset="-122"/>
            </a:endParaRPr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196FD60A-88F8-4E1E-AADA-D648D9C00FC9}"/>
              </a:ext>
            </a:extLst>
          </p:cNvPr>
          <p:cNvGrpSpPr/>
          <p:nvPr/>
        </p:nvGrpSpPr>
        <p:grpSpPr>
          <a:xfrm>
            <a:off x="-498296" y="-655784"/>
            <a:ext cx="16222474" cy="8169567"/>
            <a:chOff x="-498296" y="-655784"/>
            <a:chExt cx="16222474" cy="8169567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C7CC3B7A-F825-447E-BCFD-5A64F00C6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095" y="-423864"/>
              <a:ext cx="10603083" cy="76420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صورة 15">
              <a:extLst>
                <a:ext uri="{FF2B5EF4-FFF2-40B4-BE49-F238E27FC236}">
                  <a16:creationId xmlns:a16="http://schemas.microsoft.com/office/drawing/2014/main" id="{623DF627-B372-4E42-914C-F01036602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98296" y="-423864"/>
              <a:ext cx="4514166" cy="770572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D5A6BEB5-33F1-4EA7-B295-A69678F80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61966" y="-655784"/>
              <a:ext cx="4514166" cy="8169567"/>
            </a:xfrm>
            <a:prstGeom prst="rect">
              <a:avLst/>
            </a:prstGeom>
            <a:ln>
              <a:noFill/>
            </a:ln>
            <a:effectLst>
              <a:softEdge rad="190500"/>
            </a:effectLst>
          </p:spPr>
        </p:pic>
      </p:grpSp>
      <p:sp>
        <p:nvSpPr>
          <p:cNvPr id="19" name="Rectangle 26">
            <a:extLst>
              <a:ext uri="{FF2B5EF4-FFF2-40B4-BE49-F238E27FC236}">
                <a16:creationId xmlns:a16="http://schemas.microsoft.com/office/drawing/2014/main" id="{FC0EBA13-CD82-4647-898A-3F16BCFFE370}"/>
              </a:ext>
            </a:extLst>
          </p:cNvPr>
          <p:cNvSpPr/>
          <p:nvPr/>
        </p:nvSpPr>
        <p:spPr>
          <a:xfrm>
            <a:off x="0" y="-13521"/>
            <a:ext cx="2438400" cy="6865936"/>
          </a:xfrm>
          <a:prstGeom prst="rect">
            <a:avLst/>
          </a:prstGeom>
          <a:solidFill>
            <a:srgbClr val="8649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0" name="Rectangle 27">
            <a:extLst>
              <a:ext uri="{FF2B5EF4-FFF2-40B4-BE49-F238E27FC236}">
                <a16:creationId xmlns:a16="http://schemas.microsoft.com/office/drawing/2014/main" id="{B6356A91-818E-44F4-8190-289244D3FC64}"/>
              </a:ext>
            </a:extLst>
          </p:cNvPr>
          <p:cNvSpPr/>
          <p:nvPr/>
        </p:nvSpPr>
        <p:spPr>
          <a:xfrm>
            <a:off x="2438400" y="-13521"/>
            <a:ext cx="2438400" cy="686593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8">
            <a:extLst>
              <a:ext uri="{FF2B5EF4-FFF2-40B4-BE49-F238E27FC236}">
                <a16:creationId xmlns:a16="http://schemas.microsoft.com/office/drawing/2014/main" id="{BC4B5A55-A2B8-4C21-B6F6-BF430B0915C2}"/>
              </a:ext>
            </a:extLst>
          </p:cNvPr>
          <p:cNvSpPr/>
          <p:nvPr/>
        </p:nvSpPr>
        <p:spPr>
          <a:xfrm>
            <a:off x="4876800" y="-13521"/>
            <a:ext cx="2438400" cy="6865936"/>
          </a:xfrm>
          <a:prstGeom prst="rect">
            <a:avLst/>
          </a:prstGeom>
          <a:solidFill>
            <a:srgbClr val="AEDE4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9">
            <a:extLst>
              <a:ext uri="{FF2B5EF4-FFF2-40B4-BE49-F238E27FC236}">
                <a16:creationId xmlns:a16="http://schemas.microsoft.com/office/drawing/2014/main" id="{9358D822-240E-4D33-8B5B-34566108FB11}"/>
              </a:ext>
            </a:extLst>
          </p:cNvPr>
          <p:cNvSpPr/>
          <p:nvPr/>
        </p:nvSpPr>
        <p:spPr>
          <a:xfrm>
            <a:off x="7315200" y="-13521"/>
            <a:ext cx="2438400" cy="6865936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30">
            <a:extLst>
              <a:ext uri="{FF2B5EF4-FFF2-40B4-BE49-F238E27FC236}">
                <a16:creationId xmlns:a16="http://schemas.microsoft.com/office/drawing/2014/main" id="{A0951DC9-37F7-4B79-BB70-44052A756BCE}"/>
              </a:ext>
            </a:extLst>
          </p:cNvPr>
          <p:cNvSpPr/>
          <p:nvPr/>
        </p:nvSpPr>
        <p:spPr>
          <a:xfrm>
            <a:off x="9753600" y="-13521"/>
            <a:ext cx="2438400" cy="686593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899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D9BE62D-007E-457C-B71F-4CB6EF770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32877FA-A4F8-4A64-8850-6E48F3BEB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1430"/>
            <a:ext cx="608924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891BA9-EA2E-4988-93AC-CD07AC6354FD}"/>
              </a:ext>
            </a:extLst>
          </p:cNvPr>
          <p:cNvSpPr/>
          <p:nvPr/>
        </p:nvSpPr>
        <p:spPr>
          <a:xfrm>
            <a:off x="6176001" y="2331720"/>
            <a:ext cx="6350615" cy="4708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C70857A4-44D7-477F-9BA8-0EE0A374D1AE}"/>
              </a:ext>
            </a:extLst>
          </p:cNvPr>
          <p:cNvSpPr/>
          <p:nvPr/>
        </p:nvSpPr>
        <p:spPr>
          <a:xfrm>
            <a:off x="6507524" y="2438239"/>
            <a:ext cx="2305006" cy="510778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</a:rPr>
              <a:t>.. the title</a:t>
            </a:r>
            <a:r>
              <a:rPr lang="en-US" sz="2400" dirty="0">
                <a:ln w="0"/>
                <a:solidFill>
                  <a:schemeClr val="bg1"/>
                </a:solidFill>
              </a:rPr>
              <a:t>?</a:t>
            </a:r>
            <a:endParaRPr lang="en-US" sz="3600" dirty="0">
              <a:ln w="0"/>
              <a:solidFill>
                <a:schemeClr val="bg1"/>
              </a:solidFill>
            </a:endParaRPr>
          </a:p>
        </p:txBody>
      </p:sp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B5A8D3BC-4828-4F54-9931-747DB3D1D6F4}"/>
              </a:ext>
            </a:extLst>
          </p:cNvPr>
          <p:cNvSpPr/>
          <p:nvPr/>
        </p:nvSpPr>
        <p:spPr>
          <a:xfrm>
            <a:off x="6507524" y="3071422"/>
            <a:ext cx="2305006" cy="510778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</a:rPr>
              <a:t>.. </a:t>
            </a:r>
            <a:r>
              <a:rPr lang="en-US" sz="2000" dirty="0">
                <a:ln w="0"/>
                <a:solidFill>
                  <a:srgbClr val="FFFFFC"/>
                </a:solidFill>
              </a:rPr>
              <a:t>#</a:t>
            </a:r>
            <a:r>
              <a:rPr lang="en-US" sz="2000" dirty="0">
                <a:ln w="0"/>
              </a:rPr>
              <a:t> of </a:t>
            </a:r>
            <a:r>
              <a:rPr lang="en-US" sz="2400" dirty="0">
                <a:ln w="0"/>
              </a:rPr>
              <a:t>pics</a:t>
            </a:r>
            <a:r>
              <a:rPr lang="en-US" sz="2000" dirty="0">
                <a:ln w="0"/>
                <a:solidFill>
                  <a:schemeClr val="bg1"/>
                </a:solidFill>
              </a:rPr>
              <a:t>?</a:t>
            </a:r>
            <a:endParaRPr lang="en-US" sz="3200" dirty="0">
              <a:ln w="0"/>
              <a:solidFill>
                <a:schemeClr val="bg1"/>
              </a:solidFill>
            </a:endParaRPr>
          </a:p>
        </p:txBody>
      </p:sp>
      <p:sp>
        <p:nvSpPr>
          <p:cNvPr id="40" name="مستطيل: زوايا مستديرة 39">
            <a:extLst>
              <a:ext uri="{FF2B5EF4-FFF2-40B4-BE49-F238E27FC236}">
                <a16:creationId xmlns:a16="http://schemas.microsoft.com/office/drawing/2014/main" id="{02CB2B39-807D-43BC-BF97-17B1A7199F96}"/>
              </a:ext>
            </a:extLst>
          </p:cNvPr>
          <p:cNvSpPr/>
          <p:nvPr/>
        </p:nvSpPr>
        <p:spPr>
          <a:xfrm>
            <a:off x="8954440" y="3071422"/>
            <a:ext cx="2305006" cy="4426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</a:rPr>
              <a:t>like the places?</a:t>
            </a:r>
            <a:endParaRPr lang="en-US" sz="3200" dirty="0">
              <a:ln w="0"/>
              <a:solidFill>
                <a:schemeClr val="bg1"/>
              </a:solidFill>
            </a:endParaRPr>
          </a:p>
        </p:txBody>
      </p:sp>
      <p:sp>
        <p:nvSpPr>
          <p:cNvPr id="41" name="مستطيل: زوايا مستديرة 40">
            <a:extLst>
              <a:ext uri="{FF2B5EF4-FFF2-40B4-BE49-F238E27FC236}">
                <a16:creationId xmlns:a16="http://schemas.microsoft.com/office/drawing/2014/main" id="{9474DA95-0B2B-4571-9A6A-3B5A6618AB39}"/>
              </a:ext>
            </a:extLst>
          </p:cNvPr>
          <p:cNvSpPr/>
          <p:nvPr/>
        </p:nvSpPr>
        <p:spPr>
          <a:xfrm>
            <a:off x="8954440" y="3609670"/>
            <a:ext cx="2305006" cy="7831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</a:rPr>
              <a:t>Have you ever</a:t>
            </a:r>
            <a:r>
              <a:rPr lang="en-US" sz="2000" dirty="0">
                <a:ln w="0"/>
              </a:rPr>
              <a:t> experienced?</a:t>
            </a:r>
            <a:endParaRPr lang="en-US" sz="3200" dirty="0">
              <a:ln w="0"/>
              <a:solidFill>
                <a:schemeClr val="bg1"/>
              </a:solidFill>
            </a:endParaRPr>
          </a:p>
        </p:txBody>
      </p:sp>
      <p:sp>
        <p:nvSpPr>
          <p:cNvPr id="42" name="مستطيل: زوايا مستديرة 41">
            <a:extLst>
              <a:ext uri="{FF2B5EF4-FFF2-40B4-BE49-F238E27FC236}">
                <a16:creationId xmlns:a16="http://schemas.microsoft.com/office/drawing/2014/main" id="{90460879-08A4-4839-BBFD-EBC171570E5E}"/>
              </a:ext>
            </a:extLst>
          </p:cNvPr>
          <p:cNvSpPr/>
          <p:nvPr/>
        </p:nvSpPr>
        <p:spPr>
          <a:xfrm>
            <a:off x="8954440" y="4529245"/>
            <a:ext cx="2305006" cy="10556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dirty="0">
                <a:ln w="0"/>
              </a:rPr>
              <a:t>Places have </a:t>
            </a:r>
            <a:r>
              <a:rPr lang="en-US" sz="2000" dirty="0">
                <a:ln w="0"/>
                <a:solidFill>
                  <a:srgbClr val="FF0000"/>
                </a:solidFill>
              </a:rPr>
              <a:t>services</a:t>
            </a:r>
            <a:r>
              <a:rPr lang="en-US" sz="2000" dirty="0">
                <a:ln w="0"/>
              </a:rPr>
              <a:t> or </a:t>
            </a:r>
            <a:r>
              <a:rPr lang="en-US" sz="2000" dirty="0">
                <a:ln w="0"/>
                <a:solidFill>
                  <a:srgbClr val="FF0000"/>
                </a:solidFill>
              </a:rPr>
              <a:t>facilities</a:t>
            </a:r>
            <a:r>
              <a:rPr lang="en-US" sz="2000" dirty="0">
                <a:ln w="0"/>
              </a:rPr>
              <a:t>?</a:t>
            </a:r>
            <a:endParaRPr lang="en-US" sz="4800" dirty="0">
              <a:ln w="0"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34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 animBg="1"/>
      <p:bldP spid="40" grpId="0" animBg="1"/>
      <p:bldP spid="41" grpId="0" animBg="1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mic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2237</TotalTime>
  <Words>1086</Words>
  <Application>Microsoft Office PowerPoint</Application>
  <PresentationFormat>شاشة عريضة</PresentationFormat>
  <Paragraphs>317</Paragraphs>
  <Slides>48</Slides>
  <Notes>38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48</vt:i4>
      </vt:variant>
    </vt:vector>
  </HeadingPairs>
  <TitlesOfParts>
    <vt:vector size="62" baseType="lpstr">
      <vt:lpstr>等线</vt:lpstr>
      <vt:lpstr>微软雅黑</vt:lpstr>
      <vt:lpstr>Arial</vt:lpstr>
      <vt:lpstr>Arial Rounded MT Bold</vt:lpstr>
      <vt:lpstr>BankGothic Md BT</vt:lpstr>
      <vt:lpstr>Calibri</vt:lpstr>
      <vt:lpstr>Comic Sans MS</vt:lpstr>
      <vt:lpstr>gotham_lightregular</vt:lpstr>
      <vt:lpstr>Helvetica</vt:lpstr>
      <vt:lpstr>HelveticaNeue</vt:lpstr>
      <vt:lpstr>MV Boli</vt:lpstr>
      <vt:lpstr>Myriad Pro Light</vt:lpstr>
      <vt:lpstr>Wingdings</vt:lpstr>
      <vt:lpstr>Office 主题​​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MG3 U3 L8 Reading</dc:title>
  <dc:creator>Essa AlHussaini</dc:creator>
  <cp:lastModifiedBy>عيسى بن الحسيني</cp:lastModifiedBy>
  <cp:revision>266</cp:revision>
  <dcterms:created xsi:type="dcterms:W3CDTF">2017-09-20T08:04:40Z</dcterms:created>
  <dcterms:modified xsi:type="dcterms:W3CDTF">2020-10-11T21:59:19Z</dcterms:modified>
</cp:coreProperties>
</file>