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7E2"/>
    <a:srgbClr val="EB9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751C03-18DC-9C31-48F0-CE081C9E0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2CB415-B0DC-EDC0-D46B-D98F8E48A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4713AD-CF2D-CC88-464D-4AFDC477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C7A-FED5-4F8E-AFFF-9D15EAFA0851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0712E3-E120-B6A9-F5DF-7303F8DF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4960B3-40E4-084F-439C-1F954849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F534-EA84-4DFC-A567-3FB51DD834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827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1F66F7-0E36-D4DF-865C-21DA709F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2143CDD-2913-4D33-2E32-CCAC0C9D0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155172-5426-F4E9-89C2-839D74CA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C7A-FED5-4F8E-AFFF-9D15EAFA0851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248D55-F6D0-2693-C8D8-8308BD04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9515F2-8029-99D0-FA43-5D3573C3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F534-EA84-4DFC-A567-3FB51DD834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490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F7E7C8C-7DA3-896C-D019-FDD2714C0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553343A-737E-5554-D1C7-AA7FAB027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9BE797-D6A5-BD94-7D9A-0E010AD8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C7A-FED5-4F8E-AFFF-9D15EAFA0851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D05826-83D4-8FEA-912C-A6E1386C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AF8280-64C9-924A-8219-3CBC6997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F534-EA84-4DFC-A567-3FB51DD834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16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53B38D-0460-64D7-35E0-95C09D00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9AA4DE0-30FA-D0DA-F206-9AE90D1C9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51350E-D817-8645-0A2A-43971651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C7A-FED5-4F8E-AFFF-9D15EAFA0851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9F2971-C255-EB1C-11B4-1B8F5B39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14C8D5-83CE-CD3F-6320-C0ABBBFE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F534-EA84-4DFC-A567-3FB51DD834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327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39DCF5-541C-6470-5EFD-3E5C7543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F504820-71ED-834A-C7D5-867F882B8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36A54A-F000-1576-4D45-C4E0B4D4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C7A-FED5-4F8E-AFFF-9D15EAFA0851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4830CE-5EAC-E4DE-6890-F500E648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35580-7DA8-346E-66F7-2D21FC20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F534-EA84-4DFC-A567-3FB51DD834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779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51C322-477E-794F-6F2C-99C3574F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2C8833-E48E-D00C-0A59-46E6EFEC6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54BB36E-DC83-F0CA-486D-B2EA5FCB6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651C30-A288-7C45-026C-5667BC65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C7A-FED5-4F8E-AFFF-9D15EAFA0851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B44069-C602-1BBC-3A90-9FE76BF2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5B37198-6775-A812-D77A-29CE46CD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F534-EA84-4DFC-A567-3FB51DD834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097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D1EA3-0005-6725-5B6F-955F743E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5185BBF-00FC-E0C3-19DE-2997CA93E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3F8AC77-3EBD-A2A1-AF6D-3AAD333E7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BE93745-1888-1AC1-46FD-6B1A5AE36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28735E7-6A14-9B87-4F93-D9B98414B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CD2186D-E394-C45C-1E53-D2782B17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C7A-FED5-4F8E-AFFF-9D15EAFA0851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683709-C429-8AD8-CF6C-61104F5C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A0872A8-397C-AAAE-2302-AC842145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F534-EA84-4DFC-A567-3FB51DD834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93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87D3D8-1D37-9398-1183-8035B1E7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3B97596-D4EF-9ECF-F860-6F9B2D55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C7A-FED5-4F8E-AFFF-9D15EAFA0851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4F78866-0F9C-9336-8C02-67C86825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C8304BC-81D6-2BE2-E623-75368820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F534-EA84-4DFC-A567-3FB51DD834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73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5BA9BB8-65E2-7CCD-EFBB-92D03AC5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C7A-FED5-4F8E-AFFF-9D15EAFA0851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DA86618-7E4E-BD67-C83D-0E82BD75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0CDF402-8E3D-B775-E215-2DA364DD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F534-EA84-4DFC-A567-3FB51DD834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70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8B241B-C546-38F5-8C8E-82E57299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5AFF1A-A01C-73B0-21FF-C0620649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DE4E85E-3444-4A75-F69A-032B3FEE0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6A4638-0C07-80B0-10A6-D82DBF97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C7A-FED5-4F8E-AFFF-9D15EAFA0851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858E82-01DF-3C47-072E-BE67466B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D1597-5105-E54A-9394-737CEB2A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F534-EA84-4DFC-A567-3FB51DD834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234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5224E1-2292-3C83-5446-8DF0769C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D3899A-5D72-4772-8E67-6566CBD1C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B450628-27F1-00B9-738C-890CAAAA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E99029-DDC5-D3E8-E612-0C7F60DA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C7A-FED5-4F8E-AFFF-9D15EAFA0851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D868CAF-517B-1CCB-C55E-588C8C90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D70A536-0C6C-880C-7F1D-3F371156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F534-EA84-4DFC-A567-3FB51DD834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935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A85B233-A95F-D3BE-814C-B5C551BB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8BE097-6C04-C2FE-2B85-89C5BD01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575F90-C07F-B93E-E6F2-4578A8CDD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D2C7A-FED5-4F8E-AFFF-9D15EAFA0851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0A8AB7-54E8-370E-49AC-87C240C4A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DD3269-B3E2-566D-FA4C-FBFA07490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6F534-EA84-4DFC-A567-3FB51DD834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717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ordwall.net/resource/199719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hyperlink" Target="https://commons.wikimedia.org/wiki/File:Heavy_red_%22x%22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openclipart.org/detail/26557/raemi_check_mark" TargetMode="Externa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17/06/relationships/model3d" Target="../media/model3d2.glb"/><Relationship Id="rId3" Type="http://schemas.microsoft.com/office/2007/relationships/hdphoto" Target="../media/hdphoto21.wdp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microsoft.com/office/2007/relationships/hdphoto" Target="../media/hdphoto22.wdp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pouring coffee with smoke on a cup with breads or bun, croissant and bakery on white wooden table">
            <a:extLst>
              <a:ext uri="{FF2B5EF4-FFF2-40B4-BE49-F238E27FC236}">
                <a16:creationId xmlns:a16="http://schemas.microsoft.com/office/drawing/2014/main" id="{30702055-DAF6-6CA8-06FF-F5C1F7A9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666" y="1"/>
            <a:ext cx="7110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4087853-9580-623A-6AAB-6D0E5879D6A0}"/>
              </a:ext>
            </a:extLst>
          </p:cNvPr>
          <p:cNvSpPr txBox="1"/>
          <p:nvPr/>
        </p:nvSpPr>
        <p:spPr>
          <a:xfrm>
            <a:off x="89941" y="3013501"/>
            <a:ext cx="49017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Morning</a:t>
            </a:r>
            <a:endParaRPr lang="ar-S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3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05436B6F-2D8C-F29E-B30A-AFED0EE6B82E}"/>
              </a:ext>
            </a:extLst>
          </p:cNvPr>
          <p:cNvGrpSpPr/>
          <p:nvPr/>
        </p:nvGrpSpPr>
        <p:grpSpPr>
          <a:xfrm>
            <a:off x="3927422" y="246584"/>
            <a:ext cx="4562632" cy="916276"/>
            <a:chOff x="3942413" y="261574"/>
            <a:chExt cx="4562632" cy="916276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E12B7B92-CC65-F916-9068-996D27E4BD54}"/>
                </a:ext>
              </a:extLst>
            </p:cNvPr>
            <p:cNvSpPr txBox="1"/>
            <p:nvPr/>
          </p:nvSpPr>
          <p:spPr>
            <a:xfrm>
              <a:off x="3942413" y="261574"/>
              <a:ext cx="4562632" cy="9162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sz="4000" b="1" dirty="0">
                  <a:solidFill>
                    <a:schemeClr val="accent2"/>
                  </a:solidFill>
                </a:rPr>
                <a:t>Simple present form</a:t>
              </a:r>
              <a:endParaRPr lang="ar-SA" sz="40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AA2C5565-D45E-3007-B745-6EE127D5D4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7325" y="1141497"/>
              <a:ext cx="4257206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D1082B1D-B238-4162-1254-62FE02F05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93" t="31819" r="2746" b="16929"/>
          <a:stretch/>
        </p:blipFill>
        <p:spPr>
          <a:xfrm>
            <a:off x="2293493" y="1765091"/>
            <a:ext cx="8242059" cy="42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BDF9A97-DE54-A9AD-FC62-B7E900CDB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4" t="48211" r="1885" b="38946"/>
          <a:stretch/>
        </p:blipFill>
        <p:spPr>
          <a:xfrm>
            <a:off x="1" y="819821"/>
            <a:ext cx="12192000" cy="1118697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99BBD1A-4454-2AC0-142F-7CD10DB4BFED}"/>
              </a:ext>
            </a:extLst>
          </p:cNvPr>
          <p:cNvSpPr/>
          <p:nvPr/>
        </p:nvSpPr>
        <p:spPr>
          <a:xfrm>
            <a:off x="149903" y="819821"/>
            <a:ext cx="11707318" cy="5592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: لليمين 7">
            <a:extLst>
              <a:ext uri="{FF2B5EF4-FFF2-40B4-BE49-F238E27FC236}">
                <a16:creationId xmlns:a16="http://schemas.microsoft.com/office/drawing/2014/main" id="{1E37AED5-F93D-4AE4-C515-A272C7A76A8B}"/>
              </a:ext>
            </a:extLst>
          </p:cNvPr>
          <p:cNvSpPr/>
          <p:nvPr/>
        </p:nvSpPr>
        <p:spPr>
          <a:xfrm>
            <a:off x="4658193" y="4529235"/>
            <a:ext cx="1345369" cy="52244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F7AA7FD-4544-676D-15E9-08066D253CC5}"/>
              </a:ext>
            </a:extLst>
          </p:cNvPr>
          <p:cNvGrpSpPr/>
          <p:nvPr/>
        </p:nvGrpSpPr>
        <p:grpSpPr>
          <a:xfrm>
            <a:off x="149903" y="3002857"/>
            <a:ext cx="5617564" cy="3218061"/>
            <a:chOff x="149903" y="3002857"/>
            <a:chExt cx="5617564" cy="3218061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B7CA33B4-A2E9-2769-FE93-EFAF1624BD2B}"/>
                </a:ext>
              </a:extLst>
            </p:cNvPr>
            <p:cNvSpPr txBox="1"/>
            <p:nvPr/>
          </p:nvSpPr>
          <p:spPr>
            <a:xfrm>
              <a:off x="149903" y="3002857"/>
              <a:ext cx="5617564" cy="30343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sz="4400" b="1" dirty="0"/>
                <a:t>He</a:t>
              </a:r>
            </a:p>
            <a:p>
              <a:pPr algn="ctr" rtl="0">
                <a:lnSpc>
                  <a:spcPct val="150000"/>
                </a:lnSpc>
              </a:pPr>
              <a:r>
                <a:rPr lang="en-US" sz="4400" b="1" dirty="0"/>
                <a:t>She</a:t>
              </a:r>
            </a:p>
            <a:p>
              <a:pPr algn="ctr" rtl="0">
                <a:lnSpc>
                  <a:spcPct val="150000"/>
                </a:lnSpc>
              </a:pPr>
              <a:r>
                <a:rPr lang="en-US" sz="4400" b="1" dirty="0"/>
                <a:t>it</a:t>
              </a:r>
              <a:r>
                <a:rPr lang="en-US" sz="3600" b="1" dirty="0"/>
                <a:t> </a:t>
              </a:r>
              <a:endParaRPr lang="ar-SA" sz="3600" b="1" dirty="0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97660492-B817-BCB1-71F5-379C72F1E51C}"/>
                </a:ext>
              </a:extLst>
            </p:cNvPr>
            <p:cNvSpPr/>
            <p:nvPr/>
          </p:nvSpPr>
          <p:spPr>
            <a:xfrm>
              <a:off x="2158584" y="3012058"/>
              <a:ext cx="1648918" cy="32088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2852001-C791-055A-E1D7-D77F682ED746}"/>
              </a:ext>
            </a:extLst>
          </p:cNvPr>
          <p:cNvSpPr txBox="1"/>
          <p:nvPr/>
        </p:nvSpPr>
        <p:spPr>
          <a:xfrm>
            <a:off x="6618158" y="4075987"/>
            <a:ext cx="2398427" cy="10810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800" b="1" dirty="0"/>
              <a:t>Work</a:t>
            </a:r>
            <a:r>
              <a:rPr lang="en-US" sz="4800" b="1" dirty="0">
                <a:solidFill>
                  <a:srgbClr val="FF0000"/>
                </a:solidFill>
              </a:rPr>
              <a:t>s</a:t>
            </a:r>
            <a:endParaRPr lang="ar-S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BDF9A97-DE54-A9AD-FC62-B7E900CDB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4" t="48211" r="1885" b="38946"/>
          <a:stretch/>
        </p:blipFill>
        <p:spPr>
          <a:xfrm>
            <a:off x="1" y="819821"/>
            <a:ext cx="12192000" cy="1118697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99BBD1A-4454-2AC0-142F-7CD10DB4BFED}"/>
              </a:ext>
            </a:extLst>
          </p:cNvPr>
          <p:cNvSpPr/>
          <p:nvPr/>
        </p:nvSpPr>
        <p:spPr>
          <a:xfrm>
            <a:off x="149903" y="1379169"/>
            <a:ext cx="12042096" cy="5592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: لليمين 7">
            <a:extLst>
              <a:ext uri="{FF2B5EF4-FFF2-40B4-BE49-F238E27FC236}">
                <a16:creationId xmlns:a16="http://schemas.microsoft.com/office/drawing/2014/main" id="{1E37AED5-F93D-4AE4-C515-A272C7A76A8B}"/>
              </a:ext>
            </a:extLst>
          </p:cNvPr>
          <p:cNvSpPr/>
          <p:nvPr/>
        </p:nvSpPr>
        <p:spPr>
          <a:xfrm>
            <a:off x="2863121" y="4268010"/>
            <a:ext cx="1345369" cy="52244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29583F78-8574-ADDF-1D81-8EC15E481233}"/>
              </a:ext>
            </a:extLst>
          </p:cNvPr>
          <p:cNvGrpSpPr/>
          <p:nvPr/>
        </p:nvGrpSpPr>
        <p:grpSpPr>
          <a:xfrm>
            <a:off x="-1235093" y="2924804"/>
            <a:ext cx="5617564" cy="3208860"/>
            <a:chOff x="149903" y="3012058"/>
            <a:chExt cx="5617564" cy="3208860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B7CA33B4-A2E9-2769-FE93-EFAF1624BD2B}"/>
                </a:ext>
              </a:extLst>
            </p:cNvPr>
            <p:cNvSpPr txBox="1"/>
            <p:nvPr/>
          </p:nvSpPr>
          <p:spPr>
            <a:xfrm>
              <a:off x="149903" y="3012058"/>
              <a:ext cx="5617564" cy="30343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sz="4400" b="1" dirty="0"/>
                <a:t>He</a:t>
              </a:r>
            </a:p>
            <a:p>
              <a:pPr algn="ctr" rtl="0">
                <a:lnSpc>
                  <a:spcPct val="150000"/>
                </a:lnSpc>
              </a:pPr>
              <a:r>
                <a:rPr lang="en-US" sz="4400" b="1" dirty="0"/>
                <a:t>She</a:t>
              </a:r>
            </a:p>
            <a:p>
              <a:pPr algn="ctr" rtl="0">
                <a:lnSpc>
                  <a:spcPct val="150000"/>
                </a:lnSpc>
              </a:pPr>
              <a:r>
                <a:rPr lang="en-US" sz="4400" b="1" dirty="0"/>
                <a:t>it</a:t>
              </a:r>
              <a:r>
                <a:rPr lang="en-US" sz="3600" b="1" dirty="0"/>
                <a:t> </a:t>
              </a:r>
              <a:endParaRPr lang="ar-SA" sz="3600" b="1" dirty="0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97660492-B817-BCB1-71F5-379C72F1E51C}"/>
                </a:ext>
              </a:extLst>
            </p:cNvPr>
            <p:cNvSpPr/>
            <p:nvPr/>
          </p:nvSpPr>
          <p:spPr>
            <a:xfrm>
              <a:off x="2158584" y="3012058"/>
              <a:ext cx="1648918" cy="32088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2852001-C791-055A-E1D7-D77F682ED746}"/>
              </a:ext>
            </a:extLst>
          </p:cNvPr>
          <p:cNvSpPr txBox="1"/>
          <p:nvPr/>
        </p:nvSpPr>
        <p:spPr>
          <a:xfrm>
            <a:off x="4971737" y="4175530"/>
            <a:ext cx="2398427" cy="10810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800" b="1" dirty="0"/>
              <a:t>teach</a:t>
            </a:r>
            <a:r>
              <a:rPr lang="en-US" sz="4800" b="1" dirty="0">
                <a:solidFill>
                  <a:srgbClr val="FF0000"/>
                </a:solidFill>
              </a:rPr>
              <a:t>es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531D85B-6D57-23D1-7CDD-BD55B88FEFCB}"/>
              </a:ext>
            </a:extLst>
          </p:cNvPr>
          <p:cNvSpPr txBox="1"/>
          <p:nvPr/>
        </p:nvSpPr>
        <p:spPr>
          <a:xfrm>
            <a:off x="4896785" y="2130636"/>
            <a:ext cx="2398427" cy="10810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800" b="1" dirty="0"/>
              <a:t>dress</a:t>
            </a:r>
            <a:r>
              <a:rPr lang="en-US" sz="4800" b="1" dirty="0">
                <a:solidFill>
                  <a:srgbClr val="FF0000"/>
                </a:solidFill>
              </a:rPr>
              <a:t>es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60D52B2-BC26-BC00-87B9-EF2730B968ED}"/>
              </a:ext>
            </a:extLst>
          </p:cNvPr>
          <p:cNvSpPr txBox="1"/>
          <p:nvPr/>
        </p:nvSpPr>
        <p:spPr>
          <a:xfrm>
            <a:off x="4896785" y="3153083"/>
            <a:ext cx="2398427" cy="10810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800" b="1" dirty="0"/>
              <a:t>fix</a:t>
            </a:r>
            <a:r>
              <a:rPr lang="en-US" sz="4800" b="1" dirty="0">
                <a:solidFill>
                  <a:srgbClr val="FF0000"/>
                </a:solidFill>
              </a:rPr>
              <a:t>es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D078694-4961-8D78-10CA-2AC4D9CE4153}"/>
              </a:ext>
            </a:extLst>
          </p:cNvPr>
          <p:cNvSpPr txBox="1"/>
          <p:nvPr/>
        </p:nvSpPr>
        <p:spPr>
          <a:xfrm>
            <a:off x="4971736" y="5418661"/>
            <a:ext cx="2398427" cy="10810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800" b="1" dirty="0"/>
              <a:t>wash</a:t>
            </a:r>
            <a:r>
              <a:rPr lang="en-US" sz="4800" b="1" dirty="0">
                <a:solidFill>
                  <a:srgbClr val="FF0000"/>
                </a:solidFill>
              </a:rPr>
              <a:t>es</a:t>
            </a:r>
            <a:endParaRPr lang="ar-S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4" grpId="0"/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ED638C1-394B-5552-A862-A8B6CFE911F8}"/>
              </a:ext>
            </a:extLst>
          </p:cNvPr>
          <p:cNvGrpSpPr/>
          <p:nvPr/>
        </p:nvGrpSpPr>
        <p:grpSpPr>
          <a:xfrm>
            <a:off x="3814683" y="148212"/>
            <a:ext cx="4562632" cy="916276"/>
            <a:chOff x="3942413" y="261574"/>
            <a:chExt cx="4562632" cy="916276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F1DD95FE-6744-4B1C-ED3D-623DEC475B37}"/>
                </a:ext>
              </a:extLst>
            </p:cNvPr>
            <p:cNvSpPr txBox="1"/>
            <p:nvPr/>
          </p:nvSpPr>
          <p:spPr>
            <a:xfrm>
              <a:off x="3942413" y="261574"/>
              <a:ext cx="4562632" cy="9162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sz="4000" b="1" dirty="0">
                  <a:solidFill>
                    <a:schemeClr val="accent2"/>
                  </a:solidFill>
                </a:rPr>
                <a:t>Names</a:t>
              </a:r>
              <a:endParaRPr lang="ar-SA" sz="40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4" name="رابط مستقيم 3">
              <a:extLst>
                <a:ext uri="{FF2B5EF4-FFF2-40B4-BE49-F238E27FC236}">
                  <a16:creationId xmlns:a16="http://schemas.microsoft.com/office/drawing/2014/main" id="{378DC885-2C01-89BB-9E2B-C53FC7BE42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1411" y="1141497"/>
              <a:ext cx="1499016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4EE0C13-2D82-D446-B076-DED56D2695CD}"/>
              </a:ext>
            </a:extLst>
          </p:cNvPr>
          <p:cNvSpPr txBox="1"/>
          <p:nvPr/>
        </p:nvSpPr>
        <p:spPr>
          <a:xfrm>
            <a:off x="775428" y="1364139"/>
            <a:ext cx="10635521" cy="36715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030A0"/>
                </a:solidFill>
              </a:rPr>
              <a:t>Ahmad</a:t>
            </a:r>
            <a:r>
              <a:rPr lang="en-US" sz="4000" b="1" dirty="0"/>
              <a:t> work</a:t>
            </a:r>
            <a:r>
              <a:rPr lang="en-US" sz="4000" b="1" dirty="0">
                <a:solidFill>
                  <a:srgbClr val="FF0000"/>
                </a:solidFill>
              </a:rPr>
              <a:t>s</a:t>
            </a:r>
            <a:r>
              <a:rPr lang="en-US" sz="4000" b="1" dirty="0"/>
              <a:t> in a hospital.</a:t>
            </a:r>
          </a:p>
          <a:p>
            <a:pPr marL="571500" indent="-5715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030A0"/>
                </a:solidFill>
              </a:rPr>
              <a:t>Sarah</a:t>
            </a:r>
            <a:r>
              <a:rPr lang="en-US" sz="4000" b="1" dirty="0"/>
              <a:t> like</a:t>
            </a:r>
            <a:r>
              <a:rPr lang="en-US" sz="4000" b="1" dirty="0">
                <a:solidFill>
                  <a:srgbClr val="FF0000"/>
                </a:solidFill>
              </a:rPr>
              <a:t>s</a:t>
            </a:r>
            <a:r>
              <a:rPr lang="en-US" sz="4000" b="1" dirty="0"/>
              <a:t> to draw.</a:t>
            </a:r>
          </a:p>
          <a:p>
            <a:pPr marL="571500" indent="-5715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030A0"/>
                </a:solidFill>
              </a:rPr>
              <a:t>Khalid</a:t>
            </a:r>
            <a:r>
              <a:rPr lang="en-US" sz="4000" b="1" dirty="0"/>
              <a:t> play</a:t>
            </a:r>
            <a:r>
              <a:rPr lang="en-US" sz="4000" b="1" dirty="0">
                <a:solidFill>
                  <a:srgbClr val="FF0000"/>
                </a:solidFill>
              </a:rPr>
              <a:t>s</a:t>
            </a:r>
            <a:r>
              <a:rPr lang="en-US" sz="4000" b="1" dirty="0"/>
              <a:t> football every day.</a:t>
            </a:r>
          </a:p>
          <a:p>
            <a:pPr marL="571500" indent="-5715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030A0"/>
                </a:solidFill>
              </a:rPr>
              <a:t>Norah</a:t>
            </a:r>
            <a:r>
              <a:rPr lang="en-US" sz="4000" b="1" dirty="0"/>
              <a:t> teach</a:t>
            </a:r>
            <a:r>
              <a:rPr lang="en-US" sz="4000" b="1" dirty="0">
                <a:solidFill>
                  <a:srgbClr val="FF0000"/>
                </a:solidFill>
              </a:rPr>
              <a:t>es</a:t>
            </a:r>
            <a:r>
              <a:rPr lang="en-US" sz="4000" b="1" dirty="0"/>
              <a:t> at a high school. </a:t>
            </a:r>
            <a:endParaRPr lang="ar-SA" sz="4000" b="1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6F60CEC-B2F9-0FBD-9F15-4EB3FD779151}"/>
              </a:ext>
            </a:extLst>
          </p:cNvPr>
          <p:cNvSpPr txBox="1"/>
          <p:nvPr/>
        </p:nvSpPr>
        <p:spPr>
          <a:xfrm>
            <a:off x="113360" y="5454121"/>
            <a:ext cx="11959655" cy="7514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C00000"/>
                </a:solidFill>
              </a:rPr>
              <a:t>Names will take the verb  ending with (– s) in affirmative forms.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6613088-3D0E-D042-836C-04B325A33963}"/>
              </a:ext>
            </a:extLst>
          </p:cNvPr>
          <p:cNvSpPr txBox="1"/>
          <p:nvPr/>
        </p:nvSpPr>
        <p:spPr>
          <a:xfrm>
            <a:off x="509667" y="1441302"/>
            <a:ext cx="6238407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u="sng" dirty="0">
                <a:solidFill>
                  <a:srgbClr val="7030A0"/>
                </a:solidFill>
              </a:rPr>
              <a:t>Ahmad</a:t>
            </a:r>
            <a:r>
              <a:rPr lang="en-US" sz="4000" b="1" dirty="0"/>
              <a:t> work</a:t>
            </a:r>
            <a:r>
              <a:rPr lang="en-US" sz="4000" b="1" dirty="0">
                <a:solidFill>
                  <a:srgbClr val="FF0000"/>
                </a:solidFill>
              </a:rPr>
              <a:t>s</a:t>
            </a:r>
            <a:r>
              <a:rPr lang="en-US" sz="4000" b="1" dirty="0"/>
              <a:t> in a hospital.</a:t>
            </a:r>
            <a:endParaRPr lang="ar-SA" sz="4000" b="1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9F0FD4E-79DE-0CCA-25E6-28583443E5EA}"/>
              </a:ext>
            </a:extLst>
          </p:cNvPr>
          <p:cNvSpPr txBox="1"/>
          <p:nvPr/>
        </p:nvSpPr>
        <p:spPr>
          <a:xfrm>
            <a:off x="645671" y="4168544"/>
            <a:ext cx="8062520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u="sng" dirty="0">
                <a:solidFill>
                  <a:srgbClr val="7030A0"/>
                </a:solidFill>
              </a:rPr>
              <a:t>Ahmad and Fahad </a:t>
            </a:r>
            <a:r>
              <a:rPr lang="en-US" sz="4000" b="1" dirty="0"/>
              <a:t>work in a hospital.</a:t>
            </a:r>
            <a:endParaRPr lang="ar-SA" sz="4000" b="1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747FB30-3DB0-9909-16EF-00C7D5BDACDF}"/>
              </a:ext>
            </a:extLst>
          </p:cNvPr>
          <p:cNvGrpSpPr/>
          <p:nvPr/>
        </p:nvGrpSpPr>
        <p:grpSpPr>
          <a:xfrm>
            <a:off x="3814683" y="103241"/>
            <a:ext cx="4562632" cy="916276"/>
            <a:chOff x="3942413" y="261574"/>
            <a:chExt cx="4562632" cy="916276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110333C9-6EAE-9AEF-8044-ADC96F519F0A}"/>
                </a:ext>
              </a:extLst>
            </p:cNvPr>
            <p:cNvSpPr txBox="1"/>
            <p:nvPr/>
          </p:nvSpPr>
          <p:spPr>
            <a:xfrm>
              <a:off x="3942413" y="261574"/>
              <a:ext cx="4562632" cy="9162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Pay attention</a:t>
              </a:r>
              <a:endParaRPr lang="ar-SA" sz="4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ED8ABC7F-631B-D60F-FFD3-E0220A7F08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4661" y="1141497"/>
              <a:ext cx="27881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سهم: لأعلى 8">
            <a:extLst>
              <a:ext uri="{FF2B5EF4-FFF2-40B4-BE49-F238E27FC236}">
                <a16:creationId xmlns:a16="http://schemas.microsoft.com/office/drawing/2014/main" id="{8581150E-7928-8182-CACF-827C5004C33A}"/>
              </a:ext>
            </a:extLst>
          </p:cNvPr>
          <p:cNvSpPr/>
          <p:nvPr/>
        </p:nvSpPr>
        <p:spPr>
          <a:xfrm>
            <a:off x="1334125" y="2493456"/>
            <a:ext cx="434714" cy="60847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0F1D904-4C84-3767-3F8B-0A9E799FC088}"/>
              </a:ext>
            </a:extLst>
          </p:cNvPr>
          <p:cNvSpPr txBox="1"/>
          <p:nvPr/>
        </p:nvSpPr>
        <p:spPr>
          <a:xfrm>
            <a:off x="1006840" y="3101931"/>
            <a:ext cx="6238407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/>
              <a:t>1 name takes verb </a:t>
            </a:r>
            <a:r>
              <a:rPr lang="en-US" sz="4000" b="1" dirty="0">
                <a:solidFill>
                  <a:srgbClr val="FF0000"/>
                </a:solidFill>
              </a:rPr>
              <a:t>with</a:t>
            </a:r>
            <a:r>
              <a:rPr lang="en-US" sz="4000" b="1" dirty="0"/>
              <a:t> - s</a:t>
            </a:r>
            <a:endParaRPr lang="ar-SA" sz="40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50E738C-D014-6CD3-AD23-82B83C309E84}"/>
              </a:ext>
            </a:extLst>
          </p:cNvPr>
          <p:cNvSpPr txBox="1"/>
          <p:nvPr/>
        </p:nvSpPr>
        <p:spPr>
          <a:xfrm>
            <a:off x="829455" y="5666593"/>
            <a:ext cx="9186471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/>
              <a:t>2 or more names take verb </a:t>
            </a:r>
            <a:r>
              <a:rPr lang="en-US" sz="4000" b="1" dirty="0">
                <a:solidFill>
                  <a:srgbClr val="FF0000"/>
                </a:solidFill>
              </a:rPr>
              <a:t>without</a:t>
            </a:r>
            <a:r>
              <a:rPr lang="en-US" sz="4000" b="1" dirty="0"/>
              <a:t> - s</a:t>
            </a:r>
            <a:endParaRPr lang="ar-SA" sz="4000" b="1" dirty="0"/>
          </a:p>
        </p:txBody>
      </p:sp>
      <p:sp>
        <p:nvSpPr>
          <p:cNvPr id="15" name="سهم: لأعلى 14">
            <a:extLst>
              <a:ext uri="{FF2B5EF4-FFF2-40B4-BE49-F238E27FC236}">
                <a16:creationId xmlns:a16="http://schemas.microsoft.com/office/drawing/2014/main" id="{0FE2FC04-3C61-5BA7-E8F0-1BF62FC5D915}"/>
              </a:ext>
            </a:extLst>
          </p:cNvPr>
          <p:cNvSpPr/>
          <p:nvPr/>
        </p:nvSpPr>
        <p:spPr>
          <a:xfrm>
            <a:off x="2176073" y="5189846"/>
            <a:ext cx="434714" cy="60847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4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ED638C1-394B-5552-A862-A8B6CFE911F8}"/>
              </a:ext>
            </a:extLst>
          </p:cNvPr>
          <p:cNvGrpSpPr/>
          <p:nvPr/>
        </p:nvGrpSpPr>
        <p:grpSpPr>
          <a:xfrm>
            <a:off x="3686017" y="7047"/>
            <a:ext cx="4562632" cy="916276"/>
            <a:chOff x="3942413" y="261574"/>
            <a:chExt cx="4562632" cy="916276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F1DD95FE-6744-4B1C-ED3D-623DEC475B37}"/>
                </a:ext>
              </a:extLst>
            </p:cNvPr>
            <p:cNvSpPr txBox="1"/>
            <p:nvPr/>
          </p:nvSpPr>
          <p:spPr>
            <a:xfrm>
              <a:off x="3942413" y="261574"/>
              <a:ext cx="4562632" cy="9162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sz="4000" b="1" dirty="0">
                  <a:solidFill>
                    <a:schemeClr val="accent2"/>
                  </a:solidFill>
                </a:rPr>
                <a:t>Names</a:t>
              </a:r>
              <a:endParaRPr lang="ar-SA" sz="40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4" name="رابط مستقيم 3">
              <a:extLst>
                <a:ext uri="{FF2B5EF4-FFF2-40B4-BE49-F238E27FC236}">
                  <a16:creationId xmlns:a16="http://schemas.microsoft.com/office/drawing/2014/main" id="{378DC885-2C01-89BB-9E2B-C53FC7BE42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1411" y="1141497"/>
              <a:ext cx="1499016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4EE0C13-2D82-D446-B076-DED56D2695CD}"/>
              </a:ext>
            </a:extLst>
          </p:cNvPr>
          <p:cNvSpPr txBox="1"/>
          <p:nvPr/>
        </p:nvSpPr>
        <p:spPr>
          <a:xfrm>
            <a:off x="775428" y="1109458"/>
            <a:ext cx="10635521" cy="36715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030A0"/>
                </a:solidFill>
              </a:rPr>
              <a:t>Ahmad</a:t>
            </a:r>
            <a:r>
              <a:rPr lang="en-US" sz="4000" b="1" dirty="0"/>
              <a:t>  </a:t>
            </a:r>
            <a:r>
              <a:rPr lang="en-US" sz="4000" b="1" dirty="0">
                <a:solidFill>
                  <a:srgbClr val="FF0000"/>
                </a:solidFill>
              </a:rPr>
              <a:t>doesn’t</a:t>
            </a:r>
            <a:r>
              <a:rPr lang="en-US" sz="4000" b="1" dirty="0"/>
              <a:t> work in a hospital.</a:t>
            </a:r>
          </a:p>
          <a:p>
            <a:pPr marL="571500" indent="-5715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030A0"/>
                </a:solidFill>
              </a:rPr>
              <a:t>Sarah</a:t>
            </a:r>
            <a:r>
              <a:rPr lang="en-US" sz="4000" b="1" dirty="0"/>
              <a:t>  </a:t>
            </a:r>
            <a:r>
              <a:rPr lang="en-US" sz="4000" b="1" dirty="0">
                <a:solidFill>
                  <a:srgbClr val="FF0000"/>
                </a:solidFill>
              </a:rPr>
              <a:t>doesn’t</a:t>
            </a:r>
            <a:r>
              <a:rPr lang="en-US" sz="4000" b="1" dirty="0"/>
              <a:t> like to draw.</a:t>
            </a:r>
          </a:p>
          <a:p>
            <a:pPr marL="571500" indent="-5715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030A0"/>
                </a:solidFill>
              </a:rPr>
              <a:t>Khalid</a:t>
            </a:r>
            <a:r>
              <a:rPr lang="en-US" sz="4000" b="1" dirty="0"/>
              <a:t>  </a:t>
            </a:r>
            <a:r>
              <a:rPr lang="en-US" sz="4000" b="1" dirty="0">
                <a:solidFill>
                  <a:srgbClr val="FF0000"/>
                </a:solidFill>
              </a:rPr>
              <a:t>doesn’t</a:t>
            </a:r>
            <a:r>
              <a:rPr lang="en-US" sz="4000" b="1" dirty="0"/>
              <a:t> play football every day.</a:t>
            </a:r>
          </a:p>
          <a:p>
            <a:pPr marL="571500" indent="-5715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030A0"/>
                </a:solidFill>
              </a:rPr>
              <a:t>Norah</a:t>
            </a:r>
            <a:r>
              <a:rPr lang="en-US" sz="4000" b="1" dirty="0"/>
              <a:t>  </a:t>
            </a:r>
            <a:r>
              <a:rPr lang="en-US" sz="4000" b="1" dirty="0">
                <a:solidFill>
                  <a:srgbClr val="FF0000"/>
                </a:solidFill>
              </a:rPr>
              <a:t>doesn’t</a:t>
            </a:r>
            <a:r>
              <a:rPr lang="en-US" sz="4000" b="1" dirty="0"/>
              <a:t> teach at a high school. </a:t>
            </a:r>
            <a:endParaRPr lang="ar-SA" sz="4000" b="1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6F60CEC-B2F9-0FBD-9F15-4EB3FD779151}"/>
              </a:ext>
            </a:extLst>
          </p:cNvPr>
          <p:cNvSpPr txBox="1"/>
          <p:nvPr/>
        </p:nvSpPr>
        <p:spPr>
          <a:xfrm>
            <a:off x="200802" y="4967176"/>
            <a:ext cx="11210147" cy="16648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C00000"/>
                </a:solidFill>
              </a:rPr>
              <a:t>Names will take “doesn’t” in negative forms.</a:t>
            </a:r>
          </a:p>
          <a:p>
            <a:pPr algn="ctr" rtl="0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The verb after “doesn’t” must be </a:t>
            </a:r>
            <a:r>
              <a:rPr lang="en-US" sz="3600" b="1" dirty="0">
                <a:solidFill>
                  <a:srgbClr val="FF0000"/>
                </a:solidFill>
              </a:rPr>
              <a:t>without</a:t>
            </a:r>
            <a:r>
              <a:rPr lang="en-US" sz="3600" b="1" dirty="0">
                <a:solidFill>
                  <a:srgbClr val="0070C0"/>
                </a:solidFill>
              </a:rPr>
              <a:t> - s </a:t>
            </a:r>
            <a:endParaRPr lang="ar-S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6613088-3D0E-D042-836C-04B325A33963}"/>
              </a:ext>
            </a:extLst>
          </p:cNvPr>
          <p:cNvSpPr txBox="1"/>
          <p:nvPr/>
        </p:nvSpPr>
        <p:spPr>
          <a:xfrm>
            <a:off x="509667" y="1441302"/>
            <a:ext cx="7867648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u="sng" dirty="0">
                <a:solidFill>
                  <a:srgbClr val="7030A0"/>
                </a:solidFill>
              </a:rPr>
              <a:t>Ahmad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doesn’t</a:t>
            </a:r>
            <a:r>
              <a:rPr lang="en-US" sz="4000" b="1" dirty="0"/>
              <a:t> work in a hospital.</a:t>
            </a:r>
            <a:endParaRPr lang="ar-SA" sz="4000" b="1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9F0FD4E-79DE-0CCA-25E6-28583443E5EA}"/>
              </a:ext>
            </a:extLst>
          </p:cNvPr>
          <p:cNvSpPr txBox="1"/>
          <p:nvPr/>
        </p:nvSpPr>
        <p:spPr>
          <a:xfrm>
            <a:off x="645670" y="4168544"/>
            <a:ext cx="9370255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u="sng" dirty="0">
                <a:solidFill>
                  <a:srgbClr val="7030A0"/>
                </a:solidFill>
              </a:rPr>
              <a:t>Ahmad and Fahad</a:t>
            </a:r>
            <a:r>
              <a:rPr lang="en-US" sz="4000" b="1" dirty="0">
                <a:solidFill>
                  <a:srgbClr val="FF0000"/>
                </a:solidFill>
              </a:rPr>
              <a:t> don’t </a:t>
            </a:r>
            <a:r>
              <a:rPr lang="en-US" sz="4000" b="1" dirty="0"/>
              <a:t>work in a hospital.</a:t>
            </a:r>
            <a:endParaRPr lang="ar-SA" sz="4000" b="1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747FB30-3DB0-9909-16EF-00C7D5BDACDF}"/>
              </a:ext>
            </a:extLst>
          </p:cNvPr>
          <p:cNvGrpSpPr/>
          <p:nvPr/>
        </p:nvGrpSpPr>
        <p:grpSpPr>
          <a:xfrm>
            <a:off x="3814683" y="103241"/>
            <a:ext cx="4562632" cy="916276"/>
            <a:chOff x="3942413" y="261574"/>
            <a:chExt cx="4562632" cy="916276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110333C9-6EAE-9AEF-8044-ADC96F519F0A}"/>
                </a:ext>
              </a:extLst>
            </p:cNvPr>
            <p:cNvSpPr txBox="1"/>
            <p:nvPr/>
          </p:nvSpPr>
          <p:spPr>
            <a:xfrm>
              <a:off x="3942413" y="261574"/>
              <a:ext cx="4562632" cy="9162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Pay attention</a:t>
              </a:r>
              <a:endParaRPr lang="ar-SA" sz="4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ED8ABC7F-631B-D60F-FFD3-E0220A7F08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4661" y="1141497"/>
              <a:ext cx="27881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سهم: لأعلى 8">
            <a:extLst>
              <a:ext uri="{FF2B5EF4-FFF2-40B4-BE49-F238E27FC236}">
                <a16:creationId xmlns:a16="http://schemas.microsoft.com/office/drawing/2014/main" id="{8581150E-7928-8182-CACF-827C5004C33A}"/>
              </a:ext>
            </a:extLst>
          </p:cNvPr>
          <p:cNvSpPr/>
          <p:nvPr/>
        </p:nvSpPr>
        <p:spPr>
          <a:xfrm>
            <a:off x="1334125" y="2493456"/>
            <a:ext cx="434714" cy="60847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0F1D904-4C84-3767-3F8B-0A9E799FC088}"/>
              </a:ext>
            </a:extLst>
          </p:cNvPr>
          <p:cNvSpPr txBox="1"/>
          <p:nvPr/>
        </p:nvSpPr>
        <p:spPr>
          <a:xfrm>
            <a:off x="1006840" y="3101931"/>
            <a:ext cx="6238407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/>
              <a:t>1 name takes “doesn’t”</a:t>
            </a:r>
            <a:endParaRPr lang="ar-SA" sz="40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50E738C-D014-6CD3-AD23-82B83C309E84}"/>
              </a:ext>
            </a:extLst>
          </p:cNvPr>
          <p:cNvSpPr txBox="1"/>
          <p:nvPr/>
        </p:nvSpPr>
        <p:spPr>
          <a:xfrm>
            <a:off x="829455" y="5666593"/>
            <a:ext cx="9186471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/>
              <a:t>2 or more names take “don’t”</a:t>
            </a:r>
            <a:endParaRPr lang="ar-SA" sz="4000" b="1" dirty="0"/>
          </a:p>
        </p:txBody>
      </p:sp>
      <p:sp>
        <p:nvSpPr>
          <p:cNvPr id="15" name="سهم: لأعلى 14">
            <a:extLst>
              <a:ext uri="{FF2B5EF4-FFF2-40B4-BE49-F238E27FC236}">
                <a16:creationId xmlns:a16="http://schemas.microsoft.com/office/drawing/2014/main" id="{0FE2FC04-3C61-5BA7-E8F0-1BF62FC5D915}"/>
              </a:ext>
            </a:extLst>
          </p:cNvPr>
          <p:cNvSpPr/>
          <p:nvPr/>
        </p:nvSpPr>
        <p:spPr>
          <a:xfrm>
            <a:off x="2176073" y="5189846"/>
            <a:ext cx="434714" cy="60847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137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32FA7C3-A430-7692-E047-58632475BE47}"/>
              </a:ext>
            </a:extLst>
          </p:cNvPr>
          <p:cNvGrpSpPr/>
          <p:nvPr/>
        </p:nvGrpSpPr>
        <p:grpSpPr>
          <a:xfrm>
            <a:off x="3592643" y="2278748"/>
            <a:ext cx="5006714" cy="1378008"/>
            <a:chOff x="3942413" y="261574"/>
            <a:chExt cx="4562632" cy="1190817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CCEE26C5-7018-E90E-0CD6-46170D20D59C}"/>
                </a:ext>
              </a:extLst>
            </p:cNvPr>
            <p:cNvSpPr txBox="1"/>
            <p:nvPr/>
          </p:nvSpPr>
          <p:spPr>
            <a:xfrm>
              <a:off x="3942413" y="261574"/>
              <a:ext cx="4562632" cy="10409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sz="5400" b="1" dirty="0">
                  <a:solidFill>
                    <a:srgbClr val="FF0000"/>
                  </a:solidFill>
                </a:rPr>
                <a:t>Summary</a:t>
              </a:r>
              <a:endParaRPr lang="ar-SA" sz="5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رابط مستقيم 3">
              <a:extLst>
                <a:ext uri="{FF2B5EF4-FFF2-40B4-BE49-F238E27FC236}">
                  <a16:creationId xmlns:a16="http://schemas.microsoft.com/office/drawing/2014/main" id="{19E0D57F-3719-42BA-723B-4B9865DBF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6955" y="1452391"/>
              <a:ext cx="245890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89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A99A489A-8CE1-31C9-BC0F-ACC8932EE4BA}"/>
              </a:ext>
            </a:extLst>
          </p:cNvPr>
          <p:cNvSpPr txBox="1"/>
          <p:nvPr/>
        </p:nvSpPr>
        <p:spPr>
          <a:xfrm>
            <a:off x="3814684" y="467041"/>
            <a:ext cx="4562632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(Affirmative)</a:t>
            </a:r>
            <a:endParaRPr lang="ar-SA" sz="4000" b="1" dirty="0">
              <a:solidFill>
                <a:schemeClr val="accent2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82AD44B-4C16-6C20-BF9E-70B130C17FAF}"/>
              </a:ext>
            </a:extLst>
          </p:cNvPr>
          <p:cNvSpPr txBox="1"/>
          <p:nvPr/>
        </p:nvSpPr>
        <p:spPr>
          <a:xfrm>
            <a:off x="-190501" y="2141188"/>
            <a:ext cx="6430781" cy="46135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I</a:t>
            </a:r>
            <a:r>
              <a:rPr lang="en-US" sz="4000" b="1" dirty="0"/>
              <a:t> work</a:t>
            </a:r>
          </a:p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We</a:t>
            </a:r>
            <a:r>
              <a:rPr lang="en-US" sz="4000" b="1" dirty="0"/>
              <a:t> work</a:t>
            </a:r>
          </a:p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You</a:t>
            </a:r>
            <a:r>
              <a:rPr lang="en-US" sz="4000" b="1" dirty="0"/>
              <a:t> work</a:t>
            </a:r>
          </a:p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They</a:t>
            </a:r>
            <a:r>
              <a:rPr lang="en-US" sz="4000" b="1" dirty="0"/>
              <a:t> work</a:t>
            </a:r>
          </a:p>
          <a:p>
            <a:pPr algn="ctr" rtl="0">
              <a:lnSpc>
                <a:spcPct val="150000"/>
              </a:lnSpc>
            </a:pPr>
            <a:r>
              <a:rPr lang="en-US" sz="4000" b="1" dirty="0"/>
              <a:t>(</a:t>
            </a:r>
            <a:r>
              <a:rPr lang="en-US" sz="4000" b="1" dirty="0">
                <a:solidFill>
                  <a:srgbClr val="7030A0"/>
                </a:solidFill>
              </a:rPr>
              <a:t>2 or more Names</a:t>
            </a:r>
            <a:r>
              <a:rPr lang="en-US" sz="4000" b="1" dirty="0"/>
              <a:t>) work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6F1E3C2-71C0-AA1E-652B-B6A8C01EA87D}"/>
              </a:ext>
            </a:extLst>
          </p:cNvPr>
          <p:cNvSpPr txBox="1"/>
          <p:nvPr/>
        </p:nvSpPr>
        <p:spPr>
          <a:xfrm>
            <a:off x="7105338" y="1910356"/>
            <a:ext cx="4314669" cy="48444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20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He</a:t>
            </a:r>
            <a:r>
              <a:rPr lang="en-US" sz="4000" b="1" dirty="0"/>
              <a:t> work</a:t>
            </a:r>
            <a:r>
              <a:rPr lang="en-US" sz="4000" b="1" dirty="0">
                <a:solidFill>
                  <a:srgbClr val="FF0000"/>
                </a:solidFill>
              </a:rPr>
              <a:t>s</a:t>
            </a:r>
          </a:p>
          <a:p>
            <a:pPr algn="ctr" rtl="0">
              <a:lnSpc>
                <a:spcPct val="20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She</a:t>
            </a:r>
            <a:r>
              <a:rPr lang="en-US" sz="4000" b="1" dirty="0"/>
              <a:t> work</a:t>
            </a:r>
            <a:r>
              <a:rPr lang="en-US" sz="4000" b="1" dirty="0">
                <a:solidFill>
                  <a:srgbClr val="FF0000"/>
                </a:solidFill>
              </a:rPr>
              <a:t>s</a:t>
            </a:r>
          </a:p>
          <a:p>
            <a:pPr algn="ctr" rtl="0">
              <a:lnSpc>
                <a:spcPct val="20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it</a:t>
            </a:r>
            <a:r>
              <a:rPr lang="en-US" sz="4000" b="1" dirty="0"/>
              <a:t> work</a:t>
            </a:r>
            <a:r>
              <a:rPr lang="en-US" sz="4000" b="1" dirty="0">
                <a:solidFill>
                  <a:srgbClr val="FF0000"/>
                </a:solidFill>
              </a:rPr>
              <a:t>s</a:t>
            </a:r>
          </a:p>
          <a:p>
            <a:pPr algn="ctr" rtl="0">
              <a:lnSpc>
                <a:spcPct val="200000"/>
              </a:lnSpc>
            </a:pPr>
            <a:r>
              <a:rPr lang="en-US" sz="4000" b="1" dirty="0"/>
              <a:t>(</a:t>
            </a:r>
            <a:r>
              <a:rPr lang="en-US" sz="4000" b="1" dirty="0">
                <a:solidFill>
                  <a:srgbClr val="7030A0"/>
                </a:solidFill>
              </a:rPr>
              <a:t>one Name</a:t>
            </a:r>
            <a:r>
              <a:rPr lang="en-US" sz="4000" b="1" dirty="0"/>
              <a:t>) work</a:t>
            </a:r>
            <a:r>
              <a:rPr lang="en-US" sz="4000" b="1" dirty="0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522B706-ECE6-2A7D-8542-5DD6D1182B19}"/>
              </a:ext>
            </a:extLst>
          </p:cNvPr>
          <p:cNvGrpSpPr/>
          <p:nvPr/>
        </p:nvGrpSpPr>
        <p:grpSpPr>
          <a:xfrm>
            <a:off x="0" y="2038490"/>
            <a:ext cx="12192000" cy="4819510"/>
            <a:chOff x="0" y="2038490"/>
            <a:chExt cx="12192000" cy="4819510"/>
          </a:xfrm>
        </p:grpSpPr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39F413A8-205F-EA44-F70E-F059E0B1FF31}"/>
                </a:ext>
              </a:extLst>
            </p:cNvPr>
            <p:cNvCxnSpPr/>
            <p:nvPr/>
          </p:nvCxnSpPr>
          <p:spPr>
            <a:xfrm flipH="1">
              <a:off x="0" y="2038490"/>
              <a:ext cx="12192000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9BA6A239-9982-5476-6804-E3D546E45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2778" y="2038490"/>
              <a:ext cx="0" cy="481951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60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A99A489A-8CE1-31C9-BC0F-ACC8932EE4BA}"/>
              </a:ext>
            </a:extLst>
          </p:cNvPr>
          <p:cNvSpPr txBox="1"/>
          <p:nvPr/>
        </p:nvSpPr>
        <p:spPr>
          <a:xfrm>
            <a:off x="3814684" y="467041"/>
            <a:ext cx="4562632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(Negative)</a:t>
            </a:r>
            <a:endParaRPr lang="ar-SA" sz="4000" b="1" dirty="0">
              <a:solidFill>
                <a:schemeClr val="accent2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82AD44B-4C16-6C20-BF9E-70B130C17FAF}"/>
              </a:ext>
            </a:extLst>
          </p:cNvPr>
          <p:cNvSpPr txBox="1"/>
          <p:nvPr/>
        </p:nvSpPr>
        <p:spPr>
          <a:xfrm>
            <a:off x="-190501" y="2141188"/>
            <a:ext cx="6430781" cy="46135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I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don’t</a:t>
            </a:r>
            <a:r>
              <a:rPr lang="en-US" sz="4000" b="1" dirty="0"/>
              <a:t> work</a:t>
            </a:r>
          </a:p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We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don’t</a:t>
            </a:r>
            <a:r>
              <a:rPr lang="en-US" sz="4000" b="1" dirty="0"/>
              <a:t> work</a:t>
            </a:r>
          </a:p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You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don’t</a:t>
            </a:r>
            <a:r>
              <a:rPr lang="en-US" sz="4000" b="1" dirty="0"/>
              <a:t> work</a:t>
            </a:r>
          </a:p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They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don’t</a:t>
            </a:r>
            <a:r>
              <a:rPr lang="en-US" sz="4000" b="1" dirty="0"/>
              <a:t> work</a:t>
            </a:r>
          </a:p>
          <a:p>
            <a:pPr algn="ctr" rtl="0">
              <a:lnSpc>
                <a:spcPct val="150000"/>
              </a:lnSpc>
            </a:pPr>
            <a:r>
              <a:rPr lang="en-US" sz="3200" b="1" dirty="0"/>
              <a:t>(</a:t>
            </a:r>
            <a:r>
              <a:rPr lang="en-US" sz="3200" b="1" dirty="0">
                <a:solidFill>
                  <a:srgbClr val="7030A0"/>
                </a:solidFill>
              </a:rPr>
              <a:t>2 or more Names</a:t>
            </a:r>
            <a:r>
              <a:rPr lang="en-US" sz="3200" b="1" dirty="0"/>
              <a:t>) </a:t>
            </a:r>
            <a:r>
              <a:rPr lang="en-US" sz="3200" b="1" dirty="0">
                <a:solidFill>
                  <a:srgbClr val="FF0000"/>
                </a:solidFill>
              </a:rPr>
              <a:t>don’t</a:t>
            </a:r>
            <a:r>
              <a:rPr lang="en-US" sz="3200" b="1" dirty="0"/>
              <a:t> work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6F1E3C2-71C0-AA1E-652B-B6A8C01EA87D}"/>
              </a:ext>
            </a:extLst>
          </p:cNvPr>
          <p:cNvSpPr txBox="1"/>
          <p:nvPr/>
        </p:nvSpPr>
        <p:spPr>
          <a:xfrm>
            <a:off x="6793979" y="2131906"/>
            <a:ext cx="4841822" cy="46326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20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He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doesn’t </a:t>
            </a:r>
            <a:r>
              <a:rPr lang="en-US" sz="4000" b="1" dirty="0"/>
              <a:t>work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rtl="0">
              <a:lnSpc>
                <a:spcPct val="20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She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doesn’t </a:t>
            </a:r>
            <a:r>
              <a:rPr lang="en-US" sz="4000" b="1" dirty="0"/>
              <a:t>work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rtl="0">
              <a:lnSpc>
                <a:spcPct val="20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it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doesn’t </a:t>
            </a:r>
            <a:r>
              <a:rPr lang="en-US" sz="4000" b="1" dirty="0"/>
              <a:t>work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rtl="0">
              <a:lnSpc>
                <a:spcPct val="200000"/>
              </a:lnSpc>
            </a:pPr>
            <a:r>
              <a:rPr lang="en-US" sz="3200" b="1" dirty="0"/>
              <a:t>(</a:t>
            </a:r>
            <a:r>
              <a:rPr lang="en-US" sz="3200" b="1" dirty="0">
                <a:solidFill>
                  <a:srgbClr val="7030A0"/>
                </a:solidFill>
              </a:rPr>
              <a:t>One Name</a:t>
            </a:r>
            <a:r>
              <a:rPr lang="en-US" sz="3200" b="1" dirty="0"/>
              <a:t>) </a:t>
            </a:r>
            <a:r>
              <a:rPr lang="en-US" sz="3200" b="1" dirty="0">
                <a:solidFill>
                  <a:srgbClr val="FF0000"/>
                </a:solidFill>
              </a:rPr>
              <a:t>doesn’t </a:t>
            </a:r>
            <a:r>
              <a:rPr lang="en-US" sz="3200" b="1" dirty="0"/>
              <a:t>work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5506B0C-0B35-C289-28C8-99416F7B59B9}"/>
              </a:ext>
            </a:extLst>
          </p:cNvPr>
          <p:cNvGrpSpPr/>
          <p:nvPr/>
        </p:nvGrpSpPr>
        <p:grpSpPr>
          <a:xfrm>
            <a:off x="0" y="2038490"/>
            <a:ext cx="12192000" cy="4819510"/>
            <a:chOff x="0" y="2038490"/>
            <a:chExt cx="12192000" cy="4819510"/>
          </a:xfrm>
        </p:grpSpPr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39F413A8-205F-EA44-F70E-F059E0B1FF31}"/>
                </a:ext>
              </a:extLst>
            </p:cNvPr>
            <p:cNvCxnSpPr/>
            <p:nvPr/>
          </p:nvCxnSpPr>
          <p:spPr>
            <a:xfrm flipH="1">
              <a:off x="0" y="2038490"/>
              <a:ext cx="12192000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9BA6A239-9982-5476-6804-E3D546E45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2778" y="2038490"/>
              <a:ext cx="0" cy="481951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88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vector bibliophile concept illustration">
            <a:extLst>
              <a:ext uri="{FF2B5EF4-FFF2-40B4-BE49-F238E27FC236}">
                <a16:creationId xmlns:a16="http://schemas.microsoft.com/office/drawing/2014/main" id="{0FBA3283-C05F-3418-7176-D84D2AA4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70" y="37085"/>
            <a:ext cx="6783830" cy="67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B6DB86F-8D14-C2B4-1690-84F6A4D02CF6}"/>
              </a:ext>
            </a:extLst>
          </p:cNvPr>
          <p:cNvSpPr txBox="1"/>
          <p:nvPr/>
        </p:nvSpPr>
        <p:spPr>
          <a:xfrm>
            <a:off x="0" y="2542826"/>
            <a:ext cx="6096000" cy="1490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Let’s take a quick </a:t>
            </a:r>
            <a:r>
              <a:rPr lang="en-US" sz="3200" b="1" dirty="0">
                <a:solidFill>
                  <a:srgbClr val="FF0000"/>
                </a:solidFill>
              </a:rPr>
              <a:t>“Revision</a:t>
            </a:r>
            <a:r>
              <a:rPr lang="en-US" sz="3200" b="1" dirty="0">
                <a:solidFill>
                  <a:srgbClr val="002060"/>
                </a:solidFill>
              </a:rPr>
              <a:t>” for the previous lesson.</a:t>
            </a:r>
            <a:endParaRPr lang="ar-S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FC507B4-BD0E-985D-60E5-8957202ACBEF}"/>
              </a:ext>
            </a:extLst>
          </p:cNvPr>
          <p:cNvSpPr txBox="1"/>
          <p:nvPr/>
        </p:nvSpPr>
        <p:spPr>
          <a:xfrm>
            <a:off x="2138596" y="674557"/>
            <a:ext cx="7914807" cy="20143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Very Good Class !</a:t>
            </a:r>
          </a:p>
          <a:p>
            <a:pPr algn="ctr" rtl="0">
              <a:lnSpc>
                <a:spcPct val="150000"/>
              </a:lnSpc>
            </a:pPr>
            <a:r>
              <a:rPr lang="en-US" sz="4400" b="1" dirty="0"/>
              <a:t>Now, let’s play a game, shall we?</a:t>
            </a:r>
            <a:endParaRPr lang="ar-SA" sz="4400" b="1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9E07E39C-AFB5-6F10-F971-9D8BA81E05BC}"/>
              </a:ext>
            </a:extLst>
          </p:cNvPr>
          <p:cNvGrpSpPr/>
          <p:nvPr/>
        </p:nvGrpSpPr>
        <p:grpSpPr>
          <a:xfrm>
            <a:off x="659567" y="2688891"/>
            <a:ext cx="8451176" cy="4055620"/>
            <a:chOff x="659567" y="2688891"/>
            <a:chExt cx="8451176" cy="4055620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C7C7B254-1857-265D-F18A-A28F00B4730B}"/>
                </a:ext>
              </a:extLst>
            </p:cNvPr>
            <p:cNvSpPr txBox="1"/>
            <p:nvPr/>
          </p:nvSpPr>
          <p:spPr>
            <a:xfrm>
              <a:off x="7476815" y="4255036"/>
              <a:ext cx="1633928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5400" b="1" dirty="0">
                  <a:solidFill>
                    <a:srgbClr val="002060"/>
                  </a:solidFill>
                  <a:hlinkClick r:id="rId2"/>
                </a:rPr>
                <a:t>Start</a:t>
              </a:r>
              <a:endParaRPr lang="ar-SA" sz="5400" b="1" dirty="0">
                <a:solidFill>
                  <a:srgbClr val="002060"/>
                </a:solidFill>
              </a:endParaRPr>
            </a:p>
          </p:txBody>
        </p:sp>
        <p:pic>
          <p:nvPicPr>
            <p:cNvPr id="1026" name="Picture 2" descr="Gamepad with 3 buttons">
              <a:extLst>
                <a:ext uri="{FF2B5EF4-FFF2-40B4-BE49-F238E27FC236}">
                  <a16:creationId xmlns:a16="http://schemas.microsoft.com/office/drawing/2014/main" id="{39F89261-A1FA-09BA-EFD6-A57D1737F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67" y="2688891"/>
              <a:ext cx="4055620" cy="4055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95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ACCA892-E922-E6B9-2311-6857DB08BFB1}"/>
              </a:ext>
            </a:extLst>
          </p:cNvPr>
          <p:cNvGrpSpPr/>
          <p:nvPr/>
        </p:nvGrpSpPr>
        <p:grpSpPr>
          <a:xfrm>
            <a:off x="3287218" y="388868"/>
            <a:ext cx="5617564" cy="830997"/>
            <a:chOff x="3287218" y="403858"/>
            <a:chExt cx="5617564" cy="830997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96F0F1E8-504B-ECCF-B63C-87857D162798}"/>
                </a:ext>
              </a:extLst>
            </p:cNvPr>
            <p:cNvSpPr txBox="1"/>
            <p:nvPr/>
          </p:nvSpPr>
          <p:spPr>
            <a:xfrm>
              <a:off x="3287218" y="403858"/>
              <a:ext cx="561756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/>
              <a:r>
                <a:rPr lang="en-US" sz="4800" b="1" i="0" dirty="0">
                  <a:solidFill>
                    <a:srgbClr val="C00000"/>
                  </a:solidFill>
                  <a:effectLst/>
                  <a:latin typeface="ProximaNova-Bold"/>
                </a:rPr>
                <a:t>Simple Present Tense</a:t>
              </a:r>
              <a:r>
                <a:rPr lang="en-US" sz="4800" b="1" dirty="0">
                  <a:solidFill>
                    <a:srgbClr val="C00000"/>
                  </a:solidFill>
                </a:rPr>
                <a:t> </a:t>
              </a:r>
              <a:endParaRPr lang="ar-SA" sz="4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" name="رابط مستقيم 3">
              <a:extLst>
                <a:ext uri="{FF2B5EF4-FFF2-40B4-BE49-F238E27FC236}">
                  <a16:creationId xmlns:a16="http://schemas.microsoft.com/office/drawing/2014/main" id="{71B53F5C-22DB-7302-3F4C-79FAFAE6AB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7757" y="1234855"/>
              <a:ext cx="526154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067C40C-3B5F-BB10-BB4C-93B2515B434B}"/>
              </a:ext>
            </a:extLst>
          </p:cNvPr>
          <p:cNvSpPr txBox="1"/>
          <p:nvPr/>
        </p:nvSpPr>
        <p:spPr>
          <a:xfrm>
            <a:off x="3814684" y="1972883"/>
            <a:ext cx="4562632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(Questions)</a:t>
            </a:r>
            <a:endParaRPr lang="ar-SA" sz="4000" b="1" dirty="0">
              <a:solidFill>
                <a:schemeClr val="accent2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FEB8714-0D8E-7DCE-F577-7DE520245356}"/>
              </a:ext>
            </a:extLst>
          </p:cNvPr>
          <p:cNvSpPr txBox="1"/>
          <p:nvPr/>
        </p:nvSpPr>
        <p:spPr>
          <a:xfrm>
            <a:off x="989352" y="3554067"/>
            <a:ext cx="10508105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/>
              <a:t>How to form a </a:t>
            </a:r>
            <a:r>
              <a:rPr lang="en-US" sz="4000" b="1" dirty="0">
                <a:solidFill>
                  <a:srgbClr val="FF0000"/>
                </a:solidFill>
              </a:rPr>
              <a:t>Question</a:t>
            </a:r>
            <a:r>
              <a:rPr lang="en-US" sz="4000" b="1" dirty="0"/>
              <a:t> in the simple present?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C6C6EB7-15E1-FB65-7BAF-B613A9CFDC30}"/>
              </a:ext>
            </a:extLst>
          </p:cNvPr>
          <p:cNvSpPr txBox="1"/>
          <p:nvPr/>
        </p:nvSpPr>
        <p:spPr>
          <a:xfrm>
            <a:off x="4293433" y="5301339"/>
            <a:ext cx="3510196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/>
              <a:t>Let’s see…</a:t>
            </a:r>
            <a:endParaRPr lang="ar-S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6CD9475-D1C2-2E59-0434-FD725369D142}"/>
              </a:ext>
            </a:extLst>
          </p:cNvPr>
          <p:cNvSpPr txBox="1"/>
          <p:nvPr/>
        </p:nvSpPr>
        <p:spPr>
          <a:xfrm>
            <a:off x="833772" y="481502"/>
            <a:ext cx="10806545" cy="27036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/>
              <a:t>To form a question in the present, we use 2 words: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Do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Does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D1DC194A-94C0-F27A-1642-E677BCDCA733}"/>
              </a:ext>
            </a:extLst>
          </p:cNvPr>
          <p:cNvSpPr/>
          <p:nvPr/>
        </p:nvSpPr>
        <p:spPr>
          <a:xfrm>
            <a:off x="418930" y="3926161"/>
            <a:ext cx="1399309" cy="149565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Do</a:t>
            </a:r>
            <a:endParaRPr lang="ar-SA" sz="4400" b="1" dirty="0">
              <a:solidFill>
                <a:schemeClr val="bg1"/>
              </a:solidFill>
            </a:endParaRP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391C1444-11F2-016A-79B0-5B3AD1D2A687}"/>
              </a:ext>
            </a:extLst>
          </p:cNvPr>
          <p:cNvSpPr/>
          <p:nvPr/>
        </p:nvSpPr>
        <p:spPr>
          <a:xfrm>
            <a:off x="2402059" y="4524085"/>
            <a:ext cx="1510145" cy="5611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5D787A4-9488-2B61-AE41-7B720DBC3356}"/>
              </a:ext>
            </a:extLst>
          </p:cNvPr>
          <p:cNvSpPr/>
          <p:nvPr/>
        </p:nvSpPr>
        <p:spPr>
          <a:xfrm>
            <a:off x="4496024" y="3817961"/>
            <a:ext cx="1177637" cy="197335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You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they</a:t>
            </a:r>
            <a:endParaRPr lang="ar-SA" sz="3200" b="1" dirty="0">
              <a:solidFill>
                <a:schemeClr val="bg1"/>
              </a:solidFill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BA4654E-E47E-D7C5-9421-1BC6C689A41A}"/>
              </a:ext>
            </a:extLst>
          </p:cNvPr>
          <p:cNvGrpSpPr/>
          <p:nvPr/>
        </p:nvGrpSpPr>
        <p:grpSpPr>
          <a:xfrm>
            <a:off x="6589989" y="3926161"/>
            <a:ext cx="1500941" cy="1495652"/>
            <a:chOff x="6850505" y="4056812"/>
            <a:chExt cx="1500941" cy="1495652"/>
          </a:xfrm>
        </p:grpSpPr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2171E17B-971B-4A6A-2BBF-3E368176B657}"/>
                </a:ext>
              </a:extLst>
            </p:cNvPr>
            <p:cNvSpPr/>
            <p:nvPr/>
          </p:nvSpPr>
          <p:spPr>
            <a:xfrm>
              <a:off x="6850505" y="4056812"/>
              <a:ext cx="1430419" cy="14956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6E8220C9-041C-EE31-ACFB-78FA42261B54}"/>
                </a:ext>
              </a:extLst>
            </p:cNvPr>
            <p:cNvSpPr txBox="1"/>
            <p:nvPr/>
          </p:nvSpPr>
          <p:spPr>
            <a:xfrm>
              <a:off x="6921026" y="4437672"/>
              <a:ext cx="143042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000" b="1" dirty="0">
                  <a:solidFill>
                    <a:schemeClr val="bg1"/>
                  </a:solidFill>
                </a:rPr>
                <a:t>Does</a:t>
              </a:r>
              <a:endParaRPr lang="ar-SA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DE49A140-81B3-D7F6-4F2B-BB63C300DE76}"/>
              </a:ext>
            </a:extLst>
          </p:cNvPr>
          <p:cNvSpPr/>
          <p:nvPr/>
        </p:nvSpPr>
        <p:spPr>
          <a:xfrm>
            <a:off x="10764301" y="4042060"/>
            <a:ext cx="1177637" cy="17463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She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it</a:t>
            </a:r>
          </a:p>
        </p:txBody>
      </p:sp>
      <p:sp>
        <p:nvSpPr>
          <p:cNvPr id="10" name="سهم: لليمين 9">
            <a:extLst>
              <a:ext uri="{FF2B5EF4-FFF2-40B4-BE49-F238E27FC236}">
                <a16:creationId xmlns:a16="http://schemas.microsoft.com/office/drawing/2014/main" id="{868A60AD-D7F2-3D66-90F7-868696962FDE}"/>
              </a:ext>
            </a:extLst>
          </p:cNvPr>
          <p:cNvSpPr/>
          <p:nvPr/>
        </p:nvSpPr>
        <p:spPr>
          <a:xfrm>
            <a:off x="8736568" y="4524085"/>
            <a:ext cx="1510145" cy="5611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34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EEAB212-4AB0-DDDA-0BBE-0BC61838E819}"/>
              </a:ext>
            </a:extLst>
          </p:cNvPr>
          <p:cNvSpPr txBox="1"/>
          <p:nvPr/>
        </p:nvSpPr>
        <p:spPr>
          <a:xfrm>
            <a:off x="725886" y="166568"/>
            <a:ext cx="11466113" cy="66171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3600" b="1" dirty="0"/>
              <a:t>Let’s try and make some questions!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/>
              <a:t>they drink coffee. (</a:t>
            </a:r>
            <a:r>
              <a:rPr lang="en-US" sz="3200" b="1" dirty="0">
                <a:solidFill>
                  <a:srgbClr val="FF0000"/>
                </a:solidFill>
              </a:rPr>
              <a:t>make a question</a:t>
            </a:r>
            <a:r>
              <a:rPr lang="en-US" sz="3200" b="1" dirty="0"/>
              <a:t>)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How can you make a question from this sentence?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add ( Do or Does ).</a:t>
            </a:r>
            <a:r>
              <a:rPr lang="en-US" sz="2800" b="1" dirty="0"/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Which one?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If the pronoun in the sentence is ( I, we, you, they) then choose “Do”.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002060"/>
                </a:solidFill>
              </a:rPr>
              <a:t>If the pronoun is ( he, she, it) choose “Does”.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/>
              <a:t>Got it?</a:t>
            </a:r>
          </a:p>
          <a:p>
            <a:pPr algn="l" rtl="0"/>
            <a:endParaRPr lang="ar-S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DAE72B3-3598-0D61-6F64-EBCF526509A1}"/>
              </a:ext>
            </a:extLst>
          </p:cNvPr>
          <p:cNvSpPr txBox="1"/>
          <p:nvPr/>
        </p:nvSpPr>
        <p:spPr>
          <a:xfrm>
            <a:off x="692727" y="675437"/>
            <a:ext cx="10238509" cy="58488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Let’s try it!</a:t>
            </a:r>
          </a:p>
          <a:p>
            <a:pPr algn="l" rtl="0">
              <a:lnSpc>
                <a:spcPct val="200000"/>
              </a:lnSpc>
            </a:pPr>
            <a:r>
              <a:rPr lang="en-US" sz="3200" b="1" dirty="0"/>
              <a:t>The sentence: </a:t>
            </a:r>
            <a:r>
              <a:rPr lang="en-US" sz="3200" b="1" dirty="0">
                <a:solidFill>
                  <a:srgbClr val="002060"/>
                </a:solidFill>
              </a:rPr>
              <a:t>They drink coffee</a:t>
            </a:r>
            <a:r>
              <a:rPr lang="en-US" sz="32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3200" b="1" dirty="0"/>
              <a:t>The question: </a:t>
            </a:r>
            <a:r>
              <a:rPr lang="en-US" sz="3200" b="1" u="sng" dirty="0">
                <a:solidFill>
                  <a:srgbClr val="FF0000"/>
                </a:solidFill>
              </a:rPr>
              <a:t>Do</a:t>
            </a:r>
            <a:r>
              <a:rPr lang="en-US" sz="3200" b="1" dirty="0">
                <a:solidFill>
                  <a:srgbClr val="FF0000"/>
                </a:solidFill>
              </a:rPr>
              <a:t> they drink coffee? </a:t>
            </a:r>
          </a:p>
          <a:p>
            <a:pPr algn="l" rtl="0">
              <a:lnSpc>
                <a:spcPct val="200000"/>
              </a:lnSpc>
            </a:pPr>
            <a:endParaRPr lang="en-US" sz="3200" b="1" dirty="0"/>
          </a:p>
          <a:p>
            <a:pPr algn="l" rtl="0">
              <a:lnSpc>
                <a:spcPct val="200000"/>
              </a:lnSpc>
            </a:pPr>
            <a:r>
              <a:rPr lang="en-US" sz="3200" b="1" dirty="0"/>
              <a:t>the pronoun in this sentence is </a:t>
            </a:r>
            <a:r>
              <a:rPr lang="en-US" sz="3200" b="1" u="sng" dirty="0">
                <a:solidFill>
                  <a:schemeClr val="accent2"/>
                </a:solidFill>
              </a:rPr>
              <a:t>they</a:t>
            </a:r>
            <a:r>
              <a:rPr lang="en-US" sz="3200" b="1" dirty="0"/>
              <a:t>, so we choose “</a:t>
            </a:r>
            <a:r>
              <a:rPr lang="en-US" sz="3200" b="1" dirty="0">
                <a:solidFill>
                  <a:srgbClr val="FF0000"/>
                </a:solidFill>
              </a:rPr>
              <a:t>Do</a:t>
            </a:r>
            <a:r>
              <a:rPr lang="en-US" sz="3200" b="1" dirty="0"/>
              <a:t>”.</a:t>
            </a:r>
          </a:p>
          <a:p>
            <a:pPr algn="l" rtl="0">
              <a:lnSpc>
                <a:spcPct val="200000"/>
              </a:lnSpc>
            </a:pP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DDC649B-FEAA-E0AE-CC63-8FDBFFACED06}"/>
              </a:ext>
            </a:extLst>
          </p:cNvPr>
          <p:cNvSpPr txBox="1"/>
          <p:nvPr/>
        </p:nvSpPr>
        <p:spPr>
          <a:xfrm>
            <a:off x="4980709" y="304800"/>
            <a:ext cx="24383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Examples!</a:t>
            </a:r>
            <a:endParaRPr lang="ar-SA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31B343BB-2705-994D-79FA-04D572A6B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55936"/>
              </p:ext>
            </p:extLst>
          </p:nvPr>
        </p:nvGraphicFramePr>
        <p:xfrm>
          <a:off x="588819" y="1316181"/>
          <a:ext cx="11222180" cy="47798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11090">
                  <a:extLst>
                    <a:ext uri="{9D8B030D-6E8A-4147-A177-3AD203B41FA5}">
                      <a16:colId xmlns:a16="http://schemas.microsoft.com/office/drawing/2014/main" val="2049961825"/>
                    </a:ext>
                  </a:extLst>
                </a:gridCol>
                <a:gridCol w="5611090">
                  <a:extLst>
                    <a:ext uri="{9D8B030D-6E8A-4147-A177-3AD203B41FA5}">
                      <a16:colId xmlns:a16="http://schemas.microsoft.com/office/drawing/2014/main" val="1889764700"/>
                    </a:ext>
                  </a:extLst>
                </a:gridCol>
              </a:tblGrid>
              <a:tr h="1194955">
                <a:tc>
                  <a:txBody>
                    <a:bodyPr/>
                    <a:lstStyle/>
                    <a:p>
                      <a:pPr algn="ctr" rtl="1"/>
                      <a:r>
                        <a:rPr lang="en-US" sz="4800" dirty="0">
                          <a:solidFill>
                            <a:schemeClr val="bg1"/>
                          </a:solidFill>
                        </a:rPr>
                        <a:t>Question </a:t>
                      </a:r>
                      <a:endParaRPr lang="ar-SA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800" dirty="0">
                          <a:solidFill>
                            <a:schemeClr val="bg1"/>
                          </a:solidFill>
                        </a:rPr>
                        <a:t>sentence</a:t>
                      </a:r>
                      <a:endParaRPr lang="ar-SA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03880"/>
                  </a:ext>
                </a:extLst>
              </a:tr>
              <a:tr h="1194955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/>
                        <a:t>1.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Does</a:t>
                      </a:r>
                      <a:r>
                        <a:rPr lang="en-US" sz="3200" dirty="0"/>
                        <a:t> he </a:t>
                      </a:r>
                      <a:r>
                        <a:rPr lang="en-US" sz="3200" u="sng" dirty="0"/>
                        <a:t>drink</a:t>
                      </a:r>
                      <a:r>
                        <a:rPr lang="en-US" sz="3200" dirty="0"/>
                        <a:t> tea?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/>
                        <a:t>1. He drinks tea.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705928"/>
                  </a:ext>
                </a:extLst>
              </a:tr>
              <a:tr h="1194955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/>
                        <a:t>2.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Does</a:t>
                      </a:r>
                      <a:r>
                        <a:rPr lang="en-US" sz="3200" dirty="0"/>
                        <a:t> martin work very hard?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/>
                        <a:t>2. Martin works very hard.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19144"/>
                  </a:ext>
                </a:extLst>
              </a:tr>
              <a:tr h="1194955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/>
                        <a:t>3.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en-US" sz="3200" dirty="0"/>
                        <a:t> you work in Riyadh?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/>
                        <a:t>3.I work in Riyadh.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92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9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DE92E71-9F18-5BDD-25EE-E25FC9EBF15C}"/>
              </a:ext>
            </a:extLst>
          </p:cNvPr>
          <p:cNvSpPr txBox="1"/>
          <p:nvPr/>
        </p:nvSpPr>
        <p:spPr>
          <a:xfrm>
            <a:off x="3934606" y="398916"/>
            <a:ext cx="4562632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(Wh- Questions)</a:t>
            </a:r>
            <a:endParaRPr lang="ar-SA" sz="4000" b="1" dirty="0">
              <a:solidFill>
                <a:schemeClr val="accent2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EADF3BA-99B0-2575-0442-996A61E422BD}"/>
              </a:ext>
            </a:extLst>
          </p:cNvPr>
          <p:cNvSpPr txBox="1"/>
          <p:nvPr/>
        </p:nvSpPr>
        <p:spPr>
          <a:xfrm>
            <a:off x="1491521" y="1699762"/>
            <a:ext cx="9448801" cy="833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Wh- Questions are (what, where, when, why)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A73C8FB-4328-6D09-F738-2AE0EAF685F0}"/>
              </a:ext>
            </a:extLst>
          </p:cNvPr>
          <p:cNvSpPr txBox="1"/>
          <p:nvPr/>
        </p:nvSpPr>
        <p:spPr>
          <a:xfrm>
            <a:off x="1491520" y="3012058"/>
            <a:ext cx="9448801" cy="833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They come in the beginning of the Question: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6F16567-6602-2644-3926-C0F2FB8DCC9D}"/>
              </a:ext>
            </a:extLst>
          </p:cNvPr>
          <p:cNvSpPr txBox="1"/>
          <p:nvPr/>
        </p:nvSpPr>
        <p:spPr>
          <a:xfrm>
            <a:off x="1371599" y="4446905"/>
            <a:ext cx="9448801" cy="1651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600" b="1" dirty="0"/>
              <a:t>Does she work?</a:t>
            </a:r>
          </a:p>
          <a:p>
            <a:pPr algn="ctr" rtl="0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Where</a:t>
            </a:r>
            <a:r>
              <a:rPr lang="en-US" sz="3600" b="1" dirty="0"/>
              <a:t> does she work?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144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6FB3237-B2AC-0DC6-0E32-DE3F932A6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8" t="29972" r="2131" b="44171"/>
          <a:stretch/>
        </p:blipFill>
        <p:spPr>
          <a:xfrm>
            <a:off x="0" y="2143593"/>
            <a:ext cx="12192000" cy="223353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D784326-BB7A-59D5-4612-E6CF16BF3054}"/>
              </a:ext>
            </a:extLst>
          </p:cNvPr>
          <p:cNvSpPr/>
          <p:nvPr/>
        </p:nvSpPr>
        <p:spPr>
          <a:xfrm>
            <a:off x="119921" y="3762531"/>
            <a:ext cx="6865495" cy="494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080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831AD1-DE0C-B589-404B-81BC09C92D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31" t="31356" r="2869" b="21546"/>
          <a:stretch/>
        </p:blipFill>
        <p:spPr>
          <a:xfrm>
            <a:off x="1535795" y="1802567"/>
            <a:ext cx="9480173" cy="35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FDE1163-4652-A119-C8B8-2A60E6E9B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7" t="26509" r="2008" b="27087"/>
          <a:stretch/>
        </p:blipFill>
        <p:spPr>
          <a:xfrm>
            <a:off x="1316226" y="2023674"/>
            <a:ext cx="10136259" cy="33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9A62D35-0CA5-E558-15BE-371B2C451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61286"/>
              </p:ext>
            </p:extLst>
          </p:nvPr>
        </p:nvGraphicFramePr>
        <p:xfrm>
          <a:off x="924890" y="3189157"/>
          <a:ext cx="10787673" cy="2761188"/>
        </p:xfrm>
        <a:graphic>
          <a:graphicData uri="http://schemas.openxmlformats.org/drawingml/2006/table">
            <a:tbl>
              <a:tblPr rtl="1"/>
              <a:tblGrid>
                <a:gridCol w="5326754">
                  <a:extLst>
                    <a:ext uri="{9D8B030D-6E8A-4147-A177-3AD203B41FA5}">
                      <a16:colId xmlns:a16="http://schemas.microsoft.com/office/drawing/2014/main" val="1371777383"/>
                    </a:ext>
                  </a:extLst>
                </a:gridCol>
                <a:gridCol w="1274164">
                  <a:extLst>
                    <a:ext uri="{9D8B030D-6E8A-4147-A177-3AD203B41FA5}">
                      <a16:colId xmlns:a16="http://schemas.microsoft.com/office/drawing/2014/main" val="3269712269"/>
                    </a:ext>
                  </a:extLst>
                </a:gridCol>
                <a:gridCol w="4186755">
                  <a:extLst>
                    <a:ext uri="{9D8B030D-6E8A-4147-A177-3AD203B41FA5}">
                      <a16:colId xmlns:a16="http://schemas.microsoft.com/office/drawing/2014/main" val="501560865"/>
                    </a:ext>
                  </a:extLst>
                </a:gridCol>
              </a:tblGrid>
              <a:tr h="690297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A. Arranges trips.</a:t>
                      </a:r>
                      <a:endParaRPr lang="ar-SA" sz="2800" dirty="0"/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sz="2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1. Customer service</a:t>
                      </a:r>
                      <a:endParaRPr lang="ar-SA" sz="2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867424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B. Takes care of sick people.</a:t>
                      </a:r>
                      <a:endParaRPr lang="ar-SA" sz="2800" dirty="0"/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sz="2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2. Salesperson</a:t>
                      </a:r>
                      <a:endParaRPr lang="ar-SA" sz="2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982443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C. Sells things to customers.</a:t>
                      </a:r>
                      <a:endParaRPr lang="ar-SA" sz="2800" dirty="0"/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sz="2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3. nurse</a:t>
                      </a:r>
                      <a:endParaRPr lang="ar-SA" sz="2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370694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D. Helps customers on the phone.</a:t>
                      </a:r>
                      <a:endParaRPr lang="ar-SA" sz="2800" dirty="0"/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sz="2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4. Travel agent</a:t>
                      </a:r>
                      <a:endParaRPr lang="ar-SA" sz="2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743079"/>
                  </a:ext>
                </a:extLst>
              </a:tr>
            </a:tbl>
          </a:graphicData>
        </a:graphic>
      </p:graphicFrame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E0198C9-C657-AD13-1E68-648E4063727F}"/>
              </a:ext>
            </a:extLst>
          </p:cNvPr>
          <p:cNvGrpSpPr/>
          <p:nvPr/>
        </p:nvGrpSpPr>
        <p:grpSpPr>
          <a:xfrm>
            <a:off x="4716904" y="907655"/>
            <a:ext cx="2328473" cy="830997"/>
            <a:chOff x="4716904" y="907655"/>
            <a:chExt cx="2328473" cy="830997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8F861DF7-8777-EA95-42A3-4855D63A4AD7}"/>
                </a:ext>
              </a:extLst>
            </p:cNvPr>
            <p:cNvSpPr txBox="1"/>
            <p:nvPr/>
          </p:nvSpPr>
          <p:spPr>
            <a:xfrm>
              <a:off x="4716904" y="907655"/>
              <a:ext cx="222354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800" b="1" dirty="0">
                  <a:solidFill>
                    <a:srgbClr val="FF0000"/>
                  </a:solidFill>
                </a:rPr>
                <a:t>Match</a:t>
              </a:r>
              <a:endParaRPr lang="ar-SA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E8ED6F1-888C-9033-E78B-BFF22AA67301}"/>
                </a:ext>
              </a:extLst>
            </p:cNvPr>
            <p:cNvSpPr/>
            <p:nvPr/>
          </p:nvSpPr>
          <p:spPr>
            <a:xfrm>
              <a:off x="4716904" y="907655"/>
              <a:ext cx="2328473" cy="83099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ABFCD06-CBC7-ACA2-5768-CB45EC5D32C2}"/>
              </a:ext>
            </a:extLst>
          </p:cNvPr>
          <p:cNvSpPr txBox="1"/>
          <p:nvPr/>
        </p:nvSpPr>
        <p:spPr>
          <a:xfrm>
            <a:off x="5363979" y="5210134"/>
            <a:ext cx="9293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>
                <a:solidFill>
                  <a:srgbClr val="0070C0"/>
                </a:solidFill>
              </a:rPr>
              <a:t>A</a:t>
            </a:r>
            <a:endParaRPr lang="ar-SA" sz="4400" b="1" dirty="0">
              <a:solidFill>
                <a:srgbClr val="0070C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9808433-96F6-6C93-D10A-B7E469D7D3D8}"/>
              </a:ext>
            </a:extLst>
          </p:cNvPr>
          <p:cNvSpPr txBox="1"/>
          <p:nvPr/>
        </p:nvSpPr>
        <p:spPr>
          <a:xfrm>
            <a:off x="5363979" y="4569751"/>
            <a:ext cx="9293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>
                <a:solidFill>
                  <a:srgbClr val="0070C0"/>
                </a:solidFill>
              </a:rPr>
              <a:t>B</a:t>
            </a:r>
            <a:endParaRPr lang="ar-SA" sz="4400" b="1" dirty="0">
              <a:solidFill>
                <a:srgbClr val="0070C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F7A77F5-8A32-ADD7-AC0F-FD8E9515F08B}"/>
              </a:ext>
            </a:extLst>
          </p:cNvPr>
          <p:cNvSpPr txBox="1"/>
          <p:nvPr/>
        </p:nvSpPr>
        <p:spPr>
          <a:xfrm>
            <a:off x="5363979" y="3800310"/>
            <a:ext cx="9293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>
                <a:solidFill>
                  <a:srgbClr val="0070C0"/>
                </a:solidFill>
              </a:rPr>
              <a:t>C</a:t>
            </a:r>
            <a:endParaRPr lang="ar-SA" sz="4400" b="1" dirty="0">
              <a:solidFill>
                <a:srgbClr val="0070C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17EFF83-35C2-F210-3C96-F4E8DEDD1798}"/>
              </a:ext>
            </a:extLst>
          </p:cNvPr>
          <p:cNvSpPr txBox="1"/>
          <p:nvPr/>
        </p:nvSpPr>
        <p:spPr>
          <a:xfrm>
            <a:off x="5363979" y="3189157"/>
            <a:ext cx="9293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>
                <a:solidFill>
                  <a:srgbClr val="0070C0"/>
                </a:solidFill>
              </a:rPr>
              <a:t>D</a:t>
            </a:r>
            <a:endParaRPr lang="ar-SA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4A7739-A95D-EC50-970F-47B8913C6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36206" r="16517" b="44863"/>
          <a:stretch/>
        </p:blipFill>
        <p:spPr>
          <a:xfrm>
            <a:off x="0" y="359763"/>
            <a:ext cx="12226120" cy="227850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515EE5F-22B1-B500-D042-D44D8AFFD401}"/>
              </a:ext>
            </a:extLst>
          </p:cNvPr>
          <p:cNvSpPr txBox="1"/>
          <p:nvPr/>
        </p:nvSpPr>
        <p:spPr>
          <a:xfrm>
            <a:off x="1191718" y="3697396"/>
            <a:ext cx="5823680" cy="21496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600" b="1" dirty="0"/>
              <a:t>I want </a:t>
            </a:r>
            <a:r>
              <a:rPr lang="en-US" sz="3600" b="1" dirty="0">
                <a:solidFill>
                  <a:srgbClr val="FF0000"/>
                </a:solidFill>
              </a:rPr>
              <a:t>to be </a:t>
            </a:r>
            <a:r>
              <a:rPr lang="en-US" sz="3600" b="1" dirty="0"/>
              <a:t>(a doctor)</a:t>
            </a:r>
          </a:p>
          <a:p>
            <a:pPr marL="571500" indent="-571500" algn="ctr" rt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600" b="1" dirty="0"/>
              <a:t>I want </a:t>
            </a:r>
            <a:r>
              <a:rPr lang="en-US" sz="3600" b="1" dirty="0">
                <a:solidFill>
                  <a:srgbClr val="FF0000"/>
                </a:solidFill>
              </a:rPr>
              <a:t>being</a:t>
            </a:r>
            <a:r>
              <a:rPr lang="en-US" sz="3600" b="1" dirty="0"/>
              <a:t> (a doctor)</a:t>
            </a:r>
            <a:endParaRPr lang="ar-SA" sz="3600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D145EFB-38DD-9C69-6B20-6ADA17F5E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35809" y="3838409"/>
            <a:ext cx="969761" cy="89864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CC2B2AB-3199-EBD6-3493-CAFAE6650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35809" y="5218894"/>
            <a:ext cx="718301" cy="7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thumbs up hand with crown illustration">
            <a:extLst>
              <a:ext uri="{FF2B5EF4-FFF2-40B4-BE49-F238E27FC236}">
                <a16:creationId xmlns:a16="http://schemas.microsoft.com/office/drawing/2014/main" id="{8D15A33D-0D37-D15F-1481-80885526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5"/>
            <a:ext cx="6850505" cy="68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74CBD18-3655-88E4-DFA9-9A75F301D794}"/>
              </a:ext>
            </a:extLst>
          </p:cNvPr>
          <p:cNvSpPr txBox="1"/>
          <p:nvPr/>
        </p:nvSpPr>
        <p:spPr>
          <a:xfrm>
            <a:off x="7105340" y="2509197"/>
            <a:ext cx="4841822" cy="18396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/>
              <a:t>Now, Let’s answer the exercises in the book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29850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3429E6D-88B2-8A06-6D5D-6D896F286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22584" r="2500" b="20161"/>
          <a:stretch/>
        </p:blipFill>
        <p:spPr>
          <a:xfrm>
            <a:off x="0" y="903157"/>
            <a:ext cx="12181078" cy="505168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70218FF-F9A1-8668-1E2C-461D936A9E27}"/>
              </a:ext>
            </a:extLst>
          </p:cNvPr>
          <p:cNvSpPr txBox="1"/>
          <p:nvPr/>
        </p:nvSpPr>
        <p:spPr>
          <a:xfrm>
            <a:off x="4137285" y="2518348"/>
            <a:ext cx="7944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He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56ACCF-4011-CF92-99CD-D34538B426FC}"/>
              </a:ext>
            </a:extLst>
          </p:cNvPr>
          <p:cNvSpPr txBox="1"/>
          <p:nvPr/>
        </p:nvSpPr>
        <p:spPr>
          <a:xfrm>
            <a:off x="5156616" y="2515876"/>
            <a:ext cx="14990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writes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4A78F30-3449-9670-A2E7-D5CA055BAC0B}"/>
              </a:ext>
            </a:extLst>
          </p:cNvPr>
          <p:cNvSpPr txBox="1"/>
          <p:nvPr/>
        </p:nvSpPr>
        <p:spPr>
          <a:xfrm>
            <a:off x="5284030" y="3075056"/>
            <a:ext cx="12067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They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8343C5E-233D-6E7F-8B8F-FDAA4EC1801E}"/>
              </a:ext>
            </a:extLst>
          </p:cNvPr>
          <p:cNvSpPr txBox="1"/>
          <p:nvPr/>
        </p:nvSpPr>
        <p:spPr>
          <a:xfrm>
            <a:off x="6700602" y="3075056"/>
            <a:ext cx="13041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work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1A6CA3A-CDA2-E517-D912-A26D044281FF}"/>
              </a:ext>
            </a:extLst>
          </p:cNvPr>
          <p:cNvSpPr txBox="1"/>
          <p:nvPr/>
        </p:nvSpPr>
        <p:spPr>
          <a:xfrm>
            <a:off x="4444582" y="3782942"/>
            <a:ext cx="7944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He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E820D-C082-32D6-331F-C26BBABDA9F2}"/>
              </a:ext>
            </a:extLst>
          </p:cNvPr>
          <p:cNvSpPr txBox="1"/>
          <p:nvPr/>
        </p:nvSpPr>
        <p:spPr>
          <a:xfrm>
            <a:off x="5506389" y="3782942"/>
            <a:ext cx="14990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drives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E0F50B-54DC-CBA2-E504-EBDE9268BE37}"/>
              </a:ext>
            </a:extLst>
          </p:cNvPr>
          <p:cNvSpPr txBox="1"/>
          <p:nvPr/>
        </p:nvSpPr>
        <p:spPr>
          <a:xfrm>
            <a:off x="4559507" y="4408380"/>
            <a:ext cx="7944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He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F0B93D8-A901-E3FA-E704-9AC464862568}"/>
              </a:ext>
            </a:extLst>
          </p:cNvPr>
          <p:cNvSpPr txBox="1"/>
          <p:nvPr/>
        </p:nvSpPr>
        <p:spPr>
          <a:xfrm>
            <a:off x="5848665" y="4408380"/>
            <a:ext cx="11567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sells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1199BFB-434D-E210-9F8F-E0E8B6EB781D}"/>
              </a:ext>
            </a:extLst>
          </p:cNvPr>
          <p:cNvSpPr txBox="1"/>
          <p:nvPr/>
        </p:nvSpPr>
        <p:spPr>
          <a:xfrm>
            <a:off x="4711910" y="5116266"/>
            <a:ext cx="7944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He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4B91EE2-A076-07CE-8B13-344BD0A20808}"/>
              </a:ext>
            </a:extLst>
          </p:cNvPr>
          <p:cNvSpPr txBox="1"/>
          <p:nvPr/>
        </p:nvSpPr>
        <p:spPr>
          <a:xfrm>
            <a:off x="5774961" y="5138438"/>
            <a:ext cx="14990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works</a:t>
            </a:r>
            <a:endParaRPr lang="ar-SA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C7D9D95D-57AF-95AE-123F-CB2E4E0449E4}"/>
              </a:ext>
            </a:extLst>
          </p:cNvPr>
          <p:cNvGrpSpPr/>
          <p:nvPr/>
        </p:nvGrpSpPr>
        <p:grpSpPr>
          <a:xfrm>
            <a:off x="0" y="1667982"/>
            <a:ext cx="12192000" cy="3522035"/>
            <a:chOff x="0" y="1667982"/>
            <a:chExt cx="12192000" cy="3522035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90932E6-6AFF-41AA-A68B-ABA6FA4C2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7" t="30665" r="15901" b="20622"/>
            <a:stretch/>
          </p:blipFill>
          <p:spPr>
            <a:xfrm>
              <a:off x="0" y="1667982"/>
              <a:ext cx="7644984" cy="352203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69861734-92F1-6835-8F34-88A664E5C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5355" r="6556" b="21083"/>
            <a:stretch/>
          </p:blipFill>
          <p:spPr>
            <a:xfrm>
              <a:off x="7499986" y="2447549"/>
              <a:ext cx="4692014" cy="2604136"/>
            </a:xfrm>
            <a:prstGeom prst="rect">
              <a:avLst/>
            </a:prstGeom>
          </p:spPr>
        </p:pic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32A40CB-708A-DADA-5B75-889002A56860}"/>
              </a:ext>
            </a:extLst>
          </p:cNvPr>
          <p:cNvSpPr txBox="1"/>
          <p:nvPr/>
        </p:nvSpPr>
        <p:spPr>
          <a:xfrm>
            <a:off x="1244185" y="2246053"/>
            <a:ext cx="56512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What does Fahad do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C1394F4-27BC-94E9-31F7-965B608256AD}"/>
              </a:ext>
            </a:extLst>
          </p:cNvPr>
          <p:cNvSpPr txBox="1"/>
          <p:nvPr/>
        </p:nvSpPr>
        <p:spPr>
          <a:xfrm>
            <a:off x="1244185" y="2721113"/>
            <a:ext cx="56512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Where does he work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8420B4E-1A3A-9242-07D6-AF4453D9E271}"/>
              </a:ext>
            </a:extLst>
          </p:cNvPr>
          <p:cNvSpPr txBox="1"/>
          <p:nvPr/>
        </p:nvSpPr>
        <p:spPr>
          <a:xfrm>
            <a:off x="1244185" y="3247679"/>
            <a:ext cx="56512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Where does he live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43883F4-CBA3-BCE9-2EAE-2B1C3BFEDD70}"/>
              </a:ext>
            </a:extLst>
          </p:cNvPr>
          <p:cNvSpPr txBox="1"/>
          <p:nvPr/>
        </p:nvSpPr>
        <p:spPr>
          <a:xfrm>
            <a:off x="1244185" y="3864905"/>
            <a:ext cx="56512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What does he want to be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94119B1-0213-3C20-408C-8CDB4DEE5E69}"/>
              </a:ext>
            </a:extLst>
          </p:cNvPr>
          <p:cNvSpPr txBox="1"/>
          <p:nvPr/>
        </p:nvSpPr>
        <p:spPr>
          <a:xfrm>
            <a:off x="996846" y="4423922"/>
            <a:ext cx="56512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What does he do during the day</a:t>
            </a:r>
            <a:endParaRPr lang="ar-S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88FFD52-9C46-D9DD-C80B-0B1A9521D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70" b="90625" l="12084" r="93777">
                        <a14:foregroundMark x1="67149" y1="38043" x2="17583" y2="60190"/>
                        <a14:foregroundMark x1="17583" y1="60190" x2="38350" y2="23505"/>
                        <a14:foregroundMark x1="38350" y1="23505" x2="65412" y2="31386"/>
                        <a14:foregroundMark x1="65412" y1="31386" x2="63965" y2="74592"/>
                        <a14:foregroundMark x1="63965" y1="74592" x2="36758" y2="68071"/>
                        <a14:foregroundMark x1="36758" y1="68071" x2="38205" y2="35462"/>
                        <a14:foregroundMark x1="38205" y1="35462" x2="24602" y2="79212"/>
                        <a14:foregroundMark x1="24602" y1="79212" x2="68234" y2="88315"/>
                        <a14:foregroundMark x1="68234" y1="88315" x2="64689" y2="20516"/>
                        <a14:foregroundMark x1="64689" y1="20516" x2="43632" y2="76902"/>
                        <a14:foregroundMark x1="43632" y1="76902" x2="28654" y2="11005"/>
                        <a14:foregroundMark x1="28654" y1="11005" x2="13169" y2="52582"/>
                        <a14:foregroundMark x1="13169" y1="52582" x2="12663" y2="56250"/>
                        <a14:foregroundMark x1="12663" y1="56250" x2="67149" y2="51630"/>
                        <a14:foregroundMark x1="67149" y1="51630" x2="73878" y2="11957"/>
                        <a14:foregroundMark x1="73878" y1="11957" x2="36614" y2="28397"/>
                        <a14:foregroundMark x1="36614" y1="28397" x2="12156" y2="90625"/>
                        <a14:foregroundMark x1="12156" y1="90625" x2="74530" y2="85870"/>
                        <a14:foregroundMark x1="74530" y1="85870" x2="76984" y2="56182"/>
                        <a14:foregroundMark x1="87314" y1="57061" x2="91245" y2="65082"/>
                        <a14:foregroundMark x1="91245" y1="65082" x2="79450" y2="72418"/>
                        <a14:foregroundMark x1="79450" y1="72418" x2="34949" y2="21875"/>
                        <a14:foregroundMark x1="91896" y1="47785" x2="93396" y2="48468"/>
                        <a14:foregroundMark x1="34949" y1="21875" x2="73549" y2="39437"/>
                        <a14:foregroundMark x1="81699" y1="21102" x2="81621" y2="20924"/>
                        <a14:foregroundMark x1="91259" y1="42900" x2="90879" y2="42033"/>
                        <a14:foregroundMark x1="93615" y1="48272" x2="92833" y2="46488"/>
                        <a14:foregroundMark x1="81621" y1="20924" x2="80765" y2="22405"/>
                        <a14:foregroundMark x1="72760" y1="37178" x2="68017" y2="52582"/>
                        <a14:foregroundMark x1="68017" y1="52582" x2="93198" y2="76087"/>
                        <a14:foregroundMark x1="93198" y1="76087" x2="90593" y2="57201"/>
                        <a14:foregroundMark x1="90593" y1="57201" x2="70116" y2="87636"/>
                        <a14:foregroundMark x1="27207" y1="25543" x2="22648" y2="23234"/>
                        <a14:foregroundMark x1="71925" y1="36005" x2="72793" y2="23505"/>
                        <a14:foregroundMark x1="72793" y1="23505" x2="71925" y2="37364"/>
                        <a14:foregroundMark x1="75760" y1="58424" x2="86686" y2="55435"/>
                        <a14:foregroundMark x1="86686" y1="55435" x2="90376" y2="57880"/>
                        <a14:foregroundMark x1="90376" y1="57880" x2="78292" y2="59918"/>
                        <a14:backgroundMark x1="77931" y1="32065" x2="89870" y2="37772"/>
                        <a14:backgroundMark x1="89870" y1="37772" x2="78654" y2="44022"/>
                        <a14:backgroundMark x1="78654" y1="44022" x2="78582" y2="27174"/>
                        <a14:backgroundMark x1="78582" y1="27174" x2="77569" y2="20245"/>
                        <a14:backgroundMark x1="77569" y1="20245" x2="75036" y2="40761"/>
                        <a14:backgroundMark x1="75036" y1="40761" x2="82038" y2="54879"/>
                        <a14:backgroundMark x1="88559" y1="54368" x2="98625" y2="45380"/>
                        <a14:backgroundMark x1="92475" y1="41984" x2="84443" y2="18478"/>
                        <a14:backgroundMark x1="84443" y1="18478" x2="83719" y2="43886"/>
                        <a14:backgroundMark x1="83719" y1="43886" x2="80391" y2="54212"/>
                        <a14:backgroundMark x1="80391" y1="54212" x2="76339" y2="53261"/>
                        <a14:backgroundMark x1="76339" y1="53261" x2="75036" y2="31793"/>
                        <a14:backgroundMark x1="75036" y1="31793" x2="82634" y2="21196"/>
                        <a14:backgroundMark x1="82634" y1="21196" x2="91462" y2="48234"/>
                        <a14:backgroundMark x1="91462" y1="48234" x2="76845" y2="55842"/>
                        <a14:backgroundMark x1="76845" y1="55842" x2="74891" y2="38043"/>
                        <a14:backgroundMark x1="74891" y1="38043" x2="75109" y2="34375"/>
                        <a14:backgroundMark x1="75109" y1="34375" x2="74240" y2="31522"/>
                        <a14:backgroundMark x1="74240" y1="31522" x2="75109" y2="44022"/>
                        <a14:backgroundMark x1="75109" y1="44022" x2="84805" y2="38451"/>
                        <a14:backgroundMark x1="84805" y1="38451" x2="73403" y2="33538"/>
                        <a14:backgroundMark x1="73305" y1="35116" x2="86831" y2="53533"/>
                        <a14:backgroundMark x1="86831" y1="53533" x2="88423" y2="41984"/>
                        <a14:backgroundMark x1="88423" y1="41984" x2="93343" y2="43886"/>
                        <a14:backgroundMark x1="93343" y1="43886" x2="78944" y2="52853"/>
                        <a14:backgroundMark x1="78944" y1="52853" x2="74530" y2="51359"/>
                        <a14:backgroundMark x1="74530" y1="51359" x2="76845" y2="44565"/>
                        <a14:backgroundMark x1="76845" y1="44565" x2="74168" y2="54212"/>
                        <a14:backgroundMark x1="74168" y1="54212" x2="80029" y2="48641"/>
                        <a14:backgroundMark x1="88784" y1="42391" x2="83357" y2="45652"/>
                        <a14:backgroundMark x1="83357" y1="45652" x2="75977" y2="49864"/>
                        <a14:backgroundMark x1="75977" y1="49864" x2="77062" y2="34647"/>
                        <a14:backgroundMark x1="77062" y1="34647" x2="80029" y2="4538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23046" r="10737" b="19699"/>
          <a:stretch/>
        </p:blipFill>
        <p:spPr>
          <a:xfrm>
            <a:off x="297347" y="775741"/>
            <a:ext cx="11597306" cy="530651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B40F742-B313-6FB0-4729-22CFA33AEF3D}"/>
              </a:ext>
            </a:extLst>
          </p:cNvPr>
          <p:cNvSpPr txBox="1"/>
          <p:nvPr/>
        </p:nvSpPr>
        <p:spPr>
          <a:xfrm>
            <a:off x="5089159" y="1714299"/>
            <a:ext cx="7944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do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88221AE-8FC7-2A71-D508-4B2C8263F1DD}"/>
              </a:ext>
            </a:extLst>
          </p:cNvPr>
          <p:cNvSpPr txBox="1"/>
          <p:nvPr/>
        </p:nvSpPr>
        <p:spPr>
          <a:xfrm>
            <a:off x="5366478" y="2241453"/>
            <a:ext cx="14590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work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3F63870-FA45-2749-842C-5CFF9F3BAAD0}"/>
              </a:ext>
            </a:extLst>
          </p:cNvPr>
          <p:cNvSpPr txBox="1"/>
          <p:nvPr/>
        </p:nvSpPr>
        <p:spPr>
          <a:xfrm>
            <a:off x="5638800" y="3280759"/>
            <a:ext cx="14590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work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C14614B-A072-63BC-E4CA-1726E5AAE13A}"/>
              </a:ext>
            </a:extLst>
          </p:cNvPr>
          <p:cNvSpPr txBox="1"/>
          <p:nvPr/>
        </p:nvSpPr>
        <p:spPr>
          <a:xfrm>
            <a:off x="7784892" y="3747952"/>
            <a:ext cx="14590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wants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D1746A5-814A-A910-F669-A3F6F03D169C}"/>
              </a:ext>
            </a:extLst>
          </p:cNvPr>
          <p:cNvSpPr txBox="1"/>
          <p:nvPr/>
        </p:nvSpPr>
        <p:spPr>
          <a:xfrm>
            <a:off x="3442762" y="4455838"/>
            <a:ext cx="14590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works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33531DA-CE03-C30B-730A-79DFBF544862}"/>
              </a:ext>
            </a:extLst>
          </p:cNvPr>
          <p:cNvSpPr txBox="1"/>
          <p:nvPr/>
        </p:nvSpPr>
        <p:spPr>
          <a:xfrm>
            <a:off x="4736893" y="5374373"/>
            <a:ext cx="16239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</a:rPr>
              <a:t>speaks</a:t>
            </a:r>
            <a:endParaRPr lang="ar-SA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SD floral frame design">
            <a:extLst>
              <a:ext uri="{FF2B5EF4-FFF2-40B4-BE49-F238E27FC236}">
                <a16:creationId xmlns:a16="http://schemas.microsoft.com/office/drawing/2014/main" id="{20EE03C5-C5FB-011F-9E27-23072645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72" y="0"/>
            <a:ext cx="85443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90F91E4-9074-13FC-04C5-79593AD5BD59}"/>
              </a:ext>
            </a:extLst>
          </p:cNvPr>
          <p:cNvSpPr txBox="1"/>
          <p:nvPr/>
        </p:nvSpPr>
        <p:spPr>
          <a:xfrm>
            <a:off x="4222230" y="2736103"/>
            <a:ext cx="37475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Class</a:t>
            </a:r>
            <a:endParaRPr lang="ar-SA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211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32CDC2-0695-2AD5-81B6-834421A01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8" y="493668"/>
            <a:ext cx="3574049" cy="31199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7985209-790F-360B-493F-2077486FB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70"/>
          <a:stretch/>
        </p:blipFill>
        <p:spPr>
          <a:xfrm>
            <a:off x="4777455" y="493668"/>
            <a:ext cx="4116262" cy="311996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F5986D5-A301-55DB-D5CE-B54D8F5CB63E}"/>
              </a:ext>
            </a:extLst>
          </p:cNvPr>
          <p:cNvSpPr txBox="1"/>
          <p:nvPr/>
        </p:nvSpPr>
        <p:spPr>
          <a:xfrm>
            <a:off x="0" y="4092136"/>
            <a:ext cx="12191999" cy="23321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تم تصميم هذا العرض من قبل: </a:t>
            </a:r>
            <a:r>
              <a:rPr lang="ar-SA" sz="2400" b="1" dirty="0">
                <a:solidFill>
                  <a:srgbClr val="FF0000"/>
                </a:solidFill>
              </a:rPr>
              <a:t>فريق عمل البوابة الإنجليزية </a:t>
            </a:r>
            <a:r>
              <a:rPr lang="ar-SA" sz="2400" b="1" dirty="0"/>
              <a:t>، وهو </a:t>
            </a:r>
            <a:r>
              <a:rPr lang="ar-SA" sz="2400" b="1" dirty="0">
                <a:solidFill>
                  <a:srgbClr val="00B050"/>
                </a:solidFill>
              </a:rPr>
              <a:t>مجاني </a:t>
            </a:r>
            <a:r>
              <a:rPr lang="ar-SA" sz="2400" b="1" dirty="0"/>
              <a:t>لكي يستفيد منه معلمي اللغة الإنجليزية.</a:t>
            </a:r>
          </a:p>
          <a:p>
            <a:pPr algn="ctr">
              <a:lnSpc>
                <a:spcPct val="250000"/>
              </a:lnSpc>
            </a:pPr>
            <a:r>
              <a:rPr lang="ar-SA" sz="2400" b="1" dirty="0"/>
              <a:t>هذه الشريحة تعتبر كـ"حفظ حقوق" نتمنى عدم حذفها حال مشاركة العرض مع معلمين آخرين.</a:t>
            </a:r>
          </a:p>
          <a:p>
            <a:pPr algn="ctr">
              <a:lnSpc>
                <a:spcPct val="250000"/>
              </a:lnSpc>
            </a:pPr>
            <a:r>
              <a:rPr lang="ar-SA" sz="2400" b="1" dirty="0"/>
              <a:t>نسمح بحذف الحقوق في حالة واحدة فقط: اذا أراد معلم الإنجليزي إضافة هذا العرض كـ </a:t>
            </a:r>
            <a:r>
              <a:rPr lang="ar-SA" sz="2400" b="1" dirty="0">
                <a:solidFill>
                  <a:srgbClr val="7030A0"/>
                </a:solidFill>
              </a:rPr>
              <a:t>انتاج معرفي </a:t>
            </a:r>
            <a:r>
              <a:rPr lang="ar-SA" sz="2400" b="1" dirty="0"/>
              <a:t>خاص فيه.</a:t>
            </a:r>
          </a:p>
        </p:txBody>
      </p:sp>
      <p:sp>
        <p:nvSpPr>
          <p:cNvPr id="7" name="مخطط انسيابي: رابط 6">
            <a:extLst>
              <a:ext uri="{FF2B5EF4-FFF2-40B4-BE49-F238E27FC236}">
                <a16:creationId xmlns:a16="http://schemas.microsoft.com/office/drawing/2014/main" id="{2AB47E63-DB79-DF4C-4829-128FEE5C2C62}"/>
              </a:ext>
            </a:extLst>
          </p:cNvPr>
          <p:cNvSpPr/>
          <p:nvPr/>
        </p:nvSpPr>
        <p:spPr>
          <a:xfrm>
            <a:off x="10874828" y="5103102"/>
            <a:ext cx="326571" cy="31024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خطط انسيابي: رابط 7">
            <a:extLst>
              <a:ext uri="{FF2B5EF4-FFF2-40B4-BE49-F238E27FC236}">
                <a16:creationId xmlns:a16="http://schemas.microsoft.com/office/drawing/2014/main" id="{6B286860-172B-BDFA-C43C-F0A7E5A42B07}"/>
              </a:ext>
            </a:extLst>
          </p:cNvPr>
          <p:cNvSpPr/>
          <p:nvPr/>
        </p:nvSpPr>
        <p:spPr>
          <a:xfrm>
            <a:off x="11680371" y="6054088"/>
            <a:ext cx="326571" cy="31024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نموذج ثلاثي الأبعاد 8" descr="Red heart">
                <a:extLst>
                  <a:ext uri="{FF2B5EF4-FFF2-40B4-BE49-F238E27FC236}">
                    <a16:creationId xmlns:a16="http://schemas.microsoft.com/office/drawing/2014/main" id="{E4D7249A-4FCA-07DE-A90A-9CC97F1DA6C8}"/>
                  </a:ext>
                </a:extLst>
              </p:cNvPr>
              <p:cNvGraphicFramePr/>
              <p:nvPr/>
            </p:nvGraphicFramePr>
            <p:xfrm>
              <a:off x="185058" y="5955711"/>
              <a:ext cx="405510" cy="408621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405510" cy="408621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6280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نموذج ثلاثي الأبعاد 8" descr="Red heart">
                <a:extLst>
                  <a:ext uri="{FF2B5EF4-FFF2-40B4-BE49-F238E27FC236}">
                    <a16:creationId xmlns:a16="http://schemas.microsoft.com/office/drawing/2014/main" id="{E4D7249A-4FCA-07DE-A90A-9CC97F1DA6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058" y="5955711"/>
                <a:ext cx="405510" cy="408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نموذج ثلاثي الأبعاد 9" descr="Smiling Face With Smiling Eyes Emoji">
                <a:extLst>
                  <a:ext uri="{FF2B5EF4-FFF2-40B4-BE49-F238E27FC236}">
                    <a16:creationId xmlns:a16="http://schemas.microsoft.com/office/drawing/2014/main" id="{44E3217B-DA1E-0518-C123-44A61F84494C}"/>
                  </a:ext>
                </a:extLst>
              </p:cNvPr>
              <p:cNvGraphicFramePr/>
              <p:nvPr/>
            </p:nvGraphicFramePr>
            <p:xfrm>
              <a:off x="990601" y="5053945"/>
              <a:ext cx="432464" cy="408557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432464" cy="408557"/>
                    </a:xfrm>
                    <a:prstGeom prst="rect">
                      <a:avLst/>
                    </a:prstGeom>
                  </am3d:spPr>
                  <am3d:camera>
                    <am3d:pos x="0" y="0" z="8135858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44" d="1000000"/>
                    <am3d:preTrans dx="3" dy="-17963324" dz="-3666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7228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نموذج ثلاثي الأبعاد 9" descr="Smiling Face With Smiling Eyes Emoji">
                <a:extLst>
                  <a:ext uri="{FF2B5EF4-FFF2-40B4-BE49-F238E27FC236}">
                    <a16:creationId xmlns:a16="http://schemas.microsoft.com/office/drawing/2014/main" id="{44E3217B-DA1E-0518-C123-44A61F8449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0601" y="5053945"/>
                <a:ext cx="432464" cy="40855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F0D02990-4106-54FB-8326-13FD428AE592}"/>
              </a:ext>
            </a:extLst>
          </p:cNvPr>
          <p:cNvSpPr txBox="1"/>
          <p:nvPr/>
        </p:nvSpPr>
        <p:spPr>
          <a:xfrm>
            <a:off x="9317083" y="1625167"/>
            <a:ext cx="2526573" cy="11406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b="1" dirty="0"/>
              <a:t>Pictures by: </a:t>
            </a:r>
          </a:p>
          <a:p>
            <a:pPr algn="ctr" rtl="0">
              <a:lnSpc>
                <a:spcPct val="150000"/>
              </a:lnSpc>
            </a:pPr>
            <a:r>
              <a:rPr lang="en-US" sz="2400" b="1" dirty="0"/>
              <a:t>www.freepik.com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01165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oto start button on white">
            <a:extLst>
              <a:ext uri="{FF2B5EF4-FFF2-40B4-BE49-F238E27FC236}">
                <a16:creationId xmlns:a16="http://schemas.microsoft.com/office/drawing/2014/main" id="{38840498-1747-EA4F-0239-1F3046CE1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60" y="963362"/>
            <a:ext cx="585444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18EE29A-7238-37C2-1FD7-234C4003D719}"/>
              </a:ext>
            </a:extLst>
          </p:cNvPr>
          <p:cNvSpPr txBox="1"/>
          <p:nvPr/>
        </p:nvSpPr>
        <p:spPr>
          <a:xfrm>
            <a:off x="241560" y="3158952"/>
            <a:ext cx="6096000" cy="18396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Let’s start our </a:t>
            </a:r>
            <a:r>
              <a:rPr lang="en-US" sz="4000" b="1" dirty="0">
                <a:solidFill>
                  <a:srgbClr val="FF0000"/>
                </a:solidFill>
              </a:rPr>
              <a:t>new lesson</a:t>
            </a:r>
            <a:r>
              <a:rPr lang="en-US" sz="4000" b="1" dirty="0">
                <a:solidFill>
                  <a:srgbClr val="002060"/>
                </a:solidFill>
              </a:rPr>
              <a:t>, shall we?</a:t>
            </a:r>
            <a:endParaRPr lang="ar-SA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ector confused businessman look for target in wrong directionflat design business concept cartoon">
            <a:extLst>
              <a:ext uri="{FF2B5EF4-FFF2-40B4-BE49-F238E27FC236}">
                <a16:creationId xmlns:a16="http://schemas.microsoft.com/office/drawing/2014/main" id="{7282706F-4913-2ACB-C0C5-C5BB1C14F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85" y="0"/>
            <a:ext cx="5921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CA2C26BE-D4BF-DC91-ECF5-B00766250C99}"/>
              </a:ext>
            </a:extLst>
          </p:cNvPr>
          <p:cNvGrpSpPr/>
          <p:nvPr/>
        </p:nvGrpSpPr>
        <p:grpSpPr>
          <a:xfrm>
            <a:off x="1316636" y="592861"/>
            <a:ext cx="3282846" cy="830997"/>
            <a:chOff x="1229193" y="1012586"/>
            <a:chExt cx="3282846" cy="830997"/>
          </a:xfrm>
        </p:grpSpPr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B43E4240-76E0-EE10-4314-A739C87519C8}"/>
                </a:ext>
              </a:extLst>
            </p:cNvPr>
            <p:cNvSpPr/>
            <p:nvPr/>
          </p:nvSpPr>
          <p:spPr>
            <a:xfrm>
              <a:off x="1229193" y="1012586"/>
              <a:ext cx="3282846" cy="83099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0C723E71-D0C3-3C00-616B-81E4FA1B3D12}"/>
                </a:ext>
              </a:extLst>
            </p:cNvPr>
            <p:cNvSpPr txBox="1"/>
            <p:nvPr/>
          </p:nvSpPr>
          <p:spPr>
            <a:xfrm>
              <a:off x="1294150" y="1012586"/>
              <a:ext cx="315293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800" b="1" dirty="0">
                  <a:solidFill>
                    <a:srgbClr val="FF0000"/>
                  </a:solidFill>
                </a:rPr>
                <a:t>Objectives</a:t>
              </a:r>
              <a:endParaRPr lang="ar-SA" sz="4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83BF024-7C21-A3F9-0B2B-F9F5E48D3714}"/>
              </a:ext>
            </a:extLst>
          </p:cNvPr>
          <p:cNvSpPr txBox="1"/>
          <p:nvPr/>
        </p:nvSpPr>
        <p:spPr>
          <a:xfrm>
            <a:off x="174885" y="1658936"/>
            <a:ext cx="5921115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</a:rPr>
              <a:t>Study “Simple present tense”.</a:t>
            </a:r>
          </a:p>
          <a:p>
            <a:pPr algn="l" rtl="0">
              <a:lnSpc>
                <a:spcPct val="200000"/>
              </a:lnSpc>
            </a:pPr>
            <a:endParaRPr lang="en-US" sz="3200" b="1" dirty="0">
              <a:solidFill>
                <a:srgbClr val="0070C0"/>
              </a:solidFill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070C0"/>
                </a:solidFill>
                <a:effectLst/>
                <a:latin typeface="ProximaNova-BoldIt"/>
              </a:rPr>
              <a:t>Wh- 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ProximaNova-Bold"/>
              </a:rPr>
              <a:t>Questions in the Simple Present.</a:t>
            </a:r>
          </a:p>
          <a:p>
            <a:pPr algn="l" rtl="0"/>
            <a:endParaRPr lang="en-US" sz="3200" b="1" i="0" dirty="0">
              <a:solidFill>
                <a:srgbClr val="0070C0"/>
              </a:solidFill>
              <a:effectLst/>
              <a:latin typeface="ProximaNova-Bold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3200" b="1" i="0" dirty="0">
                <a:solidFill>
                  <a:srgbClr val="0070C0"/>
                </a:solidFill>
                <a:effectLst/>
                <a:latin typeface="ProximaNova-Bold"/>
              </a:rPr>
              <a:t>Verb 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ProximaNova-BoldIt"/>
              </a:rPr>
              <a:t>Want 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ProximaNova-Bold"/>
              </a:rPr>
              <a:t>+ Infinitive.</a:t>
            </a:r>
            <a:r>
              <a:rPr lang="en-US" sz="7200" b="1" dirty="0">
                <a:solidFill>
                  <a:srgbClr val="0070C0"/>
                </a:solidFill>
              </a:rPr>
              <a:t> </a:t>
            </a:r>
            <a:endParaRPr lang="ar-SA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E46ADA-DEB0-AC9F-086A-209FE1618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30895" r="6188" b="40246"/>
          <a:stretch/>
        </p:blipFill>
        <p:spPr>
          <a:xfrm>
            <a:off x="1963711" y="2308485"/>
            <a:ext cx="8484433" cy="187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C18941B-BDF7-A2F8-2C0F-61AD7500821A}"/>
              </a:ext>
            </a:extLst>
          </p:cNvPr>
          <p:cNvGrpSpPr/>
          <p:nvPr/>
        </p:nvGrpSpPr>
        <p:grpSpPr>
          <a:xfrm>
            <a:off x="3522689" y="418848"/>
            <a:ext cx="5617564" cy="830997"/>
            <a:chOff x="3287218" y="403858"/>
            <a:chExt cx="5617564" cy="830997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BB7160CA-05F4-35C6-934C-DCEDAC18E7D0}"/>
                </a:ext>
              </a:extLst>
            </p:cNvPr>
            <p:cNvSpPr txBox="1"/>
            <p:nvPr/>
          </p:nvSpPr>
          <p:spPr>
            <a:xfrm>
              <a:off x="3287218" y="403858"/>
              <a:ext cx="561756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/>
              <a:r>
                <a:rPr lang="en-US" sz="4800" b="1" i="0" dirty="0">
                  <a:solidFill>
                    <a:srgbClr val="C00000"/>
                  </a:solidFill>
                  <a:effectLst/>
                  <a:latin typeface="ProximaNova-Bold"/>
                </a:rPr>
                <a:t>Simple Present Tense</a:t>
              </a:r>
              <a:r>
                <a:rPr lang="en-US" sz="4800" b="1" dirty="0">
                  <a:solidFill>
                    <a:srgbClr val="C00000"/>
                  </a:solidFill>
                </a:rPr>
                <a:t> </a:t>
              </a:r>
              <a:endParaRPr lang="ar-SA" sz="4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5" name="رابط مستقيم 4">
              <a:extLst>
                <a:ext uri="{FF2B5EF4-FFF2-40B4-BE49-F238E27FC236}">
                  <a16:creationId xmlns:a16="http://schemas.microsoft.com/office/drawing/2014/main" id="{4429527E-27E5-9696-14B0-833F76C49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7757" y="1234855"/>
              <a:ext cx="526154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CA3F077-EA07-E026-0557-39295467BC7D}"/>
              </a:ext>
            </a:extLst>
          </p:cNvPr>
          <p:cNvSpPr txBox="1"/>
          <p:nvPr/>
        </p:nvSpPr>
        <p:spPr>
          <a:xfrm>
            <a:off x="713907" y="2030414"/>
            <a:ext cx="5617564" cy="91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When do we use it?</a:t>
            </a:r>
            <a:endParaRPr lang="ar-SA" sz="4000" b="1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394647-04ED-40EB-F305-0247D43DB791}"/>
              </a:ext>
            </a:extLst>
          </p:cNvPr>
          <p:cNvSpPr txBox="1"/>
          <p:nvPr/>
        </p:nvSpPr>
        <p:spPr>
          <a:xfrm>
            <a:off x="753256" y="3729090"/>
            <a:ext cx="11156430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i="0" dirty="0">
                <a:solidFill>
                  <a:srgbClr val="002060"/>
                </a:solidFill>
                <a:effectLst/>
                <a:latin typeface="ProximaNova-Light"/>
              </a:rPr>
              <a:t>Use the simple present to talk about things that are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ProximaNova-Light"/>
              </a:rPr>
              <a:t>true in general 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ProximaNova-Light"/>
              </a:rPr>
              <a:t>or that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ProximaNova-Light"/>
              </a:rPr>
              <a:t>happen all the time.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316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ED1E5E71-4E54-79F8-12D4-539993253A8E}"/>
              </a:ext>
            </a:extLst>
          </p:cNvPr>
          <p:cNvGrpSpPr/>
          <p:nvPr/>
        </p:nvGrpSpPr>
        <p:grpSpPr>
          <a:xfrm>
            <a:off x="4788108" y="-15114"/>
            <a:ext cx="2915587" cy="1085810"/>
            <a:chOff x="4638206" y="142570"/>
            <a:chExt cx="2915587" cy="1085810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F6BD8052-03F8-5FE9-1344-AC14AB13B2AB}"/>
                </a:ext>
              </a:extLst>
            </p:cNvPr>
            <p:cNvSpPr txBox="1"/>
            <p:nvPr/>
          </p:nvSpPr>
          <p:spPr>
            <a:xfrm>
              <a:off x="4638206" y="142570"/>
              <a:ext cx="2915587" cy="10858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sz="4800" b="1" dirty="0">
                  <a:solidFill>
                    <a:srgbClr val="7030A0"/>
                  </a:solidFill>
                </a:rPr>
                <a:t>Examples</a:t>
              </a:r>
            </a:p>
          </p:txBody>
        </p:sp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CC54087B-64CE-1833-DEFB-F6C421CE43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803" y="1228380"/>
              <a:ext cx="2448394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D66F453-76A4-377E-F62D-452E25C3CF51}"/>
              </a:ext>
            </a:extLst>
          </p:cNvPr>
          <p:cNvSpPr txBox="1"/>
          <p:nvPr/>
        </p:nvSpPr>
        <p:spPr>
          <a:xfrm>
            <a:off x="-124295" y="1916738"/>
            <a:ext cx="5617564" cy="833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/>
              <a:t>I </a:t>
            </a:r>
            <a:r>
              <a:rPr lang="en-US" sz="3600" b="1" dirty="0">
                <a:solidFill>
                  <a:srgbClr val="0070C0"/>
                </a:solidFill>
              </a:rPr>
              <a:t>live</a:t>
            </a:r>
            <a:r>
              <a:rPr lang="en-US" sz="3600" b="1" dirty="0"/>
              <a:t> in Saudi Arabia.</a:t>
            </a:r>
            <a:endParaRPr lang="ar-SA" sz="3600" b="1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8213B49-51A3-24FE-FCB1-3CB1D5B4F2A4}"/>
              </a:ext>
            </a:extLst>
          </p:cNvPr>
          <p:cNvSpPr txBox="1"/>
          <p:nvPr/>
        </p:nvSpPr>
        <p:spPr>
          <a:xfrm>
            <a:off x="-124295" y="3582931"/>
            <a:ext cx="7075358" cy="833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/>
              <a:t>My brother </a:t>
            </a:r>
            <a:r>
              <a:rPr lang="en-US" sz="3600" b="1" dirty="0">
                <a:solidFill>
                  <a:srgbClr val="0070C0"/>
                </a:solidFill>
              </a:rPr>
              <a:t>lives</a:t>
            </a:r>
            <a:r>
              <a:rPr lang="en-US" sz="3600" b="1" dirty="0"/>
              <a:t> in America.</a:t>
            </a:r>
            <a:endParaRPr lang="ar-SA" sz="36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81E2BBC-0A85-E6B2-12D3-C4C0CCAF5D0D}"/>
              </a:ext>
            </a:extLst>
          </p:cNvPr>
          <p:cNvSpPr txBox="1"/>
          <p:nvPr/>
        </p:nvSpPr>
        <p:spPr>
          <a:xfrm>
            <a:off x="-346024" y="5376987"/>
            <a:ext cx="7075358" cy="833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/>
              <a:t>I </a:t>
            </a:r>
            <a:r>
              <a:rPr lang="en-US" sz="3600" b="1" dirty="0">
                <a:solidFill>
                  <a:srgbClr val="0070C0"/>
                </a:solidFill>
              </a:rPr>
              <a:t>cook</a:t>
            </a:r>
            <a:r>
              <a:rPr lang="en-US" sz="3600" b="1" dirty="0"/>
              <a:t> dinner every night.</a:t>
            </a:r>
            <a:endParaRPr lang="ar-SA" sz="3600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F0C429-907C-DD16-44EF-5337EC98E20C}"/>
              </a:ext>
            </a:extLst>
          </p:cNvPr>
          <p:cNvSpPr txBox="1"/>
          <p:nvPr/>
        </p:nvSpPr>
        <p:spPr>
          <a:xfrm>
            <a:off x="8130915" y="5573065"/>
            <a:ext cx="4061085" cy="7514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Happens all the time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E77E4BF-C77D-C370-18AB-1238AE4C1489}"/>
              </a:ext>
            </a:extLst>
          </p:cNvPr>
          <p:cNvSpPr txBox="1"/>
          <p:nvPr/>
        </p:nvSpPr>
        <p:spPr>
          <a:xfrm>
            <a:off x="8130915" y="1872288"/>
            <a:ext cx="3265359" cy="7514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General truth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4B27DBE-844A-DDA7-1768-B01A39D20CD2}"/>
              </a:ext>
            </a:extLst>
          </p:cNvPr>
          <p:cNvSpPr txBox="1"/>
          <p:nvPr/>
        </p:nvSpPr>
        <p:spPr>
          <a:xfrm>
            <a:off x="8252083" y="3665326"/>
            <a:ext cx="3265359" cy="7514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General truth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Free photo saudi arabia flag">
            <a:extLst>
              <a:ext uri="{FF2B5EF4-FFF2-40B4-BE49-F238E27FC236}">
                <a16:creationId xmlns:a16="http://schemas.microsoft.com/office/drawing/2014/main" id="{803C04DC-3C32-3A03-C708-76BB8375A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74" y="1285473"/>
            <a:ext cx="1925118" cy="19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ee vector american flag stand set. usa flag set">
            <a:extLst>
              <a:ext uri="{FF2B5EF4-FFF2-40B4-BE49-F238E27FC236}">
                <a16:creationId xmlns:a16="http://schemas.microsoft.com/office/drawing/2014/main" id="{A9F4C626-CF33-A73F-93C9-25E0D9123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77" r="42991">
                        <a14:foregroundMark x1="30192" y1="65335" x2="36581" y2="46486"/>
                        <a14:foregroundMark x1="36581" y1="46486" x2="29712" y2="53674"/>
                        <a14:foregroundMark x1="29712" y1="53674" x2="26198" y2="63898"/>
                        <a14:foregroundMark x1="26198" y1="63898" x2="28914" y2="69649"/>
                        <a14:foregroundMark x1="28914" y1="69649" x2="25399" y2="75879"/>
                        <a14:foregroundMark x1="19169" y1="63099" x2="18850" y2="50639"/>
                        <a14:foregroundMark x1="18850" y1="50639" x2="24920" y2="38179"/>
                        <a14:foregroundMark x1="24920" y1="38179" x2="14058" y2="51757"/>
                        <a14:foregroundMark x1="14058" y1="51757" x2="22204" y2="39297"/>
                        <a14:foregroundMark x1="22204" y1="39297" x2="18850" y2="44728"/>
                        <a14:foregroundMark x1="18850" y1="44728" x2="28435" y2="29073"/>
                        <a14:foregroundMark x1="28435" y1="29073" x2="30192" y2="21725"/>
                        <a14:foregroundMark x1="30192" y1="21725" x2="28914" y2="43291"/>
                        <a14:foregroundMark x1="28914" y1="43291" x2="27476" y2="6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32"/>
          <a:stretch/>
        </p:blipFill>
        <p:spPr bwMode="auto">
          <a:xfrm>
            <a:off x="6930000" y="2988618"/>
            <a:ext cx="966104" cy="202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ree vector casserole pot">
            <a:extLst>
              <a:ext uri="{FF2B5EF4-FFF2-40B4-BE49-F238E27FC236}">
                <a16:creationId xmlns:a16="http://schemas.microsoft.com/office/drawing/2014/main" id="{BFE7AEE0-E239-2335-6F71-42A1A6C4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38" y="5076828"/>
            <a:ext cx="1533214" cy="15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05436B6F-2D8C-F29E-B30A-AFED0EE6B82E}"/>
              </a:ext>
            </a:extLst>
          </p:cNvPr>
          <p:cNvGrpSpPr/>
          <p:nvPr/>
        </p:nvGrpSpPr>
        <p:grpSpPr>
          <a:xfrm>
            <a:off x="3927422" y="246584"/>
            <a:ext cx="4562632" cy="916276"/>
            <a:chOff x="3942413" y="261574"/>
            <a:chExt cx="4562632" cy="916276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E12B7B92-CC65-F916-9068-996D27E4BD54}"/>
                </a:ext>
              </a:extLst>
            </p:cNvPr>
            <p:cNvSpPr txBox="1"/>
            <p:nvPr/>
          </p:nvSpPr>
          <p:spPr>
            <a:xfrm>
              <a:off x="3942413" y="261574"/>
              <a:ext cx="4562632" cy="9162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sz="4000" b="1" dirty="0">
                  <a:solidFill>
                    <a:schemeClr val="accent2"/>
                  </a:solidFill>
                </a:rPr>
                <a:t>Simple present form</a:t>
              </a:r>
              <a:endParaRPr lang="ar-SA" sz="40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AA2C5565-D45E-3007-B745-6EE127D5D4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7325" y="1141497"/>
              <a:ext cx="4257206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4AD8379D-2DCA-FD6D-565A-B8C00F630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9" t="28091" r="20082" b="19699"/>
          <a:stretch/>
        </p:blipFill>
        <p:spPr>
          <a:xfrm>
            <a:off x="2910589" y="1664970"/>
            <a:ext cx="6910465" cy="46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767</Words>
  <Application>Microsoft Office PowerPoint</Application>
  <PresentationFormat>شاشة عريضة</PresentationFormat>
  <Paragraphs>165</Paragraphs>
  <Slides>36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ProximaNova-Bold</vt:lpstr>
      <vt:lpstr>ProximaNova-BoldIt</vt:lpstr>
      <vt:lpstr>ProximaNova-Light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أمجاد الحربي</dc:creator>
  <cp:lastModifiedBy>أمجاد الحربي</cp:lastModifiedBy>
  <cp:revision>7</cp:revision>
  <dcterms:created xsi:type="dcterms:W3CDTF">2023-07-24T20:23:26Z</dcterms:created>
  <dcterms:modified xsi:type="dcterms:W3CDTF">2023-08-24T06:42:06Z</dcterms:modified>
</cp:coreProperties>
</file>