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974" r:id="rId1"/>
  </p:sldMasterIdLst>
  <p:sldIdLst>
    <p:sldId id="256" r:id="rId2"/>
    <p:sldId id="258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نمط فاتح 3 - تميي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56596A-E8D4-4450-8052-F8E658D44CDE}" type="doc">
      <dgm:prSet loTypeId="urn:microsoft.com/office/officeart/2005/8/layout/default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pPr rtl="1"/>
          <a:endParaRPr lang="ar-SA"/>
        </a:p>
      </dgm:t>
    </dgm:pt>
    <dgm:pt modelId="{1776B02A-CEEC-4CF6-AB72-71A35D7853B1}">
      <dgm:prSet phldrT="[نص]" custT="1"/>
      <dgm:spPr/>
      <dgm:t>
        <a:bodyPr/>
        <a:lstStyle/>
        <a:p>
          <a:pPr rtl="1"/>
          <a:r>
            <a:rPr lang="ar-SA" sz="3200" b="0" dirty="0">
              <a:effectLst/>
            </a:rPr>
            <a:t>ضرب المصفوفات</a:t>
          </a:r>
        </a:p>
      </dgm:t>
    </dgm:pt>
    <dgm:pt modelId="{D34B4A69-C8C7-48E7-92B5-23969D53876D}" type="parTrans" cxnId="{E643DD2B-F3BC-4A5A-B2B7-D1A9AF8E92AA}">
      <dgm:prSet/>
      <dgm:spPr/>
      <dgm:t>
        <a:bodyPr/>
        <a:lstStyle/>
        <a:p>
          <a:pPr rtl="1"/>
          <a:endParaRPr lang="ar-SA" sz="3200" b="0">
            <a:solidFill>
              <a:schemeClr val="tx1"/>
            </a:solidFill>
            <a:effectLst/>
          </a:endParaRPr>
        </a:p>
      </dgm:t>
    </dgm:pt>
    <dgm:pt modelId="{651D23FA-31D2-4942-B197-7EE1DEC98709}" type="sibTrans" cxnId="{E643DD2B-F3BC-4A5A-B2B7-D1A9AF8E92AA}">
      <dgm:prSet/>
      <dgm:spPr/>
      <dgm:t>
        <a:bodyPr/>
        <a:lstStyle/>
        <a:p>
          <a:pPr rtl="1"/>
          <a:endParaRPr lang="ar-SA" sz="3200" b="0">
            <a:solidFill>
              <a:schemeClr val="tx1"/>
            </a:solidFill>
            <a:effectLst/>
          </a:endParaRPr>
        </a:p>
      </dgm:t>
    </dgm:pt>
    <dgm:pt modelId="{9AB5D834-2414-47E6-9B2A-5DFE1C64AD08}">
      <dgm:prSet phldrT="[نص]" custT="1"/>
      <dgm:spPr/>
      <dgm:t>
        <a:bodyPr/>
        <a:lstStyle/>
        <a:p>
          <a:pPr rtl="1"/>
          <a:r>
            <a:rPr lang="ar-SA" sz="3200" b="0" dirty="0">
              <a:effectLst/>
            </a:rPr>
            <a:t>العمليات على المصفوفات</a:t>
          </a:r>
        </a:p>
      </dgm:t>
    </dgm:pt>
    <dgm:pt modelId="{EBACD31F-65C8-422E-BB14-279504EEBD33}" type="parTrans" cxnId="{E5A47646-01FE-433F-892A-C78E1CD883CC}">
      <dgm:prSet/>
      <dgm:spPr/>
      <dgm:t>
        <a:bodyPr/>
        <a:lstStyle/>
        <a:p>
          <a:pPr rtl="1"/>
          <a:endParaRPr lang="ar-SA" sz="3200" b="0">
            <a:solidFill>
              <a:schemeClr val="tx1"/>
            </a:solidFill>
            <a:effectLst/>
          </a:endParaRPr>
        </a:p>
      </dgm:t>
    </dgm:pt>
    <dgm:pt modelId="{1BCFFDF3-3531-4A8E-920C-5042C0F7FFCC}" type="sibTrans" cxnId="{E5A47646-01FE-433F-892A-C78E1CD883CC}">
      <dgm:prSet/>
      <dgm:spPr/>
      <dgm:t>
        <a:bodyPr/>
        <a:lstStyle/>
        <a:p>
          <a:pPr rtl="1"/>
          <a:endParaRPr lang="ar-SA" sz="3200" b="0">
            <a:solidFill>
              <a:schemeClr val="tx1"/>
            </a:solidFill>
            <a:effectLst/>
          </a:endParaRPr>
        </a:p>
      </dgm:t>
    </dgm:pt>
    <dgm:pt modelId="{094A8A99-C83E-46E8-AC0F-8E1CCC6F764F}">
      <dgm:prSet phldrT="[نص]" custT="1"/>
      <dgm:spPr/>
      <dgm:t>
        <a:bodyPr/>
        <a:lstStyle/>
        <a:p>
          <a:pPr rtl="1"/>
          <a:r>
            <a:rPr lang="ar-SA" sz="3200" b="0" dirty="0">
              <a:effectLst/>
            </a:rPr>
            <a:t>مقدمة في المصفوفات</a:t>
          </a:r>
        </a:p>
      </dgm:t>
    </dgm:pt>
    <dgm:pt modelId="{12BD2C21-80C9-4B22-88E2-EB11EB58AAAE}" type="parTrans" cxnId="{833A3E40-8819-46EB-8F50-9FF46A1D8414}">
      <dgm:prSet/>
      <dgm:spPr/>
      <dgm:t>
        <a:bodyPr/>
        <a:lstStyle/>
        <a:p>
          <a:pPr rtl="1"/>
          <a:endParaRPr lang="ar-SA" sz="3200" b="0">
            <a:solidFill>
              <a:schemeClr val="tx1"/>
            </a:solidFill>
            <a:effectLst/>
          </a:endParaRPr>
        </a:p>
      </dgm:t>
    </dgm:pt>
    <dgm:pt modelId="{A463AB18-5505-4D6F-B023-85DC9F3419A6}" type="sibTrans" cxnId="{833A3E40-8819-46EB-8F50-9FF46A1D8414}">
      <dgm:prSet/>
      <dgm:spPr/>
      <dgm:t>
        <a:bodyPr/>
        <a:lstStyle/>
        <a:p>
          <a:pPr rtl="1"/>
          <a:endParaRPr lang="ar-SA" sz="3200" b="0">
            <a:solidFill>
              <a:schemeClr val="tx1"/>
            </a:solidFill>
            <a:effectLst/>
          </a:endParaRPr>
        </a:p>
      </dgm:t>
    </dgm:pt>
    <dgm:pt modelId="{E0B60D16-9D7F-4F25-A377-E2D7994AFB7D}">
      <dgm:prSet custT="1"/>
      <dgm:spPr/>
      <dgm:t>
        <a:bodyPr/>
        <a:lstStyle/>
        <a:p>
          <a:pPr rtl="1"/>
          <a:r>
            <a:rPr lang="ar-SA" sz="3200" dirty="0"/>
            <a:t>النظير الضربي للمصفوفة وأنظمة المعادلات الخطية</a:t>
          </a:r>
        </a:p>
      </dgm:t>
    </dgm:pt>
    <dgm:pt modelId="{638956C2-1A7B-46E8-A9F3-1EF955C06437}" type="parTrans" cxnId="{6DCED448-507E-439A-B071-8C3DD4005AB6}">
      <dgm:prSet/>
      <dgm:spPr/>
      <dgm:t>
        <a:bodyPr/>
        <a:lstStyle/>
        <a:p>
          <a:pPr rtl="1"/>
          <a:endParaRPr lang="ar-SA" sz="3200"/>
        </a:p>
      </dgm:t>
    </dgm:pt>
    <dgm:pt modelId="{1E9BB743-8004-466E-B392-D575B646E8B0}" type="sibTrans" cxnId="{6DCED448-507E-439A-B071-8C3DD4005AB6}">
      <dgm:prSet/>
      <dgm:spPr/>
      <dgm:t>
        <a:bodyPr/>
        <a:lstStyle/>
        <a:p>
          <a:pPr rtl="1"/>
          <a:endParaRPr lang="ar-SA" sz="3200"/>
        </a:p>
      </dgm:t>
    </dgm:pt>
    <dgm:pt modelId="{A5051799-37B6-410E-99C9-5705F60FB493}">
      <dgm:prSet custT="1"/>
      <dgm:spPr/>
      <dgm:t>
        <a:bodyPr/>
        <a:lstStyle/>
        <a:p>
          <a:pPr rtl="1"/>
          <a:r>
            <a:rPr lang="ar-SA" sz="3200" dirty="0"/>
            <a:t>المحددات وقاعدة كرامر</a:t>
          </a:r>
        </a:p>
      </dgm:t>
    </dgm:pt>
    <dgm:pt modelId="{1C946A49-F663-4411-9A08-5EF54B1A0422}" type="parTrans" cxnId="{84FB53BA-F427-463C-9D69-D646E9CA466C}">
      <dgm:prSet/>
      <dgm:spPr/>
      <dgm:t>
        <a:bodyPr/>
        <a:lstStyle/>
        <a:p>
          <a:pPr rtl="1"/>
          <a:endParaRPr lang="ar-SA" sz="3200"/>
        </a:p>
      </dgm:t>
    </dgm:pt>
    <dgm:pt modelId="{EB922F9A-04A2-492E-8058-2844B1131305}" type="sibTrans" cxnId="{84FB53BA-F427-463C-9D69-D646E9CA466C}">
      <dgm:prSet/>
      <dgm:spPr/>
      <dgm:t>
        <a:bodyPr/>
        <a:lstStyle/>
        <a:p>
          <a:pPr rtl="1"/>
          <a:endParaRPr lang="ar-SA" sz="3200"/>
        </a:p>
      </dgm:t>
    </dgm:pt>
    <dgm:pt modelId="{D02F4794-3E1B-4A79-A200-1537F35AE395}" type="pres">
      <dgm:prSet presAssocID="{C456596A-E8D4-4450-8052-F8E658D44CDE}" presName="diagram" presStyleCnt="0">
        <dgm:presLayoutVars>
          <dgm:dir/>
          <dgm:resizeHandles val="exact"/>
        </dgm:presLayoutVars>
      </dgm:prSet>
      <dgm:spPr/>
    </dgm:pt>
    <dgm:pt modelId="{A38E87A2-6DCB-4E72-9552-29A09AFA7AE2}" type="pres">
      <dgm:prSet presAssocID="{1776B02A-CEEC-4CF6-AB72-71A35D7853B1}" presName="node" presStyleLbl="node1" presStyleIdx="0" presStyleCnt="5">
        <dgm:presLayoutVars>
          <dgm:bulletEnabled val="1"/>
        </dgm:presLayoutVars>
      </dgm:prSet>
      <dgm:spPr/>
    </dgm:pt>
    <dgm:pt modelId="{F07D1A70-4BE9-4163-B2EA-BA130883F9D3}" type="pres">
      <dgm:prSet presAssocID="{651D23FA-31D2-4942-B197-7EE1DEC98709}" presName="sibTrans" presStyleCnt="0"/>
      <dgm:spPr/>
    </dgm:pt>
    <dgm:pt modelId="{486B0530-F026-407D-8F13-B4EEDA4DA54F}" type="pres">
      <dgm:prSet presAssocID="{9AB5D834-2414-47E6-9B2A-5DFE1C64AD08}" presName="node" presStyleLbl="node1" presStyleIdx="1" presStyleCnt="5">
        <dgm:presLayoutVars>
          <dgm:bulletEnabled val="1"/>
        </dgm:presLayoutVars>
      </dgm:prSet>
      <dgm:spPr/>
    </dgm:pt>
    <dgm:pt modelId="{52ECA793-FE51-4916-ACFE-92F509720BDA}" type="pres">
      <dgm:prSet presAssocID="{1BCFFDF3-3531-4A8E-920C-5042C0F7FFCC}" presName="sibTrans" presStyleCnt="0"/>
      <dgm:spPr/>
    </dgm:pt>
    <dgm:pt modelId="{F8E4BC7D-1A99-4764-8F8B-FFC13DCFD8F6}" type="pres">
      <dgm:prSet presAssocID="{094A8A99-C83E-46E8-AC0F-8E1CCC6F764F}" presName="node" presStyleLbl="node1" presStyleIdx="2" presStyleCnt="5" custLinFactNeighborY="470">
        <dgm:presLayoutVars>
          <dgm:bulletEnabled val="1"/>
        </dgm:presLayoutVars>
      </dgm:prSet>
      <dgm:spPr/>
    </dgm:pt>
    <dgm:pt modelId="{2946B5FE-5785-4A61-A0DD-657702231C41}" type="pres">
      <dgm:prSet presAssocID="{A463AB18-5505-4D6F-B023-85DC9F3419A6}" presName="sibTrans" presStyleCnt="0"/>
      <dgm:spPr/>
    </dgm:pt>
    <dgm:pt modelId="{F44FB4D1-BFD7-4D35-B45F-40635B946E7D}" type="pres">
      <dgm:prSet presAssocID="{E0B60D16-9D7F-4F25-A377-E2D7994AFB7D}" presName="node" presStyleLbl="node1" presStyleIdx="3" presStyleCnt="5">
        <dgm:presLayoutVars>
          <dgm:bulletEnabled val="1"/>
        </dgm:presLayoutVars>
      </dgm:prSet>
      <dgm:spPr/>
    </dgm:pt>
    <dgm:pt modelId="{EA1FAE3A-3ABA-4468-942C-C87BC1AC804B}" type="pres">
      <dgm:prSet presAssocID="{1E9BB743-8004-466E-B392-D575B646E8B0}" presName="sibTrans" presStyleCnt="0"/>
      <dgm:spPr/>
    </dgm:pt>
    <dgm:pt modelId="{AD0F022C-111B-4DE3-9475-407CDBD251E8}" type="pres">
      <dgm:prSet presAssocID="{A5051799-37B6-410E-99C9-5705F60FB493}" presName="node" presStyleLbl="node1" presStyleIdx="4" presStyleCnt="5">
        <dgm:presLayoutVars>
          <dgm:bulletEnabled val="1"/>
        </dgm:presLayoutVars>
      </dgm:prSet>
      <dgm:spPr/>
    </dgm:pt>
  </dgm:ptLst>
  <dgm:cxnLst>
    <dgm:cxn modelId="{E643DD2B-F3BC-4A5A-B2B7-D1A9AF8E92AA}" srcId="{C456596A-E8D4-4450-8052-F8E658D44CDE}" destId="{1776B02A-CEEC-4CF6-AB72-71A35D7853B1}" srcOrd="0" destOrd="0" parTransId="{D34B4A69-C8C7-48E7-92B5-23969D53876D}" sibTransId="{651D23FA-31D2-4942-B197-7EE1DEC98709}"/>
    <dgm:cxn modelId="{9528F931-D1DA-4F5E-9FF6-5FE53BA91E32}" type="presOf" srcId="{9AB5D834-2414-47E6-9B2A-5DFE1C64AD08}" destId="{486B0530-F026-407D-8F13-B4EEDA4DA54F}" srcOrd="0" destOrd="0" presId="urn:microsoft.com/office/officeart/2005/8/layout/default"/>
    <dgm:cxn modelId="{833A3E40-8819-46EB-8F50-9FF46A1D8414}" srcId="{C456596A-E8D4-4450-8052-F8E658D44CDE}" destId="{094A8A99-C83E-46E8-AC0F-8E1CCC6F764F}" srcOrd="2" destOrd="0" parTransId="{12BD2C21-80C9-4B22-88E2-EB11EB58AAAE}" sibTransId="{A463AB18-5505-4D6F-B023-85DC9F3419A6}"/>
    <dgm:cxn modelId="{E5A47646-01FE-433F-892A-C78E1CD883CC}" srcId="{C456596A-E8D4-4450-8052-F8E658D44CDE}" destId="{9AB5D834-2414-47E6-9B2A-5DFE1C64AD08}" srcOrd="1" destOrd="0" parTransId="{EBACD31F-65C8-422E-BB14-279504EEBD33}" sibTransId="{1BCFFDF3-3531-4A8E-920C-5042C0F7FFCC}"/>
    <dgm:cxn modelId="{6DCED448-507E-439A-B071-8C3DD4005AB6}" srcId="{C456596A-E8D4-4450-8052-F8E658D44CDE}" destId="{E0B60D16-9D7F-4F25-A377-E2D7994AFB7D}" srcOrd="3" destOrd="0" parTransId="{638956C2-1A7B-46E8-A9F3-1EF955C06437}" sibTransId="{1E9BB743-8004-466E-B392-D575B646E8B0}"/>
    <dgm:cxn modelId="{E6D5E073-B69F-4678-AC8A-D0907EBEE247}" type="presOf" srcId="{1776B02A-CEEC-4CF6-AB72-71A35D7853B1}" destId="{A38E87A2-6DCB-4E72-9552-29A09AFA7AE2}" srcOrd="0" destOrd="0" presId="urn:microsoft.com/office/officeart/2005/8/layout/default"/>
    <dgm:cxn modelId="{2EB24957-0F47-46C7-970D-E6DAA8C4D101}" type="presOf" srcId="{E0B60D16-9D7F-4F25-A377-E2D7994AFB7D}" destId="{F44FB4D1-BFD7-4D35-B45F-40635B946E7D}" srcOrd="0" destOrd="0" presId="urn:microsoft.com/office/officeart/2005/8/layout/default"/>
    <dgm:cxn modelId="{27B0537A-FC93-48FC-A536-30080969AFC1}" type="presOf" srcId="{C456596A-E8D4-4450-8052-F8E658D44CDE}" destId="{D02F4794-3E1B-4A79-A200-1537F35AE395}" srcOrd="0" destOrd="0" presId="urn:microsoft.com/office/officeart/2005/8/layout/default"/>
    <dgm:cxn modelId="{D27C30AD-4AE7-4240-BC39-8CF062E97D24}" type="presOf" srcId="{A5051799-37B6-410E-99C9-5705F60FB493}" destId="{AD0F022C-111B-4DE3-9475-407CDBD251E8}" srcOrd="0" destOrd="0" presId="urn:microsoft.com/office/officeart/2005/8/layout/default"/>
    <dgm:cxn modelId="{84FB53BA-F427-463C-9D69-D646E9CA466C}" srcId="{C456596A-E8D4-4450-8052-F8E658D44CDE}" destId="{A5051799-37B6-410E-99C9-5705F60FB493}" srcOrd="4" destOrd="0" parTransId="{1C946A49-F663-4411-9A08-5EF54B1A0422}" sibTransId="{EB922F9A-04A2-492E-8058-2844B1131305}"/>
    <dgm:cxn modelId="{88DBAFE6-81A4-4A2E-81E9-3EC1DE7802E3}" type="presOf" srcId="{094A8A99-C83E-46E8-AC0F-8E1CCC6F764F}" destId="{F8E4BC7D-1A99-4764-8F8B-FFC13DCFD8F6}" srcOrd="0" destOrd="0" presId="urn:microsoft.com/office/officeart/2005/8/layout/default"/>
    <dgm:cxn modelId="{9947D45E-8965-41E0-ACBC-1AAF2A9A49B8}" type="presParOf" srcId="{D02F4794-3E1B-4A79-A200-1537F35AE395}" destId="{A38E87A2-6DCB-4E72-9552-29A09AFA7AE2}" srcOrd="0" destOrd="0" presId="urn:microsoft.com/office/officeart/2005/8/layout/default"/>
    <dgm:cxn modelId="{153ABAC5-B409-410E-8C80-18E6DECE13F2}" type="presParOf" srcId="{D02F4794-3E1B-4A79-A200-1537F35AE395}" destId="{F07D1A70-4BE9-4163-B2EA-BA130883F9D3}" srcOrd="1" destOrd="0" presId="urn:microsoft.com/office/officeart/2005/8/layout/default"/>
    <dgm:cxn modelId="{24C2954E-A5ED-4650-B208-5577E2EBCE10}" type="presParOf" srcId="{D02F4794-3E1B-4A79-A200-1537F35AE395}" destId="{486B0530-F026-407D-8F13-B4EEDA4DA54F}" srcOrd="2" destOrd="0" presId="urn:microsoft.com/office/officeart/2005/8/layout/default"/>
    <dgm:cxn modelId="{0CCA1C9B-F1CB-406B-8AF7-11D2CDDC314E}" type="presParOf" srcId="{D02F4794-3E1B-4A79-A200-1537F35AE395}" destId="{52ECA793-FE51-4916-ACFE-92F509720BDA}" srcOrd="3" destOrd="0" presId="urn:microsoft.com/office/officeart/2005/8/layout/default"/>
    <dgm:cxn modelId="{F19ACA29-0684-4B26-8FBF-E0DC3C0E3E4D}" type="presParOf" srcId="{D02F4794-3E1B-4A79-A200-1537F35AE395}" destId="{F8E4BC7D-1A99-4764-8F8B-FFC13DCFD8F6}" srcOrd="4" destOrd="0" presId="urn:microsoft.com/office/officeart/2005/8/layout/default"/>
    <dgm:cxn modelId="{70900FCF-9AC4-48DB-91E3-8D101D315F6C}" type="presParOf" srcId="{D02F4794-3E1B-4A79-A200-1537F35AE395}" destId="{2946B5FE-5785-4A61-A0DD-657702231C41}" srcOrd="5" destOrd="0" presId="urn:microsoft.com/office/officeart/2005/8/layout/default"/>
    <dgm:cxn modelId="{B7CDB8EE-37C0-4A41-ABD8-4A9C755278F0}" type="presParOf" srcId="{D02F4794-3E1B-4A79-A200-1537F35AE395}" destId="{F44FB4D1-BFD7-4D35-B45F-40635B946E7D}" srcOrd="6" destOrd="0" presId="urn:microsoft.com/office/officeart/2005/8/layout/default"/>
    <dgm:cxn modelId="{E62C9219-FA39-49A5-8FDE-37E961F8B463}" type="presParOf" srcId="{D02F4794-3E1B-4A79-A200-1537F35AE395}" destId="{EA1FAE3A-3ABA-4468-942C-C87BC1AC804B}" srcOrd="7" destOrd="0" presId="urn:microsoft.com/office/officeart/2005/8/layout/default"/>
    <dgm:cxn modelId="{E0B9BA4F-1C47-466F-ABC7-50205D2F908A}" type="presParOf" srcId="{D02F4794-3E1B-4A79-A200-1537F35AE395}" destId="{AD0F022C-111B-4DE3-9475-407CDBD251E8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E87A2-6DCB-4E72-9552-29A09AFA7AE2}">
      <dsp:nvSpPr>
        <dsp:cNvPr id="0" name=""/>
        <dsp:cNvSpPr/>
      </dsp:nvSpPr>
      <dsp:spPr>
        <a:xfrm>
          <a:off x="0" y="269686"/>
          <a:ext cx="2697679" cy="161860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b="0" kern="1200" dirty="0">
              <a:effectLst/>
            </a:rPr>
            <a:t>ضرب المصفوفات</a:t>
          </a:r>
        </a:p>
      </dsp:txBody>
      <dsp:txXfrm>
        <a:off x="0" y="269686"/>
        <a:ext cx="2697679" cy="1618607"/>
      </dsp:txXfrm>
    </dsp:sp>
    <dsp:sp modelId="{486B0530-F026-407D-8F13-B4EEDA4DA54F}">
      <dsp:nvSpPr>
        <dsp:cNvPr id="0" name=""/>
        <dsp:cNvSpPr/>
      </dsp:nvSpPr>
      <dsp:spPr>
        <a:xfrm>
          <a:off x="2967447" y="269686"/>
          <a:ext cx="2697679" cy="161860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b="0" kern="1200" dirty="0">
              <a:effectLst/>
            </a:rPr>
            <a:t>العمليات على المصفوفات</a:t>
          </a:r>
        </a:p>
      </dsp:txBody>
      <dsp:txXfrm>
        <a:off x="2967447" y="269686"/>
        <a:ext cx="2697679" cy="1618607"/>
      </dsp:txXfrm>
    </dsp:sp>
    <dsp:sp modelId="{F8E4BC7D-1A99-4764-8F8B-FFC13DCFD8F6}">
      <dsp:nvSpPr>
        <dsp:cNvPr id="0" name=""/>
        <dsp:cNvSpPr/>
      </dsp:nvSpPr>
      <dsp:spPr>
        <a:xfrm>
          <a:off x="5934895" y="277294"/>
          <a:ext cx="2697679" cy="161860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b="0" kern="1200" dirty="0">
              <a:effectLst/>
            </a:rPr>
            <a:t>مقدمة في المصفوفات</a:t>
          </a:r>
        </a:p>
      </dsp:txBody>
      <dsp:txXfrm>
        <a:off x="5934895" y="277294"/>
        <a:ext cx="2697679" cy="1618607"/>
      </dsp:txXfrm>
    </dsp:sp>
    <dsp:sp modelId="{F44FB4D1-BFD7-4D35-B45F-40635B946E7D}">
      <dsp:nvSpPr>
        <dsp:cNvPr id="0" name=""/>
        <dsp:cNvSpPr/>
      </dsp:nvSpPr>
      <dsp:spPr>
        <a:xfrm>
          <a:off x="1483723" y="2158062"/>
          <a:ext cx="2697679" cy="161860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kern="1200" dirty="0"/>
            <a:t>النظير الضربي للمصفوفة وأنظمة المعادلات الخطية</a:t>
          </a:r>
        </a:p>
      </dsp:txBody>
      <dsp:txXfrm>
        <a:off x="1483723" y="2158062"/>
        <a:ext cx="2697679" cy="1618607"/>
      </dsp:txXfrm>
    </dsp:sp>
    <dsp:sp modelId="{AD0F022C-111B-4DE3-9475-407CDBD251E8}">
      <dsp:nvSpPr>
        <dsp:cNvPr id="0" name=""/>
        <dsp:cNvSpPr/>
      </dsp:nvSpPr>
      <dsp:spPr>
        <a:xfrm>
          <a:off x="4451171" y="2158062"/>
          <a:ext cx="2697679" cy="1618607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200" kern="1200" dirty="0"/>
            <a:t>المحددات وقاعدة كرامر</a:t>
          </a:r>
        </a:p>
      </dsp:txBody>
      <dsp:txXfrm>
        <a:off x="4451171" y="2158062"/>
        <a:ext cx="2697679" cy="16186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787EDE0-EAC6-42FC-C81F-06FA1C0F1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0752DF2-9B9D-3717-F0FC-7BAC090E08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6F493F3-B779-E2C3-8625-1DF458DEA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2629-EE1A-471C-9186-DDC8D9B49DE6}" type="datetimeFigureOut">
              <a:rPr lang="ar-SA" smtClean="0"/>
              <a:t>10/03/45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705C194-84E3-06B3-F676-7EFD41C52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91A303F-2F00-C216-5043-682EC2051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A44F-682E-44A8-BDF7-096D602D63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80840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889F9B-F8A7-45D9-BD36-25CA8955D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515AD1-0C37-A824-28FE-C5527BDED6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28DC83D-299C-35FD-F896-F3D33FA15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2629-EE1A-471C-9186-DDC8D9B49DE6}" type="datetimeFigureOut">
              <a:rPr lang="ar-SA" smtClean="0"/>
              <a:t>10/03/45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C97C626-DB8C-9A8A-6A5D-A576B24AE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B961A3E-ECFC-1E3E-C6C0-980703EF6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A44F-682E-44A8-BDF7-096D602D63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71296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2CEF49B-4765-1200-9C8A-DC2525C637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6ADAB32-B6D4-E78D-264B-A3E11020E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32CF1F4-42BB-0BEB-CDCE-4772BE386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2629-EE1A-471C-9186-DDC8D9B49DE6}" type="datetimeFigureOut">
              <a:rPr lang="ar-SA" smtClean="0"/>
              <a:t>10/03/45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9151581-C2F5-FFD5-B7B1-6FA332196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8CE0203-FE39-1E09-7B29-6F56730E3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A44F-682E-44A8-BDF7-096D602D63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85917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D7A202A-D031-15F5-5458-CE78B373B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F8FC262-B026-62B2-D8E8-7F39CC1B6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73AEC3A-8957-48EA-8106-86D2193CE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2629-EE1A-471C-9186-DDC8D9B49DE6}" type="datetimeFigureOut">
              <a:rPr lang="ar-SA" smtClean="0"/>
              <a:t>10/03/45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55DE674-8DD4-BA0C-E8AD-559415927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AE46485-BE2D-9638-3B99-6E4C81234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A44F-682E-44A8-BDF7-096D602D63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08803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C73DA41-94D3-98AC-C7F1-4BAFABDC8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9DE0772-6F7C-C094-8D70-8B4D0298DD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C7F0019-ED9C-4CFF-96C2-36A5CFF27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2629-EE1A-471C-9186-DDC8D9B49DE6}" type="datetimeFigureOut">
              <a:rPr lang="ar-SA" smtClean="0"/>
              <a:t>10/03/45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6096964-BFF9-D6D6-E954-2AE478811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1073D16-4694-B86C-CB3F-C2F467E0A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A44F-682E-44A8-BDF7-096D602D63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4548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8286743-849F-80D9-3967-FCD343DEC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5C4BFE0-98FF-2FF2-6D35-0E2139B38D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0043C7-199E-F838-781B-4CA04648D7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F52ACA2-AA5C-C3B2-6902-F2C1EC606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2629-EE1A-471C-9186-DDC8D9B49DE6}" type="datetimeFigureOut">
              <a:rPr lang="ar-SA" smtClean="0"/>
              <a:t>10/03/45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EB47168-7BC6-33C4-178D-736D71F39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C2F475A-5992-2182-987A-3429D1460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A44F-682E-44A8-BDF7-096D602D63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87030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FFA5375-B376-0C06-7EA0-B47F67480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39441BF-5157-00F6-405C-173468F3AD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37E508E-C12C-1425-350A-E23A274D9B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2A8FC73-0A13-0325-4A85-9E32D7E943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FF6E688-3054-A6E3-DF05-F66CB9A8F2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526F289-14F0-EB15-1AF7-44D318712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2629-EE1A-471C-9186-DDC8D9B49DE6}" type="datetimeFigureOut">
              <a:rPr lang="ar-SA" smtClean="0"/>
              <a:t>10/03/45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632CDD3-FCBB-4526-DEC4-06C3B8B9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C271863-01CD-8E04-04B7-AF5C25234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A44F-682E-44A8-BDF7-096D602D63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1571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E16AA07-A14C-C322-F39E-866C8FB4F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62B82FB-DF9F-0705-6F67-073F6CB63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2629-EE1A-471C-9186-DDC8D9B49DE6}" type="datetimeFigureOut">
              <a:rPr lang="ar-SA" smtClean="0"/>
              <a:t>10/03/45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32BD0BC-B8B3-66E1-94EC-3A35CCC20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414DA61-5151-81D2-DDE2-7B8C515E2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A44F-682E-44A8-BDF7-096D602D63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5258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D9B844B-9D15-8D80-FC3E-84A0541DA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2629-EE1A-471C-9186-DDC8D9B49DE6}" type="datetimeFigureOut">
              <a:rPr lang="ar-SA" smtClean="0"/>
              <a:t>10/03/45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5A27767-DF62-8B9C-759F-34251E974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BCDDFE3-86FA-2240-02AE-9DCD6003B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A44F-682E-44A8-BDF7-096D602D63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74770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749F82-785F-4E6C-5D44-C9ACEC643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71B49D6-4D94-FF61-FF6C-46A71DACC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AD7EFDF-74CA-8618-5438-477AABABD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82C5B4E-C914-1D03-6FD8-5A84D1FE5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2629-EE1A-471C-9186-DDC8D9B49DE6}" type="datetimeFigureOut">
              <a:rPr lang="ar-SA" smtClean="0"/>
              <a:t>10/03/45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486FD87-CE20-9DB7-199C-6AB4AFE9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1488ACF-431D-51EE-1B94-DA5A00A88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A44F-682E-44A8-BDF7-096D602D63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5715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13D41F9-2CC1-77C8-70D2-AACEF995C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60CA62B-0913-4F95-A2A4-A31D71BDC4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4216607-CAE7-A940-5ACD-45B7C002B0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61AA5A4-57DC-88F9-D289-FE9FEF577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2629-EE1A-471C-9186-DDC8D9B49DE6}" type="datetimeFigureOut">
              <a:rPr lang="ar-SA" smtClean="0"/>
              <a:t>10/03/45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C9C5210-4B99-10F7-4995-82F0B9B22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2CDE00C-209F-B1A1-5C0F-1B5054D98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9A44F-682E-44A8-BDF7-096D602D63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75500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29ACD07-2987-0DDC-7509-25E49EA26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AC3A25D-96A9-9297-33A4-8874F8DF7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F241AC-6482-2421-F185-194738B581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C2629-EE1A-471C-9186-DDC8D9B49DE6}" type="datetimeFigureOut">
              <a:rPr lang="ar-SA" smtClean="0"/>
              <a:t>10/03/45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42BD34A-50B3-BE70-0EA6-0EFABE4169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EB3627-3248-FE4F-76F6-136569D799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9A44F-682E-44A8-BDF7-096D602D63C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7013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3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6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5.jpg"/><Relationship Id="rId4" Type="http://schemas.openxmlformats.org/officeDocument/2006/relationships/diagramLayout" Target="../diagrams/layout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jpe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EF32485E-30CD-DAC3-0F0B-A9F47B9C8F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98CA08E4-1B7A-3F10-AC08-D3CBD53E1A7A}"/>
              </a:ext>
            </a:extLst>
          </p:cNvPr>
          <p:cNvSpPr txBox="1"/>
          <p:nvPr/>
        </p:nvSpPr>
        <p:spPr>
          <a:xfrm>
            <a:off x="2229492" y="2093876"/>
            <a:ext cx="6719299" cy="233910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3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رياضيات2</a:t>
            </a:r>
          </a:p>
          <a:p>
            <a:pPr algn="ctr">
              <a:lnSpc>
                <a:spcPct val="150000"/>
              </a:lnSpc>
            </a:pPr>
            <a:r>
              <a:rPr lang="ar-SA" sz="3200" dirty="0">
                <a:solidFill>
                  <a:srgbClr val="FF5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الفصل الثاني: </a:t>
            </a:r>
            <a:r>
              <a:rPr lang="ar-SA" sz="320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المصفوفات</a:t>
            </a:r>
          </a:p>
          <a:p>
            <a:pPr algn="ctr"/>
            <a:r>
              <a:rPr lang="ar-SA" sz="3200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اختبار الفصل</a:t>
            </a:r>
            <a:endParaRPr lang="ar-SA" sz="32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ar-SA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30213079-C529-A3C6-F32A-E1235D1E93FF}"/>
              </a:ext>
            </a:extLst>
          </p:cNvPr>
          <p:cNvSpPr txBox="1"/>
          <p:nvPr/>
        </p:nvSpPr>
        <p:spPr>
          <a:xfrm>
            <a:off x="268561" y="5404206"/>
            <a:ext cx="115070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u="sng" dirty="0">
                <a:solidFill>
                  <a:schemeClr val="accent1">
                    <a:lumMod val="75000"/>
                  </a:schemeClr>
                </a:solidFill>
              </a:rPr>
              <a:t>حصة واحدة</a:t>
            </a:r>
          </a:p>
        </p:txBody>
      </p:sp>
    </p:spTree>
    <p:extLst>
      <p:ext uri="{BB962C8B-B14F-4D97-AF65-F5344CB8AC3E}">
        <p14:creationId xmlns:p14="http://schemas.microsoft.com/office/powerpoint/2010/main" val="2098485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9EEF71B6-D945-6D3D-F009-9D621A1EF3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2A3B7359-8935-B0F1-D480-20870BE15CF8}"/>
              </a:ext>
            </a:extLst>
          </p:cNvPr>
          <p:cNvSpPr/>
          <p:nvPr/>
        </p:nvSpPr>
        <p:spPr>
          <a:xfrm>
            <a:off x="36365" y="158419"/>
            <a:ext cx="656796" cy="57881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ص</a:t>
            </a:r>
          </a:p>
          <a:p>
            <a:pPr algn="ctr"/>
            <a:endParaRPr lang="ar-SA" sz="20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جدول 2">
            <a:extLst>
              <a:ext uri="{FF2B5EF4-FFF2-40B4-BE49-F238E27FC236}">
                <a16:creationId xmlns:a16="http://schemas.microsoft.com/office/drawing/2014/main" id="{D43CF3A3-355E-E26A-2137-B485417CB614}"/>
              </a:ext>
            </a:extLst>
          </p:cNvPr>
          <p:cNvGraphicFramePr>
            <a:graphicFrameLocks noGrp="1"/>
          </p:cNvGraphicFramePr>
          <p:nvPr/>
        </p:nvGraphicFramePr>
        <p:xfrm>
          <a:off x="1025133" y="189241"/>
          <a:ext cx="8128000" cy="370840"/>
        </p:xfrm>
        <a:graphic>
          <a:graphicData uri="http://schemas.openxmlformats.org/drawingml/2006/table">
            <a:tbl>
              <a:tblPr rtl="1" firstRow="1" bandRow="1">
                <a:tableStyleId>{BC89EF96-8CEA-46FF-86C4-4CE0E7609802}</a:tableStyleId>
              </a:tblPr>
              <a:tblGrid>
                <a:gridCol w="1529708">
                  <a:extLst>
                    <a:ext uri="{9D8B030D-6E8A-4147-A177-3AD203B41FA5}">
                      <a16:colId xmlns:a16="http://schemas.microsoft.com/office/drawing/2014/main" val="1141015697"/>
                    </a:ext>
                  </a:extLst>
                </a:gridCol>
                <a:gridCol w="3441843">
                  <a:extLst>
                    <a:ext uri="{9D8B030D-6E8A-4147-A177-3AD203B41FA5}">
                      <a16:colId xmlns:a16="http://schemas.microsoft.com/office/drawing/2014/main" val="632131483"/>
                    </a:ext>
                  </a:extLst>
                </a:gridCol>
                <a:gridCol w="1124449">
                  <a:extLst>
                    <a:ext uri="{9D8B030D-6E8A-4147-A177-3AD203B41FA5}">
                      <a16:colId xmlns:a16="http://schemas.microsoft.com/office/drawing/2014/main" val="24340164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43902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موضوع الدرس: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اختبار الفصل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سير الحصة: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التقويم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239863"/>
                  </a:ext>
                </a:extLst>
              </a:tr>
            </a:tbl>
          </a:graphicData>
        </a:graphic>
      </p:graphicFrame>
      <p:pic>
        <p:nvPicPr>
          <p:cNvPr id="2" name="صورة 1">
            <a:extLst>
              <a:ext uri="{FF2B5EF4-FFF2-40B4-BE49-F238E27FC236}">
                <a16:creationId xmlns:a16="http://schemas.microsoft.com/office/drawing/2014/main" id="{F55E58FA-4451-5C20-2F1C-F8DFE73472A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67549"/>
            <a:ext cx="1927690" cy="1748749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111013B2-5437-CB1F-B28C-2D226A6A7925}"/>
              </a:ext>
            </a:extLst>
          </p:cNvPr>
          <p:cNvSpPr txBox="1"/>
          <p:nvPr/>
        </p:nvSpPr>
        <p:spPr>
          <a:xfrm>
            <a:off x="1846458" y="6101774"/>
            <a:ext cx="1703300" cy="58477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rgbClr val="00B0F0"/>
                </a:solidFill>
                <a:cs typeface="Akhbar MT" pitchFamily="2" charset="-78"/>
              </a:rPr>
              <a:t>تم بحمد الله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مربع نص 2">
                <a:extLst>
                  <a:ext uri="{FF2B5EF4-FFF2-40B4-BE49-F238E27FC236}">
                    <a16:creationId xmlns:a16="http://schemas.microsoft.com/office/drawing/2014/main" id="{5C1F4CE1-8262-8075-A0E0-8C5FA76E3AAC}"/>
                  </a:ext>
                </a:extLst>
              </p:cNvPr>
              <p:cNvSpPr txBox="1"/>
              <p:nvPr/>
            </p:nvSpPr>
            <p:spPr>
              <a:xfrm>
                <a:off x="10376899" y="1859338"/>
                <a:ext cx="1703271" cy="3170099"/>
              </a:xfrm>
              <a:prstGeom prst="rect">
                <a:avLst/>
              </a:prstGeom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r"/>
                <a:r>
                  <a:rPr lang="ar-SA" sz="2000" dirty="0">
                    <a:solidFill>
                      <a:srgbClr val="C00000"/>
                    </a:solidFill>
                    <a:latin typeface="Arial" panose="020B0604020202020204" pitchFamily="34" charset="0"/>
                    <a:cs typeface="Akhbar MT" pitchFamily="2" charset="-78"/>
                  </a:rPr>
                  <a:t>الأهداف: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Arial" panose="020B0604020202020204" pitchFamily="34" charset="0"/>
                    <a:cs typeface="Akhbar MT" pitchFamily="2" charset="-78"/>
                  </a:rPr>
                  <a:t>1- </a:t>
                </a:r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أنظم البيانات في مصفوف.</a:t>
                </a:r>
                <a:endParaRPr lang="en-US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2- أجري العمليات على المصفوفات.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3- أحسب المحددات.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4- أجد النظير الضربي لمصفوفة من الرتبة</a:t>
                </a:r>
              </a:p>
              <a:p>
                <a:pPr lvl="2"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  <a14:m>
                  <m:oMath xmlns:m="http://schemas.openxmlformats.org/officeDocument/2006/math"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Sakkal Majalla" panose="02000000000000000000" pitchFamily="2" charset="-78"/>
                      </a:rPr>
                      <m:t>2</m:t>
                    </m:r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akkal Majalla" panose="02000000000000000000" pitchFamily="2" charset="-78"/>
                      </a:rPr>
                      <m:t>×</m:t>
                    </m:r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akkal Majalla" panose="02000000000000000000" pitchFamily="2" charset="-78"/>
                      </a:rPr>
                      <m:t>2</m:t>
                    </m:r>
                  </m:oMath>
                </a14:m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5- أستعمل المصفوفات لحل نظام من المعادلات.</a:t>
                </a:r>
              </a:p>
            </p:txBody>
          </p:sp>
        </mc:Choice>
        <mc:Fallback>
          <p:sp>
            <p:nvSpPr>
              <p:cNvPr id="3" name="مربع نص 2">
                <a:extLst>
                  <a:ext uri="{FF2B5EF4-FFF2-40B4-BE49-F238E27FC236}">
                    <a16:creationId xmlns:a16="http://schemas.microsoft.com/office/drawing/2014/main" id="{5C1F4CE1-8262-8075-A0E0-8C5FA76E3A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6899" y="1859338"/>
                <a:ext cx="1703271" cy="3170099"/>
              </a:xfrm>
              <a:prstGeom prst="rect">
                <a:avLst/>
              </a:prstGeom>
              <a:blipFill>
                <a:blip r:embed="rId4"/>
                <a:stretch>
                  <a:fillRect l="-1408" t="-571" r="-2817" b="-13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مربع نص 5">
            <a:extLst>
              <a:ext uri="{FF2B5EF4-FFF2-40B4-BE49-F238E27FC236}">
                <a16:creationId xmlns:a16="http://schemas.microsoft.com/office/drawing/2014/main" id="{B96FE502-D5DF-F390-0A77-4607FF7A6D4B}"/>
              </a:ext>
            </a:extLst>
          </p:cNvPr>
          <p:cNvSpPr txBox="1"/>
          <p:nvPr/>
        </p:nvSpPr>
        <p:spPr>
          <a:xfrm>
            <a:off x="92091" y="417002"/>
            <a:ext cx="55480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103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8532A45A-FE49-9F2F-910F-C56DEE602E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0449" y="681274"/>
            <a:ext cx="4972684" cy="2018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204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9EEF71B6-D945-6D3D-F009-9D621A1EF3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2A3B7359-8935-B0F1-D480-20870BE15CF8}"/>
              </a:ext>
            </a:extLst>
          </p:cNvPr>
          <p:cNvSpPr/>
          <p:nvPr/>
        </p:nvSpPr>
        <p:spPr>
          <a:xfrm>
            <a:off x="36365" y="158419"/>
            <a:ext cx="656796" cy="57881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ص</a:t>
            </a:r>
          </a:p>
          <a:p>
            <a:pPr algn="ctr"/>
            <a:endParaRPr lang="ar-SA" sz="20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جدول 2">
            <a:extLst>
              <a:ext uri="{FF2B5EF4-FFF2-40B4-BE49-F238E27FC236}">
                <a16:creationId xmlns:a16="http://schemas.microsoft.com/office/drawing/2014/main" id="{D43CF3A3-355E-E26A-2137-B485417CB6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472385"/>
              </p:ext>
            </p:extLst>
          </p:nvPr>
        </p:nvGraphicFramePr>
        <p:xfrm>
          <a:off x="1025133" y="189241"/>
          <a:ext cx="8128000" cy="370840"/>
        </p:xfrm>
        <a:graphic>
          <a:graphicData uri="http://schemas.openxmlformats.org/drawingml/2006/table">
            <a:tbl>
              <a:tblPr rtl="1" firstRow="1" bandRow="1">
                <a:tableStyleId>{BC89EF96-8CEA-46FF-86C4-4CE0E7609802}</a:tableStyleId>
              </a:tblPr>
              <a:tblGrid>
                <a:gridCol w="1529708">
                  <a:extLst>
                    <a:ext uri="{9D8B030D-6E8A-4147-A177-3AD203B41FA5}">
                      <a16:colId xmlns:a16="http://schemas.microsoft.com/office/drawing/2014/main" val="1141015697"/>
                    </a:ext>
                  </a:extLst>
                </a:gridCol>
                <a:gridCol w="3441843">
                  <a:extLst>
                    <a:ext uri="{9D8B030D-6E8A-4147-A177-3AD203B41FA5}">
                      <a16:colId xmlns:a16="http://schemas.microsoft.com/office/drawing/2014/main" val="632131483"/>
                    </a:ext>
                  </a:extLst>
                </a:gridCol>
                <a:gridCol w="1124449">
                  <a:extLst>
                    <a:ext uri="{9D8B030D-6E8A-4147-A177-3AD203B41FA5}">
                      <a16:colId xmlns:a16="http://schemas.microsoft.com/office/drawing/2014/main" val="24340164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43902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موضوع الدرس: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اختبار الفصل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سير الحصة: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شريط الذكريات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239863"/>
                  </a:ext>
                </a:extLst>
              </a:tr>
            </a:tbl>
          </a:graphicData>
        </a:graphic>
      </p:graphicFrame>
      <p:graphicFrame>
        <p:nvGraphicFramePr>
          <p:cNvPr id="11" name="رسم تخطيطي 10">
            <a:extLst>
              <a:ext uri="{FF2B5EF4-FFF2-40B4-BE49-F238E27FC236}">
                <a16:creationId xmlns:a16="http://schemas.microsoft.com/office/drawing/2014/main" id="{8049D9D1-5E6A-55B9-9A41-21E0835DDE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8143574"/>
              </p:ext>
            </p:extLst>
          </p:nvPr>
        </p:nvGraphicFramePr>
        <p:xfrm>
          <a:off x="772845" y="1405821"/>
          <a:ext cx="8632575" cy="4046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3" name="مجموعة 16">
            <a:extLst>
              <a:ext uri="{FF2B5EF4-FFF2-40B4-BE49-F238E27FC236}">
                <a16:creationId xmlns:a16="http://schemas.microsoft.com/office/drawing/2014/main" id="{26E6F309-B873-75E3-597F-06D38D45968B}"/>
              </a:ext>
            </a:extLst>
          </p:cNvPr>
          <p:cNvGrpSpPr/>
          <p:nvPr/>
        </p:nvGrpSpPr>
        <p:grpSpPr>
          <a:xfrm rot="20690706">
            <a:off x="-22854" y="5069554"/>
            <a:ext cx="2608720" cy="1829115"/>
            <a:chOff x="0" y="0"/>
            <a:chExt cx="4458109" cy="2226549"/>
          </a:xfrm>
        </p:grpSpPr>
        <p:pic>
          <p:nvPicPr>
            <p:cNvPr id="14" name="صورة 17" descr="صورة 17">
              <a:extLst>
                <a:ext uri="{FF2B5EF4-FFF2-40B4-BE49-F238E27FC236}">
                  <a16:creationId xmlns:a16="http://schemas.microsoft.com/office/drawing/2014/main" id="{D4FA7188-BA45-3CCB-3E9F-16324F58D34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-1" y="115794"/>
              <a:ext cx="2241487" cy="186331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5" name="صورة 18" descr="صورة 18">
              <a:extLst>
                <a:ext uri="{FF2B5EF4-FFF2-40B4-BE49-F238E27FC236}">
                  <a16:creationId xmlns:a16="http://schemas.microsoft.com/office/drawing/2014/main" id="{21AF98EA-FFBC-8251-4A92-97E568469ED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 rot="4341282">
              <a:off x="2683483" y="-354201"/>
              <a:ext cx="978896" cy="235513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6" name="صورة 19" descr="صورة 19">
              <a:extLst>
                <a:ext uri="{FF2B5EF4-FFF2-40B4-BE49-F238E27FC236}">
                  <a16:creationId xmlns:a16="http://schemas.microsoft.com/office/drawing/2014/main" id="{299E185A-06C7-574E-CFC1-531EEC0DFCA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 rot="5163582">
              <a:off x="2760242" y="479770"/>
              <a:ext cx="978896" cy="235513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17" name="صورة 16">
            <a:extLst>
              <a:ext uri="{FF2B5EF4-FFF2-40B4-BE49-F238E27FC236}">
                <a16:creationId xmlns:a16="http://schemas.microsoft.com/office/drawing/2014/main" id="{04AA6691-AD91-CFDF-E354-39A878F1541D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7405" y="4147359"/>
            <a:ext cx="2971800" cy="29718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مربع نص 1">
                <a:extLst>
                  <a:ext uri="{FF2B5EF4-FFF2-40B4-BE49-F238E27FC236}">
                    <a16:creationId xmlns:a16="http://schemas.microsoft.com/office/drawing/2014/main" id="{061A2EC3-4755-D227-8DB8-A136572CED3F}"/>
                  </a:ext>
                </a:extLst>
              </p:cNvPr>
              <p:cNvSpPr txBox="1"/>
              <p:nvPr/>
            </p:nvSpPr>
            <p:spPr>
              <a:xfrm>
                <a:off x="10376899" y="1859338"/>
                <a:ext cx="1703271" cy="3170099"/>
              </a:xfrm>
              <a:prstGeom prst="rect">
                <a:avLst/>
              </a:prstGeom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r"/>
                <a:r>
                  <a:rPr lang="ar-SA" sz="2000" dirty="0">
                    <a:solidFill>
                      <a:srgbClr val="C00000"/>
                    </a:solidFill>
                    <a:latin typeface="Arial" panose="020B0604020202020204" pitchFamily="34" charset="0"/>
                    <a:cs typeface="Akhbar MT" pitchFamily="2" charset="-78"/>
                  </a:rPr>
                  <a:t>الأهداف: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Arial" panose="020B0604020202020204" pitchFamily="34" charset="0"/>
                    <a:cs typeface="Akhbar MT" pitchFamily="2" charset="-78"/>
                  </a:rPr>
                  <a:t>1- </a:t>
                </a:r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أنظم البيانات في مصفوف.</a:t>
                </a:r>
                <a:endParaRPr lang="en-US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2- أجري العمليات على المصفوفات.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3- أحسب المحددات.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4- أجد النظير الضربي لمصفوفة من الرتبة</a:t>
                </a:r>
              </a:p>
              <a:p>
                <a:pPr lvl="2"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  <a14:m>
                  <m:oMath xmlns:m="http://schemas.openxmlformats.org/officeDocument/2006/math"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Sakkal Majalla" panose="02000000000000000000" pitchFamily="2" charset="-78"/>
                      </a:rPr>
                      <m:t>2</m:t>
                    </m:r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akkal Majalla" panose="02000000000000000000" pitchFamily="2" charset="-78"/>
                      </a:rPr>
                      <m:t>×</m:t>
                    </m:r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akkal Majalla" panose="02000000000000000000" pitchFamily="2" charset="-78"/>
                      </a:rPr>
                      <m:t>2</m:t>
                    </m:r>
                  </m:oMath>
                </a14:m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5- أستعمل المصفوفات لحل نظام من المعادلات.</a:t>
                </a:r>
              </a:p>
            </p:txBody>
          </p:sp>
        </mc:Choice>
        <mc:Fallback>
          <p:sp>
            <p:nvSpPr>
              <p:cNvPr id="2" name="مربع نص 1">
                <a:extLst>
                  <a:ext uri="{FF2B5EF4-FFF2-40B4-BE49-F238E27FC236}">
                    <a16:creationId xmlns:a16="http://schemas.microsoft.com/office/drawing/2014/main" id="{061A2EC3-4755-D227-8DB8-A136572CED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6899" y="1859338"/>
                <a:ext cx="1703271" cy="3170099"/>
              </a:xfrm>
              <a:prstGeom prst="rect">
                <a:avLst/>
              </a:prstGeom>
              <a:blipFill>
                <a:blip r:embed="rId11"/>
                <a:stretch>
                  <a:fillRect l="-1408" t="-571" r="-2817" b="-13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مربع نص 2">
            <a:extLst>
              <a:ext uri="{FF2B5EF4-FFF2-40B4-BE49-F238E27FC236}">
                <a16:creationId xmlns:a16="http://schemas.microsoft.com/office/drawing/2014/main" id="{FC3F0E77-CF66-3271-F1D6-28A7A338FC5B}"/>
              </a:ext>
            </a:extLst>
          </p:cNvPr>
          <p:cNvSpPr txBox="1"/>
          <p:nvPr/>
        </p:nvSpPr>
        <p:spPr>
          <a:xfrm>
            <a:off x="92091" y="417002"/>
            <a:ext cx="55480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103</a:t>
            </a:r>
          </a:p>
        </p:txBody>
      </p:sp>
    </p:spTree>
    <p:extLst>
      <p:ext uri="{BB962C8B-B14F-4D97-AF65-F5344CB8AC3E}">
        <p14:creationId xmlns:p14="http://schemas.microsoft.com/office/powerpoint/2010/main" val="3384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9EEF71B6-D945-6D3D-F009-9D621A1EF3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2A3B7359-8935-B0F1-D480-20870BE15CF8}"/>
              </a:ext>
            </a:extLst>
          </p:cNvPr>
          <p:cNvSpPr/>
          <p:nvPr/>
        </p:nvSpPr>
        <p:spPr>
          <a:xfrm>
            <a:off x="41096" y="168693"/>
            <a:ext cx="656796" cy="57881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ص</a:t>
            </a:r>
          </a:p>
          <a:p>
            <a:pPr algn="ctr"/>
            <a:endParaRPr lang="ar-SA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جدول 2">
            <a:extLst>
              <a:ext uri="{FF2B5EF4-FFF2-40B4-BE49-F238E27FC236}">
                <a16:creationId xmlns:a16="http://schemas.microsoft.com/office/drawing/2014/main" id="{D43CF3A3-355E-E26A-2137-B485417CB6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75483"/>
              </p:ext>
            </p:extLst>
          </p:nvPr>
        </p:nvGraphicFramePr>
        <p:xfrm>
          <a:off x="1025133" y="189241"/>
          <a:ext cx="8128000" cy="370840"/>
        </p:xfrm>
        <a:graphic>
          <a:graphicData uri="http://schemas.openxmlformats.org/drawingml/2006/table">
            <a:tbl>
              <a:tblPr rtl="1" firstRow="1" bandRow="1">
                <a:tableStyleId>{BC89EF96-8CEA-46FF-86C4-4CE0E7609802}</a:tableStyleId>
              </a:tblPr>
              <a:tblGrid>
                <a:gridCol w="1529708">
                  <a:extLst>
                    <a:ext uri="{9D8B030D-6E8A-4147-A177-3AD203B41FA5}">
                      <a16:colId xmlns:a16="http://schemas.microsoft.com/office/drawing/2014/main" val="1141015697"/>
                    </a:ext>
                  </a:extLst>
                </a:gridCol>
                <a:gridCol w="3441843">
                  <a:extLst>
                    <a:ext uri="{9D8B030D-6E8A-4147-A177-3AD203B41FA5}">
                      <a16:colId xmlns:a16="http://schemas.microsoft.com/office/drawing/2014/main" val="632131483"/>
                    </a:ext>
                  </a:extLst>
                </a:gridCol>
                <a:gridCol w="1124449">
                  <a:extLst>
                    <a:ext uri="{9D8B030D-6E8A-4147-A177-3AD203B41FA5}">
                      <a16:colId xmlns:a16="http://schemas.microsoft.com/office/drawing/2014/main" val="24340164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43902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موضوع الدرس: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اختبار الفصل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سير الحصة: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التقويم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239863"/>
                  </a:ext>
                </a:extLst>
              </a:tr>
            </a:tbl>
          </a:graphicData>
        </a:graphic>
      </p:graphicFrame>
      <p:pic>
        <p:nvPicPr>
          <p:cNvPr id="4" name="صورة 3">
            <a:extLst>
              <a:ext uri="{FF2B5EF4-FFF2-40B4-BE49-F238E27FC236}">
                <a16:creationId xmlns:a16="http://schemas.microsoft.com/office/drawing/2014/main" id="{F24CFD42-DC89-D783-B5AC-DA3B258DAAC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2330" y="4643919"/>
            <a:ext cx="2250982" cy="221408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مربع نص 5">
                <a:extLst>
                  <a:ext uri="{FF2B5EF4-FFF2-40B4-BE49-F238E27FC236}">
                    <a16:creationId xmlns:a16="http://schemas.microsoft.com/office/drawing/2014/main" id="{426E2314-6263-21E4-7982-807D23BB5931}"/>
                  </a:ext>
                </a:extLst>
              </p:cNvPr>
              <p:cNvSpPr txBox="1"/>
              <p:nvPr/>
            </p:nvSpPr>
            <p:spPr>
              <a:xfrm>
                <a:off x="10376899" y="1859338"/>
                <a:ext cx="1703271" cy="3170099"/>
              </a:xfrm>
              <a:prstGeom prst="rect">
                <a:avLst/>
              </a:prstGeom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r"/>
                <a:r>
                  <a:rPr lang="ar-SA" sz="2000" dirty="0">
                    <a:solidFill>
                      <a:srgbClr val="C00000"/>
                    </a:solidFill>
                    <a:latin typeface="Arial" panose="020B0604020202020204" pitchFamily="34" charset="0"/>
                    <a:cs typeface="Akhbar MT" pitchFamily="2" charset="-78"/>
                  </a:rPr>
                  <a:t>الأهداف: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Arial" panose="020B0604020202020204" pitchFamily="34" charset="0"/>
                    <a:cs typeface="Akhbar MT" pitchFamily="2" charset="-78"/>
                  </a:rPr>
                  <a:t>1- </a:t>
                </a:r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أنظم البيانات في مصفوف.</a:t>
                </a:r>
                <a:endParaRPr lang="en-US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2- أجري العمليات على المصفوفات.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3- أحسب المحددات.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4- أجد النظير الضربي لمصفوفة من الرتبة</a:t>
                </a:r>
              </a:p>
              <a:p>
                <a:pPr lvl="2"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  <a14:m>
                  <m:oMath xmlns:m="http://schemas.openxmlformats.org/officeDocument/2006/math"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Sakkal Majalla" panose="02000000000000000000" pitchFamily="2" charset="-78"/>
                      </a:rPr>
                      <m:t>2</m:t>
                    </m:r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akkal Majalla" panose="02000000000000000000" pitchFamily="2" charset="-78"/>
                      </a:rPr>
                      <m:t>×</m:t>
                    </m:r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akkal Majalla" panose="02000000000000000000" pitchFamily="2" charset="-78"/>
                      </a:rPr>
                      <m:t>2</m:t>
                    </m:r>
                  </m:oMath>
                </a14:m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5- أستعمل المصفوفات لحل نظام من المعادلات.</a:t>
                </a:r>
              </a:p>
            </p:txBody>
          </p:sp>
        </mc:Choice>
        <mc:Fallback>
          <p:sp>
            <p:nvSpPr>
              <p:cNvPr id="6" name="مربع نص 5">
                <a:extLst>
                  <a:ext uri="{FF2B5EF4-FFF2-40B4-BE49-F238E27FC236}">
                    <a16:creationId xmlns:a16="http://schemas.microsoft.com/office/drawing/2014/main" id="{426E2314-6263-21E4-7982-807D23BB59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6899" y="1859338"/>
                <a:ext cx="1703271" cy="3170099"/>
              </a:xfrm>
              <a:prstGeom prst="rect">
                <a:avLst/>
              </a:prstGeom>
              <a:blipFill>
                <a:blip r:embed="rId4"/>
                <a:stretch>
                  <a:fillRect l="-1408" t="-571" r="-2817" b="-13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مربع نص 6">
            <a:extLst>
              <a:ext uri="{FF2B5EF4-FFF2-40B4-BE49-F238E27FC236}">
                <a16:creationId xmlns:a16="http://schemas.microsoft.com/office/drawing/2014/main" id="{6E3CC200-DC25-39A9-34F0-144D441247C7}"/>
              </a:ext>
            </a:extLst>
          </p:cNvPr>
          <p:cNvSpPr txBox="1"/>
          <p:nvPr/>
        </p:nvSpPr>
        <p:spPr>
          <a:xfrm>
            <a:off x="92091" y="417002"/>
            <a:ext cx="55480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103</a:t>
            </a:r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2550051E-5EA7-9159-EAB8-BF1BACB30B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6305" y="671019"/>
            <a:ext cx="4766828" cy="135299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E332B4EC-4979-3C0D-C361-95AB6C0D4E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0916" y="3129271"/>
            <a:ext cx="3872217" cy="1726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969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9EEF71B6-D945-6D3D-F009-9D621A1EF3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2A3B7359-8935-B0F1-D480-20870BE15CF8}"/>
              </a:ext>
            </a:extLst>
          </p:cNvPr>
          <p:cNvSpPr/>
          <p:nvPr/>
        </p:nvSpPr>
        <p:spPr>
          <a:xfrm>
            <a:off x="36365" y="158419"/>
            <a:ext cx="656796" cy="57881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ص</a:t>
            </a:r>
          </a:p>
          <a:p>
            <a:pPr algn="ctr"/>
            <a:endParaRPr lang="ar-SA" sz="20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جدول 2">
            <a:extLst>
              <a:ext uri="{FF2B5EF4-FFF2-40B4-BE49-F238E27FC236}">
                <a16:creationId xmlns:a16="http://schemas.microsoft.com/office/drawing/2014/main" id="{D43CF3A3-355E-E26A-2137-B485417CB6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415260"/>
              </p:ext>
            </p:extLst>
          </p:nvPr>
        </p:nvGraphicFramePr>
        <p:xfrm>
          <a:off x="1025133" y="189241"/>
          <a:ext cx="8128000" cy="370840"/>
        </p:xfrm>
        <a:graphic>
          <a:graphicData uri="http://schemas.openxmlformats.org/drawingml/2006/table">
            <a:tbl>
              <a:tblPr rtl="1" firstRow="1" bandRow="1">
                <a:tableStyleId>{BC89EF96-8CEA-46FF-86C4-4CE0E7609802}</a:tableStyleId>
              </a:tblPr>
              <a:tblGrid>
                <a:gridCol w="1529708">
                  <a:extLst>
                    <a:ext uri="{9D8B030D-6E8A-4147-A177-3AD203B41FA5}">
                      <a16:colId xmlns:a16="http://schemas.microsoft.com/office/drawing/2014/main" val="1141015697"/>
                    </a:ext>
                  </a:extLst>
                </a:gridCol>
                <a:gridCol w="3441843">
                  <a:extLst>
                    <a:ext uri="{9D8B030D-6E8A-4147-A177-3AD203B41FA5}">
                      <a16:colId xmlns:a16="http://schemas.microsoft.com/office/drawing/2014/main" val="632131483"/>
                    </a:ext>
                  </a:extLst>
                </a:gridCol>
                <a:gridCol w="1124449">
                  <a:extLst>
                    <a:ext uri="{9D8B030D-6E8A-4147-A177-3AD203B41FA5}">
                      <a16:colId xmlns:a16="http://schemas.microsoft.com/office/drawing/2014/main" val="24340164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43902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موضوع الدرس: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اختبار الفصل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سير الحصة: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التقويم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239863"/>
                  </a:ext>
                </a:extLst>
              </a:tr>
            </a:tbl>
          </a:graphicData>
        </a:graphic>
      </p:graphicFrame>
      <p:pic>
        <p:nvPicPr>
          <p:cNvPr id="2" name="Picture 2" descr="يحتوي هذا على صورة: Free Vector |  رجل أعمال يدفع العتاد">
            <a:extLst>
              <a:ext uri="{FF2B5EF4-FFF2-40B4-BE49-F238E27FC236}">
                <a16:creationId xmlns:a16="http://schemas.microsoft.com/office/drawing/2014/main" id="{142823D4-AC30-FC52-1073-746A8837D3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5270" y="5399602"/>
            <a:ext cx="2220806" cy="166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مربع نص 2">
                <a:extLst>
                  <a:ext uri="{FF2B5EF4-FFF2-40B4-BE49-F238E27FC236}">
                    <a16:creationId xmlns:a16="http://schemas.microsoft.com/office/drawing/2014/main" id="{1F79AABF-5C52-9F86-9C9B-A7D7F7DEF358}"/>
                  </a:ext>
                </a:extLst>
              </p:cNvPr>
              <p:cNvSpPr txBox="1"/>
              <p:nvPr/>
            </p:nvSpPr>
            <p:spPr>
              <a:xfrm>
                <a:off x="10376899" y="1859338"/>
                <a:ext cx="1703271" cy="3170099"/>
              </a:xfrm>
              <a:prstGeom prst="rect">
                <a:avLst/>
              </a:prstGeom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r"/>
                <a:r>
                  <a:rPr lang="ar-SA" sz="2000" dirty="0">
                    <a:solidFill>
                      <a:srgbClr val="C00000"/>
                    </a:solidFill>
                    <a:latin typeface="Arial" panose="020B0604020202020204" pitchFamily="34" charset="0"/>
                    <a:cs typeface="Akhbar MT" pitchFamily="2" charset="-78"/>
                  </a:rPr>
                  <a:t>الأهداف: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Arial" panose="020B0604020202020204" pitchFamily="34" charset="0"/>
                    <a:cs typeface="Akhbar MT" pitchFamily="2" charset="-78"/>
                  </a:rPr>
                  <a:t>1- </a:t>
                </a:r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أنظم البيانات في مصفوف.</a:t>
                </a:r>
                <a:endParaRPr lang="en-US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2- أجري العمليات على المصفوفات.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3- أحسب المحددات.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4- أجد النظير الضربي لمصفوفة من الرتبة</a:t>
                </a:r>
              </a:p>
              <a:p>
                <a:pPr lvl="2"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  <a14:m>
                  <m:oMath xmlns:m="http://schemas.openxmlformats.org/officeDocument/2006/math"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Sakkal Majalla" panose="02000000000000000000" pitchFamily="2" charset="-78"/>
                      </a:rPr>
                      <m:t>2</m:t>
                    </m:r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akkal Majalla" panose="02000000000000000000" pitchFamily="2" charset="-78"/>
                      </a:rPr>
                      <m:t>×</m:t>
                    </m:r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akkal Majalla" panose="02000000000000000000" pitchFamily="2" charset="-78"/>
                      </a:rPr>
                      <m:t>2</m:t>
                    </m:r>
                  </m:oMath>
                </a14:m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5- أستعمل المصفوفات لحل نظام من المعادلات.</a:t>
                </a:r>
              </a:p>
            </p:txBody>
          </p:sp>
        </mc:Choice>
        <mc:Fallback>
          <p:sp>
            <p:nvSpPr>
              <p:cNvPr id="3" name="مربع نص 2">
                <a:extLst>
                  <a:ext uri="{FF2B5EF4-FFF2-40B4-BE49-F238E27FC236}">
                    <a16:creationId xmlns:a16="http://schemas.microsoft.com/office/drawing/2014/main" id="{1F79AABF-5C52-9F86-9C9B-A7D7F7DEF3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6899" y="1859338"/>
                <a:ext cx="1703271" cy="3170099"/>
              </a:xfrm>
              <a:prstGeom prst="rect">
                <a:avLst/>
              </a:prstGeom>
              <a:blipFill>
                <a:blip r:embed="rId4"/>
                <a:stretch>
                  <a:fillRect l="-1408" t="-571" r="-2817" b="-13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مربع نص 3">
            <a:extLst>
              <a:ext uri="{FF2B5EF4-FFF2-40B4-BE49-F238E27FC236}">
                <a16:creationId xmlns:a16="http://schemas.microsoft.com/office/drawing/2014/main" id="{5A00F3FD-8191-53A3-1927-749C0FBB901A}"/>
              </a:ext>
            </a:extLst>
          </p:cNvPr>
          <p:cNvSpPr txBox="1"/>
          <p:nvPr/>
        </p:nvSpPr>
        <p:spPr>
          <a:xfrm>
            <a:off x="92091" y="417002"/>
            <a:ext cx="55480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103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58CC139D-896B-5A0F-1C2A-3CF2AF2E9926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86632"/>
          <a:stretch/>
        </p:blipFill>
        <p:spPr>
          <a:xfrm>
            <a:off x="5383659" y="601668"/>
            <a:ext cx="4108522" cy="578811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2E42C3FA-9748-B2EE-840D-1E536E413C6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8258" t="47087" r="4473" b="32269"/>
          <a:stretch/>
        </p:blipFill>
        <p:spPr>
          <a:xfrm>
            <a:off x="6728431" y="1222066"/>
            <a:ext cx="2763750" cy="893852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8FDA01B8-D67B-3846-AEEA-FECC256FC8C3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40011" t="74375"/>
          <a:stretch/>
        </p:blipFill>
        <p:spPr>
          <a:xfrm>
            <a:off x="1941816" y="1222066"/>
            <a:ext cx="2464657" cy="1109506"/>
          </a:xfrm>
          <a:prstGeom prst="rect">
            <a:avLst/>
          </a:prstGeom>
        </p:spPr>
      </p:pic>
      <p:cxnSp>
        <p:nvCxnSpPr>
          <p:cNvPr id="14" name="رابط مستقيم 13">
            <a:extLst>
              <a:ext uri="{FF2B5EF4-FFF2-40B4-BE49-F238E27FC236}">
                <a16:creationId xmlns:a16="http://schemas.microsoft.com/office/drawing/2014/main" id="{402E885C-B192-CBD7-3E14-2EAAD8FFCA0A}"/>
              </a:ext>
            </a:extLst>
          </p:cNvPr>
          <p:cNvCxnSpPr/>
          <p:nvPr/>
        </p:nvCxnSpPr>
        <p:spPr>
          <a:xfrm>
            <a:off x="5383659" y="1668992"/>
            <a:ext cx="0" cy="336044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6011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9EEF71B6-D945-6D3D-F009-9D621A1EF3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2A3B7359-8935-B0F1-D480-20870BE15CF8}"/>
              </a:ext>
            </a:extLst>
          </p:cNvPr>
          <p:cNvSpPr/>
          <p:nvPr/>
        </p:nvSpPr>
        <p:spPr>
          <a:xfrm>
            <a:off x="36365" y="158419"/>
            <a:ext cx="656796" cy="57881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ص</a:t>
            </a:r>
          </a:p>
          <a:p>
            <a:pPr algn="ctr"/>
            <a:endParaRPr lang="ar-SA" sz="20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جدول 2">
            <a:extLst>
              <a:ext uri="{FF2B5EF4-FFF2-40B4-BE49-F238E27FC236}">
                <a16:creationId xmlns:a16="http://schemas.microsoft.com/office/drawing/2014/main" id="{D43CF3A3-355E-E26A-2137-B485417CB6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836394"/>
              </p:ext>
            </p:extLst>
          </p:nvPr>
        </p:nvGraphicFramePr>
        <p:xfrm>
          <a:off x="1025133" y="189241"/>
          <a:ext cx="8128000" cy="370840"/>
        </p:xfrm>
        <a:graphic>
          <a:graphicData uri="http://schemas.openxmlformats.org/drawingml/2006/table">
            <a:tbl>
              <a:tblPr rtl="1" firstRow="1" bandRow="1">
                <a:tableStyleId>{BC89EF96-8CEA-46FF-86C4-4CE0E7609802}</a:tableStyleId>
              </a:tblPr>
              <a:tblGrid>
                <a:gridCol w="1529708">
                  <a:extLst>
                    <a:ext uri="{9D8B030D-6E8A-4147-A177-3AD203B41FA5}">
                      <a16:colId xmlns:a16="http://schemas.microsoft.com/office/drawing/2014/main" val="1141015697"/>
                    </a:ext>
                  </a:extLst>
                </a:gridCol>
                <a:gridCol w="3441843">
                  <a:extLst>
                    <a:ext uri="{9D8B030D-6E8A-4147-A177-3AD203B41FA5}">
                      <a16:colId xmlns:a16="http://schemas.microsoft.com/office/drawing/2014/main" val="632131483"/>
                    </a:ext>
                  </a:extLst>
                </a:gridCol>
                <a:gridCol w="1124449">
                  <a:extLst>
                    <a:ext uri="{9D8B030D-6E8A-4147-A177-3AD203B41FA5}">
                      <a16:colId xmlns:a16="http://schemas.microsoft.com/office/drawing/2014/main" val="24340164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43902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موضوع الدرس: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اختبار الفصل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سير الحصة: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التقويم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239863"/>
                  </a:ext>
                </a:extLst>
              </a:tr>
            </a:tbl>
          </a:graphicData>
        </a:graphic>
      </p:graphicFrame>
      <p:pic>
        <p:nvPicPr>
          <p:cNvPr id="2" name="Picture 2" descr="التروس لمبة الإبداعية">
            <a:extLst>
              <a:ext uri="{FF2B5EF4-FFF2-40B4-BE49-F238E27FC236}">
                <a16:creationId xmlns:a16="http://schemas.microsoft.com/office/drawing/2014/main" id="{2BA57039-C693-9413-FC93-CB28479E3B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56"/>
          <a:stretch/>
        </p:blipFill>
        <p:spPr bwMode="auto">
          <a:xfrm flipH="1">
            <a:off x="39777" y="5254481"/>
            <a:ext cx="997915" cy="1630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مربع نص 2">
                <a:extLst>
                  <a:ext uri="{FF2B5EF4-FFF2-40B4-BE49-F238E27FC236}">
                    <a16:creationId xmlns:a16="http://schemas.microsoft.com/office/drawing/2014/main" id="{A3F2F4AA-3DA3-9EDE-C551-18ED311BCA96}"/>
                  </a:ext>
                </a:extLst>
              </p:cNvPr>
              <p:cNvSpPr txBox="1"/>
              <p:nvPr/>
            </p:nvSpPr>
            <p:spPr>
              <a:xfrm>
                <a:off x="10376899" y="1859338"/>
                <a:ext cx="1703271" cy="3170099"/>
              </a:xfrm>
              <a:prstGeom prst="rect">
                <a:avLst/>
              </a:prstGeom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r"/>
                <a:r>
                  <a:rPr lang="ar-SA" sz="2000" dirty="0">
                    <a:solidFill>
                      <a:srgbClr val="C00000"/>
                    </a:solidFill>
                    <a:latin typeface="Arial" panose="020B0604020202020204" pitchFamily="34" charset="0"/>
                    <a:cs typeface="Akhbar MT" pitchFamily="2" charset="-78"/>
                  </a:rPr>
                  <a:t>الأهداف: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Arial" panose="020B0604020202020204" pitchFamily="34" charset="0"/>
                    <a:cs typeface="Akhbar MT" pitchFamily="2" charset="-78"/>
                  </a:rPr>
                  <a:t>1- </a:t>
                </a:r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أنظم البيانات في مصفوف.</a:t>
                </a:r>
                <a:endParaRPr lang="en-US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2- أجري العمليات على المصفوفات.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3- أحسب المحددات.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4- أجد النظير الضربي لمصفوفة من الرتبة</a:t>
                </a:r>
              </a:p>
              <a:p>
                <a:pPr lvl="2"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  <a14:m>
                  <m:oMath xmlns:m="http://schemas.openxmlformats.org/officeDocument/2006/math"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Sakkal Majalla" panose="02000000000000000000" pitchFamily="2" charset="-78"/>
                      </a:rPr>
                      <m:t>2</m:t>
                    </m:r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akkal Majalla" panose="02000000000000000000" pitchFamily="2" charset="-78"/>
                      </a:rPr>
                      <m:t>×</m:t>
                    </m:r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akkal Majalla" panose="02000000000000000000" pitchFamily="2" charset="-78"/>
                      </a:rPr>
                      <m:t>2</m:t>
                    </m:r>
                  </m:oMath>
                </a14:m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5- أستعمل المصفوفات لحل نظام من المعادلات.</a:t>
                </a:r>
              </a:p>
            </p:txBody>
          </p:sp>
        </mc:Choice>
        <mc:Fallback>
          <p:sp>
            <p:nvSpPr>
              <p:cNvPr id="3" name="مربع نص 2">
                <a:extLst>
                  <a:ext uri="{FF2B5EF4-FFF2-40B4-BE49-F238E27FC236}">
                    <a16:creationId xmlns:a16="http://schemas.microsoft.com/office/drawing/2014/main" id="{A3F2F4AA-3DA3-9EDE-C551-18ED311BCA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6899" y="1859338"/>
                <a:ext cx="1703271" cy="3170099"/>
              </a:xfrm>
              <a:prstGeom prst="rect">
                <a:avLst/>
              </a:prstGeom>
              <a:blipFill>
                <a:blip r:embed="rId4"/>
                <a:stretch>
                  <a:fillRect l="-1408" t="-571" r="-2817" b="-13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مربع نص 6">
            <a:extLst>
              <a:ext uri="{FF2B5EF4-FFF2-40B4-BE49-F238E27FC236}">
                <a16:creationId xmlns:a16="http://schemas.microsoft.com/office/drawing/2014/main" id="{127681FA-5522-2756-2DC2-BD030F54B34E}"/>
              </a:ext>
            </a:extLst>
          </p:cNvPr>
          <p:cNvSpPr txBox="1"/>
          <p:nvPr/>
        </p:nvSpPr>
        <p:spPr>
          <a:xfrm>
            <a:off x="92091" y="417002"/>
            <a:ext cx="55480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103</a:t>
            </a:r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78D38A34-DDA2-9FA8-256C-C5D61045EF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5153" y="634489"/>
            <a:ext cx="4842093" cy="5334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240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9EEF71B6-D945-6D3D-F009-9D621A1EF3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2A3B7359-8935-B0F1-D480-20870BE15CF8}"/>
              </a:ext>
            </a:extLst>
          </p:cNvPr>
          <p:cNvSpPr/>
          <p:nvPr/>
        </p:nvSpPr>
        <p:spPr>
          <a:xfrm>
            <a:off x="36365" y="158419"/>
            <a:ext cx="656796" cy="57881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ص</a:t>
            </a:r>
          </a:p>
          <a:p>
            <a:pPr algn="ctr"/>
            <a:endParaRPr lang="ar-SA" sz="20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جدول 2">
            <a:extLst>
              <a:ext uri="{FF2B5EF4-FFF2-40B4-BE49-F238E27FC236}">
                <a16:creationId xmlns:a16="http://schemas.microsoft.com/office/drawing/2014/main" id="{D43CF3A3-355E-E26A-2137-B485417CB6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276367"/>
              </p:ext>
            </p:extLst>
          </p:nvPr>
        </p:nvGraphicFramePr>
        <p:xfrm>
          <a:off x="1025133" y="189241"/>
          <a:ext cx="8128000" cy="370840"/>
        </p:xfrm>
        <a:graphic>
          <a:graphicData uri="http://schemas.openxmlformats.org/drawingml/2006/table">
            <a:tbl>
              <a:tblPr rtl="1" firstRow="1" bandRow="1">
                <a:tableStyleId>{BC89EF96-8CEA-46FF-86C4-4CE0E7609802}</a:tableStyleId>
              </a:tblPr>
              <a:tblGrid>
                <a:gridCol w="1529708">
                  <a:extLst>
                    <a:ext uri="{9D8B030D-6E8A-4147-A177-3AD203B41FA5}">
                      <a16:colId xmlns:a16="http://schemas.microsoft.com/office/drawing/2014/main" val="1141015697"/>
                    </a:ext>
                  </a:extLst>
                </a:gridCol>
                <a:gridCol w="3441843">
                  <a:extLst>
                    <a:ext uri="{9D8B030D-6E8A-4147-A177-3AD203B41FA5}">
                      <a16:colId xmlns:a16="http://schemas.microsoft.com/office/drawing/2014/main" val="632131483"/>
                    </a:ext>
                  </a:extLst>
                </a:gridCol>
                <a:gridCol w="1124449">
                  <a:extLst>
                    <a:ext uri="{9D8B030D-6E8A-4147-A177-3AD203B41FA5}">
                      <a16:colId xmlns:a16="http://schemas.microsoft.com/office/drawing/2014/main" val="24340164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43902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موضوع الدرس: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اختبار الفصل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سير الحصة: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التقويم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239863"/>
                  </a:ext>
                </a:extLst>
              </a:tr>
            </a:tbl>
          </a:graphicData>
        </a:graphic>
      </p:graphicFrame>
      <p:pic>
        <p:nvPicPr>
          <p:cNvPr id="3" name="Picture 2" descr="خذ غرفة واحدة في كل مرة.  التقط صورًا من على الحائط وقم بإزالة أسطح الطاولات والأرفف وما إلى ذلك. اتركها لبضعة أيام بينما تفكر في &quot;الامتلاء باللا شيء&quot;.">
            <a:extLst>
              <a:ext uri="{FF2B5EF4-FFF2-40B4-BE49-F238E27FC236}">
                <a16:creationId xmlns:a16="http://schemas.microsoft.com/office/drawing/2014/main" id="{AD2D78AC-7E02-A317-A7F0-9B484E3291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04"/>
          <a:stretch/>
        </p:blipFill>
        <p:spPr bwMode="auto">
          <a:xfrm>
            <a:off x="1" y="5342562"/>
            <a:ext cx="1364024" cy="1553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مربع نص 1">
                <a:extLst>
                  <a:ext uri="{FF2B5EF4-FFF2-40B4-BE49-F238E27FC236}">
                    <a16:creationId xmlns:a16="http://schemas.microsoft.com/office/drawing/2014/main" id="{6F57B92F-1756-62EF-D4BD-7A895699F22C}"/>
                  </a:ext>
                </a:extLst>
              </p:cNvPr>
              <p:cNvSpPr txBox="1"/>
              <p:nvPr/>
            </p:nvSpPr>
            <p:spPr>
              <a:xfrm>
                <a:off x="10376899" y="1859338"/>
                <a:ext cx="1703271" cy="3170099"/>
              </a:xfrm>
              <a:prstGeom prst="rect">
                <a:avLst/>
              </a:prstGeom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r"/>
                <a:r>
                  <a:rPr lang="ar-SA" sz="2000" dirty="0">
                    <a:solidFill>
                      <a:srgbClr val="C00000"/>
                    </a:solidFill>
                    <a:latin typeface="Arial" panose="020B0604020202020204" pitchFamily="34" charset="0"/>
                    <a:cs typeface="Akhbar MT" pitchFamily="2" charset="-78"/>
                  </a:rPr>
                  <a:t>الأهداف: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Arial" panose="020B0604020202020204" pitchFamily="34" charset="0"/>
                    <a:cs typeface="Akhbar MT" pitchFamily="2" charset="-78"/>
                  </a:rPr>
                  <a:t>1- </a:t>
                </a:r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أنظم البيانات في مصفوف.</a:t>
                </a:r>
                <a:endParaRPr lang="en-US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2- أجري العمليات على المصفوفات.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3- أحسب المحددات.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4- أجد النظير الضربي لمصفوفة من الرتبة</a:t>
                </a:r>
              </a:p>
              <a:p>
                <a:pPr lvl="2"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  <a14:m>
                  <m:oMath xmlns:m="http://schemas.openxmlformats.org/officeDocument/2006/math"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Sakkal Majalla" panose="02000000000000000000" pitchFamily="2" charset="-78"/>
                      </a:rPr>
                      <m:t>2</m:t>
                    </m:r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akkal Majalla" panose="02000000000000000000" pitchFamily="2" charset="-78"/>
                      </a:rPr>
                      <m:t>×</m:t>
                    </m:r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akkal Majalla" panose="02000000000000000000" pitchFamily="2" charset="-78"/>
                      </a:rPr>
                      <m:t>2</m:t>
                    </m:r>
                  </m:oMath>
                </a14:m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5- أستعمل المصفوفات لحل نظام من المعادلات.</a:t>
                </a:r>
              </a:p>
            </p:txBody>
          </p:sp>
        </mc:Choice>
        <mc:Fallback>
          <p:sp>
            <p:nvSpPr>
              <p:cNvPr id="2" name="مربع نص 1">
                <a:extLst>
                  <a:ext uri="{FF2B5EF4-FFF2-40B4-BE49-F238E27FC236}">
                    <a16:creationId xmlns:a16="http://schemas.microsoft.com/office/drawing/2014/main" id="{6F57B92F-1756-62EF-D4BD-7A895699F2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6899" y="1859338"/>
                <a:ext cx="1703271" cy="3170099"/>
              </a:xfrm>
              <a:prstGeom prst="rect">
                <a:avLst/>
              </a:prstGeom>
              <a:blipFill>
                <a:blip r:embed="rId4"/>
                <a:stretch>
                  <a:fillRect l="-1408" t="-571" r="-2817" b="-13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مربع نص 6">
            <a:extLst>
              <a:ext uri="{FF2B5EF4-FFF2-40B4-BE49-F238E27FC236}">
                <a16:creationId xmlns:a16="http://schemas.microsoft.com/office/drawing/2014/main" id="{796379BA-3939-64F0-EC99-417068C79F2F}"/>
              </a:ext>
            </a:extLst>
          </p:cNvPr>
          <p:cNvSpPr txBox="1"/>
          <p:nvPr/>
        </p:nvSpPr>
        <p:spPr>
          <a:xfrm>
            <a:off x="92091" y="417002"/>
            <a:ext cx="55480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103</a:t>
            </a: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203916D4-58AE-7B18-0608-6BFA367C50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8134" y="685109"/>
            <a:ext cx="6044999" cy="1266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944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9EEF71B6-D945-6D3D-F009-9D621A1EF3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2A3B7359-8935-B0F1-D480-20870BE15CF8}"/>
              </a:ext>
            </a:extLst>
          </p:cNvPr>
          <p:cNvSpPr/>
          <p:nvPr/>
        </p:nvSpPr>
        <p:spPr>
          <a:xfrm>
            <a:off x="36365" y="158419"/>
            <a:ext cx="656796" cy="57881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ص</a:t>
            </a:r>
          </a:p>
          <a:p>
            <a:pPr algn="ctr"/>
            <a:endParaRPr lang="ar-SA" sz="20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جدول 2">
            <a:extLst>
              <a:ext uri="{FF2B5EF4-FFF2-40B4-BE49-F238E27FC236}">
                <a16:creationId xmlns:a16="http://schemas.microsoft.com/office/drawing/2014/main" id="{D43CF3A3-355E-E26A-2137-B485417CB6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775033"/>
              </p:ext>
            </p:extLst>
          </p:nvPr>
        </p:nvGraphicFramePr>
        <p:xfrm>
          <a:off x="1025133" y="189241"/>
          <a:ext cx="8128000" cy="370840"/>
        </p:xfrm>
        <a:graphic>
          <a:graphicData uri="http://schemas.openxmlformats.org/drawingml/2006/table">
            <a:tbl>
              <a:tblPr rtl="1" firstRow="1" bandRow="1">
                <a:tableStyleId>{BC89EF96-8CEA-46FF-86C4-4CE0E7609802}</a:tableStyleId>
              </a:tblPr>
              <a:tblGrid>
                <a:gridCol w="1529708">
                  <a:extLst>
                    <a:ext uri="{9D8B030D-6E8A-4147-A177-3AD203B41FA5}">
                      <a16:colId xmlns:a16="http://schemas.microsoft.com/office/drawing/2014/main" val="1141015697"/>
                    </a:ext>
                  </a:extLst>
                </a:gridCol>
                <a:gridCol w="3441843">
                  <a:extLst>
                    <a:ext uri="{9D8B030D-6E8A-4147-A177-3AD203B41FA5}">
                      <a16:colId xmlns:a16="http://schemas.microsoft.com/office/drawing/2014/main" val="632131483"/>
                    </a:ext>
                  </a:extLst>
                </a:gridCol>
                <a:gridCol w="1124449">
                  <a:extLst>
                    <a:ext uri="{9D8B030D-6E8A-4147-A177-3AD203B41FA5}">
                      <a16:colId xmlns:a16="http://schemas.microsoft.com/office/drawing/2014/main" val="24340164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43902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موضوع الدرس: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اختبار الفصل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سير الحصة: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التقويم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239863"/>
                  </a:ext>
                </a:extLst>
              </a:tr>
            </a:tbl>
          </a:graphicData>
        </a:graphic>
      </p:graphicFrame>
      <p:pic>
        <p:nvPicPr>
          <p:cNvPr id="2" name="صورة 1">
            <a:extLst>
              <a:ext uri="{FF2B5EF4-FFF2-40B4-BE49-F238E27FC236}">
                <a16:creationId xmlns:a16="http://schemas.microsoft.com/office/drawing/2014/main" id="{C18A3969-0C69-3051-C780-7BE32F8F61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99" r="17802"/>
          <a:stretch/>
        </p:blipFill>
        <p:spPr>
          <a:xfrm>
            <a:off x="61649" y="5393932"/>
            <a:ext cx="1054997" cy="154195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مربع نص 2">
                <a:extLst>
                  <a:ext uri="{FF2B5EF4-FFF2-40B4-BE49-F238E27FC236}">
                    <a16:creationId xmlns:a16="http://schemas.microsoft.com/office/drawing/2014/main" id="{26CDC872-01CE-76E9-48E6-FC941410BE7E}"/>
                  </a:ext>
                </a:extLst>
              </p:cNvPr>
              <p:cNvSpPr txBox="1"/>
              <p:nvPr/>
            </p:nvSpPr>
            <p:spPr>
              <a:xfrm>
                <a:off x="10376899" y="1859338"/>
                <a:ext cx="1703271" cy="3170099"/>
              </a:xfrm>
              <a:prstGeom prst="rect">
                <a:avLst/>
              </a:prstGeom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r"/>
                <a:r>
                  <a:rPr lang="ar-SA" sz="2000" dirty="0">
                    <a:solidFill>
                      <a:srgbClr val="C00000"/>
                    </a:solidFill>
                    <a:latin typeface="Arial" panose="020B0604020202020204" pitchFamily="34" charset="0"/>
                    <a:cs typeface="Akhbar MT" pitchFamily="2" charset="-78"/>
                  </a:rPr>
                  <a:t>الأهداف: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Arial" panose="020B0604020202020204" pitchFamily="34" charset="0"/>
                    <a:cs typeface="Akhbar MT" pitchFamily="2" charset="-78"/>
                  </a:rPr>
                  <a:t>1- </a:t>
                </a:r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أنظم البيانات في مصفوف.</a:t>
                </a:r>
                <a:endParaRPr lang="en-US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2- أجري العمليات على المصفوفات.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3- أحسب المحددات.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4- أجد النظير الضربي لمصفوفة من الرتبة</a:t>
                </a:r>
              </a:p>
              <a:p>
                <a:pPr lvl="2"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  <a14:m>
                  <m:oMath xmlns:m="http://schemas.openxmlformats.org/officeDocument/2006/math"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Sakkal Majalla" panose="02000000000000000000" pitchFamily="2" charset="-78"/>
                      </a:rPr>
                      <m:t>2</m:t>
                    </m:r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akkal Majalla" panose="02000000000000000000" pitchFamily="2" charset="-78"/>
                      </a:rPr>
                      <m:t>×</m:t>
                    </m:r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akkal Majalla" panose="02000000000000000000" pitchFamily="2" charset="-78"/>
                      </a:rPr>
                      <m:t>2</m:t>
                    </m:r>
                  </m:oMath>
                </a14:m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5- أستعمل المصفوفات لحل نظام من المعادلات.</a:t>
                </a:r>
              </a:p>
            </p:txBody>
          </p:sp>
        </mc:Choice>
        <mc:Fallback>
          <p:sp>
            <p:nvSpPr>
              <p:cNvPr id="3" name="مربع نص 2">
                <a:extLst>
                  <a:ext uri="{FF2B5EF4-FFF2-40B4-BE49-F238E27FC236}">
                    <a16:creationId xmlns:a16="http://schemas.microsoft.com/office/drawing/2014/main" id="{26CDC872-01CE-76E9-48E6-FC941410BE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6899" y="1859338"/>
                <a:ext cx="1703271" cy="3170099"/>
              </a:xfrm>
              <a:prstGeom prst="rect">
                <a:avLst/>
              </a:prstGeom>
              <a:blipFill>
                <a:blip r:embed="rId4"/>
                <a:stretch>
                  <a:fillRect l="-1408" t="-571" r="-2817" b="-13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مربع نص 3">
            <a:extLst>
              <a:ext uri="{FF2B5EF4-FFF2-40B4-BE49-F238E27FC236}">
                <a16:creationId xmlns:a16="http://schemas.microsoft.com/office/drawing/2014/main" id="{5E1418FD-C4AA-F046-1A66-11105B5B3FA9}"/>
              </a:ext>
            </a:extLst>
          </p:cNvPr>
          <p:cNvSpPr txBox="1"/>
          <p:nvPr/>
        </p:nvSpPr>
        <p:spPr>
          <a:xfrm>
            <a:off x="92091" y="417002"/>
            <a:ext cx="55480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103</a:t>
            </a: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7E34EFCB-AD1C-FB4B-EC76-E41F6140CE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2952" y="601668"/>
            <a:ext cx="5144007" cy="900200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9783ED81-9536-361C-D638-7237F5A5182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00081" y="3532055"/>
            <a:ext cx="4876878" cy="273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45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9EEF71B6-D945-6D3D-F009-9D621A1EF3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2A3B7359-8935-B0F1-D480-20870BE15CF8}"/>
              </a:ext>
            </a:extLst>
          </p:cNvPr>
          <p:cNvSpPr/>
          <p:nvPr/>
        </p:nvSpPr>
        <p:spPr>
          <a:xfrm>
            <a:off x="36365" y="158419"/>
            <a:ext cx="656796" cy="57881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ص</a:t>
            </a:r>
          </a:p>
          <a:p>
            <a:pPr algn="ctr"/>
            <a:endParaRPr lang="ar-SA" sz="20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جدول 2">
            <a:extLst>
              <a:ext uri="{FF2B5EF4-FFF2-40B4-BE49-F238E27FC236}">
                <a16:creationId xmlns:a16="http://schemas.microsoft.com/office/drawing/2014/main" id="{D43CF3A3-355E-E26A-2137-B485417CB6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2735410"/>
              </p:ext>
            </p:extLst>
          </p:nvPr>
        </p:nvGraphicFramePr>
        <p:xfrm>
          <a:off x="1025133" y="189241"/>
          <a:ext cx="8128000" cy="370840"/>
        </p:xfrm>
        <a:graphic>
          <a:graphicData uri="http://schemas.openxmlformats.org/drawingml/2006/table">
            <a:tbl>
              <a:tblPr rtl="1" firstRow="1" bandRow="1">
                <a:tableStyleId>{BC89EF96-8CEA-46FF-86C4-4CE0E7609802}</a:tableStyleId>
              </a:tblPr>
              <a:tblGrid>
                <a:gridCol w="1529708">
                  <a:extLst>
                    <a:ext uri="{9D8B030D-6E8A-4147-A177-3AD203B41FA5}">
                      <a16:colId xmlns:a16="http://schemas.microsoft.com/office/drawing/2014/main" val="1141015697"/>
                    </a:ext>
                  </a:extLst>
                </a:gridCol>
                <a:gridCol w="3441843">
                  <a:extLst>
                    <a:ext uri="{9D8B030D-6E8A-4147-A177-3AD203B41FA5}">
                      <a16:colId xmlns:a16="http://schemas.microsoft.com/office/drawing/2014/main" val="632131483"/>
                    </a:ext>
                  </a:extLst>
                </a:gridCol>
                <a:gridCol w="1124449">
                  <a:extLst>
                    <a:ext uri="{9D8B030D-6E8A-4147-A177-3AD203B41FA5}">
                      <a16:colId xmlns:a16="http://schemas.microsoft.com/office/drawing/2014/main" val="24340164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43902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موضوع الدرس: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اختبار الفصل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سير الحصة: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التقويم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239863"/>
                  </a:ext>
                </a:extLst>
              </a:tr>
            </a:tbl>
          </a:graphicData>
        </a:graphic>
      </p:graphicFrame>
      <p:pic>
        <p:nvPicPr>
          <p:cNvPr id="3" name="Picture 4" descr="This contains an image of: Stick Figure Series Blue / Ahnungslos – Stock-Vektorgrafik">
            <a:extLst>
              <a:ext uri="{FF2B5EF4-FFF2-40B4-BE49-F238E27FC236}">
                <a16:creationId xmlns:a16="http://schemas.microsoft.com/office/drawing/2014/main" id="{FE82D8EC-7678-C9DB-F224-B90ADF8517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65" y="5454010"/>
            <a:ext cx="1541124" cy="1403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345AE25C-E545-F80C-FD41-1C79AEC8E2BB}"/>
              </a:ext>
            </a:extLst>
          </p:cNvPr>
          <p:cNvSpPr/>
          <p:nvPr/>
        </p:nvSpPr>
        <p:spPr>
          <a:xfrm>
            <a:off x="4243227" y="5106256"/>
            <a:ext cx="1027415" cy="8116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A1847E23-D871-7313-606F-853963ABF0D6}"/>
              </a:ext>
            </a:extLst>
          </p:cNvPr>
          <p:cNvSpPr/>
          <p:nvPr/>
        </p:nvSpPr>
        <p:spPr>
          <a:xfrm>
            <a:off x="5578867" y="5126804"/>
            <a:ext cx="370725" cy="5548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مربع نص 1">
                <a:extLst>
                  <a:ext uri="{FF2B5EF4-FFF2-40B4-BE49-F238E27FC236}">
                    <a16:creationId xmlns:a16="http://schemas.microsoft.com/office/drawing/2014/main" id="{2F0AF683-8E42-444B-8CB4-2AD01CFCE7CC}"/>
                  </a:ext>
                </a:extLst>
              </p:cNvPr>
              <p:cNvSpPr txBox="1"/>
              <p:nvPr/>
            </p:nvSpPr>
            <p:spPr>
              <a:xfrm>
                <a:off x="10376899" y="1859338"/>
                <a:ext cx="1703271" cy="3170099"/>
              </a:xfrm>
              <a:prstGeom prst="rect">
                <a:avLst/>
              </a:prstGeom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r"/>
                <a:r>
                  <a:rPr lang="ar-SA" sz="2000" dirty="0">
                    <a:solidFill>
                      <a:srgbClr val="C00000"/>
                    </a:solidFill>
                    <a:latin typeface="Arial" panose="020B0604020202020204" pitchFamily="34" charset="0"/>
                    <a:cs typeface="Akhbar MT" pitchFamily="2" charset="-78"/>
                  </a:rPr>
                  <a:t>الأهداف: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Arial" panose="020B0604020202020204" pitchFamily="34" charset="0"/>
                    <a:cs typeface="Akhbar MT" pitchFamily="2" charset="-78"/>
                  </a:rPr>
                  <a:t>1- </a:t>
                </a:r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أنظم البيانات في مصفوف.</a:t>
                </a:r>
                <a:endParaRPr lang="en-US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2- أجري العمليات على المصفوفات.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3- أحسب المحددات.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4- أجد النظير الضربي لمصفوفة من الرتبة</a:t>
                </a:r>
              </a:p>
              <a:p>
                <a:pPr lvl="2"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  <a14:m>
                  <m:oMath xmlns:m="http://schemas.openxmlformats.org/officeDocument/2006/math"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Sakkal Majalla" panose="02000000000000000000" pitchFamily="2" charset="-78"/>
                      </a:rPr>
                      <m:t>2</m:t>
                    </m:r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akkal Majalla" panose="02000000000000000000" pitchFamily="2" charset="-78"/>
                      </a:rPr>
                      <m:t>×</m:t>
                    </m:r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akkal Majalla" panose="02000000000000000000" pitchFamily="2" charset="-78"/>
                      </a:rPr>
                      <m:t>2</m:t>
                    </m:r>
                  </m:oMath>
                </a14:m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5- أستعمل المصفوفات لحل نظام من المعادلات.</a:t>
                </a:r>
              </a:p>
            </p:txBody>
          </p:sp>
        </mc:Choice>
        <mc:Fallback>
          <p:sp>
            <p:nvSpPr>
              <p:cNvPr id="2" name="مربع نص 1">
                <a:extLst>
                  <a:ext uri="{FF2B5EF4-FFF2-40B4-BE49-F238E27FC236}">
                    <a16:creationId xmlns:a16="http://schemas.microsoft.com/office/drawing/2014/main" id="{2F0AF683-8E42-444B-8CB4-2AD01CFCE7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6899" y="1859338"/>
                <a:ext cx="1703271" cy="3170099"/>
              </a:xfrm>
              <a:prstGeom prst="rect">
                <a:avLst/>
              </a:prstGeom>
              <a:blipFill>
                <a:blip r:embed="rId4"/>
                <a:stretch>
                  <a:fillRect l="-1408" t="-571" r="-2817" b="-13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مربع نص 3">
            <a:extLst>
              <a:ext uri="{FF2B5EF4-FFF2-40B4-BE49-F238E27FC236}">
                <a16:creationId xmlns:a16="http://schemas.microsoft.com/office/drawing/2014/main" id="{597A4659-B38F-7304-22CE-226828A4F9E1}"/>
              </a:ext>
            </a:extLst>
          </p:cNvPr>
          <p:cNvSpPr txBox="1"/>
          <p:nvPr/>
        </p:nvSpPr>
        <p:spPr>
          <a:xfrm>
            <a:off x="92091" y="417002"/>
            <a:ext cx="55480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103</a:t>
            </a:r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3E052731-68A8-6033-0C6C-E2E5E528D285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75392"/>
          <a:stretch/>
        </p:blipFill>
        <p:spPr>
          <a:xfrm>
            <a:off x="4583161" y="601668"/>
            <a:ext cx="4856759" cy="554806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F7E4D712-6407-762C-BFB9-7C3509D565C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63445" t="24608" b="39391"/>
          <a:stretch/>
        </p:blipFill>
        <p:spPr>
          <a:xfrm>
            <a:off x="7664521" y="1156474"/>
            <a:ext cx="1775398" cy="811659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F5B118DF-AEC7-EC5A-ED4B-15D78EEC906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24608" r="58978" b="39391"/>
          <a:stretch/>
        </p:blipFill>
        <p:spPr>
          <a:xfrm>
            <a:off x="2519828" y="1156474"/>
            <a:ext cx="1992300" cy="811659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E0CDCF5E-F4D9-BD89-2373-F9EA11EA2F9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64930" t="63999"/>
          <a:stretch/>
        </p:blipFill>
        <p:spPr>
          <a:xfrm>
            <a:off x="7664521" y="3698204"/>
            <a:ext cx="1703271" cy="811659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BA1725F4-F6AA-FEDA-0E9F-A9982EAC608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63999" r="61517"/>
          <a:stretch/>
        </p:blipFill>
        <p:spPr>
          <a:xfrm>
            <a:off x="2612295" y="3698203"/>
            <a:ext cx="1869010" cy="81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659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9EEF71B6-D945-6D3D-F009-9D621A1EF3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2A3B7359-8935-B0F1-D480-20870BE15CF8}"/>
              </a:ext>
            </a:extLst>
          </p:cNvPr>
          <p:cNvSpPr/>
          <p:nvPr/>
        </p:nvSpPr>
        <p:spPr>
          <a:xfrm>
            <a:off x="36365" y="158419"/>
            <a:ext cx="656796" cy="57881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ص</a:t>
            </a:r>
          </a:p>
          <a:p>
            <a:pPr algn="ctr"/>
            <a:endParaRPr lang="ar-SA" sz="20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جدول 2">
            <a:extLst>
              <a:ext uri="{FF2B5EF4-FFF2-40B4-BE49-F238E27FC236}">
                <a16:creationId xmlns:a16="http://schemas.microsoft.com/office/drawing/2014/main" id="{D43CF3A3-355E-E26A-2137-B485417CB6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890991"/>
              </p:ext>
            </p:extLst>
          </p:nvPr>
        </p:nvGraphicFramePr>
        <p:xfrm>
          <a:off x="1025133" y="189241"/>
          <a:ext cx="8128000" cy="370840"/>
        </p:xfrm>
        <a:graphic>
          <a:graphicData uri="http://schemas.openxmlformats.org/drawingml/2006/table">
            <a:tbl>
              <a:tblPr rtl="1" firstRow="1" bandRow="1">
                <a:tableStyleId>{BC89EF96-8CEA-46FF-86C4-4CE0E7609802}</a:tableStyleId>
              </a:tblPr>
              <a:tblGrid>
                <a:gridCol w="1529708">
                  <a:extLst>
                    <a:ext uri="{9D8B030D-6E8A-4147-A177-3AD203B41FA5}">
                      <a16:colId xmlns:a16="http://schemas.microsoft.com/office/drawing/2014/main" val="1141015697"/>
                    </a:ext>
                  </a:extLst>
                </a:gridCol>
                <a:gridCol w="3441843">
                  <a:extLst>
                    <a:ext uri="{9D8B030D-6E8A-4147-A177-3AD203B41FA5}">
                      <a16:colId xmlns:a16="http://schemas.microsoft.com/office/drawing/2014/main" val="632131483"/>
                    </a:ext>
                  </a:extLst>
                </a:gridCol>
                <a:gridCol w="1124449">
                  <a:extLst>
                    <a:ext uri="{9D8B030D-6E8A-4147-A177-3AD203B41FA5}">
                      <a16:colId xmlns:a16="http://schemas.microsoft.com/office/drawing/2014/main" val="24340164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43902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موضوع الدرس: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اختبار الفصل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سير الحصة: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التقويم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239863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3" name="مربع نص 2">
                <a:extLst>
                  <a:ext uri="{FF2B5EF4-FFF2-40B4-BE49-F238E27FC236}">
                    <a16:creationId xmlns:a16="http://schemas.microsoft.com/office/drawing/2014/main" id="{5C1F4CE1-8262-8075-A0E0-8C5FA76E3AAC}"/>
                  </a:ext>
                </a:extLst>
              </p:cNvPr>
              <p:cNvSpPr txBox="1"/>
              <p:nvPr/>
            </p:nvSpPr>
            <p:spPr>
              <a:xfrm>
                <a:off x="10376899" y="1859338"/>
                <a:ext cx="1703271" cy="3170099"/>
              </a:xfrm>
              <a:prstGeom prst="rect">
                <a:avLst/>
              </a:prstGeom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r"/>
                <a:r>
                  <a:rPr lang="ar-SA" sz="2000" dirty="0">
                    <a:solidFill>
                      <a:srgbClr val="C00000"/>
                    </a:solidFill>
                    <a:latin typeface="Arial" panose="020B0604020202020204" pitchFamily="34" charset="0"/>
                    <a:cs typeface="Akhbar MT" pitchFamily="2" charset="-78"/>
                  </a:rPr>
                  <a:t>الأهداف: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Arial" panose="020B0604020202020204" pitchFamily="34" charset="0"/>
                    <a:cs typeface="Akhbar MT" pitchFamily="2" charset="-78"/>
                  </a:rPr>
                  <a:t>1- </a:t>
                </a:r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أنظم البيانات في مصفوف.</a:t>
                </a:r>
                <a:endParaRPr lang="en-US" dirty="0">
                  <a:solidFill>
                    <a:schemeClr val="tx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endParaRP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2- أجري العمليات على المصفوفات.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3- أحسب المحددات.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4- أجد النظير الضربي لمصفوفة من الرتبة</a:t>
                </a:r>
              </a:p>
              <a:p>
                <a:pPr lvl="2"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 </a:t>
                </a:r>
                <a14:m>
                  <m:oMath xmlns:m="http://schemas.openxmlformats.org/officeDocument/2006/math"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Sakkal Majalla" panose="02000000000000000000" pitchFamily="2" charset="-78"/>
                      </a:rPr>
                      <m:t>2</m:t>
                    </m:r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akkal Majalla" panose="02000000000000000000" pitchFamily="2" charset="-78"/>
                      </a:rPr>
                      <m:t>×</m:t>
                    </m:r>
                    <m:r>
                      <a:rPr lang="ar-SA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Sakkal Majalla" panose="02000000000000000000" pitchFamily="2" charset="-78"/>
                      </a:rPr>
                      <m:t>2</m:t>
                    </m:r>
                  </m:oMath>
                </a14:m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.</a:t>
                </a:r>
              </a:p>
              <a:p>
                <a:pPr algn="r"/>
                <a:r>
                  <a:rPr lang="ar-SA" dirty="0">
                    <a:solidFill>
                      <a:schemeClr val="tx1"/>
                    </a:solidFill>
                    <a:latin typeface="Sakkal Majalla" panose="02000000000000000000" pitchFamily="2" charset="-78"/>
                    <a:cs typeface="Sakkal Majalla" panose="02000000000000000000" pitchFamily="2" charset="-78"/>
                  </a:rPr>
                  <a:t>5- أستعمل المصفوفات لحل نظام من المعادلات.</a:t>
                </a:r>
              </a:p>
            </p:txBody>
          </p:sp>
        </mc:Choice>
        <mc:Fallback>
          <p:sp>
            <p:nvSpPr>
              <p:cNvPr id="3" name="مربع نص 2">
                <a:extLst>
                  <a:ext uri="{FF2B5EF4-FFF2-40B4-BE49-F238E27FC236}">
                    <a16:creationId xmlns:a16="http://schemas.microsoft.com/office/drawing/2014/main" id="{5C1F4CE1-8262-8075-A0E0-8C5FA76E3A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6899" y="1859338"/>
                <a:ext cx="1703271" cy="3170099"/>
              </a:xfrm>
              <a:prstGeom prst="rect">
                <a:avLst/>
              </a:prstGeom>
              <a:blipFill>
                <a:blip r:embed="rId3"/>
                <a:stretch>
                  <a:fillRect l="-1408" t="-571" r="-2817" b="-1333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مربع نص 5">
            <a:extLst>
              <a:ext uri="{FF2B5EF4-FFF2-40B4-BE49-F238E27FC236}">
                <a16:creationId xmlns:a16="http://schemas.microsoft.com/office/drawing/2014/main" id="{B96FE502-D5DF-F390-0A77-4607FF7A6D4B}"/>
              </a:ext>
            </a:extLst>
          </p:cNvPr>
          <p:cNvSpPr txBox="1"/>
          <p:nvPr/>
        </p:nvSpPr>
        <p:spPr>
          <a:xfrm>
            <a:off x="92091" y="417002"/>
            <a:ext cx="55480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103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53F83108-93C1-83AE-2814-38AE3A1FBB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9676" y="655039"/>
            <a:ext cx="4387850" cy="1509582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74FEBB9B-21A9-A439-18BA-40B2D09251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85" t="9615" b="8472"/>
          <a:stretch/>
        </p:blipFill>
        <p:spPr bwMode="auto">
          <a:xfrm>
            <a:off x="71920" y="5311737"/>
            <a:ext cx="1582221" cy="1531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964498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3441</TotalTime>
  <Words>453</Words>
  <Application>Microsoft Office PowerPoint</Application>
  <PresentationFormat>شاشة عريضة</PresentationFormat>
  <Paragraphs>127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Sakkal Majalla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حسبي ربي وكفى</dc:creator>
  <cp:lastModifiedBy>حسبي ربي وكفى</cp:lastModifiedBy>
  <cp:revision>39</cp:revision>
  <dcterms:created xsi:type="dcterms:W3CDTF">2022-09-14T15:57:52Z</dcterms:created>
  <dcterms:modified xsi:type="dcterms:W3CDTF">2023-09-24T11:59:49Z</dcterms:modified>
</cp:coreProperties>
</file>